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sldIdLst>
    <p:sldId id="256" r:id="rId2"/>
    <p:sldId id="318" r:id="rId3"/>
    <p:sldId id="258" r:id="rId4"/>
    <p:sldId id="259" r:id="rId5"/>
    <p:sldId id="260" r:id="rId6"/>
    <p:sldId id="257" r:id="rId7"/>
    <p:sldId id="261" r:id="rId8"/>
    <p:sldId id="262" r:id="rId9"/>
    <p:sldId id="270" r:id="rId10"/>
    <p:sldId id="263" r:id="rId11"/>
    <p:sldId id="264" r:id="rId12"/>
    <p:sldId id="266" r:id="rId13"/>
    <p:sldId id="267" r:id="rId14"/>
    <p:sldId id="268" r:id="rId15"/>
    <p:sldId id="269" r:id="rId16"/>
    <p:sldId id="271" r:id="rId17"/>
    <p:sldId id="272" r:id="rId18"/>
    <p:sldId id="273" r:id="rId19"/>
    <p:sldId id="274" r:id="rId20"/>
    <p:sldId id="275" r:id="rId21"/>
    <p:sldId id="276" r:id="rId22"/>
    <p:sldId id="277" r:id="rId23"/>
    <p:sldId id="279" r:id="rId24"/>
    <p:sldId id="328" r:id="rId25"/>
    <p:sldId id="280" r:id="rId26"/>
    <p:sldId id="282" r:id="rId27"/>
    <p:sldId id="283" r:id="rId28"/>
    <p:sldId id="281" r:id="rId29"/>
    <p:sldId id="284" r:id="rId30"/>
    <p:sldId id="285" r:id="rId31"/>
    <p:sldId id="286" r:id="rId32"/>
    <p:sldId id="287" r:id="rId33"/>
    <p:sldId id="291" r:id="rId34"/>
    <p:sldId id="289" r:id="rId35"/>
    <p:sldId id="290" r:id="rId36"/>
    <p:sldId id="288" r:id="rId37"/>
    <p:sldId id="292" r:id="rId38"/>
    <p:sldId id="294" r:id="rId39"/>
    <p:sldId id="293" r:id="rId40"/>
    <p:sldId id="295" r:id="rId41"/>
    <p:sldId id="296" r:id="rId42"/>
    <p:sldId id="297" r:id="rId43"/>
    <p:sldId id="298" r:id="rId44"/>
    <p:sldId id="299" r:id="rId45"/>
    <p:sldId id="300" r:id="rId46"/>
    <p:sldId id="301" r:id="rId47"/>
    <p:sldId id="302" r:id="rId48"/>
    <p:sldId id="304" r:id="rId49"/>
    <p:sldId id="316" r:id="rId50"/>
    <p:sldId id="321" r:id="rId51"/>
    <p:sldId id="322" r:id="rId52"/>
    <p:sldId id="323" r:id="rId53"/>
    <p:sldId id="306" r:id="rId54"/>
    <p:sldId id="305" r:id="rId55"/>
    <p:sldId id="320" r:id="rId56"/>
    <p:sldId id="309" r:id="rId57"/>
    <p:sldId id="308" r:id="rId58"/>
    <p:sldId id="311" r:id="rId59"/>
    <p:sldId id="310" r:id="rId60"/>
    <p:sldId id="312" r:id="rId61"/>
    <p:sldId id="313" r:id="rId62"/>
    <p:sldId id="315" r:id="rId63"/>
    <p:sldId id="326" r:id="rId64"/>
    <p:sldId id="327" r:id="rId65"/>
    <p:sldId id="325"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9086"/>
    <a:srgbClr val="FFB400"/>
    <a:srgbClr val="7EC074"/>
    <a:srgbClr val="FEDD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84332" autoAdjust="0"/>
  </p:normalViewPr>
  <p:slideViewPr>
    <p:cSldViewPr snapToGrid="0">
      <p:cViewPr varScale="1">
        <p:scale>
          <a:sx n="63" d="100"/>
          <a:sy n="63" d="100"/>
        </p:scale>
        <p:origin x="614" y="62"/>
      </p:cViewPr>
      <p:guideLst>
        <p:guide orient="horz" pos="2160"/>
        <p:guide pos="2880"/>
      </p:guideLst>
    </p:cSldViewPr>
  </p:slideViewPr>
  <p:outlineViewPr>
    <p:cViewPr>
      <p:scale>
        <a:sx n="33" d="100"/>
        <a:sy n="33" d="100"/>
      </p:scale>
      <p:origin x="0" y="-12040"/>
    </p:cViewPr>
  </p:outlineViewPr>
  <p:notesTextViewPr>
    <p:cViewPr>
      <p:scale>
        <a:sx n="1" d="1"/>
        <a:sy n="1" d="1"/>
      </p:scale>
      <p:origin x="0" y="0"/>
    </p:cViewPr>
  </p:notesTextViewPr>
  <p:sorterViewPr>
    <p:cViewPr varScale="1">
      <p:scale>
        <a:sx n="100" d="100"/>
        <a:sy n="100" d="100"/>
      </p:scale>
      <p:origin x="0" y="-905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Yu Gothic Medium" panose="020B0400000000000000" pitchFamily="34" charset="-128"/>
                <a:ea typeface="Yu Gothic Medium" panose="020B0400000000000000" pitchFamily="34" charset="-128"/>
              </a:defRPr>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Yu Gothic Medium" panose="020B0400000000000000" pitchFamily="34" charset="-128"/>
                <a:ea typeface="Yu Gothic Medium" panose="020B0400000000000000" pitchFamily="34" charset="-128"/>
              </a:defRPr>
            </a:lvl1pPr>
          </a:lstStyle>
          <a:p>
            <a:fld id="{25A07B73-0419-415E-892B-AD1F7A33FFDC}" type="datetimeFigureOut">
              <a:rPr kumimoji="1" lang="ja-JP" altLang="en-US" smtClean="0"/>
              <a:pPr/>
              <a:t>2022/1/12</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Yu Gothic Medium" panose="020B0400000000000000" pitchFamily="34" charset="-128"/>
                <a:ea typeface="Yu Gothic Medium" panose="020B0400000000000000" pitchFamily="34" charset="-128"/>
              </a:defRPr>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Yu Gothic Medium" panose="020B0400000000000000" pitchFamily="34" charset="-128"/>
                <a:ea typeface="Yu Gothic Medium" panose="020B0400000000000000" pitchFamily="34" charset="-128"/>
              </a:defRPr>
            </a:lvl1pPr>
          </a:lstStyle>
          <a:p>
            <a:fld id="{590881FD-EFCC-4C3B-9774-8B113ADF82A3}" type="slidenum">
              <a:rPr kumimoji="1" lang="ja-JP" altLang="en-US" smtClean="0"/>
              <a:pPr/>
              <a:t>‹#›</a:t>
            </a:fld>
            <a:endParaRPr kumimoji="1" lang="ja-JP" altLang="en-US"/>
          </a:p>
        </p:txBody>
      </p:sp>
    </p:spTree>
    <p:extLst>
      <p:ext uri="{BB962C8B-B14F-4D97-AF65-F5344CB8AC3E}">
        <p14:creationId xmlns:p14="http://schemas.microsoft.com/office/powerpoint/2010/main" val="417443731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b="0" i="0" kern="1200">
        <a:solidFill>
          <a:schemeClr val="tx1"/>
        </a:solidFill>
        <a:latin typeface="Yu Gothic Medium" panose="020B0400000000000000" pitchFamily="34" charset="-128"/>
        <a:ea typeface="Yu Gothic Medium" panose="020B0400000000000000" pitchFamily="34" charset="-128"/>
        <a:cs typeface="+mn-cs"/>
      </a:defRPr>
    </a:lvl1pPr>
    <a:lvl2pPr marL="457200" algn="l" defTabSz="914400" rtl="0" eaLnBrk="1" latinLnBrk="0" hangingPunct="1">
      <a:defRPr kumimoji="1" sz="1200" b="0" i="0" kern="1200">
        <a:solidFill>
          <a:schemeClr val="tx1"/>
        </a:solidFill>
        <a:latin typeface="Yu Gothic Medium" panose="020B0400000000000000" pitchFamily="34" charset="-128"/>
        <a:ea typeface="Yu Gothic Medium" panose="020B0400000000000000" pitchFamily="34" charset="-128"/>
        <a:cs typeface="+mn-cs"/>
      </a:defRPr>
    </a:lvl2pPr>
    <a:lvl3pPr marL="914400" algn="l" defTabSz="914400" rtl="0" eaLnBrk="1" latinLnBrk="0" hangingPunct="1">
      <a:defRPr kumimoji="1" sz="1200" b="0" i="0" kern="1200">
        <a:solidFill>
          <a:schemeClr val="tx1"/>
        </a:solidFill>
        <a:latin typeface="Yu Gothic Medium" panose="020B0400000000000000" pitchFamily="34" charset="-128"/>
        <a:ea typeface="Yu Gothic Medium" panose="020B0400000000000000" pitchFamily="34" charset="-128"/>
        <a:cs typeface="+mn-cs"/>
      </a:defRPr>
    </a:lvl3pPr>
    <a:lvl4pPr marL="1371600" algn="l" defTabSz="914400" rtl="0" eaLnBrk="1" latinLnBrk="0" hangingPunct="1">
      <a:defRPr kumimoji="1" sz="1200" b="0" i="0" kern="1200">
        <a:solidFill>
          <a:schemeClr val="tx1"/>
        </a:solidFill>
        <a:latin typeface="Yu Gothic Medium" panose="020B0400000000000000" pitchFamily="34" charset="-128"/>
        <a:ea typeface="Yu Gothic Medium" panose="020B0400000000000000" pitchFamily="34" charset="-128"/>
        <a:cs typeface="+mn-cs"/>
      </a:defRPr>
    </a:lvl4pPr>
    <a:lvl5pPr marL="1828800" algn="l" defTabSz="914400" rtl="0" eaLnBrk="1" latinLnBrk="0" hangingPunct="1">
      <a:defRPr kumimoji="1" sz="1200" b="0" i="0" kern="1200">
        <a:solidFill>
          <a:schemeClr val="tx1"/>
        </a:solidFill>
        <a:latin typeface="Yu Gothic Medium" panose="020B0400000000000000" pitchFamily="34" charset="-128"/>
        <a:ea typeface="Yu Gothic Medium" panose="020B0400000000000000" pitchFamily="34"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90881FD-EFCC-4C3B-9774-8B113ADF82A3}" type="slidenum">
              <a:rPr kumimoji="1" lang="ja-JP" altLang="en-US" smtClean="0"/>
              <a:t>3</a:t>
            </a:fld>
            <a:endParaRPr kumimoji="1" lang="ja-JP" altLang="en-US"/>
          </a:p>
        </p:txBody>
      </p:sp>
    </p:spTree>
    <p:extLst>
      <p:ext uri="{BB962C8B-B14F-4D97-AF65-F5344CB8AC3E}">
        <p14:creationId xmlns:p14="http://schemas.microsoft.com/office/powerpoint/2010/main" val="2975329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CKD</a:t>
            </a:r>
            <a:r>
              <a:rPr kumimoji="1" lang="ja-JP" altLang="en-US" dirty="0"/>
              <a:t>療養ガイド</a:t>
            </a:r>
            <a:r>
              <a:rPr kumimoji="1" lang="en-US" altLang="ja-JP" dirty="0"/>
              <a:t>2018</a:t>
            </a:r>
            <a:r>
              <a:rPr kumimoji="1" lang="ja-JP" altLang="en-US" dirty="0"/>
              <a:t>　</a:t>
            </a:r>
            <a:r>
              <a:rPr kumimoji="1" lang="en-US" altLang="ja-JP" dirty="0"/>
              <a:t>P38</a:t>
            </a:r>
            <a:r>
              <a:rPr kumimoji="1" lang="ja-JP" altLang="en-US" dirty="0"/>
              <a:t>と連動</a:t>
            </a:r>
          </a:p>
          <a:p>
            <a:endParaRPr kumimoji="1" lang="ja-JP" altLang="en-US" dirty="0"/>
          </a:p>
        </p:txBody>
      </p:sp>
      <p:sp>
        <p:nvSpPr>
          <p:cNvPr id="4" name="スライド番号プレースホルダー 3"/>
          <p:cNvSpPr>
            <a:spLocks noGrp="1"/>
          </p:cNvSpPr>
          <p:nvPr>
            <p:ph type="sldNum" sz="quarter" idx="5"/>
          </p:nvPr>
        </p:nvSpPr>
        <p:spPr/>
        <p:txBody>
          <a:bodyPr/>
          <a:lstStyle/>
          <a:p>
            <a:fld id="{590881FD-EFCC-4C3B-9774-8B113ADF82A3}" type="slidenum">
              <a:rPr kumimoji="1" lang="ja-JP" altLang="en-US" smtClean="0"/>
              <a:t>17</a:t>
            </a:fld>
            <a:endParaRPr kumimoji="1" lang="ja-JP" altLang="en-US"/>
          </a:p>
        </p:txBody>
      </p:sp>
    </p:spTree>
    <p:extLst>
      <p:ext uri="{BB962C8B-B14F-4D97-AF65-F5344CB8AC3E}">
        <p14:creationId xmlns:p14="http://schemas.microsoft.com/office/powerpoint/2010/main" val="2696716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CKD</a:t>
            </a:r>
            <a:r>
              <a:rPr kumimoji="1" lang="ja-JP" altLang="en-US" dirty="0"/>
              <a:t>療養ガイド</a:t>
            </a:r>
            <a:r>
              <a:rPr kumimoji="1" lang="en-US" altLang="ja-JP" dirty="0"/>
              <a:t>2018</a:t>
            </a:r>
            <a:r>
              <a:rPr kumimoji="1" lang="ja-JP" altLang="en-US" dirty="0"/>
              <a:t>　</a:t>
            </a:r>
            <a:r>
              <a:rPr kumimoji="1" lang="en-US" altLang="ja-JP" dirty="0"/>
              <a:t>P38</a:t>
            </a:r>
            <a:r>
              <a:rPr kumimoji="1" lang="ja-JP" altLang="en-US" dirty="0"/>
              <a:t>と連</a:t>
            </a:r>
          </a:p>
        </p:txBody>
      </p:sp>
      <p:sp>
        <p:nvSpPr>
          <p:cNvPr id="4" name="スライド番号プレースホルダー 3"/>
          <p:cNvSpPr>
            <a:spLocks noGrp="1"/>
          </p:cNvSpPr>
          <p:nvPr>
            <p:ph type="sldNum" sz="quarter" idx="5"/>
          </p:nvPr>
        </p:nvSpPr>
        <p:spPr/>
        <p:txBody>
          <a:bodyPr/>
          <a:lstStyle/>
          <a:p>
            <a:fld id="{590881FD-EFCC-4C3B-9774-8B113ADF82A3}" type="slidenum">
              <a:rPr kumimoji="1" lang="ja-JP" altLang="en-US" smtClean="0"/>
              <a:t>18</a:t>
            </a:fld>
            <a:endParaRPr kumimoji="1" lang="ja-JP" altLang="en-US"/>
          </a:p>
        </p:txBody>
      </p:sp>
    </p:spTree>
    <p:extLst>
      <p:ext uri="{BB962C8B-B14F-4D97-AF65-F5344CB8AC3E}">
        <p14:creationId xmlns:p14="http://schemas.microsoft.com/office/powerpoint/2010/main" val="3712855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CKD</a:t>
            </a:r>
            <a:r>
              <a:rPr kumimoji="1" lang="ja-JP" altLang="en-US" dirty="0"/>
              <a:t>療養ガイド</a:t>
            </a:r>
            <a:r>
              <a:rPr kumimoji="1" lang="en-US" altLang="ja-JP" dirty="0"/>
              <a:t>2018</a:t>
            </a:r>
            <a:r>
              <a:rPr kumimoji="1" lang="ja-JP" altLang="en-US" dirty="0"/>
              <a:t>　</a:t>
            </a:r>
            <a:r>
              <a:rPr kumimoji="1" lang="en-US" altLang="ja-JP" dirty="0"/>
              <a:t>P38</a:t>
            </a:r>
            <a:r>
              <a:rPr kumimoji="1" lang="ja-JP" altLang="en-US" dirty="0"/>
              <a:t>と連動</a:t>
            </a:r>
          </a:p>
          <a:p>
            <a:endParaRPr kumimoji="1" lang="ja-JP" altLang="en-US" dirty="0"/>
          </a:p>
        </p:txBody>
      </p:sp>
      <p:sp>
        <p:nvSpPr>
          <p:cNvPr id="4" name="スライド番号プレースホルダー 3"/>
          <p:cNvSpPr>
            <a:spLocks noGrp="1"/>
          </p:cNvSpPr>
          <p:nvPr>
            <p:ph type="sldNum" sz="quarter" idx="5"/>
          </p:nvPr>
        </p:nvSpPr>
        <p:spPr/>
        <p:txBody>
          <a:bodyPr/>
          <a:lstStyle/>
          <a:p>
            <a:fld id="{590881FD-EFCC-4C3B-9774-8B113ADF82A3}" type="slidenum">
              <a:rPr kumimoji="1" lang="ja-JP" altLang="en-US" smtClean="0"/>
              <a:t>19</a:t>
            </a:fld>
            <a:endParaRPr kumimoji="1" lang="ja-JP" altLang="en-US"/>
          </a:p>
        </p:txBody>
      </p:sp>
    </p:spTree>
    <p:extLst>
      <p:ext uri="{BB962C8B-B14F-4D97-AF65-F5344CB8AC3E}">
        <p14:creationId xmlns:p14="http://schemas.microsoft.com/office/powerpoint/2010/main" val="2942955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CKD</a:t>
            </a:r>
            <a:r>
              <a:rPr kumimoji="1" lang="ja-JP" altLang="en-US" dirty="0"/>
              <a:t>療養ガイド</a:t>
            </a:r>
            <a:r>
              <a:rPr kumimoji="1" lang="en-US" altLang="ja-JP" dirty="0"/>
              <a:t>2018</a:t>
            </a:r>
            <a:r>
              <a:rPr kumimoji="1" lang="ja-JP" altLang="en-US" dirty="0"/>
              <a:t>　</a:t>
            </a:r>
            <a:r>
              <a:rPr kumimoji="1" lang="en-US" altLang="ja-JP" dirty="0"/>
              <a:t>P46-47</a:t>
            </a:r>
            <a:r>
              <a:rPr kumimoji="1" lang="ja-JP" altLang="en-US" dirty="0"/>
              <a:t>と連動</a:t>
            </a:r>
          </a:p>
          <a:p>
            <a:endParaRPr kumimoji="1" lang="ja-JP" altLang="en-US" dirty="0"/>
          </a:p>
        </p:txBody>
      </p:sp>
      <p:sp>
        <p:nvSpPr>
          <p:cNvPr id="4" name="スライド番号プレースホルダー 3"/>
          <p:cNvSpPr>
            <a:spLocks noGrp="1"/>
          </p:cNvSpPr>
          <p:nvPr>
            <p:ph type="sldNum" sz="quarter" idx="5"/>
          </p:nvPr>
        </p:nvSpPr>
        <p:spPr/>
        <p:txBody>
          <a:bodyPr/>
          <a:lstStyle/>
          <a:p>
            <a:fld id="{590881FD-EFCC-4C3B-9774-8B113ADF82A3}" type="slidenum">
              <a:rPr kumimoji="1" lang="ja-JP" altLang="en-US" smtClean="0"/>
              <a:t>21</a:t>
            </a:fld>
            <a:endParaRPr kumimoji="1" lang="ja-JP" altLang="en-US"/>
          </a:p>
        </p:txBody>
      </p:sp>
    </p:spTree>
    <p:extLst>
      <p:ext uri="{BB962C8B-B14F-4D97-AF65-F5344CB8AC3E}">
        <p14:creationId xmlns:p14="http://schemas.microsoft.com/office/powerpoint/2010/main" val="345138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CKD</a:t>
            </a:r>
            <a:r>
              <a:rPr kumimoji="1" lang="ja-JP" altLang="en-US" dirty="0"/>
              <a:t>療養ガイド</a:t>
            </a:r>
            <a:r>
              <a:rPr kumimoji="1" lang="en-US" altLang="ja-JP" dirty="0"/>
              <a:t>2018</a:t>
            </a:r>
            <a:r>
              <a:rPr kumimoji="1" lang="ja-JP" altLang="en-US" dirty="0"/>
              <a:t>　</a:t>
            </a:r>
            <a:r>
              <a:rPr kumimoji="1" lang="en-US" altLang="ja-JP" dirty="0"/>
              <a:t>P46-47</a:t>
            </a:r>
            <a:r>
              <a:rPr kumimoji="1" lang="ja-JP" altLang="en-US" dirty="0"/>
              <a:t>と連動</a:t>
            </a:r>
          </a:p>
          <a:p>
            <a:endParaRPr kumimoji="1" lang="ja-JP" altLang="en-US" dirty="0"/>
          </a:p>
        </p:txBody>
      </p:sp>
      <p:sp>
        <p:nvSpPr>
          <p:cNvPr id="4" name="スライド番号プレースホルダー 3"/>
          <p:cNvSpPr>
            <a:spLocks noGrp="1"/>
          </p:cNvSpPr>
          <p:nvPr>
            <p:ph type="sldNum" sz="quarter" idx="5"/>
          </p:nvPr>
        </p:nvSpPr>
        <p:spPr/>
        <p:txBody>
          <a:bodyPr/>
          <a:lstStyle/>
          <a:p>
            <a:fld id="{590881FD-EFCC-4C3B-9774-8B113ADF82A3}" type="slidenum">
              <a:rPr kumimoji="1" lang="ja-JP" altLang="en-US" smtClean="0"/>
              <a:t>22</a:t>
            </a:fld>
            <a:endParaRPr kumimoji="1" lang="ja-JP" altLang="en-US"/>
          </a:p>
        </p:txBody>
      </p:sp>
    </p:spTree>
    <p:extLst>
      <p:ext uri="{BB962C8B-B14F-4D97-AF65-F5344CB8AC3E}">
        <p14:creationId xmlns:p14="http://schemas.microsoft.com/office/powerpoint/2010/main" val="4164656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CKD</a:t>
            </a:r>
            <a:r>
              <a:rPr kumimoji="1" lang="ja-JP" altLang="en-US" dirty="0"/>
              <a:t>療養ガイド</a:t>
            </a:r>
            <a:r>
              <a:rPr kumimoji="1" lang="en-US" altLang="ja-JP" dirty="0"/>
              <a:t>2018</a:t>
            </a:r>
            <a:r>
              <a:rPr kumimoji="1" lang="ja-JP" altLang="en-US" dirty="0"/>
              <a:t>　</a:t>
            </a:r>
            <a:r>
              <a:rPr kumimoji="1" lang="en-US" altLang="ja-JP" dirty="0"/>
              <a:t>P46-47</a:t>
            </a:r>
            <a:r>
              <a:rPr kumimoji="1" lang="ja-JP" altLang="en-US" dirty="0"/>
              <a:t>と連動</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90881FD-EFCC-4C3B-9774-8B113ADF82A3}" type="slidenum">
              <a:rPr kumimoji="1" lang="ja-JP" altLang="en-US" smtClean="0"/>
              <a:t>24</a:t>
            </a:fld>
            <a:endParaRPr kumimoji="1" lang="ja-JP" altLang="en-US"/>
          </a:p>
        </p:txBody>
      </p:sp>
    </p:spTree>
    <p:extLst>
      <p:ext uri="{BB962C8B-B14F-4D97-AF65-F5344CB8AC3E}">
        <p14:creationId xmlns:p14="http://schemas.microsoft.com/office/powerpoint/2010/main" val="1142122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CKD</a:t>
            </a:r>
            <a:r>
              <a:rPr kumimoji="1" lang="ja-JP" altLang="en-US" dirty="0"/>
              <a:t>療養ガイド</a:t>
            </a:r>
            <a:r>
              <a:rPr kumimoji="1" lang="en-US" altLang="ja-JP" dirty="0"/>
              <a:t>2018</a:t>
            </a:r>
            <a:r>
              <a:rPr kumimoji="1" lang="ja-JP" altLang="en-US" dirty="0"/>
              <a:t>　</a:t>
            </a:r>
            <a:r>
              <a:rPr kumimoji="1" lang="en-US" altLang="ja-JP" dirty="0"/>
              <a:t>P46-47</a:t>
            </a:r>
            <a:r>
              <a:rPr kumimoji="1" lang="ja-JP" altLang="en-US" dirty="0"/>
              <a:t>と連動</a:t>
            </a:r>
          </a:p>
          <a:p>
            <a:endParaRPr kumimoji="1" lang="ja-JP" altLang="en-US" dirty="0"/>
          </a:p>
        </p:txBody>
      </p:sp>
      <p:sp>
        <p:nvSpPr>
          <p:cNvPr id="4" name="スライド番号プレースホルダー 3"/>
          <p:cNvSpPr>
            <a:spLocks noGrp="1"/>
          </p:cNvSpPr>
          <p:nvPr>
            <p:ph type="sldNum" sz="quarter" idx="5"/>
          </p:nvPr>
        </p:nvSpPr>
        <p:spPr/>
        <p:txBody>
          <a:bodyPr/>
          <a:lstStyle/>
          <a:p>
            <a:fld id="{590881FD-EFCC-4C3B-9774-8B113ADF82A3}" type="slidenum">
              <a:rPr kumimoji="1" lang="ja-JP" altLang="en-US" smtClean="0"/>
              <a:t>25</a:t>
            </a:fld>
            <a:endParaRPr kumimoji="1" lang="ja-JP" altLang="en-US"/>
          </a:p>
        </p:txBody>
      </p:sp>
    </p:spTree>
    <p:extLst>
      <p:ext uri="{BB962C8B-B14F-4D97-AF65-F5344CB8AC3E}">
        <p14:creationId xmlns:p14="http://schemas.microsoft.com/office/powerpoint/2010/main" val="364689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CKD</a:t>
            </a:r>
            <a:r>
              <a:rPr kumimoji="1" lang="ja-JP" altLang="en-US" dirty="0"/>
              <a:t>療養ガイド</a:t>
            </a:r>
            <a:r>
              <a:rPr kumimoji="1" lang="en-US" altLang="ja-JP" dirty="0"/>
              <a:t>2018</a:t>
            </a:r>
            <a:r>
              <a:rPr kumimoji="1" lang="ja-JP" altLang="en-US" dirty="0"/>
              <a:t>　</a:t>
            </a:r>
            <a:r>
              <a:rPr kumimoji="1" lang="en-US" altLang="ja-JP" dirty="0"/>
              <a:t>P46-47</a:t>
            </a:r>
            <a:r>
              <a:rPr kumimoji="1" lang="ja-JP" altLang="en-US" dirty="0"/>
              <a:t>と連動</a:t>
            </a:r>
          </a:p>
        </p:txBody>
      </p:sp>
      <p:sp>
        <p:nvSpPr>
          <p:cNvPr id="4" name="スライド番号プレースホルダー 3"/>
          <p:cNvSpPr>
            <a:spLocks noGrp="1"/>
          </p:cNvSpPr>
          <p:nvPr>
            <p:ph type="sldNum" sz="quarter" idx="5"/>
          </p:nvPr>
        </p:nvSpPr>
        <p:spPr/>
        <p:txBody>
          <a:bodyPr/>
          <a:lstStyle/>
          <a:p>
            <a:fld id="{590881FD-EFCC-4C3B-9774-8B113ADF82A3}" type="slidenum">
              <a:rPr kumimoji="1" lang="ja-JP" altLang="en-US" smtClean="0"/>
              <a:t>28</a:t>
            </a:fld>
            <a:endParaRPr kumimoji="1" lang="ja-JP" altLang="en-US"/>
          </a:p>
        </p:txBody>
      </p:sp>
    </p:spTree>
    <p:extLst>
      <p:ext uri="{BB962C8B-B14F-4D97-AF65-F5344CB8AC3E}">
        <p14:creationId xmlns:p14="http://schemas.microsoft.com/office/powerpoint/2010/main" val="2028326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CKD</a:t>
            </a:r>
            <a:r>
              <a:rPr kumimoji="1" lang="ja-JP" altLang="en-US" dirty="0"/>
              <a:t>療養ガイド</a:t>
            </a:r>
            <a:r>
              <a:rPr kumimoji="1" lang="en-US" altLang="ja-JP" dirty="0"/>
              <a:t>2018</a:t>
            </a:r>
            <a:r>
              <a:rPr kumimoji="1" lang="ja-JP" altLang="en-US" dirty="0"/>
              <a:t>　</a:t>
            </a:r>
            <a:r>
              <a:rPr kumimoji="1" lang="en-US" altLang="ja-JP" dirty="0"/>
              <a:t>P46-47</a:t>
            </a:r>
            <a:r>
              <a:rPr kumimoji="1" lang="ja-JP" altLang="en-US" dirty="0"/>
              <a:t>と連動</a:t>
            </a:r>
          </a:p>
          <a:p>
            <a:endParaRPr kumimoji="1" lang="ja-JP" altLang="en-US" dirty="0"/>
          </a:p>
        </p:txBody>
      </p:sp>
      <p:sp>
        <p:nvSpPr>
          <p:cNvPr id="4" name="スライド番号プレースホルダー 3"/>
          <p:cNvSpPr>
            <a:spLocks noGrp="1"/>
          </p:cNvSpPr>
          <p:nvPr>
            <p:ph type="sldNum" sz="quarter" idx="5"/>
          </p:nvPr>
        </p:nvSpPr>
        <p:spPr/>
        <p:txBody>
          <a:bodyPr/>
          <a:lstStyle/>
          <a:p>
            <a:fld id="{590881FD-EFCC-4C3B-9774-8B113ADF82A3}" type="slidenum">
              <a:rPr kumimoji="1" lang="ja-JP" altLang="en-US" smtClean="0"/>
              <a:t>29</a:t>
            </a:fld>
            <a:endParaRPr kumimoji="1" lang="ja-JP" altLang="en-US"/>
          </a:p>
        </p:txBody>
      </p:sp>
    </p:spTree>
    <p:extLst>
      <p:ext uri="{BB962C8B-B14F-4D97-AF65-F5344CB8AC3E}">
        <p14:creationId xmlns:p14="http://schemas.microsoft.com/office/powerpoint/2010/main" val="3123274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CKD</a:t>
            </a:r>
            <a:r>
              <a:rPr kumimoji="1" lang="ja-JP" altLang="en-US" dirty="0"/>
              <a:t>療養ガイド</a:t>
            </a:r>
            <a:r>
              <a:rPr kumimoji="1" lang="en-US" altLang="ja-JP" dirty="0"/>
              <a:t>2018</a:t>
            </a:r>
            <a:r>
              <a:rPr kumimoji="1" lang="ja-JP" altLang="en-US" dirty="0"/>
              <a:t>　</a:t>
            </a:r>
            <a:r>
              <a:rPr kumimoji="1" lang="en-US" altLang="ja-JP" dirty="0"/>
              <a:t>P59-64</a:t>
            </a:r>
            <a:r>
              <a:rPr kumimoji="1" lang="ja-JP" altLang="en-US" dirty="0"/>
              <a:t>と連動</a:t>
            </a:r>
          </a:p>
          <a:p>
            <a:endParaRPr kumimoji="1" lang="ja-JP" altLang="en-US" dirty="0"/>
          </a:p>
        </p:txBody>
      </p:sp>
      <p:sp>
        <p:nvSpPr>
          <p:cNvPr id="4" name="スライド番号プレースホルダー 3"/>
          <p:cNvSpPr>
            <a:spLocks noGrp="1"/>
          </p:cNvSpPr>
          <p:nvPr>
            <p:ph type="sldNum" sz="quarter" idx="5"/>
          </p:nvPr>
        </p:nvSpPr>
        <p:spPr/>
        <p:txBody>
          <a:bodyPr/>
          <a:lstStyle/>
          <a:p>
            <a:fld id="{590881FD-EFCC-4C3B-9774-8B113ADF82A3}" type="slidenum">
              <a:rPr kumimoji="1" lang="ja-JP" altLang="en-US" smtClean="0"/>
              <a:t>31</a:t>
            </a:fld>
            <a:endParaRPr kumimoji="1" lang="ja-JP" altLang="en-US"/>
          </a:p>
        </p:txBody>
      </p:sp>
    </p:spTree>
    <p:extLst>
      <p:ext uri="{BB962C8B-B14F-4D97-AF65-F5344CB8AC3E}">
        <p14:creationId xmlns:p14="http://schemas.microsoft.com/office/powerpoint/2010/main" val="4049450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CKD</a:t>
            </a:r>
            <a:r>
              <a:rPr kumimoji="1" lang="ja-JP" altLang="en-US" dirty="0"/>
              <a:t>療養ガイド</a:t>
            </a:r>
            <a:r>
              <a:rPr kumimoji="1" lang="en-US" altLang="ja-JP" dirty="0"/>
              <a:t>2018</a:t>
            </a:r>
            <a:r>
              <a:rPr kumimoji="1" lang="ja-JP" altLang="en-US" dirty="0"/>
              <a:t>　</a:t>
            </a:r>
            <a:r>
              <a:rPr kumimoji="1" lang="en-US" altLang="ja-JP" dirty="0"/>
              <a:t>P26</a:t>
            </a:r>
            <a:r>
              <a:rPr kumimoji="1" lang="ja-JP" altLang="en-US" dirty="0"/>
              <a:t>と連動</a:t>
            </a:r>
          </a:p>
          <a:p>
            <a:endParaRPr kumimoji="1" lang="ja-JP" altLang="en-US" dirty="0"/>
          </a:p>
        </p:txBody>
      </p:sp>
      <p:sp>
        <p:nvSpPr>
          <p:cNvPr id="4" name="スライド番号プレースホルダー 3"/>
          <p:cNvSpPr>
            <a:spLocks noGrp="1"/>
          </p:cNvSpPr>
          <p:nvPr>
            <p:ph type="sldNum" sz="quarter" idx="5"/>
          </p:nvPr>
        </p:nvSpPr>
        <p:spPr/>
        <p:txBody>
          <a:bodyPr/>
          <a:lstStyle/>
          <a:p>
            <a:fld id="{590881FD-EFCC-4C3B-9774-8B113ADF82A3}" type="slidenum">
              <a:rPr kumimoji="1" lang="ja-JP" altLang="en-US" smtClean="0"/>
              <a:t>7</a:t>
            </a:fld>
            <a:endParaRPr kumimoji="1" lang="ja-JP" altLang="en-US"/>
          </a:p>
        </p:txBody>
      </p:sp>
    </p:spTree>
    <p:extLst>
      <p:ext uri="{BB962C8B-B14F-4D97-AF65-F5344CB8AC3E}">
        <p14:creationId xmlns:p14="http://schemas.microsoft.com/office/powerpoint/2010/main" val="4006058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CKD</a:t>
            </a:r>
            <a:r>
              <a:rPr kumimoji="1" lang="ja-JP" altLang="en-US" dirty="0"/>
              <a:t>療養ガイド</a:t>
            </a:r>
            <a:r>
              <a:rPr kumimoji="1" lang="en-US" altLang="ja-JP" dirty="0"/>
              <a:t>2018</a:t>
            </a:r>
            <a:r>
              <a:rPr kumimoji="1" lang="ja-JP" altLang="en-US" dirty="0"/>
              <a:t>　</a:t>
            </a:r>
            <a:r>
              <a:rPr kumimoji="1" lang="en-US" altLang="ja-JP" dirty="0"/>
              <a:t>P59-64</a:t>
            </a:r>
            <a:r>
              <a:rPr kumimoji="1" lang="ja-JP" altLang="en-US" dirty="0"/>
              <a:t>と連動</a:t>
            </a:r>
          </a:p>
          <a:p>
            <a:endParaRPr kumimoji="1" lang="ja-JP" altLang="en-US" dirty="0"/>
          </a:p>
        </p:txBody>
      </p:sp>
      <p:sp>
        <p:nvSpPr>
          <p:cNvPr id="4" name="スライド番号プレースホルダー 3"/>
          <p:cNvSpPr>
            <a:spLocks noGrp="1"/>
          </p:cNvSpPr>
          <p:nvPr>
            <p:ph type="sldNum" sz="quarter" idx="5"/>
          </p:nvPr>
        </p:nvSpPr>
        <p:spPr/>
        <p:txBody>
          <a:bodyPr/>
          <a:lstStyle/>
          <a:p>
            <a:fld id="{590881FD-EFCC-4C3B-9774-8B113ADF82A3}" type="slidenum">
              <a:rPr kumimoji="1" lang="ja-JP" altLang="en-US" smtClean="0"/>
              <a:t>32</a:t>
            </a:fld>
            <a:endParaRPr kumimoji="1" lang="ja-JP" altLang="en-US"/>
          </a:p>
        </p:txBody>
      </p:sp>
    </p:spTree>
    <p:extLst>
      <p:ext uri="{BB962C8B-B14F-4D97-AF65-F5344CB8AC3E}">
        <p14:creationId xmlns:p14="http://schemas.microsoft.com/office/powerpoint/2010/main" val="3121449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CKD</a:t>
            </a:r>
            <a:r>
              <a:rPr kumimoji="1" lang="ja-JP" altLang="en-US" dirty="0"/>
              <a:t>療養ガイド</a:t>
            </a:r>
            <a:r>
              <a:rPr kumimoji="1" lang="en-US" altLang="ja-JP" dirty="0"/>
              <a:t>2018</a:t>
            </a:r>
            <a:r>
              <a:rPr kumimoji="1" lang="ja-JP" altLang="en-US" dirty="0"/>
              <a:t>　</a:t>
            </a:r>
            <a:r>
              <a:rPr kumimoji="1" lang="en-US" altLang="ja-JP" dirty="0"/>
              <a:t>P59-64</a:t>
            </a:r>
            <a:r>
              <a:rPr kumimoji="1" lang="ja-JP" altLang="en-US" dirty="0"/>
              <a:t>と連動</a:t>
            </a:r>
          </a:p>
          <a:p>
            <a:endParaRPr kumimoji="1" lang="ja-JP" altLang="en-US" dirty="0"/>
          </a:p>
        </p:txBody>
      </p:sp>
      <p:sp>
        <p:nvSpPr>
          <p:cNvPr id="4" name="スライド番号プレースホルダー 3"/>
          <p:cNvSpPr>
            <a:spLocks noGrp="1"/>
          </p:cNvSpPr>
          <p:nvPr>
            <p:ph type="sldNum" sz="quarter" idx="5"/>
          </p:nvPr>
        </p:nvSpPr>
        <p:spPr/>
        <p:txBody>
          <a:bodyPr/>
          <a:lstStyle/>
          <a:p>
            <a:fld id="{590881FD-EFCC-4C3B-9774-8B113ADF82A3}" type="slidenum">
              <a:rPr kumimoji="1" lang="ja-JP" altLang="en-US" smtClean="0"/>
              <a:t>35</a:t>
            </a:fld>
            <a:endParaRPr kumimoji="1" lang="ja-JP" altLang="en-US"/>
          </a:p>
        </p:txBody>
      </p:sp>
    </p:spTree>
    <p:extLst>
      <p:ext uri="{BB962C8B-B14F-4D97-AF65-F5344CB8AC3E}">
        <p14:creationId xmlns:p14="http://schemas.microsoft.com/office/powerpoint/2010/main" val="148137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CKD</a:t>
            </a:r>
            <a:r>
              <a:rPr kumimoji="1" lang="ja-JP" altLang="en-US" dirty="0"/>
              <a:t>療養ガイド</a:t>
            </a:r>
            <a:r>
              <a:rPr kumimoji="1" lang="en-US" altLang="ja-JP" dirty="0"/>
              <a:t>2018</a:t>
            </a:r>
            <a:r>
              <a:rPr kumimoji="1" lang="ja-JP" altLang="en-US" dirty="0"/>
              <a:t>　</a:t>
            </a:r>
            <a:r>
              <a:rPr kumimoji="1" lang="en-US" altLang="ja-JP" dirty="0"/>
              <a:t>P65-67</a:t>
            </a:r>
            <a:r>
              <a:rPr kumimoji="1" lang="ja-JP" altLang="en-US" dirty="0"/>
              <a:t>と連動</a:t>
            </a:r>
          </a:p>
          <a:p>
            <a:endParaRPr kumimoji="1" lang="ja-JP" altLang="en-US" dirty="0"/>
          </a:p>
        </p:txBody>
      </p:sp>
      <p:sp>
        <p:nvSpPr>
          <p:cNvPr id="4" name="スライド番号プレースホルダー 3"/>
          <p:cNvSpPr>
            <a:spLocks noGrp="1"/>
          </p:cNvSpPr>
          <p:nvPr>
            <p:ph type="sldNum" sz="quarter" idx="5"/>
          </p:nvPr>
        </p:nvSpPr>
        <p:spPr/>
        <p:txBody>
          <a:bodyPr/>
          <a:lstStyle/>
          <a:p>
            <a:fld id="{590881FD-EFCC-4C3B-9774-8B113ADF82A3}" type="slidenum">
              <a:rPr kumimoji="1" lang="ja-JP" altLang="en-US" smtClean="0"/>
              <a:t>36</a:t>
            </a:fld>
            <a:endParaRPr kumimoji="1" lang="ja-JP" altLang="en-US"/>
          </a:p>
        </p:txBody>
      </p:sp>
    </p:spTree>
    <p:extLst>
      <p:ext uri="{BB962C8B-B14F-4D97-AF65-F5344CB8AC3E}">
        <p14:creationId xmlns:p14="http://schemas.microsoft.com/office/powerpoint/2010/main" val="2077936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CKD</a:t>
            </a:r>
            <a:r>
              <a:rPr kumimoji="1" lang="ja-JP" altLang="en-US" dirty="0"/>
              <a:t>療養ガイド</a:t>
            </a:r>
            <a:r>
              <a:rPr kumimoji="1" lang="en-US" altLang="ja-JP" dirty="0"/>
              <a:t>2018</a:t>
            </a:r>
            <a:r>
              <a:rPr kumimoji="1" lang="ja-JP" altLang="en-US" dirty="0"/>
              <a:t>　</a:t>
            </a:r>
            <a:r>
              <a:rPr kumimoji="1" lang="en-US" altLang="ja-JP" dirty="0"/>
              <a:t>P74-75</a:t>
            </a:r>
            <a:r>
              <a:rPr kumimoji="1" lang="ja-JP" altLang="en-US" dirty="0"/>
              <a:t>と連動</a:t>
            </a:r>
          </a:p>
          <a:p>
            <a:endParaRPr kumimoji="1" lang="ja-JP" altLang="en-US" dirty="0"/>
          </a:p>
        </p:txBody>
      </p:sp>
      <p:sp>
        <p:nvSpPr>
          <p:cNvPr id="4" name="スライド番号プレースホルダー 3"/>
          <p:cNvSpPr>
            <a:spLocks noGrp="1"/>
          </p:cNvSpPr>
          <p:nvPr>
            <p:ph type="sldNum" sz="quarter" idx="5"/>
          </p:nvPr>
        </p:nvSpPr>
        <p:spPr/>
        <p:txBody>
          <a:bodyPr/>
          <a:lstStyle/>
          <a:p>
            <a:fld id="{590881FD-EFCC-4C3B-9774-8B113ADF82A3}" type="slidenum">
              <a:rPr kumimoji="1" lang="ja-JP" altLang="en-US" smtClean="0"/>
              <a:t>43</a:t>
            </a:fld>
            <a:endParaRPr kumimoji="1" lang="ja-JP" altLang="en-US"/>
          </a:p>
        </p:txBody>
      </p:sp>
    </p:spTree>
    <p:extLst>
      <p:ext uri="{BB962C8B-B14F-4D97-AF65-F5344CB8AC3E}">
        <p14:creationId xmlns:p14="http://schemas.microsoft.com/office/powerpoint/2010/main" val="955007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CKD</a:t>
            </a:r>
            <a:r>
              <a:rPr kumimoji="1" lang="ja-JP" altLang="en-US" dirty="0"/>
              <a:t>療養ガイド</a:t>
            </a:r>
            <a:r>
              <a:rPr kumimoji="1" lang="en-US" altLang="ja-JP" dirty="0"/>
              <a:t>2018</a:t>
            </a:r>
            <a:r>
              <a:rPr kumimoji="1" lang="ja-JP" altLang="en-US" dirty="0"/>
              <a:t>　</a:t>
            </a:r>
            <a:r>
              <a:rPr kumimoji="1" lang="en-US" altLang="ja-JP" dirty="0"/>
              <a:t>P73-80</a:t>
            </a:r>
            <a:r>
              <a:rPr kumimoji="1" lang="ja-JP" altLang="en-US" dirty="0"/>
              <a:t>と連動</a:t>
            </a:r>
          </a:p>
          <a:p>
            <a:endParaRPr kumimoji="1" lang="ja-JP" altLang="en-US" dirty="0"/>
          </a:p>
        </p:txBody>
      </p:sp>
      <p:sp>
        <p:nvSpPr>
          <p:cNvPr id="4" name="スライド番号プレースホルダー 3"/>
          <p:cNvSpPr>
            <a:spLocks noGrp="1"/>
          </p:cNvSpPr>
          <p:nvPr>
            <p:ph type="sldNum" sz="quarter" idx="5"/>
          </p:nvPr>
        </p:nvSpPr>
        <p:spPr/>
        <p:txBody>
          <a:bodyPr/>
          <a:lstStyle/>
          <a:p>
            <a:fld id="{590881FD-EFCC-4C3B-9774-8B113ADF82A3}" type="slidenum">
              <a:rPr kumimoji="1" lang="ja-JP" altLang="en-US" smtClean="0"/>
              <a:t>44</a:t>
            </a:fld>
            <a:endParaRPr kumimoji="1" lang="ja-JP" altLang="en-US"/>
          </a:p>
        </p:txBody>
      </p:sp>
    </p:spTree>
    <p:extLst>
      <p:ext uri="{BB962C8B-B14F-4D97-AF65-F5344CB8AC3E}">
        <p14:creationId xmlns:p14="http://schemas.microsoft.com/office/powerpoint/2010/main" val="26900946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CKD</a:t>
            </a:r>
            <a:r>
              <a:rPr kumimoji="1" lang="ja-JP" altLang="en-US" dirty="0"/>
              <a:t>療養ガイド</a:t>
            </a:r>
            <a:r>
              <a:rPr kumimoji="1" lang="en-US" altLang="ja-JP" dirty="0"/>
              <a:t>2018</a:t>
            </a:r>
            <a:r>
              <a:rPr kumimoji="1" lang="ja-JP" altLang="en-US" dirty="0"/>
              <a:t>　</a:t>
            </a:r>
            <a:r>
              <a:rPr kumimoji="1" lang="en-US" altLang="ja-JP" dirty="0"/>
              <a:t>P81-84</a:t>
            </a:r>
            <a:r>
              <a:rPr kumimoji="1" lang="ja-JP" altLang="en-US" dirty="0"/>
              <a:t>と連動</a:t>
            </a:r>
          </a:p>
          <a:p>
            <a:endParaRPr kumimoji="1" lang="ja-JP" altLang="en-US" dirty="0"/>
          </a:p>
        </p:txBody>
      </p:sp>
      <p:sp>
        <p:nvSpPr>
          <p:cNvPr id="4" name="スライド番号プレースホルダー 3"/>
          <p:cNvSpPr>
            <a:spLocks noGrp="1"/>
          </p:cNvSpPr>
          <p:nvPr>
            <p:ph type="sldNum" sz="quarter" idx="5"/>
          </p:nvPr>
        </p:nvSpPr>
        <p:spPr/>
        <p:txBody>
          <a:bodyPr/>
          <a:lstStyle/>
          <a:p>
            <a:fld id="{590881FD-EFCC-4C3B-9774-8B113ADF82A3}" type="slidenum">
              <a:rPr kumimoji="1" lang="ja-JP" altLang="en-US" smtClean="0"/>
              <a:t>46</a:t>
            </a:fld>
            <a:endParaRPr kumimoji="1" lang="ja-JP" altLang="en-US"/>
          </a:p>
        </p:txBody>
      </p:sp>
    </p:spTree>
    <p:extLst>
      <p:ext uri="{BB962C8B-B14F-4D97-AF65-F5344CB8AC3E}">
        <p14:creationId xmlns:p14="http://schemas.microsoft.com/office/powerpoint/2010/main" val="18114146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CKD</a:t>
            </a:r>
            <a:r>
              <a:rPr kumimoji="1" lang="ja-JP" altLang="en-US" dirty="0"/>
              <a:t>療養ガイド</a:t>
            </a:r>
            <a:r>
              <a:rPr kumimoji="1" lang="en-US" altLang="ja-JP" dirty="0"/>
              <a:t>2018</a:t>
            </a:r>
            <a:r>
              <a:rPr kumimoji="1" lang="ja-JP" altLang="en-US" dirty="0"/>
              <a:t>　</a:t>
            </a:r>
            <a:r>
              <a:rPr kumimoji="1" lang="en-US" altLang="ja-JP" dirty="0"/>
              <a:t>P81-84</a:t>
            </a:r>
            <a:r>
              <a:rPr kumimoji="1" lang="ja-JP" altLang="en-US" dirty="0"/>
              <a:t>と連動</a:t>
            </a:r>
          </a:p>
          <a:p>
            <a:endParaRPr kumimoji="1" lang="ja-JP" altLang="en-US" dirty="0"/>
          </a:p>
        </p:txBody>
      </p:sp>
      <p:sp>
        <p:nvSpPr>
          <p:cNvPr id="4" name="スライド番号プレースホルダー 3"/>
          <p:cNvSpPr>
            <a:spLocks noGrp="1"/>
          </p:cNvSpPr>
          <p:nvPr>
            <p:ph type="sldNum" sz="quarter" idx="5"/>
          </p:nvPr>
        </p:nvSpPr>
        <p:spPr/>
        <p:txBody>
          <a:bodyPr/>
          <a:lstStyle/>
          <a:p>
            <a:fld id="{590881FD-EFCC-4C3B-9774-8B113ADF82A3}" type="slidenum">
              <a:rPr kumimoji="1" lang="ja-JP" altLang="en-US" smtClean="0"/>
              <a:t>47</a:t>
            </a:fld>
            <a:endParaRPr kumimoji="1" lang="ja-JP" altLang="en-US"/>
          </a:p>
        </p:txBody>
      </p:sp>
    </p:spTree>
    <p:extLst>
      <p:ext uri="{BB962C8B-B14F-4D97-AF65-F5344CB8AC3E}">
        <p14:creationId xmlns:p14="http://schemas.microsoft.com/office/powerpoint/2010/main" val="3978623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CKD</a:t>
            </a:r>
            <a:r>
              <a:rPr kumimoji="1" lang="ja-JP" altLang="en-US" dirty="0"/>
              <a:t>療養ガイド</a:t>
            </a:r>
            <a:r>
              <a:rPr kumimoji="1" lang="en-US" altLang="ja-JP" dirty="0"/>
              <a:t>2018</a:t>
            </a:r>
            <a:r>
              <a:rPr kumimoji="1" lang="ja-JP" altLang="en-US" dirty="0"/>
              <a:t>　</a:t>
            </a:r>
            <a:r>
              <a:rPr kumimoji="1" lang="en-US" altLang="ja-JP" dirty="0"/>
              <a:t>P91-96</a:t>
            </a:r>
            <a:r>
              <a:rPr kumimoji="1" lang="ja-JP" altLang="en-US" dirty="0"/>
              <a:t>と連動</a:t>
            </a:r>
          </a:p>
          <a:p>
            <a:endParaRPr kumimoji="1" lang="ja-JP" altLang="en-US" dirty="0"/>
          </a:p>
        </p:txBody>
      </p:sp>
      <p:sp>
        <p:nvSpPr>
          <p:cNvPr id="4" name="スライド番号プレースホルダー 3"/>
          <p:cNvSpPr>
            <a:spLocks noGrp="1"/>
          </p:cNvSpPr>
          <p:nvPr>
            <p:ph type="sldNum" sz="quarter" idx="5"/>
          </p:nvPr>
        </p:nvSpPr>
        <p:spPr/>
        <p:txBody>
          <a:bodyPr/>
          <a:lstStyle/>
          <a:p>
            <a:fld id="{590881FD-EFCC-4C3B-9774-8B113ADF82A3}" type="slidenum">
              <a:rPr kumimoji="1" lang="ja-JP" altLang="en-US" smtClean="0"/>
              <a:t>54</a:t>
            </a:fld>
            <a:endParaRPr kumimoji="1" lang="ja-JP" altLang="en-US"/>
          </a:p>
        </p:txBody>
      </p:sp>
    </p:spTree>
    <p:extLst>
      <p:ext uri="{BB962C8B-B14F-4D97-AF65-F5344CB8AC3E}">
        <p14:creationId xmlns:p14="http://schemas.microsoft.com/office/powerpoint/2010/main" val="2545205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CKD</a:t>
            </a:r>
            <a:r>
              <a:rPr kumimoji="1" lang="ja-JP" altLang="en-US" dirty="0"/>
              <a:t>療養ガイド</a:t>
            </a:r>
            <a:r>
              <a:rPr kumimoji="1" lang="en-US" altLang="ja-JP" dirty="0"/>
              <a:t>2018</a:t>
            </a:r>
            <a:r>
              <a:rPr kumimoji="1" lang="ja-JP" altLang="en-US" dirty="0"/>
              <a:t>　</a:t>
            </a:r>
            <a:r>
              <a:rPr kumimoji="1" lang="en-US" altLang="ja-JP" dirty="0"/>
              <a:t>P27</a:t>
            </a:r>
            <a:r>
              <a:rPr kumimoji="1" lang="ja-JP" altLang="en-US" dirty="0"/>
              <a:t>と連動</a:t>
            </a:r>
          </a:p>
          <a:p>
            <a:endParaRPr kumimoji="1" lang="ja-JP" altLang="en-US" dirty="0"/>
          </a:p>
        </p:txBody>
      </p:sp>
      <p:sp>
        <p:nvSpPr>
          <p:cNvPr id="4" name="スライド番号プレースホルダー 3"/>
          <p:cNvSpPr>
            <a:spLocks noGrp="1"/>
          </p:cNvSpPr>
          <p:nvPr>
            <p:ph type="sldNum" sz="quarter" idx="5"/>
          </p:nvPr>
        </p:nvSpPr>
        <p:spPr/>
        <p:txBody>
          <a:bodyPr/>
          <a:lstStyle/>
          <a:p>
            <a:fld id="{590881FD-EFCC-4C3B-9774-8B113ADF82A3}" type="slidenum">
              <a:rPr kumimoji="1" lang="ja-JP" altLang="en-US" smtClean="0"/>
              <a:t>8</a:t>
            </a:fld>
            <a:endParaRPr kumimoji="1" lang="ja-JP" altLang="en-US"/>
          </a:p>
        </p:txBody>
      </p:sp>
    </p:spTree>
    <p:extLst>
      <p:ext uri="{BB962C8B-B14F-4D97-AF65-F5344CB8AC3E}">
        <p14:creationId xmlns:p14="http://schemas.microsoft.com/office/powerpoint/2010/main" val="3273008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CKD</a:t>
            </a:r>
            <a:r>
              <a:rPr kumimoji="1" lang="ja-JP" altLang="en-US" dirty="0"/>
              <a:t>療養ガイド</a:t>
            </a:r>
            <a:r>
              <a:rPr kumimoji="1" lang="en-US" altLang="ja-JP" dirty="0"/>
              <a:t>2018</a:t>
            </a:r>
            <a:r>
              <a:rPr kumimoji="1" lang="ja-JP" altLang="en-US" dirty="0"/>
              <a:t>　</a:t>
            </a:r>
            <a:r>
              <a:rPr kumimoji="1" lang="en-US" altLang="ja-JP" dirty="0"/>
              <a:t>P36</a:t>
            </a:r>
            <a:r>
              <a:rPr kumimoji="1" lang="ja-JP" altLang="en-US" dirty="0"/>
              <a:t>と連動</a:t>
            </a:r>
          </a:p>
          <a:p>
            <a:endParaRPr kumimoji="1" lang="ja-JP" altLang="en-US" dirty="0"/>
          </a:p>
        </p:txBody>
      </p:sp>
      <p:sp>
        <p:nvSpPr>
          <p:cNvPr id="4" name="スライド番号プレースホルダー 3"/>
          <p:cNvSpPr>
            <a:spLocks noGrp="1"/>
          </p:cNvSpPr>
          <p:nvPr>
            <p:ph type="sldNum" sz="quarter" idx="5"/>
          </p:nvPr>
        </p:nvSpPr>
        <p:spPr/>
        <p:txBody>
          <a:bodyPr/>
          <a:lstStyle/>
          <a:p>
            <a:fld id="{590881FD-EFCC-4C3B-9774-8B113ADF82A3}" type="slidenum">
              <a:rPr kumimoji="1" lang="ja-JP" altLang="en-US" smtClean="0"/>
              <a:t>9</a:t>
            </a:fld>
            <a:endParaRPr kumimoji="1" lang="ja-JP" altLang="en-US"/>
          </a:p>
        </p:txBody>
      </p:sp>
    </p:spTree>
    <p:extLst>
      <p:ext uri="{BB962C8B-B14F-4D97-AF65-F5344CB8AC3E}">
        <p14:creationId xmlns:p14="http://schemas.microsoft.com/office/powerpoint/2010/main" val="4268255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CKD</a:t>
            </a:r>
            <a:r>
              <a:rPr kumimoji="1" lang="ja-JP" altLang="en-US" dirty="0"/>
              <a:t>療養ガイド</a:t>
            </a:r>
            <a:r>
              <a:rPr kumimoji="1" lang="en-US" altLang="ja-JP" dirty="0"/>
              <a:t>2018</a:t>
            </a:r>
            <a:r>
              <a:rPr kumimoji="1" lang="ja-JP" altLang="en-US" dirty="0"/>
              <a:t>　</a:t>
            </a:r>
            <a:r>
              <a:rPr kumimoji="1" lang="en-US" altLang="ja-JP" dirty="0"/>
              <a:t>P28</a:t>
            </a:r>
            <a:r>
              <a:rPr kumimoji="1" lang="ja-JP" altLang="en-US" dirty="0"/>
              <a:t>と連動</a:t>
            </a:r>
          </a:p>
          <a:p>
            <a:endParaRPr kumimoji="1" lang="ja-JP" altLang="en-US" dirty="0"/>
          </a:p>
        </p:txBody>
      </p:sp>
      <p:sp>
        <p:nvSpPr>
          <p:cNvPr id="4" name="スライド番号プレースホルダー 3"/>
          <p:cNvSpPr>
            <a:spLocks noGrp="1"/>
          </p:cNvSpPr>
          <p:nvPr>
            <p:ph type="sldNum" sz="quarter" idx="5"/>
          </p:nvPr>
        </p:nvSpPr>
        <p:spPr/>
        <p:txBody>
          <a:bodyPr/>
          <a:lstStyle/>
          <a:p>
            <a:fld id="{590881FD-EFCC-4C3B-9774-8B113ADF82A3}" type="slidenum">
              <a:rPr kumimoji="1" lang="ja-JP" altLang="en-US" smtClean="0"/>
              <a:t>10</a:t>
            </a:fld>
            <a:endParaRPr kumimoji="1" lang="ja-JP" altLang="en-US"/>
          </a:p>
        </p:txBody>
      </p:sp>
    </p:spTree>
    <p:extLst>
      <p:ext uri="{BB962C8B-B14F-4D97-AF65-F5344CB8AC3E}">
        <p14:creationId xmlns:p14="http://schemas.microsoft.com/office/powerpoint/2010/main" val="2599363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CKD</a:t>
            </a:r>
            <a:r>
              <a:rPr kumimoji="1" lang="ja-JP" altLang="en-US" dirty="0"/>
              <a:t>療養ガイド</a:t>
            </a:r>
            <a:r>
              <a:rPr kumimoji="1" lang="en-US" altLang="ja-JP" dirty="0"/>
              <a:t>2018</a:t>
            </a:r>
            <a:r>
              <a:rPr kumimoji="1" lang="ja-JP" altLang="en-US" dirty="0"/>
              <a:t>　</a:t>
            </a:r>
            <a:r>
              <a:rPr kumimoji="1" lang="en-US" altLang="ja-JP" dirty="0"/>
              <a:t>P28</a:t>
            </a:r>
            <a:r>
              <a:rPr kumimoji="1" lang="ja-JP" altLang="en-US" dirty="0"/>
              <a:t>と連動</a:t>
            </a:r>
          </a:p>
          <a:p>
            <a:endParaRPr kumimoji="1" lang="ja-JP" altLang="en-US" dirty="0"/>
          </a:p>
        </p:txBody>
      </p:sp>
      <p:sp>
        <p:nvSpPr>
          <p:cNvPr id="4" name="スライド番号プレースホルダー 3"/>
          <p:cNvSpPr>
            <a:spLocks noGrp="1"/>
          </p:cNvSpPr>
          <p:nvPr>
            <p:ph type="sldNum" sz="quarter" idx="5"/>
          </p:nvPr>
        </p:nvSpPr>
        <p:spPr/>
        <p:txBody>
          <a:bodyPr/>
          <a:lstStyle/>
          <a:p>
            <a:fld id="{590881FD-EFCC-4C3B-9774-8B113ADF82A3}" type="slidenum">
              <a:rPr kumimoji="1" lang="ja-JP" altLang="en-US" smtClean="0"/>
              <a:t>11</a:t>
            </a:fld>
            <a:endParaRPr kumimoji="1" lang="ja-JP" altLang="en-US"/>
          </a:p>
        </p:txBody>
      </p:sp>
    </p:spTree>
    <p:extLst>
      <p:ext uri="{BB962C8B-B14F-4D97-AF65-F5344CB8AC3E}">
        <p14:creationId xmlns:p14="http://schemas.microsoft.com/office/powerpoint/2010/main" val="1035215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CKD</a:t>
            </a:r>
            <a:r>
              <a:rPr kumimoji="1" lang="ja-JP" altLang="en-US" dirty="0"/>
              <a:t>療養ガイド</a:t>
            </a:r>
            <a:r>
              <a:rPr kumimoji="1" lang="en-US" altLang="ja-JP" dirty="0"/>
              <a:t>2018</a:t>
            </a:r>
            <a:r>
              <a:rPr kumimoji="1" lang="ja-JP" altLang="en-US" dirty="0"/>
              <a:t>　</a:t>
            </a:r>
            <a:r>
              <a:rPr kumimoji="1" lang="en-US" altLang="ja-JP" dirty="0"/>
              <a:t>P33-35</a:t>
            </a:r>
            <a:r>
              <a:rPr kumimoji="1" lang="ja-JP" altLang="en-US" dirty="0"/>
              <a:t>と連動</a:t>
            </a:r>
          </a:p>
          <a:p>
            <a:endParaRPr kumimoji="1" lang="ja-JP" altLang="en-US" dirty="0"/>
          </a:p>
        </p:txBody>
      </p:sp>
      <p:sp>
        <p:nvSpPr>
          <p:cNvPr id="4" name="スライド番号プレースホルダー 3"/>
          <p:cNvSpPr>
            <a:spLocks noGrp="1"/>
          </p:cNvSpPr>
          <p:nvPr>
            <p:ph type="sldNum" sz="quarter" idx="5"/>
          </p:nvPr>
        </p:nvSpPr>
        <p:spPr/>
        <p:txBody>
          <a:bodyPr/>
          <a:lstStyle/>
          <a:p>
            <a:fld id="{590881FD-EFCC-4C3B-9774-8B113ADF82A3}" type="slidenum">
              <a:rPr kumimoji="1" lang="ja-JP" altLang="en-US" smtClean="0"/>
              <a:t>13</a:t>
            </a:fld>
            <a:endParaRPr kumimoji="1" lang="ja-JP" altLang="en-US"/>
          </a:p>
        </p:txBody>
      </p:sp>
    </p:spTree>
    <p:extLst>
      <p:ext uri="{BB962C8B-B14F-4D97-AF65-F5344CB8AC3E}">
        <p14:creationId xmlns:p14="http://schemas.microsoft.com/office/powerpoint/2010/main" val="1426707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CKD</a:t>
            </a:r>
            <a:r>
              <a:rPr kumimoji="1" lang="ja-JP" altLang="en-US" dirty="0"/>
              <a:t>療養ガイド</a:t>
            </a:r>
            <a:r>
              <a:rPr kumimoji="1" lang="en-US" altLang="ja-JP" dirty="0"/>
              <a:t>2018</a:t>
            </a:r>
            <a:r>
              <a:rPr kumimoji="1" lang="ja-JP" altLang="en-US" dirty="0"/>
              <a:t>　</a:t>
            </a:r>
            <a:r>
              <a:rPr kumimoji="1" lang="en-US" altLang="ja-JP" dirty="0"/>
              <a:t>P33</a:t>
            </a:r>
            <a:r>
              <a:rPr kumimoji="1" lang="ja-JP" altLang="en-US" dirty="0"/>
              <a:t>と連動</a:t>
            </a:r>
          </a:p>
          <a:p>
            <a:endParaRPr kumimoji="1" lang="ja-JP" altLang="en-US" dirty="0"/>
          </a:p>
        </p:txBody>
      </p:sp>
      <p:sp>
        <p:nvSpPr>
          <p:cNvPr id="4" name="スライド番号プレースホルダー 3"/>
          <p:cNvSpPr>
            <a:spLocks noGrp="1"/>
          </p:cNvSpPr>
          <p:nvPr>
            <p:ph type="sldNum" sz="quarter" idx="5"/>
          </p:nvPr>
        </p:nvSpPr>
        <p:spPr/>
        <p:txBody>
          <a:bodyPr/>
          <a:lstStyle/>
          <a:p>
            <a:fld id="{590881FD-EFCC-4C3B-9774-8B113ADF82A3}" type="slidenum">
              <a:rPr kumimoji="1" lang="ja-JP" altLang="en-US" smtClean="0"/>
              <a:t>14</a:t>
            </a:fld>
            <a:endParaRPr kumimoji="1" lang="ja-JP" altLang="en-US"/>
          </a:p>
        </p:txBody>
      </p:sp>
    </p:spTree>
    <p:extLst>
      <p:ext uri="{BB962C8B-B14F-4D97-AF65-F5344CB8AC3E}">
        <p14:creationId xmlns:p14="http://schemas.microsoft.com/office/powerpoint/2010/main" val="3456887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CKD</a:t>
            </a:r>
            <a:r>
              <a:rPr kumimoji="1" lang="ja-JP" altLang="en-US" dirty="0"/>
              <a:t>療養ガイド</a:t>
            </a:r>
            <a:r>
              <a:rPr kumimoji="1" lang="en-US" altLang="ja-JP" dirty="0"/>
              <a:t>2018</a:t>
            </a:r>
            <a:r>
              <a:rPr kumimoji="1" lang="ja-JP" altLang="en-US" dirty="0"/>
              <a:t>　</a:t>
            </a:r>
            <a:r>
              <a:rPr kumimoji="1" lang="en-US" altLang="ja-JP" dirty="0"/>
              <a:t>P34</a:t>
            </a:r>
            <a:r>
              <a:rPr kumimoji="1" lang="ja-JP" altLang="en-US" dirty="0"/>
              <a:t>と連動</a:t>
            </a:r>
          </a:p>
          <a:p>
            <a:endParaRPr kumimoji="1" lang="ja-JP" altLang="en-US" dirty="0"/>
          </a:p>
        </p:txBody>
      </p:sp>
      <p:sp>
        <p:nvSpPr>
          <p:cNvPr id="4" name="スライド番号プレースホルダー 3"/>
          <p:cNvSpPr>
            <a:spLocks noGrp="1"/>
          </p:cNvSpPr>
          <p:nvPr>
            <p:ph type="sldNum" sz="quarter" idx="5"/>
          </p:nvPr>
        </p:nvSpPr>
        <p:spPr/>
        <p:txBody>
          <a:bodyPr/>
          <a:lstStyle/>
          <a:p>
            <a:fld id="{590881FD-EFCC-4C3B-9774-8B113ADF82A3}" type="slidenum">
              <a:rPr kumimoji="1" lang="ja-JP" altLang="en-US" smtClean="0"/>
              <a:t>15</a:t>
            </a:fld>
            <a:endParaRPr kumimoji="1" lang="ja-JP" altLang="en-US"/>
          </a:p>
        </p:txBody>
      </p:sp>
    </p:spTree>
    <p:extLst>
      <p:ext uri="{BB962C8B-B14F-4D97-AF65-F5344CB8AC3E}">
        <p14:creationId xmlns:p14="http://schemas.microsoft.com/office/powerpoint/2010/main" val="3551836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b="0" i="0">
                <a:ea typeface="Yu Gothic Medium" panose="020B0400000000000000" pitchFamily="34"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lvl1pPr>
              <a:defRPr b="0" i="0">
                <a:ea typeface="Yu Gothic Medium" panose="020B0400000000000000" pitchFamily="34" charset="-128"/>
              </a:defRPr>
            </a:lvl1pPr>
          </a:lstStyle>
          <a:p>
            <a:fld id="{5275E193-C6C1-48F9-864E-DA82581B764F}" type="datetimeFigureOut">
              <a:rPr kumimoji="1" lang="ja-JP" altLang="en-US" smtClean="0"/>
              <a:pPr/>
              <a:t>2022/1/12</a:t>
            </a:fld>
            <a:endParaRPr kumimoji="1" lang="ja-JP" altLang="en-US"/>
          </a:p>
        </p:txBody>
      </p:sp>
      <p:sp>
        <p:nvSpPr>
          <p:cNvPr id="5" name="Footer Placeholder 4"/>
          <p:cNvSpPr>
            <a:spLocks noGrp="1"/>
          </p:cNvSpPr>
          <p:nvPr>
            <p:ph type="ftr" sz="quarter" idx="11"/>
          </p:nvPr>
        </p:nvSpPr>
        <p:spPr/>
        <p:txBody>
          <a:bodyPr/>
          <a:lstStyle>
            <a:lvl1pPr>
              <a:defRPr b="0" i="0">
                <a:ea typeface="Yu Gothic Medium" panose="020B0400000000000000" pitchFamily="34" charset="-128"/>
              </a:defRPr>
            </a:lvl1pPr>
          </a:lstStyle>
          <a:p>
            <a:endParaRPr kumimoji="1" lang="ja-JP" altLang="en-US"/>
          </a:p>
        </p:txBody>
      </p:sp>
      <p:sp>
        <p:nvSpPr>
          <p:cNvPr id="6" name="Slide Number Placeholder 5"/>
          <p:cNvSpPr>
            <a:spLocks noGrp="1"/>
          </p:cNvSpPr>
          <p:nvPr>
            <p:ph type="sldNum" sz="quarter" idx="12"/>
          </p:nvPr>
        </p:nvSpPr>
        <p:spPr/>
        <p:txBody>
          <a:bodyPr/>
          <a:lstStyle>
            <a:lvl1pPr>
              <a:defRPr b="0" i="0">
                <a:ea typeface="Yu Gothic Medium" panose="020B0400000000000000" pitchFamily="34" charset="-128"/>
              </a:defRPr>
            </a:lvl1pPr>
          </a:lstStyle>
          <a:p>
            <a:fld id="{98CB3F7D-7DE3-4295-B1DC-FAD5D5E3458C}" type="slidenum">
              <a:rPr kumimoji="1" lang="ja-JP" altLang="en-US" smtClean="0"/>
              <a:pPr/>
              <a:t>‹#›</a:t>
            </a:fld>
            <a:endParaRPr kumimoji="1" lang="ja-JP" altLang="en-US"/>
          </a:p>
        </p:txBody>
      </p:sp>
    </p:spTree>
    <p:extLst>
      <p:ext uri="{BB962C8B-B14F-4D97-AF65-F5344CB8AC3E}">
        <p14:creationId xmlns:p14="http://schemas.microsoft.com/office/powerpoint/2010/main" val="1673629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lvl1pPr>
              <a:defRPr b="0" i="0">
                <a:ea typeface="Yu Gothic Medium" panose="020B0400000000000000" pitchFamily="34" charset="-128"/>
              </a:defRPr>
            </a:lvl1pPr>
            <a:lvl2pPr>
              <a:defRPr b="0" i="0">
                <a:ea typeface="Yu Gothic Medium" panose="020B0400000000000000" pitchFamily="34" charset="-128"/>
              </a:defRPr>
            </a:lvl2pPr>
            <a:lvl3pPr>
              <a:defRPr b="0" i="0">
                <a:ea typeface="Yu Gothic Medium" panose="020B0400000000000000" pitchFamily="34" charset="-128"/>
              </a:defRPr>
            </a:lvl3pPr>
            <a:lvl4pPr>
              <a:defRPr b="0" i="0">
                <a:ea typeface="Yu Gothic Medium" panose="020B0400000000000000" pitchFamily="34" charset="-128"/>
              </a:defRPr>
            </a:lvl4pPr>
            <a:lvl5pPr>
              <a:defRPr b="0" i="0">
                <a:ea typeface="Yu Gothic Medium" panose="020B0400000000000000" pitchFamily="34" charset="-128"/>
              </a:defRPr>
            </a:lvl5pPr>
          </a:lstStyle>
          <a:p>
            <a:pPr lvl="0"/>
            <a:r>
              <a:rPr lang="ja-JP" altLang="en-US"/>
              <a:t>マスター テキストの書式設定</a:t>
            </a:r>
          </a:p>
          <a:p>
            <a:pPr lvl="1"/>
            <a:r>
              <a:rPr lang="ja-JP" altLang="en-US"/>
              <a:t>第 </a:t>
            </a:r>
            <a:r>
              <a:rPr lang="en-US" altLang="ja-JP" dirty="0"/>
              <a:t>2 </a:t>
            </a:r>
            <a:r>
              <a:rPr lang="ja-JP" altLang="en-US"/>
              <a:t>レベル</a:t>
            </a:r>
          </a:p>
          <a:p>
            <a:pPr lvl="2"/>
            <a:r>
              <a:rPr lang="ja-JP" altLang="en-US"/>
              <a:t>第 </a:t>
            </a:r>
            <a:r>
              <a:rPr lang="en-US" altLang="ja-JP" dirty="0"/>
              <a:t>3 </a:t>
            </a:r>
            <a:r>
              <a:rPr lang="ja-JP" altLang="en-US"/>
              <a:t>レベル</a:t>
            </a:r>
          </a:p>
          <a:p>
            <a:pPr lvl="3"/>
            <a:r>
              <a:rPr lang="ja-JP" altLang="en-US"/>
              <a:t>第 </a:t>
            </a:r>
            <a:r>
              <a:rPr lang="en-US" altLang="ja-JP" dirty="0"/>
              <a:t>4 </a:t>
            </a:r>
            <a:r>
              <a:rPr lang="ja-JP" altLang="en-US"/>
              <a:t>レベル</a:t>
            </a:r>
          </a:p>
          <a:p>
            <a:pPr lvl="4"/>
            <a:r>
              <a:rPr lang="ja-JP" altLang="en-US"/>
              <a:t>第 </a:t>
            </a:r>
            <a:r>
              <a:rPr lang="en-US" altLang="ja-JP" dirty="0"/>
              <a:t>5 </a:t>
            </a:r>
            <a:r>
              <a:rPr lang="ja-JP" altLang="en-US"/>
              <a:t>レベル</a:t>
            </a:r>
            <a:endParaRPr lang="en-US" dirty="0"/>
          </a:p>
        </p:txBody>
      </p:sp>
      <p:sp>
        <p:nvSpPr>
          <p:cNvPr id="4" name="Date Placeholder 3"/>
          <p:cNvSpPr>
            <a:spLocks noGrp="1"/>
          </p:cNvSpPr>
          <p:nvPr>
            <p:ph type="dt" sz="half" idx="10"/>
          </p:nvPr>
        </p:nvSpPr>
        <p:spPr/>
        <p:txBody>
          <a:bodyPr/>
          <a:lstStyle>
            <a:lvl1pPr>
              <a:defRPr b="0" i="0">
                <a:ea typeface="Yu Gothic Medium" panose="020B0400000000000000" pitchFamily="34" charset="-128"/>
              </a:defRPr>
            </a:lvl1pPr>
          </a:lstStyle>
          <a:p>
            <a:fld id="{5275E193-C6C1-48F9-864E-DA82581B764F}" type="datetimeFigureOut">
              <a:rPr kumimoji="1" lang="ja-JP" altLang="en-US" smtClean="0"/>
              <a:pPr/>
              <a:t>2022/1/12</a:t>
            </a:fld>
            <a:endParaRPr kumimoji="1" lang="ja-JP" altLang="en-US"/>
          </a:p>
        </p:txBody>
      </p:sp>
      <p:sp>
        <p:nvSpPr>
          <p:cNvPr id="5" name="Footer Placeholder 4"/>
          <p:cNvSpPr>
            <a:spLocks noGrp="1"/>
          </p:cNvSpPr>
          <p:nvPr>
            <p:ph type="ftr" sz="quarter" idx="11"/>
          </p:nvPr>
        </p:nvSpPr>
        <p:spPr/>
        <p:txBody>
          <a:bodyPr/>
          <a:lstStyle>
            <a:lvl1pPr>
              <a:defRPr b="0" i="0">
                <a:ea typeface="Yu Gothic Medium" panose="020B0400000000000000" pitchFamily="34" charset="-128"/>
              </a:defRPr>
            </a:lvl1pPr>
          </a:lstStyle>
          <a:p>
            <a:endParaRPr kumimoji="1" lang="ja-JP" altLang="en-US"/>
          </a:p>
        </p:txBody>
      </p:sp>
      <p:sp>
        <p:nvSpPr>
          <p:cNvPr id="6" name="Slide Number Placeholder 5"/>
          <p:cNvSpPr>
            <a:spLocks noGrp="1"/>
          </p:cNvSpPr>
          <p:nvPr>
            <p:ph type="sldNum" sz="quarter" idx="12"/>
          </p:nvPr>
        </p:nvSpPr>
        <p:spPr/>
        <p:txBody>
          <a:bodyPr/>
          <a:lstStyle>
            <a:lvl1pPr>
              <a:defRPr b="0" i="0">
                <a:ea typeface="Yu Gothic Medium" panose="020B0400000000000000" pitchFamily="34" charset="-128"/>
              </a:defRPr>
            </a:lvl1pPr>
          </a:lstStyle>
          <a:p>
            <a:fld id="{98CB3F7D-7DE3-4295-B1DC-FAD5D5E3458C}" type="slidenum">
              <a:rPr kumimoji="1" lang="ja-JP" altLang="en-US" smtClean="0"/>
              <a:pPr/>
              <a:t>‹#›</a:t>
            </a:fld>
            <a:endParaRPr kumimoji="1" lang="ja-JP" altLang="en-US"/>
          </a:p>
        </p:txBody>
      </p:sp>
    </p:spTree>
    <p:extLst>
      <p:ext uri="{BB962C8B-B14F-4D97-AF65-F5344CB8AC3E}">
        <p14:creationId xmlns:p14="http://schemas.microsoft.com/office/powerpoint/2010/main" val="239407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lvl1pPr>
              <a:defRPr b="0" i="0">
                <a:ea typeface="Yu Gothic Medium" panose="020B0400000000000000" pitchFamily="34" charset="-128"/>
              </a:defRPr>
            </a:lvl1pPr>
            <a:lvl2pPr>
              <a:defRPr b="0" i="0">
                <a:ea typeface="Yu Gothic Medium" panose="020B0400000000000000" pitchFamily="34" charset="-128"/>
              </a:defRPr>
            </a:lvl2pPr>
            <a:lvl3pPr>
              <a:defRPr b="0" i="0">
                <a:ea typeface="Yu Gothic Medium" panose="020B0400000000000000" pitchFamily="34" charset="-128"/>
              </a:defRPr>
            </a:lvl3pPr>
            <a:lvl4pPr>
              <a:defRPr b="0" i="0">
                <a:ea typeface="Yu Gothic Medium" panose="020B0400000000000000" pitchFamily="34" charset="-128"/>
              </a:defRPr>
            </a:lvl4pPr>
            <a:lvl5pPr>
              <a:defRPr b="0" i="0">
                <a:ea typeface="Yu Gothic Medium" panose="020B0400000000000000" pitchFamily="34" charset="-128"/>
              </a:defRPr>
            </a:lvl5pPr>
          </a:lstStyle>
          <a:p>
            <a:pPr lvl="0"/>
            <a:r>
              <a:rPr lang="ja-JP" altLang="en-US"/>
              <a:t>マスター テキストの書式設定</a:t>
            </a:r>
          </a:p>
          <a:p>
            <a:pPr lvl="1"/>
            <a:r>
              <a:rPr lang="ja-JP" altLang="en-US"/>
              <a:t>第 </a:t>
            </a:r>
            <a:r>
              <a:rPr lang="en-US" altLang="ja-JP" dirty="0"/>
              <a:t>2 </a:t>
            </a:r>
            <a:r>
              <a:rPr lang="ja-JP" altLang="en-US"/>
              <a:t>レベル</a:t>
            </a:r>
          </a:p>
          <a:p>
            <a:pPr lvl="2"/>
            <a:r>
              <a:rPr lang="ja-JP" altLang="en-US"/>
              <a:t>第 </a:t>
            </a:r>
            <a:r>
              <a:rPr lang="en-US" altLang="ja-JP" dirty="0"/>
              <a:t>3 </a:t>
            </a:r>
            <a:r>
              <a:rPr lang="ja-JP" altLang="en-US"/>
              <a:t>レベル</a:t>
            </a:r>
          </a:p>
          <a:p>
            <a:pPr lvl="3"/>
            <a:r>
              <a:rPr lang="ja-JP" altLang="en-US"/>
              <a:t>第 </a:t>
            </a:r>
            <a:r>
              <a:rPr lang="en-US" altLang="ja-JP" dirty="0"/>
              <a:t>4 </a:t>
            </a:r>
            <a:r>
              <a:rPr lang="ja-JP" altLang="en-US"/>
              <a:t>レベル</a:t>
            </a:r>
          </a:p>
          <a:p>
            <a:pPr lvl="4"/>
            <a:r>
              <a:rPr lang="ja-JP" altLang="en-US"/>
              <a:t>第 </a:t>
            </a:r>
            <a:r>
              <a:rPr lang="en-US" altLang="ja-JP" dirty="0"/>
              <a:t>5 </a:t>
            </a:r>
            <a:r>
              <a:rPr lang="ja-JP" altLang="en-US"/>
              <a:t>レベル</a:t>
            </a:r>
            <a:endParaRPr lang="en-US" dirty="0"/>
          </a:p>
        </p:txBody>
      </p:sp>
      <p:sp>
        <p:nvSpPr>
          <p:cNvPr id="4" name="Date Placeholder 3"/>
          <p:cNvSpPr>
            <a:spLocks noGrp="1"/>
          </p:cNvSpPr>
          <p:nvPr>
            <p:ph type="dt" sz="half" idx="10"/>
          </p:nvPr>
        </p:nvSpPr>
        <p:spPr/>
        <p:txBody>
          <a:bodyPr/>
          <a:lstStyle>
            <a:lvl1pPr>
              <a:defRPr b="0" i="0">
                <a:ea typeface="Yu Gothic Medium" panose="020B0400000000000000" pitchFamily="34" charset="-128"/>
              </a:defRPr>
            </a:lvl1pPr>
          </a:lstStyle>
          <a:p>
            <a:fld id="{5275E193-C6C1-48F9-864E-DA82581B764F}" type="datetimeFigureOut">
              <a:rPr kumimoji="1" lang="ja-JP" altLang="en-US" smtClean="0"/>
              <a:pPr/>
              <a:t>2022/1/12</a:t>
            </a:fld>
            <a:endParaRPr kumimoji="1" lang="ja-JP" altLang="en-US"/>
          </a:p>
        </p:txBody>
      </p:sp>
      <p:sp>
        <p:nvSpPr>
          <p:cNvPr id="5" name="Footer Placeholder 4"/>
          <p:cNvSpPr>
            <a:spLocks noGrp="1"/>
          </p:cNvSpPr>
          <p:nvPr>
            <p:ph type="ftr" sz="quarter" idx="11"/>
          </p:nvPr>
        </p:nvSpPr>
        <p:spPr/>
        <p:txBody>
          <a:bodyPr/>
          <a:lstStyle>
            <a:lvl1pPr>
              <a:defRPr b="0" i="0">
                <a:ea typeface="Yu Gothic Medium" panose="020B0400000000000000" pitchFamily="34" charset="-128"/>
              </a:defRPr>
            </a:lvl1pPr>
          </a:lstStyle>
          <a:p>
            <a:endParaRPr kumimoji="1" lang="ja-JP" altLang="en-US"/>
          </a:p>
        </p:txBody>
      </p:sp>
      <p:sp>
        <p:nvSpPr>
          <p:cNvPr id="6" name="Slide Number Placeholder 5"/>
          <p:cNvSpPr>
            <a:spLocks noGrp="1"/>
          </p:cNvSpPr>
          <p:nvPr>
            <p:ph type="sldNum" sz="quarter" idx="12"/>
          </p:nvPr>
        </p:nvSpPr>
        <p:spPr/>
        <p:txBody>
          <a:bodyPr/>
          <a:lstStyle>
            <a:lvl1pPr>
              <a:defRPr b="0" i="0">
                <a:ea typeface="Yu Gothic Medium" panose="020B0400000000000000" pitchFamily="34" charset="-128"/>
              </a:defRPr>
            </a:lvl1pPr>
          </a:lstStyle>
          <a:p>
            <a:fld id="{98CB3F7D-7DE3-4295-B1DC-FAD5D5E3458C}" type="slidenum">
              <a:rPr kumimoji="1" lang="ja-JP" altLang="en-US" smtClean="0"/>
              <a:pPr/>
              <a:t>‹#›</a:t>
            </a:fld>
            <a:endParaRPr kumimoji="1" lang="ja-JP" altLang="en-US"/>
          </a:p>
        </p:txBody>
      </p:sp>
    </p:spTree>
    <p:extLst>
      <p:ext uri="{BB962C8B-B14F-4D97-AF65-F5344CB8AC3E}">
        <p14:creationId xmlns:p14="http://schemas.microsoft.com/office/powerpoint/2010/main" val="1530488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lvl1pPr>
              <a:defRPr b="0" i="0">
                <a:ea typeface="Yu Gothic Medium" panose="020B0400000000000000" pitchFamily="34" charset="-128"/>
              </a:defRPr>
            </a:lvl1pPr>
            <a:lvl2pPr>
              <a:defRPr b="0" i="0">
                <a:ea typeface="Yu Gothic Medium" panose="020B0400000000000000" pitchFamily="34" charset="-128"/>
              </a:defRPr>
            </a:lvl2pPr>
            <a:lvl3pPr>
              <a:defRPr b="0" i="0">
                <a:ea typeface="Yu Gothic Medium" panose="020B0400000000000000" pitchFamily="34" charset="-128"/>
              </a:defRPr>
            </a:lvl3pPr>
            <a:lvl4pPr>
              <a:defRPr b="0" i="0">
                <a:ea typeface="Yu Gothic Medium" panose="020B0400000000000000" pitchFamily="34" charset="-128"/>
              </a:defRPr>
            </a:lvl4pPr>
            <a:lvl5pPr>
              <a:defRPr b="0" i="0">
                <a:ea typeface="Yu Gothic Medium" panose="020B0400000000000000" pitchFamily="34" charset="-128"/>
              </a:defRPr>
            </a:lvl5pPr>
          </a:lstStyle>
          <a:p>
            <a:pPr lvl="0"/>
            <a:r>
              <a:rPr lang="ja-JP" altLang="en-US"/>
              <a:t>マスター テキストの書式設定</a:t>
            </a:r>
          </a:p>
          <a:p>
            <a:pPr lvl="1"/>
            <a:r>
              <a:rPr lang="ja-JP" altLang="en-US"/>
              <a:t>第 </a:t>
            </a:r>
            <a:r>
              <a:rPr lang="en-US" altLang="ja-JP" dirty="0"/>
              <a:t>2 </a:t>
            </a:r>
            <a:r>
              <a:rPr lang="ja-JP" altLang="en-US"/>
              <a:t>レベル</a:t>
            </a:r>
          </a:p>
          <a:p>
            <a:pPr lvl="2"/>
            <a:r>
              <a:rPr lang="ja-JP" altLang="en-US"/>
              <a:t>第 </a:t>
            </a:r>
            <a:r>
              <a:rPr lang="en-US" altLang="ja-JP" dirty="0"/>
              <a:t>3 </a:t>
            </a:r>
            <a:r>
              <a:rPr lang="ja-JP" altLang="en-US"/>
              <a:t>レベル</a:t>
            </a:r>
          </a:p>
          <a:p>
            <a:pPr lvl="3"/>
            <a:r>
              <a:rPr lang="ja-JP" altLang="en-US"/>
              <a:t>第 </a:t>
            </a:r>
            <a:r>
              <a:rPr lang="en-US" altLang="ja-JP" dirty="0"/>
              <a:t>4 </a:t>
            </a:r>
            <a:r>
              <a:rPr lang="ja-JP" altLang="en-US"/>
              <a:t>レベル</a:t>
            </a:r>
          </a:p>
          <a:p>
            <a:pPr lvl="4"/>
            <a:r>
              <a:rPr lang="ja-JP" altLang="en-US"/>
              <a:t>第 </a:t>
            </a:r>
            <a:r>
              <a:rPr lang="en-US" altLang="ja-JP" dirty="0"/>
              <a:t>5 </a:t>
            </a:r>
            <a:r>
              <a:rPr lang="ja-JP" altLang="en-US"/>
              <a:t>レベル</a:t>
            </a:r>
            <a:endParaRPr lang="en-US" dirty="0"/>
          </a:p>
        </p:txBody>
      </p:sp>
      <p:sp>
        <p:nvSpPr>
          <p:cNvPr id="4" name="Date Placeholder 3"/>
          <p:cNvSpPr>
            <a:spLocks noGrp="1"/>
          </p:cNvSpPr>
          <p:nvPr>
            <p:ph type="dt" sz="half" idx="10"/>
          </p:nvPr>
        </p:nvSpPr>
        <p:spPr/>
        <p:txBody>
          <a:bodyPr/>
          <a:lstStyle>
            <a:lvl1pPr>
              <a:defRPr b="0" i="0">
                <a:ea typeface="Yu Gothic Medium" panose="020B0400000000000000" pitchFamily="34" charset="-128"/>
              </a:defRPr>
            </a:lvl1pPr>
          </a:lstStyle>
          <a:p>
            <a:fld id="{5275E193-C6C1-48F9-864E-DA82581B764F}" type="datetimeFigureOut">
              <a:rPr kumimoji="1" lang="ja-JP" altLang="en-US" smtClean="0"/>
              <a:pPr/>
              <a:t>2022/1/12</a:t>
            </a:fld>
            <a:endParaRPr kumimoji="1" lang="ja-JP" altLang="en-US"/>
          </a:p>
        </p:txBody>
      </p:sp>
      <p:sp>
        <p:nvSpPr>
          <p:cNvPr id="5" name="Footer Placeholder 4"/>
          <p:cNvSpPr>
            <a:spLocks noGrp="1"/>
          </p:cNvSpPr>
          <p:nvPr>
            <p:ph type="ftr" sz="quarter" idx="11"/>
          </p:nvPr>
        </p:nvSpPr>
        <p:spPr/>
        <p:txBody>
          <a:bodyPr/>
          <a:lstStyle>
            <a:lvl1pPr>
              <a:defRPr b="0" i="0">
                <a:ea typeface="Yu Gothic Medium" panose="020B0400000000000000" pitchFamily="34" charset="-128"/>
              </a:defRPr>
            </a:lvl1pPr>
          </a:lstStyle>
          <a:p>
            <a:endParaRPr kumimoji="1" lang="ja-JP" altLang="en-US"/>
          </a:p>
        </p:txBody>
      </p:sp>
      <p:sp>
        <p:nvSpPr>
          <p:cNvPr id="6" name="Slide Number Placeholder 5"/>
          <p:cNvSpPr>
            <a:spLocks noGrp="1"/>
          </p:cNvSpPr>
          <p:nvPr>
            <p:ph type="sldNum" sz="quarter" idx="12"/>
          </p:nvPr>
        </p:nvSpPr>
        <p:spPr/>
        <p:txBody>
          <a:bodyPr/>
          <a:lstStyle>
            <a:lvl1pPr>
              <a:defRPr b="0" i="0">
                <a:ea typeface="Yu Gothic Medium" panose="020B0400000000000000" pitchFamily="34" charset="-128"/>
              </a:defRPr>
            </a:lvl1pPr>
          </a:lstStyle>
          <a:p>
            <a:fld id="{98CB3F7D-7DE3-4295-B1DC-FAD5D5E3458C}" type="slidenum">
              <a:rPr kumimoji="1" lang="ja-JP" altLang="en-US" smtClean="0"/>
              <a:pPr/>
              <a:t>‹#›</a:t>
            </a:fld>
            <a:endParaRPr kumimoji="1" lang="ja-JP" altLang="en-US"/>
          </a:p>
        </p:txBody>
      </p:sp>
    </p:spTree>
    <p:extLst>
      <p:ext uri="{BB962C8B-B14F-4D97-AF65-F5344CB8AC3E}">
        <p14:creationId xmlns:p14="http://schemas.microsoft.com/office/powerpoint/2010/main" val="3213802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b="0" i="0">
                <a:solidFill>
                  <a:schemeClr val="tx1"/>
                </a:solidFill>
                <a:ea typeface="Yu Gothic Medium" panose="020B0400000000000000" pitchFamily="34"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lvl1pPr>
              <a:defRPr b="0" i="0">
                <a:ea typeface="Yu Gothic Medium" panose="020B0400000000000000" pitchFamily="34" charset="-128"/>
              </a:defRPr>
            </a:lvl1pPr>
          </a:lstStyle>
          <a:p>
            <a:fld id="{5275E193-C6C1-48F9-864E-DA82581B764F}" type="datetimeFigureOut">
              <a:rPr kumimoji="1" lang="ja-JP" altLang="en-US" smtClean="0"/>
              <a:pPr/>
              <a:t>2022/1/12</a:t>
            </a:fld>
            <a:endParaRPr kumimoji="1" lang="ja-JP" altLang="en-US"/>
          </a:p>
        </p:txBody>
      </p:sp>
      <p:sp>
        <p:nvSpPr>
          <p:cNvPr id="5" name="Footer Placeholder 4"/>
          <p:cNvSpPr>
            <a:spLocks noGrp="1"/>
          </p:cNvSpPr>
          <p:nvPr>
            <p:ph type="ftr" sz="quarter" idx="11"/>
          </p:nvPr>
        </p:nvSpPr>
        <p:spPr/>
        <p:txBody>
          <a:bodyPr/>
          <a:lstStyle>
            <a:lvl1pPr>
              <a:defRPr b="0" i="0">
                <a:ea typeface="Yu Gothic Medium" panose="020B0400000000000000" pitchFamily="34" charset="-128"/>
              </a:defRPr>
            </a:lvl1pPr>
          </a:lstStyle>
          <a:p>
            <a:endParaRPr kumimoji="1" lang="ja-JP" altLang="en-US"/>
          </a:p>
        </p:txBody>
      </p:sp>
      <p:sp>
        <p:nvSpPr>
          <p:cNvPr id="6" name="Slide Number Placeholder 5"/>
          <p:cNvSpPr>
            <a:spLocks noGrp="1"/>
          </p:cNvSpPr>
          <p:nvPr>
            <p:ph type="sldNum" sz="quarter" idx="12"/>
          </p:nvPr>
        </p:nvSpPr>
        <p:spPr/>
        <p:txBody>
          <a:bodyPr/>
          <a:lstStyle>
            <a:lvl1pPr>
              <a:defRPr b="0" i="0">
                <a:ea typeface="Yu Gothic Medium" panose="020B0400000000000000" pitchFamily="34" charset="-128"/>
              </a:defRPr>
            </a:lvl1pPr>
          </a:lstStyle>
          <a:p>
            <a:fld id="{98CB3F7D-7DE3-4295-B1DC-FAD5D5E3458C}" type="slidenum">
              <a:rPr kumimoji="1" lang="ja-JP" altLang="en-US" smtClean="0"/>
              <a:pPr/>
              <a:t>‹#›</a:t>
            </a:fld>
            <a:endParaRPr kumimoji="1" lang="ja-JP" altLang="en-US"/>
          </a:p>
        </p:txBody>
      </p:sp>
    </p:spTree>
    <p:extLst>
      <p:ext uri="{BB962C8B-B14F-4D97-AF65-F5344CB8AC3E}">
        <p14:creationId xmlns:p14="http://schemas.microsoft.com/office/powerpoint/2010/main" val="2170686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b="0" i="0">
                <a:ea typeface="Yu Gothic Medium" panose="020B0400000000000000" pitchFamily="34" charset="-128"/>
              </a:defRPr>
            </a:lvl1pPr>
            <a:lvl2pPr>
              <a:defRPr b="0" i="0">
                <a:ea typeface="Yu Gothic Medium" panose="020B0400000000000000" pitchFamily="34" charset="-128"/>
              </a:defRPr>
            </a:lvl2pPr>
            <a:lvl3pPr>
              <a:defRPr b="0" i="0">
                <a:ea typeface="Yu Gothic Medium" panose="020B0400000000000000" pitchFamily="34" charset="-128"/>
              </a:defRPr>
            </a:lvl3pPr>
            <a:lvl4pPr>
              <a:defRPr b="0" i="0">
                <a:ea typeface="Yu Gothic Medium" panose="020B0400000000000000" pitchFamily="34" charset="-128"/>
              </a:defRPr>
            </a:lvl4pPr>
            <a:lvl5pPr>
              <a:defRPr b="0" i="0">
                <a:ea typeface="Yu Gothic Medium" panose="020B0400000000000000" pitchFamily="34" charset="-128"/>
              </a:defRPr>
            </a:lvl5pPr>
          </a:lstStyle>
          <a:p>
            <a:pPr lvl="0"/>
            <a:r>
              <a:rPr lang="ja-JP" altLang="en-US"/>
              <a:t>マスター テキストの書式設定</a:t>
            </a:r>
          </a:p>
          <a:p>
            <a:pPr lvl="1"/>
            <a:r>
              <a:rPr lang="ja-JP" altLang="en-US"/>
              <a:t>第 </a:t>
            </a:r>
            <a:r>
              <a:rPr lang="en-US" altLang="ja-JP" dirty="0"/>
              <a:t>2 </a:t>
            </a:r>
            <a:r>
              <a:rPr lang="ja-JP" altLang="en-US"/>
              <a:t>レベル</a:t>
            </a:r>
          </a:p>
          <a:p>
            <a:pPr lvl="2"/>
            <a:r>
              <a:rPr lang="ja-JP" altLang="en-US"/>
              <a:t>第 </a:t>
            </a:r>
            <a:r>
              <a:rPr lang="en-US" altLang="ja-JP" dirty="0"/>
              <a:t>3 </a:t>
            </a:r>
            <a:r>
              <a:rPr lang="ja-JP" altLang="en-US"/>
              <a:t>レベル</a:t>
            </a:r>
          </a:p>
          <a:p>
            <a:pPr lvl="3"/>
            <a:r>
              <a:rPr lang="ja-JP" altLang="en-US"/>
              <a:t>第 </a:t>
            </a:r>
            <a:r>
              <a:rPr lang="en-US" altLang="ja-JP" dirty="0"/>
              <a:t>4 </a:t>
            </a:r>
            <a:r>
              <a:rPr lang="ja-JP" altLang="en-US"/>
              <a:t>レベル</a:t>
            </a:r>
          </a:p>
          <a:p>
            <a:pPr lvl="4"/>
            <a:r>
              <a:rPr lang="ja-JP" altLang="en-US"/>
              <a:t>第 </a:t>
            </a:r>
            <a:r>
              <a:rPr lang="en-US" altLang="ja-JP" dirty="0"/>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b="0" i="0">
                <a:ea typeface="Yu Gothic Medium" panose="020B0400000000000000" pitchFamily="34" charset="-128"/>
              </a:defRPr>
            </a:lvl1pPr>
            <a:lvl2pPr>
              <a:defRPr b="0" i="0">
                <a:ea typeface="Yu Gothic Medium" panose="020B0400000000000000" pitchFamily="34" charset="-128"/>
              </a:defRPr>
            </a:lvl2pPr>
            <a:lvl3pPr>
              <a:defRPr b="0" i="0">
                <a:ea typeface="Yu Gothic Medium" panose="020B0400000000000000" pitchFamily="34" charset="-128"/>
              </a:defRPr>
            </a:lvl3pPr>
            <a:lvl4pPr>
              <a:defRPr b="0" i="0">
                <a:ea typeface="Yu Gothic Medium" panose="020B0400000000000000" pitchFamily="34" charset="-128"/>
              </a:defRPr>
            </a:lvl4pPr>
            <a:lvl5pPr>
              <a:defRPr b="0" i="0">
                <a:ea typeface="Yu Gothic Medium" panose="020B0400000000000000" pitchFamily="34" charset="-128"/>
              </a:defRPr>
            </a:lvl5pPr>
          </a:lstStyle>
          <a:p>
            <a:pPr lvl="0"/>
            <a:r>
              <a:rPr lang="ja-JP" altLang="en-US"/>
              <a:t>マスター テキストの書式設定</a:t>
            </a:r>
          </a:p>
          <a:p>
            <a:pPr lvl="1"/>
            <a:r>
              <a:rPr lang="ja-JP" altLang="en-US"/>
              <a:t>第 </a:t>
            </a:r>
            <a:r>
              <a:rPr lang="en-US" altLang="ja-JP" dirty="0"/>
              <a:t>2 </a:t>
            </a:r>
            <a:r>
              <a:rPr lang="ja-JP" altLang="en-US"/>
              <a:t>レベル</a:t>
            </a:r>
          </a:p>
          <a:p>
            <a:pPr lvl="2"/>
            <a:r>
              <a:rPr lang="ja-JP" altLang="en-US"/>
              <a:t>第 </a:t>
            </a:r>
            <a:r>
              <a:rPr lang="en-US" altLang="ja-JP" dirty="0"/>
              <a:t>3 </a:t>
            </a:r>
            <a:r>
              <a:rPr lang="ja-JP" altLang="en-US"/>
              <a:t>レベル</a:t>
            </a:r>
          </a:p>
          <a:p>
            <a:pPr lvl="3"/>
            <a:r>
              <a:rPr lang="ja-JP" altLang="en-US"/>
              <a:t>第 </a:t>
            </a:r>
            <a:r>
              <a:rPr lang="en-US" altLang="ja-JP" dirty="0"/>
              <a:t>4 </a:t>
            </a:r>
            <a:r>
              <a:rPr lang="ja-JP" altLang="en-US"/>
              <a:t>レベル</a:t>
            </a:r>
          </a:p>
          <a:p>
            <a:pPr lvl="4"/>
            <a:r>
              <a:rPr lang="ja-JP" altLang="en-US"/>
              <a:t>第 </a:t>
            </a:r>
            <a:r>
              <a:rPr lang="en-US" altLang="ja-JP" dirty="0"/>
              <a:t>5 </a:t>
            </a:r>
            <a:r>
              <a:rPr lang="ja-JP" altLang="en-US"/>
              <a:t>レベル</a:t>
            </a:r>
            <a:endParaRPr lang="en-US" dirty="0"/>
          </a:p>
        </p:txBody>
      </p:sp>
      <p:sp>
        <p:nvSpPr>
          <p:cNvPr id="5" name="Date Placeholder 4"/>
          <p:cNvSpPr>
            <a:spLocks noGrp="1"/>
          </p:cNvSpPr>
          <p:nvPr>
            <p:ph type="dt" sz="half" idx="10"/>
          </p:nvPr>
        </p:nvSpPr>
        <p:spPr/>
        <p:txBody>
          <a:bodyPr/>
          <a:lstStyle>
            <a:lvl1pPr>
              <a:defRPr b="0" i="0">
                <a:ea typeface="Yu Gothic Medium" panose="020B0400000000000000" pitchFamily="34" charset="-128"/>
              </a:defRPr>
            </a:lvl1pPr>
          </a:lstStyle>
          <a:p>
            <a:fld id="{5275E193-C6C1-48F9-864E-DA82581B764F}" type="datetimeFigureOut">
              <a:rPr kumimoji="1" lang="ja-JP" altLang="en-US" smtClean="0"/>
              <a:pPr/>
              <a:t>2022/1/12</a:t>
            </a:fld>
            <a:endParaRPr kumimoji="1" lang="ja-JP" altLang="en-US"/>
          </a:p>
        </p:txBody>
      </p:sp>
      <p:sp>
        <p:nvSpPr>
          <p:cNvPr id="6" name="Footer Placeholder 5"/>
          <p:cNvSpPr>
            <a:spLocks noGrp="1"/>
          </p:cNvSpPr>
          <p:nvPr>
            <p:ph type="ftr" sz="quarter" idx="11"/>
          </p:nvPr>
        </p:nvSpPr>
        <p:spPr/>
        <p:txBody>
          <a:bodyPr/>
          <a:lstStyle>
            <a:lvl1pPr>
              <a:defRPr b="0" i="0">
                <a:ea typeface="Yu Gothic Medium" panose="020B0400000000000000" pitchFamily="34" charset="-128"/>
              </a:defRPr>
            </a:lvl1pPr>
          </a:lstStyle>
          <a:p>
            <a:endParaRPr kumimoji="1" lang="ja-JP" altLang="en-US"/>
          </a:p>
        </p:txBody>
      </p:sp>
      <p:sp>
        <p:nvSpPr>
          <p:cNvPr id="7" name="Slide Number Placeholder 6"/>
          <p:cNvSpPr>
            <a:spLocks noGrp="1"/>
          </p:cNvSpPr>
          <p:nvPr>
            <p:ph type="sldNum" sz="quarter" idx="12"/>
          </p:nvPr>
        </p:nvSpPr>
        <p:spPr/>
        <p:txBody>
          <a:bodyPr/>
          <a:lstStyle>
            <a:lvl1pPr>
              <a:defRPr b="0" i="0">
                <a:ea typeface="Yu Gothic Medium" panose="020B0400000000000000" pitchFamily="34" charset="-128"/>
              </a:defRPr>
            </a:lvl1pPr>
          </a:lstStyle>
          <a:p>
            <a:fld id="{98CB3F7D-7DE3-4295-B1DC-FAD5D5E3458C}" type="slidenum">
              <a:rPr kumimoji="1" lang="ja-JP" altLang="en-US" smtClean="0"/>
              <a:pPr/>
              <a:t>‹#›</a:t>
            </a:fld>
            <a:endParaRPr kumimoji="1" lang="ja-JP" altLang="en-US"/>
          </a:p>
        </p:txBody>
      </p:sp>
    </p:spTree>
    <p:extLst>
      <p:ext uri="{BB962C8B-B14F-4D97-AF65-F5344CB8AC3E}">
        <p14:creationId xmlns:p14="http://schemas.microsoft.com/office/powerpoint/2010/main" val="3560415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0" i="0">
                <a:ea typeface="Yu Gothic Medium" panose="020B0400000000000000" pitchFamily="34"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lvl1pPr>
              <a:defRPr b="0" i="0">
                <a:ea typeface="Yu Gothic Medium" panose="020B0400000000000000" pitchFamily="34" charset="-128"/>
              </a:defRPr>
            </a:lvl1pPr>
            <a:lvl2pPr>
              <a:defRPr b="0" i="0">
                <a:ea typeface="Yu Gothic Medium" panose="020B0400000000000000" pitchFamily="34" charset="-128"/>
              </a:defRPr>
            </a:lvl2pPr>
            <a:lvl3pPr>
              <a:defRPr b="0" i="0">
                <a:ea typeface="Yu Gothic Medium" panose="020B0400000000000000" pitchFamily="34" charset="-128"/>
              </a:defRPr>
            </a:lvl3pPr>
            <a:lvl4pPr>
              <a:defRPr b="0" i="0">
                <a:ea typeface="Yu Gothic Medium" panose="020B0400000000000000" pitchFamily="34" charset="-128"/>
              </a:defRPr>
            </a:lvl4pPr>
            <a:lvl5pPr>
              <a:defRPr b="0" i="0">
                <a:ea typeface="Yu Gothic Medium" panose="020B0400000000000000" pitchFamily="34" charset="-128"/>
              </a:defRPr>
            </a:lvl5pPr>
          </a:lstStyle>
          <a:p>
            <a:pPr lvl="0"/>
            <a:r>
              <a:rPr lang="ja-JP" altLang="en-US"/>
              <a:t>マスター テキストの書式設定</a:t>
            </a:r>
          </a:p>
          <a:p>
            <a:pPr lvl="1"/>
            <a:r>
              <a:rPr lang="ja-JP" altLang="en-US"/>
              <a:t>第 </a:t>
            </a:r>
            <a:r>
              <a:rPr lang="en-US" altLang="ja-JP" dirty="0"/>
              <a:t>2 </a:t>
            </a:r>
            <a:r>
              <a:rPr lang="ja-JP" altLang="en-US"/>
              <a:t>レベル</a:t>
            </a:r>
          </a:p>
          <a:p>
            <a:pPr lvl="2"/>
            <a:r>
              <a:rPr lang="ja-JP" altLang="en-US"/>
              <a:t>第 </a:t>
            </a:r>
            <a:r>
              <a:rPr lang="en-US" altLang="ja-JP" dirty="0"/>
              <a:t>3 </a:t>
            </a:r>
            <a:r>
              <a:rPr lang="ja-JP" altLang="en-US"/>
              <a:t>レベル</a:t>
            </a:r>
          </a:p>
          <a:p>
            <a:pPr lvl="3"/>
            <a:r>
              <a:rPr lang="ja-JP" altLang="en-US"/>
              <a:t>第 </a:t>
            </a:r>
            <a:r>
              <a:rPr lang="en-US" altLang="ja-JP" dirty="0"/>
              <a:t>4 </a:t>
            </a:r>
            <a:r>
              <a:rPr lang="ja-JP" altLang="en-US"/>
              <a:t>レベル</a:t>
            </a:r>
          </a:p>
          <a:p>
            <a:pPr lvl="4"/>
            <a:r>
              <a:rPr lang="ja-JP" altLang="en-US"/>
              <a:t>第 </a:t>
            </a:r>
            <a:r>
              <a:rPr lang="en-US" altLang="ja-JP" dirty="0"/>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0" i="0">
                <a:ea typeface="Yu Gothic Medium" panose="020B0400000000000000" pitchFamily="34"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lvl1pPr>
              <a:defRPr b="0" i="0">
                <a:ea typeface="Yu Gothic Medium" panose="020B0400000000000000" pitchFamily="34" charset="-128"/>
              </a:defRPr>
            </a:lvl1pPr>
            <a:lvl2pPr>
              <a:defRPr b="0" i="0">
                <a:ea typeface="Yu Gothic Medium" panose="020B0400000000000000" pitchFamily="34" charset="-128"/>
              </a:defRPr>
            </a:lvl2pPr>
            <a:lvl3pPr>
              <a:defRPr b="0" i="0">
                <a:ea typeface="Yu Gothic Medium" panose="020B0400000000000000" pitchFamily="34" charset="-128"/>
              </a:defRPr>
            </a:lvl3pPr>
            <a:lvl4pPr>
              <a:defRPr b="0" i="0">
                <a:ea typeface="Yu Gothic Medium" panose="020B0400000000000000" pitchFamily="34" charset="-128"/>
              </a:defRPr>
            </a:lvl4pPr>
            <a:lvl5pPr>
              <a:defRPr b="0" i="0">
                <a:ea typeface="Yu Gothic Medium" panose="020B0400000000000000" pitchFamily="34" charset="-128"/>
              </a:defRPr>
            </a:lvl5pPr>
          </a:lstStyle>
          <a:p>
            <a:pPr lvl="0"/>
            <a:r>
              <a:rPr lang="ja-JP" altLang="en-US"/>
              <a:t>マスター テキストの書式設定</a:t>
            </a:r>
          </a:p>
          <a:p>
            <a:pPr lvl="1"/>
            <a:r>
              <a:rPr lang="ja-JP" altLang="en-US"/>
              <a:t>第 </a:t>
            </a:r>
            <a:r>
              <a:rPr lang="en-US" altLang="ja-JP" dirty="0"/>
              <a:t>2 </a:t>
            </a:r>
            <a:r>
              <a:rPr lang="ja-JP" altLang="en-US"/>
              <a:t>レベル</a:t>
            </a:r>
          </a:p>
          <a:p>
            <a:pPr lvl="2"/>
            <a:r>
              <a:rPr lang="ja-JP" altLang="en-US"/>
              <a:t>第 </a:t>
            </a:r>
            <a:r>
              <a:rPr lang="en-US" altLang="ja-JP" dirty="0"/>
              <a:t>3 </a:t>
            </a:r>
            <a:r>
              <a:rPr lang="ja-JP" altLang="en-US"/>
              <a:t>レベル</a:t>
            </a:r>
          </a:p>
          <a:p>
            <a:pPr lvl="3"/>
            <a:r>
              <a:rPr lang="ja-JP" altLang="en-US"/>
              <a:t>第 </a:t>
            </a:r>
            <a:r>
              <a:rPr lang="en-US" altLang="ja-JP" dirty="0"/>
              <a:t>4 </a:t>
            </a:r>
            <a:r>
              <a:rPr lang="ja-JP" altLang="en-US"/>
              <a:t>レベル</a:t>
            </a:r>
          </a:p>
          <a:p>
            <a:pPr lvl="4"/>
            <a:r>
              <a:rPr lang="ja-JP" altLang="en-US"/>
              <a:t>第 </a:t>
            </a:r>
            <a:r>
              <a:rPr lang="en-US" altLang="ja-JP" dirty="0"/>
              <a:t>5 </a:t>
            </a:r>
            <a:r>
              <a:rPr lang="ja-JP" altLang="en-US"/>
              <a:t>レベル</a:t>
            </a:r>
            <a:endParaRPr lang="en-US" dirty="0"/>
          </a:p>
        </p:txBody>
      </p:sp>
      <p:sp>
        <p:nvSpPr>
          <p:cNvPr id="7" name="Date Placeholder 6"/>
          <p:cNvSpPr>
            <a:spLocks noGrp="1"/>
          </p:cNvSpPr>
          <p:nvPr>
            <p:ph type="dt" sz="half" idx="10"/>
          </p:nvPr>
        </p:nvSpPr>
        <p:spPr/>
        <p:txBody>
          <a:bodyPr/>
          <a:lstStyle>
            <a:lvl1pPr>
              <a:defRPr b="0" i="0">
                <a:ea typeface="Yu Gothic Medium" panose="020B0400000000000000" pitchFamily="34" charset="-128"/>
              </a:defRPr>
            </a:lvl1pPr>
          </a:lstStyle>
          <a:p>
            <a:fld id="{5275E193-C6C1-48F9-864E-DA82581B764F}" type="datetimeFigureOut">
              <a:rPr kumimoji="1" lang="ja-JP" altLang="en-US" smtClean="0"/>
              <a:pPr/>
              <a:t>2022/1/12</a:t>
            </a:fld>
            <a:endParaRPr kumimoji="1" lang="ja-JP" altLang="en-US"/>
          </a:p>
        </p:txBody>
      </p:sp>
      <p:sp>
        <p:nvSpPr>
          <p:cNvPr id="8" name="Footer Placeholder 7"/>
          <p:cNvSpPr>
            <a:spLocks noGrp="1"/>
          </p:cNvSpPr>
          <p:nvPr>
            <p:ph type="ftr" sz="quarter" idx="11"/>
          </p:nvPr>
        </p:nvSpPr>
        <p:spPr/>
        <p:txBody>
          <a:bodyPr/>
          <a:lstStyle>
            <a:lvl1pPr>
              <a:defRPr b="0" i="0">
                <a:ea typeface="Yu Gothic Medium" panose="020B0400000000000000" pitchFamily="34" charset="-128"/>
              </a:defRPr>
            </a:lvl1pPr>
          </a:lstStyle>
          <a:p>
            <a:endParaRPr kumimoji="1" lang="ja-JP" altLang="en-US"/>
          </a:p>
        </p:txBody>
      </p:sp>
      <p:sp>
        <p:nvSpPr>
          <p:cNvPr id="9" name="Slide Number Placeholder 8"/>
          <p:cNvSpPr>
            <a:spLocks noGrp="1"/>
          </p:cNvSpPr>
          <p:nvPr>
            <p:ph type="sldNum" sz="quarter" idx="12"/>
          </p:nvPr>
        </p:nvSpPr>
        <p:spPr/>
        <p:txBody>
          <a:bodyPr/>
          <a:lstStyle>
            <a:lvl1pPr>
              <a:defRPr b="0" i="0">
                <a:ea typeface="Yu Gothic Medium" panose="020B0400000000000000" pitchFamily="34" charset="-128"/>
              </a:defRPr>
            </a:lvl1pPr>
          </a:lstStyle>
          <a:p>
            <a:fld id="{98CB3F7D-7DE3-4295-B1DC-FAD5D5E3458C}" type="slidenum">
              <a:rPr kumimoji="1" lang="ja-JP" altLang="en-US" smtClean="0"/>
              <a:pPr/>
              <a:t>‹#›</a:t>
            </a:fld>
            <a:endParaRPr kumimoji="1" lang="ja-JP" altLang="en-US"/>
          </a:p>
        </p:txBody>
      </p:sp>
    </p:spTree>
    <p:extLst>
      <p:ext uri="{BB962C8B-B14F-4D97-AF65-F5344CB8AC3E}">
        <p14:creationId xmlns:p14="http://schemas.microsoft.com/office/powerpoint/2010/main" val="909802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lvl1pPr>
              <a:defRPr b="0" i="0">
                <a:ea typeface="Yu Gothic Medium" panose="020B0400000000000000" pitchFamily="34" charset="-128"/>
              </a:defRPr>
            </a:lvl1pPr>
          </a:lstStyle>
          <a:p>
            <a:fld id="{5275E193-C6C1-48F9-864E-DA82581B764F}" type="datetimeFigureOut">
              <a:rPr kumimoji="1" lang="ja-JP" altLang="en-US" smtClean="0"/>
              <a:pPr/>
              <a:t>2022/1/12</a:t>
            </a:fld>
            <a:endParaRPr kumimoji="1" lang="ja-JP" altLang="en-US"/>
          </a:p>
        </p:txBody>
      </p:sp>
      <p:sp>
        <p:nvSpPr>
          <p:cNvPr id="4" name="Footer Placeholder 3"/>
          <p:cNvSpPr>
            <a:spLocks noGrp="1"/>
          </p:cNvSpPr>
          <p:nvPr>
            <p:ph type="ftr" sz="quarter" idx="11"/>
          </p:nvPr>
        </p:nvSpPr>
        <p:spPr/>
        <p:txBody>
          <a:bodyPr/>
          <a:lstStyle>
            <a:lvl1pPr>
              <a:defRPr b="0" i="0">
                <a:ea typeface="Yu Gothic Medium" panose="020B0400000000000000" pitchFamily="34" charset="-128"/>
              </a:defRPr>
            </a:lvl1pPr>
          </a:lstStyle>
          <a:p>
            <a:endParaRPr kumimoji="1" lang="ja-JP" altLang="en-US"/>
          </a:p>
        </p:txBody>
      </p:sp>
      <p:sp>
        <p:nvSpPr>
          <p:cNvPr id="5" name="Slide Number Placeholder 4"/>
          <p:cNvSpPr>
            <a:spLocks noGrp="1"/>
          </p:cNvSpPr>
          <p:nvPr>
            <p:ph type="sldNum" sz="quarter" idx="12"/>
          </p:nvPr>
        </p:nvSpPr>
        <p:spPr/>
        <p:txBody>
          <a:bodyPr/>
          <a:lstStyle>
            <a:lvl1pPr>
              <a:defRPr b="0" i="0">
                <a:ea typeface="Yu Gothic Medium" panose="020B0400000000000000" pitchFamily="34" charset="-128"/>
              </a:defRPr>
            </a:lvl1pPr>
          </a:lstStyle>
          <a:p>
            <a:fld id="{98CB3F7D-7DE3-4295-B1DC-FAD5D5E3458C}" type="slidenum">
              <a:rPr kumimoji="1" lang="ja-JP" altLang="en-US" smtClean="0"/>
              <a:pPr/>
              <a:t>‹#›</a:t>
            </a:fld>
            <a:endParaRPr kumimoji="1" lang="ja-JP" altLang="en-US"/>
          </a:p>
        </p:txBody>
      </p:sp>
    </p:spTree>
    <p:extLst>
      <p:ext uri="{BB962C8B-B14F-4D97-AF65-F5344CB8AC3E}">
        <p14:creationId xmlns:p14="http://schemas.microsoft.com/office/powerpoint/2010/main" val="1158445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0" i="0">
                <a:ea typeface="Yu Gothic Medium" panose="020B0400000000000000" pitchFamily="34" charset="-128"/>
              </a:defRPr>
            </a:lvl1pPr>
          </a:lstStyle>
          <a:p>
            <a:fld id="{5275E193-C6C1-48F9-864E-DA82581B764F}" type="datetimeFigureOut">
              <a:rPr kumimoji="1" lang="ja-JP" altLang="en-US" smtClean="0"/>
              <a:pPr/>
              <a:t>2022/1/12</a:t>
            </a:fld>
            <a:endParaRPr kumimoji="1" lang="ja-JP" altLang="en-US"/>
          </a:p>
        </p:txBody>
      </p:sp>
      <p:sp>
        <p:nvSpPr>
          <p:cNvPr id="3" name="Footer Placeholder 2"/>
          <p:cNvSpPr>
            <a:spLocks noGrp="1"/>
          </p:cNvSpPr>
          <p:nvPr>
            <p:ph type="ftr" sz="quarter" idx="11"/>
          </p:nvPr>
        </p:nvSpPr>
        <p:spPr/>
        <p:txBody>
          <a:bodyPr/>
          <a:lstStyle>
            <a:lvl1pPr>
              <a:defRPr b="0" i="0">
                <a:ea typeface="Yu Gothic Medium" panose="020B0400000000000000" pitchFamily="34" charset="-128"/>
              </a:defRPr>
            </a:lvl1pPr>
          </a:lstStyle>
          <a:p>
            <a:endParaRPr kumimoji="1" lang="ja-JP" altLang="en-US"/>
          </a:p>
        </p:txBody>
      </p:sp>
      <p:sp>
        <p:nvSpPr>
          <p:cNvPr id="4" name="Slide Number Placeholder 3"/>
          <p:cNvSpPr>
            <a:spLocks noGrp="1"/>
          </p:cNvSpPr>
          <p:nvPr>
            <p:ph type="sldNum" sz="quarter" idx="12"/>
          </p:nvPr>
        </p:nvSpPr>
        <p:spPr/>
        <p:txBody>
          <a:bodyPr/>
          <a:lstStyle>
            <a:lvl1pPr>
              <a:defRPr b="0" i="0">
                <a:ea typeface="Yu Gothic Medium" panose="020B0400000000000000" pitchFamily="34" charset="-128"/>
              </a:defRPr>
            </a:lvl1pPr>
          </a:lstStyle>
          <a:p>
            <a:fld id="{98CB3F7D-7DE3-4295-B1DC-FAD5D5E3458C}" type="slidenum">
              <a:rPr kumimoji="1" lang="ja-JP" altLang="en-US" smtClean="0"/>
              <a:pPr/>
              <a:t>‹#›</a:t>
            </a:fld>
            <a:endParaRPr kumimoji="1" lang="ja-JP" altLang="en-US"/>
          </a:p>
        </p:txBody>
      </p:sp>
    </p:spTree>
    <p:extLst>
      <p:ext uri="{BB962C8B-B14F-4D97-AF65-F5344CB8AC3E}">
        <p14:creationId xmlns:p14="http://schemas.microsoft.com/office/powerpoint/2010/main" val="1665303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b="0" i="0">
                <a:ea typeface="Yu Gothic Medium" panose="020B0400000000000000" pitchFamily="34" charset="-128"/>
              </a:defRPr>
            </a:lvl1pPr>
            <a:lvl2pPr>
              <a:defRPr sz="2800" b="0" i="0">
                <a:ea typeface="Yu Gothic Medium" panose="020B0400000000000000" pitchFamily="34" charset="-128"/>
              </a:defRPr>
            </a:lvl2pPr>
            <a:lvl3pPr>
              <a:defRPr sz="2400" b="0" i="0">
                <a:ea typeface="Yu Gothic Medium" panose="020B0400000000000000" pitchFamily="34" charset="-128"/>
              </a:defRPr>
            </a:lvl3pPr>
            <a:lvl4pPr>
              <a:defRPr sz="2000" b="0" i="0">
                <a:ea typeface="Yu Gothic Medium" panose="020B0400000000000000" pitchFamily="34" charset="-128"/>
              </a:defRPr>
            </a:lvl4pPr>
            <a:lvl5pPr>
              <a:defRPr sz="2000" b="0" i="0">
                <a:ea typeface="Yu Gothic Medium" panose="020B0400000000000000" pitchFamily="34" charset="-128"/>
              </a:defRPr>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dirty="0"/>
              <a:t>2 </a:t>
            </a:r>
            <a:r>
              <a:rPr lang="ja-JP" altLang="en-US"/>
              <a:t>レベル</a:t>
            </a:r>
          </a:p>
          <a:p>
            <a:pPr lvl="2"/>
            <a:r>
              <a:rPr lang="ja-JP" altLang="en-US"/>
              <a:t>第 </a:t>
            </a:r>
            <a:r>
              <a:rPr lang="en-US" altLang="ja-JP" dirty="0"/>
              <a:t>3 </a:t>
            </a:r>
            <a:r>
              <a:rPr lang="ja-JP" altLang="en-US"/>
              <a:t>レベル</a:t>
            </a:r>
          </a:p>
          <a:p>
            <a:pPr lvl="3"/>
            <a:r>
              <a:rPr lang="ja-JP" altLang="en-US"/>
              <a:t>第 </a:t>
            </a:r>
            <a:r>
              <a:rPr lang="en-US" altLang="ja-JP" dirty="0"/>
              <a:t>4 </a:t>
            </a:r>
            <a:r>
              <a:rPr lang="ja-JP" altLang="en-US"/>
              <a:t>レベル</a:t>
            </a:r>
          </a:p>
          <a:p>
            <a:pPr lvl="4"/>
            <a:r>
              <a:rPr lang="ja-JP" altLang="en-US"/>
              <a:t>第 </a:t>
            </a:r>
            <a:r>
              <a:rPr lang="en-US" altLang="ja-JP" dirty="0"/>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b="0" i="0">
                <a:ea typeface="Yu Gothic Medium" panose="020B0400000000000000" pitchFamily="34"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lvl1pPr>
              <a:defRPr b="0" i="0">
                <a:ea typeface="Yu Gothic Medium" panose="020B0400000000000000" pitchFamily="34" charset="-128"/>
              </a:defRPr>
            </a:lvl1pPr>
          </a:lstStyle>
          <a:p>
            <a:fld id="{5275E193-C6C1-48F9-864E-DA82581B764F}" type="datetimeFigureOut">
              <a:rPr kumimoji="1" lang="ja-JP" altLang="en-US" smtClean="0"/>
              <a:pPr/>
              <a:t>2022/1/12</a:t>
            </a:fld>
            <a:endParaRPr kumimoji="1" lang="ja-JP" altLang="en-US"/>
          </a:p>
        </p:txBody>
      </p:sp>
      <p:sp>
        <p:nvSpPr>
          <p:cNvPr id="6" name="Footer Placeholder 5"/>
          <p:cNvSpPr>
            <a:spLocks noGrp="1"/>
          </p:cNvSpPr>
          <p:nvPr>
            <p:ph type="ftr" sz="quarter" idx="11"/>
          </p:nvPr>
        </p:nvSpPr>
        <p:spPr/>
        <p:txBody>
          <a:bodyPr/>
          <a:lstStyle>
            <a:lvl1pPr>
              <a:defRPr b="0" i="0">
                <a:ea typeface="Yu Gothic Medium" panose="020B0400000000000000" pitchFamily="34" charset="-128"/>
              </a:defRPr>
            </a:lvl1pPr>
          </a:lstStyle>
          <a:p>
            <a:endParaRPr kumimoji="1" lang="ja-JP" altLang="en-US"/>
          </a:p>
        </p:txBody>
      </p:sp>
      <p:sp>
        <p:nvSpPr>
          <p:cNvPr id="7" name="Slide Number Placeholder 6"/>
          <p:cNvSpPr>
            <a:spLocks noGrp="1"/>
          </p:cNvSpPr>
          <p:nvPr>
            <p:ph type="sldNum" sz="quarter" idx="12"/>
          </p:nvPr>
        </p:nvSpPr>
        <p:spPr/>
        <p:txBody>
          <a:bodyPr/>
          <a:lstStyle>
            <a:lvl1pPr>
              <a:defRPr b="0" i="0">
                <a:ea typeface="Yu Gothic Medium" panose="020B0400000000000000" pitchFamily="34" charset="-128"/>
              </a:defRPr>
            </a:lvl1pPr>
          </a:lstStyle>
          <a:p>
            <a:fld id="{98CB3F7D-7DE3-4295-B1DC-FAD5D5E3458C}" type="slidenum">
              <a:rPr kumimoji="1" lang="ja-JP" altLang="en-US" smtClean="0"/>
              <a:pPr/>
              <a:t>‹#›</a:t>
            </a:fld>
            <a:endParaRPr kumimoji="1" lang="ja-JP" altLang="en-US"/>
          </a:p>
        </p:txBody>
      </p:sp>
    </p:spTree>
    <p:extLst>
      <p:ext uri="{BB962C8B-B14F-4D97-AF65-F5344CB8AC3E}">
        <p14:creationId xmlns:p14="http://schemas.microsoft.com/office/powerpoint/2010/main" val="2201818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b="0" i="0">
                <a:ea typeface="Yu Gothic Medium" panose="020B0400000000000000" pitchFamily="34" charset="-128"/>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b="0" i="0">
                <a:ea typeface="Yu Gothic Medium" panose="020B0400000000000000" pitchFamily="34"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lvl1pPr>
              <a:defRPr b="0" i="0">
                <a:ea typeface="Yu Gothic Medium" panose="020B0400000000000000" pitchFamily="34" charset="-128"/>
              </a:defRPr>
            </a:lvl1pPr>
          </a:lstStyle>
          <a:p>
            <a:fld id="{5275E193-C6C1-48F9-864E-DA82581B764F}" type="datetimeFigureOut">
              <a:rPr kumimoji="1" lang="ja-JP" altLang="en-US" smtClean="0"/>
              <a:pPr/>
              <a:t>2022/1/12</a:t>
            </a:fld>
            <a:endParaRPr kumimoji="1" lang="ja-JP" altLang="en-US"/>
          </a:p>
        </p:txBody>
      </p:sp>
      <p:sp>
        <p:nvSpPr>
          <p:cNvPr id="6" name="Footer Placeholder 5"/>
          <p:cNvSpPr>
            <a:spLocks noGrp="1"/>
          </p:cNvSpPr>
          <p:nvPr>
            <p:ph type="ftr" sz="quarter" idx="11"/>
          </p:nvPr>
        </p:nvSpPr>
        <p:spPr/>
        <p:txBody>
          <a:bodyPr/>
          <a:lstStyle>
            <a:lvl1pPr>
              <a:defRPr b="0" i="0">
                <a:ea typeface="Yu Gothic Medium" panose="020B0400000000000000" pitchFamily="34" charset="-128"/>
              </a:defRPr>
            </a:lvl1pPr>
          </a:lstStyle>
          <a:p>
            <a:endParaRPr kumimoji="1" lang="ja-JP" altLang="en-US"/>
          </a:p>
        </p:txBody>
      </p:sp>
      <p:sp>
        <p:nvSpPr>
          <p:cNvPr id="7" name="Slide Number Placeholder 6"/>
          <p:cNvSpPr>
            <a:spLocks noGrp="1"/>
          </p:cNvSpPr>
          <p:nvPr>
            <p:ph type="sldNum" sz="quarter" idx="12"/>
          </p:nvPr>
        </p:nvSpPr>
        <p:spPr/>
        <p:txBody>
          <a:bodyPr/>
          <a:lstStyle>
            <a:lvl1pPr>
              <a:defRPr b="0" i="0">
                <a:ea typeface="Yu Gothic Medium" panose="020B0400000000000000" pitchFamily="34" charset="-128"/>
              </a:defRPr>
            </a:lvl1pPr>
          </a:lstStyle>
          <a:p>
            <a:fld id="{98CB3F7D-7DE3-4295-B1DC-FAD5D5E3458C}" type="slidenum">
              <a:rPr kumimoji="1" lang="ja-JP" altLang="en-US" smtClean="0"/>
              <a:pPr/>
              <a:t>‹#›</a:t>
            </a:fld>
            <a:endParaRPr kumimoji="1" lang="ja-JP" altLang="en-US"/>
          </a:p>
        </p:txBody>
      </p:sp>
    </p:spTree>
    <p:extLst>
      <p:ext uri="{BB962C8B-B14F-4D97-AF65-F5344CB8AC3E}">
        <p14:creationId xmlns:p14="http://schemas.microsoft.com/office/powerpoint/2010/main" val="3652235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dirty="0"/>
              <a:t>2 </a:t>
            </a:r>
            <a:r>
              <a:rPr lang="ja-JP" altLang="en-US"/>
              <a:t>レベル</a:t>
            </a:r>
          </a:p>
          <a:p>
            <a:pPr lvl="2"/>
            <a:r>
              <a:rPr lang="ja-JP" altLang="en-US"/>
              <a:t>第 </a:t>
            </a:r>
            <a:r>
              <a:rPr lang="en-US" altLang="ja-JP" dirty="0"/>
              <a:t>3 </a:t>
            </a:r>
            <a:r>
              <a:rPr lang="ja-JP" altLang="en-US"/>
              <a:t>レベル</a:t>
            </a:r>
          </a:p>
          <a:p>
            <a:pPr lvl="3"/>
            <a:r>
              <a:rPr lang="ja-JP" altLang="en-US"/>
              <a:t>第 </a:t>
            </a:r>
            <a:r>
              <a:rPr lang="en-US" altLang="ja-JP" dirty="0"/>
              <a:t>4 </a:t>
            </a:r>
            <a:r>
              <a:rPr lang="ja-JP" altLang="en-US"/>
              <a:t>レベル</a:t>
            </a:r>
          </a:p>
          <a:p>
            <a:pPr lvl="4"/>
            <a:r>
              <a:rPr lang="ja-JP" altLang="en-US"/>
              <a:t>第 </a:t>
            </a:r>
            <a:r>
              <a:rPr lang="en-US" altLang="ja-JP" dirty="0"/>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0" i="0">
                <a:solidFill>
                  <a:schemeClr val="tx1">
                    <a:tint val="75000"/>
                  </a:schemeClr>
                </a:solidFill>
                <a:ea typeface="Yu Gothic Medium" panose="020B0400000000000000" pitchFamily="34" charset="-128"/>
              </a:defRPr>
            </a:lvl1pPr>
          </a:lstStyle>
          <a:p>
            <a:fld id="{5275E193-C6C1-48F9-864E-DA82581B764F}" type="datetimeFigureOut">
              <a:rPr kumimoji="1" lang="ja-JP" altLang="en-US" smtClean="0"/>
              <a:pPr/>
              <a:t>2022/1/12</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0" i="0">
                <a:solidFill>
                  <a:schemeClr val="tx1">
                    <a:tint val="75000"/>
                  </a:schemeClr>
                </a:solidFill>
                <a:ea typeface="Yu Gothic Medium" panose="020B0400000000000000" pitchFamily="34" charset="-128"/>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0" i="0">
                <a:solidFill>
                  <a:schemeClr val="tx1">
                    <a:tint val="75000"/>
                  </a:schemeClr>
                </a:solidFill>
                <a:ea typeface="Yu Gothic Medium" panose="020B0400000000000000" pitchFamily="34" charset="-128"/>
              </a:defRPr>
            </a:lvl1pPr>
          </a:lstStyle>
          <a:p>
            <a:fld id="{98CB3F7D-7DE3-4295-B1DC-FAD5D5E3458C}" type="slidenum">
              <a:rPr kumimoji="1" lang="ja-JP" altLang="en-US" smtClean="0"/>
              <a:pPr/>
              <a:t>‹#›</a:t>
            </a:fld>
            <a:endParaRPr kumimoji="1" lang="ja-JP" altLang="en-US"/>
          </a:p>
        </p:txBody>
      </p:sp>
    </p:spTree>
    <p:extLst>
      <p:ext uri="{BB962C8B-B14F-4D97-AF65-F5344CB8AC3E}">
        <p14:creationId xmlns:p14="http://schemas.microsoft.com/office/powerpoint/2010/main" val="6478438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b="0" i="0" kern="1200">
          <a:solidFill>
            <a:schemeClr val="tx1"/>
          </a:solidFill>
          <a:latin typeface="+mn-lt"/>
          <a:ea typeface="Yu Gothic Medium"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b="0" i="0" kern="1200">
          <a:solidFill>
            <a:schemeClr val="tx1"/>
          </a:solidFill>
          <a:latin typeface="+mn-lt"/>
          <a:ea typeface="Yu Gothic Medium"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0" i="0" kern="1200">
          <a:solidFill>
            <a:schemeClr val="tx1"/>
          </a:solidFill>
          <a:latin typeface="+mn-lt"/>
          <a:ea typeface="Yu Gothic Medium"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mn-lt"/>
          <a:ea typeface="Yu Gothic Medium"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mn-lt"/>
          <a:ea typeface="Yu Gothic Medium"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14.jpg"/><Relationship Id="rId4" Type="http://schemas.openxmlformats.org/officeDocument/2006/relationships/image" Target="../media/image39.jpg"/></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42.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3.jpg"/><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1.jpg"/><Relationship Id="rId4" Type="http://schemas.openxmlformats.org/officeDocument/2006/relationships/image" Target="../media/image50.jpg"/></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3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3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3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8.jp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4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6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3.jpg"/><Relationship Id="rId7" Type="http://schemas.openxmlformats.org/officeDocument/2006/relationships/image" Target="../media/image65.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64.jpg"/><Relationship Id="rId4" Type="http://schemas.openxmlformats.org/officeDocument/2006/relationships/image" Target="../media/image45.jpg"/></Relationships>
</file>

<file path=ppt/slides/_rels/slide4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5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2.xml"/><Relationship Id="rId4" Type="http://schemas.openxmlformats.org/officeDocument/2006/relationships/image" Target="../media/image75.jpg"/></Relationships>
</file>

<file path=ppt/slides/_rels/slide5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6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80.jpg"/><Relationship Id="rId5" Type="http://schemas.openxmlformats.org/officeDocument/2006/relationships/image" Target="../media/image67.jpg"/><Relationship Id="rId4" Type="http://schemas.openxmlformats.org/officeDocument/2006/relationships/image" Target="../media/image79.jpg"/></Relationships>
</file>

<file path=ppt/slides/_rels/slide6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000C3B-EFC2-4974-92CA-867466D702A7}"/>
              </a:ext>
            </a:extLst>
          </p:cNvPr>
          <p:cNvSpPr>
            <a:spLocks noGrp="1"/>
          </p:cNvSpPr>
          <p:nvPr>
            <p:ph type="ctrTitle"/>
          </p:nvPr>
        </p:nvSpPr>
        <p:spPr>
          <a:xfrm>
            <a:off x="685800" y="2767904"/>
            <a:ext cx="7772400" cy="1081459"/>
          </a:xfrm>
        </p:spPr>
        <p:txBody>
          <a:bodyPr/>
          <a:lstStyle/>
          <a:p>
            <a:r>
              <a:rPr kumimoji="1" lang="ja-JP" altLang="en-US" b="1" dirty="0">
                <a:latin typeface="メイリオ"/>
                <a:ea typeface="メイリオ"/>
                <a:cs typeface="メイリオ"/>
              </a:rPr>
              <a:t>一般向けスライド</a:t>
            </a:r>
          </a:p>
        </p:txBody>
      </p:sp>
    </p:spTree>
    <p:extLst>
      <p:ext uri="{BB962C8B-B14F-4D97-AF65-F5344CB8AC3E}">
        <p14:creationId xmlns:p14="http://schemas.microsoft.com/office/powerpoint/2010/main" val="1991483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92E115-F1B3-48DD-BB32-C5D34D6FD999}"/>
              </a:ext>
            </a:extLst>
          </p:cNvPr>
          <p:cNvSpPr>
            <a:spLocks noGrp="1"/>
          </p:cNvSpPr>
          <p:nvPr>
            <p:ph type="title"/>
          </p:nvPr>
        </p:nvSpPr>
        <p:spPr/>
        <p:txBody>
          <a:bodyPr>
            <a:normAutofit/>
          </a:bodyPr>
          <a:lstStyle/>
          <a:p>
            <a:r>
              <a:rPr kumimoji="1" lang="ja-JP" altLang="en-US" sz="3600" b="1" dirty="0">
                <a:latin typeface="Meiryo" panose="020B0604030504040204" pitchFamily="34" charset="-128"/>
                <a:ea typeface="Meiryo" panose="020B0604030504040204" pitchFamily="34" charset="-128"/>
              </a:rPr>
              <a:t>良い睡眠は大事！</a:t>
            </a:r>
          </a:p>
        </p:txBody>
      </p:sp>
      <p:sp>
        <p:nvSpPr>
          <p:cNvPr id="8" name="テキスト ボックス 7">
            <a:extLst>
              <a:ext uri="{FF2B5EF4-FFF2-40B4-BE49-F238E27FC236}">
                <a16:creationId xmlns:a16="http://schemas.microsoft.com/office/drawing/2014/main" id="{400B9F09-433F-416E-80F0-A96ED933C2B9}"/>
              </a:ext>
            </a:extLst>
          </p:cNvPr>
          <p:cNvSpPr txBox="1"/>
          <p:nvPr/>
        </p:nvSpPr>
        <p:spPr>
          <a:xfrm>
            <a:off x="1940510" y="5852495"/>
            <a:ext cx="5262979"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日中の眠気の強い方やいびきがある方は精査を！</a:t>
            </a:r>
          </a:p>
        </p:txBody>
      </p:sp>
      <p:pic>
        <p:nvPicPr>
          <p:cNvPr id="6" name="図 5" descr="抽象, 挿絵 が含まれている画像&#10;&#10;自動的に生成された説明">
            <a:extLst>
              <a:ext uri="{FF2B5EF4-FFF2-40B4-BE49-F238E27FC236}">
                <a16:creationId xmlns:a16="http://schemas.microsoft.com/office/drawing/2014/main" id="{AC45621C-2D47-AC49-B254-CF98B3EEF7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1470" y="2647154"/>
            <a:ext cx="2399960" cy="2881170"/>
          </a:xfrm>
          <a:prstGeom prst="rect">
            <a:avLst/>
          </a:prstGeom>
        </p:spPr>
      </p:pic>
      <p:pic>
        <p:nvPicPr>
          <p:cNvPr id="4" name="図 3" descr="ベッドの上に立っている女性&#10;&#10;低い精度で自動的に生成された説明">
            <a:extLst>
              <a:ext uri="{FF2B5EF4-FFF2-40B4-BE49-F238E27FC236}">
                <a16:creationId xmlns:a16="http://schemas.microsoft.com/office/drawing/2014/main" id="{23603BA8-6C4A-2740-8272-D9F30C63AA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1599585"/>
            <a:ext cx="5162766" cy="3658830"/>
          </a:xfrm>
          <a:prstGeom prst="rect">
            <a:avLst/>
          </a:prstGeom>
        </p:spPr>
      </p:pic>
    </p:spTree>
    <p:extLst>
      <p:ext uri="{BB962C8B-B14F-4D97-AF65-F5344CB8AC3E}">
        <p14:creationId xmlns:p14="http://schemas.microsoft.com/office/powerpoint/2010/main" val="2592913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92E115-F1B3-48DD-BB32-C5D34D6FD999}"/>
              </a:ext>
            </a:extLst>
          </p:cNvPr>
          <p:cNvSpPr>
            <a:spLocks noGrp="1"/>
          </p:cNvSpPr>
          <p:nvPr>
            <p:ph type="title"/>
          </p:nvPr>
        </p:nvSpPr>
        <p:spPr/>
        <p:txBody>
          <a:bodyPr>
            <a:normAutofit/>
          </a:bodyPr>
          <a:lstStyle/>
          <a:p>
            <a:r>
              <a:rPr kumimoji="1" lang="ja-JP" altLang="en-US" sz="3600" b="1" dirty="0">
                <a:latin typeface="Meiryo" panose="020B0604030504040204" pitchFamily="34" charset="-128"/>
                <a:ea typeface="Meiryo" panose="020B0604030504040204" pitchFamily="34" charset="-128"/>
              </a:rPr>
              <a:t>ワクチン接種を受けましょう！</a:t>
            </a:r>
          </a:p>
        </p:txBody>
      </p:sp>
      <p:sp>
        <p:nvSpPr>
          <p:cNvPr id="8" name="テキスト ボックス 7">
            <a:extLst>
              <a:ext uri="{FF2B5EF4-FFF2-40B4-BE49-F238E27FC236}">
                <a16:creationId xmlns:a16="http://schemas.microsoft.com/office/drawing/2014/main" id="{400B9F09-433F-416E-80F0-A96ED933C2B9}"/>
              </a:ext>
            </a:extLst>
          </p:cNvPr>
          <p:cNvSpPr txBox="1"/>
          <p:nvPr/>
        </p:nvSpPr>
        <p:spPr>
          <a:xfrm>
            <a:off x="2055926" y="5768447"/>
            <a:ext cx="5032147" cy="646331"/>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インフルエンザワクチン、肺炎球菌ワクチン！</a:t>
            </a:r>
            <a:endParaRPr kumimoji="1" lang="en-US" altLang="ja-JP" b="1" dirty="0">
              <a:latin typeface="Meiryo" panose="020B0604030504040204" pitchFamily="34" charset="-128"/>
              <a:ea typeface="Meiryo" panose="020B0604030504040204" pitchFamily="34" charset="-128"/>
            </a:endParaRPr>
          </a:p>
          <a:p>
            <a:r>
              <a:rPr kumimoji="1" lang="ja-JP" altLang="en-US" b="1" dirty="0">
                <a:latin typeface="Meiryo" panose="020B0604030504040204" pitchFamily="34" charset="-128"/>
                <a:ea typeface="Meiryo" panose="020B0604030504040204" pitchFamily="34" charset="-128"/>
              </a:rPr>
              <a:t>（市町村の援助がうけられる場合があります）</a:t>
            </a:r>
          </a:p>
        </p:txBody>
      </p:sp>
      <p:pic>
        <p:nvPicPr>
          <p:cNvPr id="13" name="図 12" descr="抽象, 挿絵 が含まれている画像&#10;&#10;自動的に生成された説明">
            <a:extLst>
              <a:ext uri="{FF2B5EF4-FFF2-40B4-BE49-F238E27FC236}">
                <a16:creationId xmlns:a16="http://schemas.microsoft.com/office/drawing/2014/main" id="{620CD30A-4DDF-7241-B75C-DFF24A97C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1649" y="2575662"/>
            <a:ext cx="2407280" cy="2889958"/>
          </a:xfrm>
          <a:prstGeom prst="rect">
            <a:avLst/>
          </a:prstGeom>
        </p:spPr>
      </p:pic>
      <p:pic>
        <p:nvPicPr>
          <p:cNvPr id="11" name="図 10" descr="アイコン&#10;&#10;自動的に生成された説明">
            <a:extLst>
              <a:ext uri="{FF2B5EF4-FFF2-40B4-BE49-F238E27FC236}">
                <a16:creationId xmlns:a16="http://schemas.microsoft.com/office/drawing/2014/main" id="{743191DE-C0C9-1344-9994-60477139DE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4201" y="1382601"/>
            <a:ext cx="1202069" cy="1385968"/>
          </a:xfrm>
          <a:prstGeom prst="rect">
            <a:avLst/>
          </a:prstGeom>
        </p:spPr>
      </p:pic>
      <p:pic>
        <p:nvPicPr>
          <p:cNvPr id="4" name="図 3" descr="バットを持っている手&#10;&#10;中程度の精度で自動的に生成された説明">
            <a:extLst>
              <a:ext uri="{FF2B5EF4-FFF2-40B4-BE49-F238E27FC236}">
                <a16:creationId xmlns:a16="http://schemas.microsoft.com/office/drawing/2014/main" id="{A1C67F11-81DA-2D40-90AC-1F948EFDF6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552" y="1687951"/>
            <a:ext cx="5101322" cy="3404002"/>
          </a:xfrm>
          <a:prstGeom prst="rect">
            <a:avLst/>
          </a:prstGeom>
        </p:spPr>
      </p:pic>
    </p:spTree>
    <p:extLst>
      <p:ext uri="{BB962C8B-B14F-4D97-AF65-F5344CB8AC3E}">
        <p14:creationId xmlns:p14="http://schemas.microsoft.com/office/powerpoint/2010/main" val="207259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C051D1-9FFD-422C-AAE1-4033B024E8CA}"/>
              </a:ext>
            </a:extLst>
          </p:cNvPr>
          <p:cNvSpPr>
            <a:spLocks noGrp="1"/>
          </p:cNvSpPr>
          <p:nvPr>
            <p:ph type="ctrTitle"/>
          </p:nvPr>
        </p:nvSpPr>
        <p:spPr>
          <a:xfrm>
            <a:off x="685800" y="2743187"/>
            <a:ext cx="7772400" cy="1130893"/>
          </a:xfrm>
        </p:spPr>
        <p:txBody>
          <a:bodyPr/>
          <a:lstStyle/>
          <a:p>
            <a:r>
              <a:rPr kumimoji="1" lang="en-US" altLang="ja-JP" b="1" dirty="0">
                <a:latin typeface="Meiryo" panose="020B0604030504040204" pitchFamily="34" charset="-128"/>
                <a:ea typeface="Meiryo" panose="020B0604030504040204" pitchFamily="34" charset="-128"/>
              </a:rPr>
              <a:t>CKD</a:t>
            </a:r>
            <a:r>
              <a:rPr kumimoji="1" lang="ja-JP" altLang="en-US" b="1" dirty="0">
                <a:latin typeface="Meiryo" panose="020B0604030504040204" pitchFamily="34" charset="-128"/>
                <a:ea typeface="Meiryo" panose="020B0604030504040204" pitchFamily="34" charset="-128"/>
              </a:rPr>
              <a:t>と食事</a:t>
            </a:r>
          </a:p>
        </p:txBody>
      </p:sp>
    </p:spTree>
    <p:extLst>
      <p:ext uri="{BB962C8B-B14F-4D97-AF65-F5344CB8AC3E}">
        <p14:creationId xmlns:p14="http://schemas.microsoft.com/office/powerpoint/2010/main" val="2200264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3B3D7B-517B-4191-818F-A949086C0210}"/>
              </a:ext>
            </a:extLst>
          </p:cNvPr>
          <p:cNvSpPr>
            <a:spLocks noGrp="1"/>
          </p:cNvSpPr>
          <p:nvPr>
            <p:ph type="title"/>
          </p:nvPr>
        </p:nvSpPr>
        <p:spPr/>
        <p:txBody>
          <a:bodyPr>
            <a:normAutofit/>
          </a:bodyPr>
          <a:lstStyle/>
          <a:p>
            <a:r>
              <a:rPr kumimoji="1" lang="ja-JP" altLang="en-US" sz="3600" b="1" dirty="0">
                <a:latin typeface="Meiryo" panose="020B0604030504040204" pitchFamily="34" charset="-128"/>
                <a:ea typeface="Meiryo" panose="020B0604030504040204" pitchFamily="34" charset="-128"/>
              </a:rPr>
              <a:t>バランスの良い食事を</a:t>
            </a:r>
          </a:p>
        </p:txBody>
      </p:sp>
      <p:pic>
        <p:nvPicPr>
          <p:cNvPr id="7" name="図 6" descr="挿絵 が含まれている画像&#10;&#10;自動的に生成された説明">
            <a:extLst>
              <a:ext uri="{FF2B5EF4-FFF2-40B4-BE49-F238E27FC236}">
                <a16:creationId xmlns:a16="http://schemas.microsoft.com/office/drawing/2014/main" id="{4D1CB9AC-561C-EE4A-89E7-7CA9FF1254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7114" y="3052119"/>
            <a:ext cx="2866084" cy="3440755"/>
          </a:xfrm>
          <a:prstGeom prst="rect">
            <a:avLst/>
          </a:prstGeom>
        </p:spPr>
      </p:pic>
      <p:pic>
        <p:nvPicPr>
          <p:cNvPr id="4" name="図 3" descr="テーブルで食事をしている人&#10;&#10;自動的に生成された説明">
            <a:extLst>
              <a:ext uri="{FF2B5EF4-FFF2-40B4-BE49-F238E27FC236}">
                <a16:creationId xmlns:a16="http://schemas.microsoft.com/office/drawing/2014/main" id="{55C4CA49-EB35-6646-B682-DAC09F226AA8}"/>
              </a:ext>
            </a:extLst>
          </p:cNvPr>
          <p:cNvPicPr>
            <a:picLocks noChangeAspect="1"/>
          </p:cNvPicPr>
          <p:nvPr/>
        </p:nvPicPr>
        <p:blipFill rotWithShape="1">
          <a:blip r:embed="rId4">
            <a:extLst>
              <a:ext uri="{28A0092B-C50C-407E-A947-70E740481C1C}">
                <a14:useLocalDpi xmlns:a14="http://schemas.microsoft.com/office/drawing/2010/main" val="0"/>
              </a:ext>
            </a:extLst>
          </a:blip>
          <a:srcRect l="2668" t="826" b="1841"/>
          <a:stretch/>
        </p:blipFill>
        <p:spPr>
          <a:xfrm>
            <a:off x="628649" y="1690689"/>
            <a:ext cx="5163737" cy="3440754"/>
          </a:xfrm>
          <a:prstGeom prst="rect">
            <a:avLst/>
          </a:prstGeom>
        </p:spPr>
      </p:pic>
    </p:spTree>
    <p:extLst>
      <p:ext uri="{BB962C8B-B14F-4D97-AF65-F5344CB8AC3E}">
        <p14:creationId xmlns:p14="http://schemas.microsoft.com/office/powerpoint/2010/main" val="218419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3B3D7B-517B-4191-818F-A949086C0210}"/>
              </a:ext>
            </a:extLst>
          </p:cNvPr>
          <p:cNvSpPr>
            <a:spLocks noGrp="1"/>
          </p:cNvSpPr>
          <p:nvPr>
            <p:ph type="title"/>
          </p:nvPr>
        </p:nvSpPr>
        <p:spPr>
          <a:xfrm>
            <a:off x="628650" y="365126"/>
            <a:ext cx="7886700" cy="1325563"/>
          </a:xfrm>
        </p:spPr>
        <p:txBody>
          <a:bodyPr>
            <a:normAutofit/>
          </a:bodyPr>
          <a:lstStyle/>
          <a:p>
            <a:r>
              <a:rPr lang="ja-JP" altLang="en-US" sz="3600" b="1" dirty="0">
                <a:latin typeface="Meiryo" panose="020B0604030504040204" pitchFamily="34" charset="-128"/>
                <a:ea typeface="Meiryo" panose="020B0604030504040204" pitchFamily="34" charset="-128"/>
              </a:rPr>
              <a:t>ぜひ</a:t>
            </a:r>
            <a:r>
              <a:rPr kumimoji="1" lang="ja-JP" altLang="en-US" sz="3600" b="1" dirty="0">
                <a:latin typeface="Meiryo" panose="020B0604030504040204" pitchFamily="34" charset="-128"/>
                <a:ea typeface="Meiryo" panose="020B0604030504040204" pitchFamily="34" charset="-128"/>
              </a:rPr>
              <a:t>一度専門家の食事指導を！</a:t>
            </a:r>
          </a:p>
        </p:txBody>
      </p:sp>
      <p:pic>
        <p:nvPicPr>
          <p:cNvPr id="10" name="コンテンツ プレースホルダー 9" descr="図形&#10;&#10;低い精度で自動的に生成された説明">
            <a:extLst>
              <a:ext uri="{FF2B5EF4-FFF2-40B4-BE49-F238E27FC236}">
                <a16:creationId xmlns:a16="http://schemas.microsoft.com/office/drawing/2014/main" id="{775F695A-388E-0145-9F4C-0B1B4AA7DF3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65780" y="1352198"/>
            <a:ext cx="6212440" cy="5140676"/>
          </a:xfrm>
        </p:spPr>
      </p:pic>
    </p:spTree>
    <p:extLst>
      <p:ext uri="{BB962C8B-B14F-4D97-AF65-F5344CB8AC3E}">
        <p14:creationId xmlns:p14="http://schemas.microsoft.com/office/powerpoint/2010/main" val="4218584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3B3D7B-517B-4191-818F-A949086C0210}"/>
              </a:ext>
            </a:extLst>
          </p:cNvPr>
          <p:cNvSpPr>
            <a:spLocks noGrp="1"/>
          </p:cNvSpPr>
          <p:nvPr>
            <p:ph type="title"/>
          </p:nvPr>
        </p:nvSpPr>
        <p:spPr>
          <a:xfrm>
            <a:off x="628650" y="365126"/>
            <a:ext cx="7886700" cy="1325563"/>
          </a:xfrm>
        </p:spPr>
        <p:txBody>
          <a:bodyPr>
            <a:normAutofit/>
          </a:bodyPr>
          <a:lstStyle/>
          <a:p>
            <a:r>
              <a:rPr kumimoji="1" lang="ja-JP" altLang="en-US" sz="3600" b="1" dirty="0">
                <a:latin typeface="Meiryo" panose="020B0604030504040204" pitchFamily="34" charset="-128"/>
                <a:ea typeface="Meiryo" panose="020B0604030504040204" pitchFamily="34" charset="-128"/>
              </a:rPr>
              <a:t>減塩は大事！</a:t>
            </a:r>
          </a:p>
        </p:txBody>
      </p:sp>
      <p:sp>
        <p:nvSpPr>
          <p:cNvPr id="12" name="矢印: 右 11">
            <a:extLst>
              <a:ext uri="{FF2B5EF4-FFF2-40B4-BE49-F238E27FC236}">
                <a16:creationId xmlns:a16="http://schemas.microsoft.com/office/drawing/2014/main" id="{309043DA-1599-4412-8DA8-85ABC1F56FC2}"/>
              </a:ext>
            </a:extLst>
          </p:cNvPr>
          <p:cNvSpPr/>
          <p:nvPr/>
        </p:nvSpPr>
        <p:spPr>
          <a:xfrm>
            <a:off x="4633340" y="2452078"/>
            <a:ext cx="956440" cy="64107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Medium" panose="020B0400000000000000" pitchFamily="34" charset="-128"/>
            </a:endParaRPr>
          </a:p>
        </p:txBody>
      </p:sp>
      <p:pic>
        <p:nvPicPr>
          <p:cNvPr id="5" name="図 4" descr="抽象, 挿絵 が含まれている画像&#10;&#10;自動的に生成された説明">
            <a:extLst>
              <a:ext uri="{FF2B5EF4-FFF2-40B4-BE49-F238E27FC236}">
                <a16:creationId xmlns:a16="http://schemas.microsoft.com/office/drawing/2014/main" id="{95462937-8C94-734B-B89B-68FE3ED53A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0011" y="3593240"/>
            <a:ext cx="2415339" cy="2899634"/>
          </a:xfrm>
          <a:prstGeom prst="rect">
            <a:avLst/>
          </a:prstGeom>
        </p:spPr>
      </p:pic>
      <p:pic>
        <p:nvPicPr>
          <p:cNvPr id="4" name="図 3" descr="砂糖の白黒写真&#10;&#10;中程度の精度で自動的に生成された説明">
            <a:extLst>
              <a:ext uri="{FF2B5EF4-FFF2-40B4-BE49-F238E27FC236}">
                <a16:creationId xmlns:a16="http://schemas.microsoft.com/office/drawing/2014/main" id="{E48368EC-C01A-C846-8E1E-38A5C6355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830" y="1690689"/>
            <a:ext cx="3743278" cy="2485816"/>
          </a:xfrm>
          <a:prstGeom prst="rect">
            <a:avLst/>
          </a:prstGeom>
        </p:spPr>
      </p:pic>
      <p:pic>
        <p:nvPicPr>
          <p:cNvPr id="7" name="図 6" descr="屋内, 人, 窓, キッチン が含まれている画像&#10;&#10;自動的に生成された説明">
            <a:extLst>
              <a:ext uri="{FF2B5EF4-FFF2-40B4-BE49-F238E27FC236}">
                <a16:creationId xmlns:a16="http://schemas.microsoft.com/office/drawing/2014/main" id="{BBB7432B-812B-9A4E-B2FD-B15F04FB94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1012" y="1690689"/>
            <a:ext cx="2608473" cy="1738311"/>
          </a:xfrm>
          <a:prstGeom prst="rect">
            <a:avLst/>
          </a:prstGeom>
        </p:spPr>
      </p:pic>
    </p:spTree>
    <p:extLst>
      <p:ext uri="{BB962C8B-B14F-4D97-AF65-F5344CB8AC3E}">
        <p14:creationId xmlns:p14="http://schemas.microsoft.com/office/powerpoint/2010/main" val="3080584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6DFAAA-D514-491C-B2A3-6DC420952DCA}"/>
              </a:ext>
            </a:extLst>
          </p:cNvPr>
          <p:cNvSpPr>
            <a:spLocks noGrp="1"/>
          </p:cNvSpPr>
          <p:nvPr>
            <p:ph type="ctrTitle"/>
          </p:nvPr>
        </p:nvSpPr>
        <p:spPr>
          <a:xfrm>
            <a:off x="685800" y="2749029"/>
            <a:ext cx="7772400" cy="1119210"/>
          </a:xfrm>
        </p:spPr>
        <p:txBody>
          <a:bodyPr/>
          <a:lstStyle/>
          <a:p>
            <a:r>
              <a:rPr kumimoji="1" lang="en-US" altLang="ja-JP" b="1" dirty="0">
                <a:latin typeface="Meiryo" panose="020B0604030504040204" pitchFamily="34" charset="-128"/>
                <a:ea typeface="Meiryo" panose="020B0604030504040204" pitchFamily="34" charset="-128"/>
              </a:rPr>
              <a:t>CKD</a:t>
            </a:r>
            <a:r>
              <a:rPr kumimoji="1" lang="ja-JP" altLang="en-US" b="1" dirty="0">
                <a:latin typeface="Meiryo" panose="020B0604030504040204" pitchFamily="34" charset="-128"/>
                <a:ea typeface="Meiryo" panose="020B0604030504040204" pitchFamily="34" charset="-128"/>
              </a:rPr>
              <a:t>と高血圧</a:t>
            </a:r>
          </a:p>
        </p:txBody>
      </p:sp>
    </p:spTree>
    <p:extLst>
      <p:ext uri="{BB962C8B-B14F-4D97-AF65-F5344CB8AC3E}">
        <p14:creationId xmlns:p14="http://schemas.microsoft.com/office/powerpoint/2010/main" val="682696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5EC493-DBD7-4F0D-932C-F6AEF507B4D1}"/>
              </a:ext>
            </a:extLst>
          </p:cNvPr>
          <p:cNvSpPr>
            <a:spLocks noGrp="1"/>
          </p:cNvSpPr>
          <p:nvPr>
            <p:ph type="title"/>
          </p:nvPr>
        </p:nvSpPr>
        <p:spPr/>
        <p:txBody>
          <a:bodyPr>
            <a:normAutofit/>
          </a:bodyPr>
          <a:lstStyle/>
          <a:p>
            <a:r>
              <a:rPr kumimoji="1" lang="ja-JP" altLang="en-US" sz="3600" b="1" dirty="0">
                <a:latin typeface="Meiryo" panose="020B0604030504040204" pitchFamily="34" charset="-128"/>
                <a:ea typeface="Meiryo" panose="020B0604030504040204" pitchFamily="34" charset="-128"/>
              </a:rPr>
              <a:t>高血圧を放置すると</a:t>
            </a:r>
          </a:p>
        </p:txBody>
      </p:sp>
      <p:sp>
        <p:nvSpPr>
          <p:cNvPr id="31" name="テキスト ボックス 30">
            <a:extLst>
              <a:ext uri="{FF2B5EF4-FFF2-40B4-BE49-F238E27FC236}">
                <a16:creationId xmlns:a16="http://schemas.microsoft.com/office/drawing/2014/main" id="{18965297-0C23-4DC6-9592-FAF0E1A46DC8}"/>
              </a:ext>
            </a:extLst>
          </p:cNvPr>
          <p:cNvSpPr txBox="1"/>
          <p:nvPr/>
        </p:nvSpPr>
        <p:spPr>
          <a:xfrm>
            <a:off x="4325729" y="6123542"/>
            <a:ext cx="1107996"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心筋梗塞</a:t>
            </a:r>
          </a:p>
        </p:txBody>
      </p:sp>
      <p:sp>
        <p:nvSpPr>
          <p:cNvPr id="32" name="テキスト ボックス 31">
            <a:extLst>
              <a:ext uri="{FF2B5EF4-FFF2-40B4-BE49-F238E27FC236}">
                <a16:creationId xmlns:a16="http://schemas.microsoft.com/office/drawing/2014/main" id="{915E5C18-7771-4CA2-B696-8948628D765A}"/>
              </a:ext>
            </a:extLst>
          </p:cNvPr>
          <p:cNvSpPr txBox="1"/>
          <p:nvPr/>
        </p:nvSpPr>
        <p:spPr>
          <a:xfrm>
            <a:off x="6797023" y="6120822"/>
            <a:ext cx="877163"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脳卒中</a:t>
            </a:r>
          </a:p>
        </p:txBody>
      </p:sp>
      <p:sp>
        <p:nvSpPr>
          <p:cNvPr id="37" name="テキスト ボックス 36">
            <a:extLst>
              <a:ext uri="{FF2B5EF4-FFF2-40B4-BE49-F238E27FC236}">
                <a16:creationId xmlns:a16="http://schemas.microsoft.com/office/drawing/2014/main" id="{477A3B8A-51B9-4472-9357-CEEB0D66E755}"/>
              </a:ext>
            </a:extLst>
          </p:cNvPr>
          <p:cNvSpPr txBox="1"/>
          <p:nvPr/>
        </p:nvSpPr>
        <p:spPr>
          <a:xfrm>
            <a:off x="1908395" y="6120822"/>
            <a:ext cx="646331"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透析</a:t>
            </a:r>
          </a:p>
        </p:txBody>
      </p:sp>
      <p:pic>
        <p:nvPicPr>
          <p:cNvPr id="11" name="図 10" descr="挿絵 が含まれている画像&#10;&#10;自動的に生成された説明">
            <a:extLst>
              <a:ext uri="{FF2B5EF4-FFF2-40B4-BE49-F238E27FC236}">
                <a16:creationId xmlns:a16="http://schemas.microsoft.com/office/drawing/2014/main" id="{B6ED54F9-D89E-3547-AF17-FAAC97591C37}"/>
              </a:ext>
            </a:extLst>
          </p:cNvPr>
          <p:cNvPicPr>
            <a:picLocks noChangeAspect="1"/>
          </p:cNvPicPr>
          <p:nvPr/>
        </p:nvPicPr>
        <p:blipFill rotWithShape="1">
          <a:blip r:embed="rId3">
            <a:extLst>
              <a:ext uri="{28A0092B-C50C-407E-A947-70E740481C1C}">
                <a14:useLocalDpi xmlns:a14="http://schemas.microsoft.com/office/drawing/2010/main" val="0"/>
              </a:ext>
            </a:extLst>
          </a:blip>
          <a:srcRect t="14289" b="14832"/>
          <a:stretch/>
        </p:blipFill>
        <p:spPr>
          <a:xfrm>
            <a:off x="3370860" y="1789542"/>
            <a:ext cx="2704378" cy="2301151"/>
          </a:xfrm>
          <a:prstGeom prst="rect">
            <a:avLst/>
          </a:prstGeom>
        </p:spPr>
      </p:pic>
      <p:pic>
        <p:nvPicPr>
          <p:cNvPr id="34" name="図 33" descr="ダイアグラム&#10;&#10;自動的に生成された説明">
            <a:extLst>
              <a:ext uri="{FF2B5EF4-FFF2-40B4-BE49-F238E27FC236}">
                <a16:creationId xmlns:a16="http://schemas.microsoft.com/office/drawing/2014/main" id="{4AF57716-7C58-0547-A52F-A52432350F82}"/>
              </a:ext>
            </a:extLst>
          </p:cNvPr>
          <p:cNvPicPr>
            <a:picLocks noChangeAspect="1"/>
          </p:cNvPicPr>
          <p:nvPr/>
        </p:nvPicPr>
        <p:blipFill rotWithShape="1">
          <a:blip r:embed="rId4">
            <a:extLst>
              <a:ext uri="{28A0092B-C50C-407E-A947-70E740481C1C}">
                <a14:useLocalDpi xmlns:a14="http://schemas.microsoft.com/office/drawing/2010/main" val="0"/>
              </a:ext>
            </a:extLst>
          </a:blip>
          <a:srcRect l="8761" t="10249" r="4233" b="32335"/>
          <a:stretch/>
        </p:blipFill>
        <p:spPr>
          <a:xfrm>
            <a:off x="1092263" y="4189547"/>
            <a:ext cx="2278597" cy="1805157"/>
          </a:xfrm>
          <a:prstGeom prst="rect">
            <a:avLst/>
          </a:prstGeom>
        </p:spPr>
      </p:pic>
      <p:pic>
        <p:nvPicPr>
          <p:cNvPr id="48" name="図 47" descr="アイコン&#10;&#10;自動的に生成された説明">
            <a:extLst>
              <a:ext uri="{FF2B5EF4-FFF2-40B4-BE49-F238E27FC236}">
                <a16:creationId xmlns:a16="http://schemas.microsoft.com/office/drawing/2014/main" id="{9CE64C3E-F94E-1B49-96F0-5063C70F41D2}"/>
              </a:ext>
            </a:extLst>
          </p:cNvPr>
          <p:cNvPicPr>
            <a:picLocks noChangeAspect="1"/>
          </p:cNvPicPr>
          <p:nvPr/>
        </p:nvPicPr>
        <p:blipFill rotWithShape="1">
          <a:blip r:embed="rId5">
            <a:extLst>
              <a:ext uri="{28A0092B-C50C-407E-A947-70E740481C1C}">
                <a14:useLocalDpi xmlns:a14="http://schemas.microsoft.com/office/drawing/2010/main" val="0"/>
              </a:ext>
            </a:extLst>
          </a:blip>
          <a:srcRect l="9460" t="6347" r="4661" b="8071"/>
          <a:stretch/>
        </p:blipFill>
        <p:spPr>
          <a:xfrm>
            <a:off x="6449014" y="4335881"/>
            <a:ext cx="1378833" cy="1649582"/>
          </a:xfrm>
          <a:prstGeom prst="rect">
            <a:avLst/>
          </a:prstGeom>
        </p:spPr>
      </p:pic>
      <p:pic>
        <p:nvPicPr>
          <p:cNvPr id="4" name="図 3" descr="図形, 円&#10;&#10;自動的に生成された説明">
            <a:extLst>
              <a:ext uri="{FF2B5EF4-FFF2-40B4-BE49-F238E27FC236}">
                <a16:creationId xmlns:a16="http://schemas.microsoft.com/office/drawing/2014/main" id="{2276FDDE-DC53-964B-99B4-44698C1890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7335" y="4547061"/>
            <a:ext cx="1336390" cy="1392681"/>
          </a:xfrm>
          <a:prstGeom prst="rect">
            <a:avLst/>
          </a:prstGeom>
        </p:spPr>
      </p:pic>
    </p:spTree>
    <p:extLst>
      <p:ext uri="{BB962C8B-B14F-4D97-AF65-F5344CB8AC3E}">
        <p14:creationId xmlns:p14="http://schemas.microsoft.com/office/powerpoint/2010/main" val="1068304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5EC493-DBD7-4F0D-932C-F6AEF507B4D1}"/>
              </a:ext>
            </a:extLst>
          </p:cNvPr>
          <p:cNvSpPr>
            <a:spLocks noGrp="1"/>
          </p:cNvSpPr>
          <p:nvPr>
            <p:ph type="title"/>
          </p:nvPr>
        </p:nvSpPr>
        <p:spPr/>
        <p:txBody>
          <a:bodyPr>
            <a:normAutofit/>
          </a:bodyPr>
          <a:lstStyle/>
          <a:p>
            <a:r>
              <a:rPr kumimoji="1" lang="ja-JP" altLang="en-US" sz="3600" b="1" dirty="0">
                <a:latin typeface="Meiryo" panose="020B0604030504040204" pitchFamily="34" charset="-128"/>
                <a:ea typeface="Meiryo" panose="020B0604030504040204" pitchFamily="34" charset="-128"/>
              </a:rPr>
              <a:t>血圧の目標値</a:t>
            </a:r>
          </a:p>
        </p:txBody>
      </p:sp>
      <p:sp>
        <p:nvSpPr>
          <p:cNvPr id="3" name="テキスト ボックス 2">
            <a:extLst>
              <a:ext uri="{FF2B5EF4-FFF2-40B4-BE49-F238E27FC236}">
                <a16:creationId xmlns:a16="http://schemas.microsoft.com/office/drawing/2014/main" id="{2CABB9F0-AC1D-4401-8682-E21A7559B377}"/>
              </a:ext>
            </a:extLst>
          </p:cNvPr>
          <p:cNvSpPr txBox="1"/>
          <p:nvPr/>
        </p:nvSpPr>
        <p:spPr>
          <a:xfrm>
            <a:off x="4868198" y="1548712"/>
            <a:ext cx="3647152" cy="2031325"/>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尿蛋白がない</a:t>
            </a:r>
            <a:r>
              <a:rPr kumimoji="1" lang="en-US" altLang="ja-JP" b="1" dirty="0">
                <a:latin typeface="Meiryo" panose="020B0604030504040204" pitchFamily="34" charset="-128"/>
                <a:ea typeface="Meiryo" panose="020B0604030504040204" pitchFamily="34" charset="-128"/>
              </a:rPr>
              <a:t>CKD</a:t>
            </a:r>
            <a:r>
              <a:rPr kumimoji="1" lang="ja-JP" altLang="en-US" b="1" dirty="0">
                <a:latin typeface="Meiryo" panose="020B0604030504040204" pitchFamily="34" charset="-128"/>
                <a:ea typeface="Meiryo" panose="020B0604030504040204" pitchFamily="34" charset="-128"/>
              </a:rPr>
              <a:t>の方</a:t>
            </a:r>
            <a:endParaRPr kumimoji="1" lang="en-US" altLang="ja-JP" b="1" dirty="0">
              <a:latin typeface="Meiryo" panose="020B0604030504040204" pitchFamily="34" charset="-128"/>
              <a:ea typeface="Meiryo" panose="020B0604030504040204" pitchFamily="34" charset="-128"/>
            </a:endParaRPr>
          </a:p>
          <a:p>
            <a:r>
              <a:rPr kumimoji="1" lang="en-US" altLang="ja-JP" b="1" dirty="0">
                <a:latin typeface="Meiryo" panose="020B0604030504040204" pitchFamily="34" charset="-128"/>
                <a:ea typeface="Meiryo" panose="020B0604030504040204" pitchFamily="34" charset="-128"/>
              </a:rPr>
              <a:t>140/90mmHg</a:t>
            </a:r>
            <a:r>
              <a:rPr kumimoji="1" lang="ja-JP" altLang="en-US" b="1" dirty="0">
                <a:latin typeface="Meiryo" panose="020B0604030504040204" pitchFamily="34" charset="-128"/>
                <a:ea typeface="Meiryo" panose="020B0604030504040204" pitchFamily="34" charset="-128"/>
              </a:rPr>
              <a:t>未満</a:t>
            </a:r>
            <a:endParaRPr kumimoji="1" lang="en-US" altLang="ja-JP" b="1" dirty="0">
              <a:latin typeface="Meiryo" panose="020B0604030504040204" pitchFamily="34" charset="-128"/>
              <a:ea typeface="Meiryo" panose="020B0604030504040204" pitchFamily="34" charset="-128"/>
            </a:endParaRPr>
          </a:p>
          <a:p>
            <a:endParaRPr kumimoji="1" lang="en-US" altLang="ja-JP" b="1" dirty="0">
              <a:latin typeface="Meiryo" panose="020B0604030504040204" pitchFamily="34" charset="-128"/>
              <a:ea typeface="Meiryo" panose="020B0604030504040204" pitchFamily="34" charset="-128"/>
            </a:endParaRPr>
          </a:p>
          <a:p>
            <a:r>
              <a:rPr kumimoji="1" lang="ja-JP" altLang="en-US" b="1" dirty="0">
                <a:latin typeface="Meiryo" panose="020B0604030504040204" pitchFamily="34" charset="-128"/>
                <a:ea typeface="Meiryo" panose="020B0604030504040204" pitchFamily="34" charset="-128"/>
              </a:rPr>
              <a:t>尿蛋白がある</a:t>
            </a:r>
            <a:r>
              <a:rPr kumimoji="1" lang="en-US" altLang="ja-JP" b="1" dirty="0">
                <a:latin typeface="Meiryo" panose="020B0604030504040204" pitchFamily="34" charset="-128"/>
                <a:ea typeface="Meiryo" panose="020B0604030504040204" pitchFamily="34" charset="-128"/>
              </a:rPr>
              <a:t>CKD</a:t>
            </a:r>
            <a:r>
              <a:rPr kumimoji="1" lang="ja-JP" altLang="en-US" b="1" dirty="0">
                <a:latin typeface="Meiryo" panose="020B0604030504040204" pitchFamily="34" charset="-128"/>
                <a:ea typeface="Meiryo" panose="020B0604030504040204" pitchFamily="34" charset="-128"/>
              </a:rPr>
              <a:t>の方</a:t>
            </a:r>
            <a:endParaRPr kumimoji="1" lang="en-US" altLang="ja-JP" b="1" dirty="0">
              <a:latin typeface="Meiryo" panose="020B0604030504040204" pitchFamily="34" charset="-128"/>
              <a:ea typeface="Meiryo" panose="020B0604030504040204" pitchFamily="34" charset="-128"/>
            </a:endParaRPr>
          </a:p>
          <a:p>
            <a:r>
              <a:rPr kumimoji="1" lang="en-US" altLang="ja-JP" b="1" dirty="0">
                <a:latin typeface="Meiryo" panose="020B0604030504040204" pitchFamily="34" charset="-128"/>
                <a:ea typeface="Meiryo" panose="020B0604030504040204" pitchFamily="34" charset="-128"/>
              </a:rPr>
              <a:t>130/80mmHg</a:t>
            </a:r>
            <a:r>
              <a:rPr kumimoji="1" lang="ja-JP" altLang="en-US" b="1" dirty="0">
                <a:latin typeface="Meiryo" panose="020B0604030504040204" pitchFamily="34" charset="-128"/>
                <a:ea typeface="Meiryo" panose="020B0604030504040204" pitchFamily="34" charset="-128"/>
              </a:rPr>
              <a:t>未満</a:t>
            </a:r>
            <a:endParaRPr kumimoji="1" lang="en-US" altLang="ja-JP" b="1" dirty="0">
              <a:latin typeface="Meiryo" panose="020B0604030504040204" pitchFamily="34" charset="-128"/>
              <a:ea typeface="Meiryo" panose="020B0604030504040204" pitchFamily="34" charset="-128"/>
            </a:endParaRPr>
          </a:p>
          <a:p>
            <a:endParaRPr kumimoji="1" lang="en-US" altLang="ja-JP" b="1" dirty="0">
              <a:latin typeface="Meiryo" panose="020B0604030504040204" pitchFamily="34" charset="-128"/>
              <a:ea typeface="Meiryo" panose="020B0604030504040204" pitchFamily="34" charset="-128"/>
            </a:endParaRPr>
          </a:p>
          <a:p>
            <a:r>
              <a:rPr kumimoji="1" lang="ja-JP" altLang="en-US" b="1" dirty="0">
                <a:latin typeface="Meiryo" panose="020B0604030504040204" pitchFamily="34" charset="-128"/>
                <a:ea typeface="Meiryo" panose="020B0604030504040204" pitchFamily="34" charset="-128"/>
              </a:rPr>
              <a:t>かかりつけ医に相談しましょう！</a:t>
            </a:r>
            <a:endParaRPr kumimoji="1" lang="en-US" altLang="ja-JP" b="1" dirty="0">
              <a:latin typeface="Meiryo" panose="020B0604030504040204" pitchFamily="34" charset="-128"/>
              <a:ea typeface="Meiryo" panose="020B0604030504040204" pitchFamily="34" charset="-128"/>
            </a:endParaRPr>
          </a:p>
        </p:txBody>
      </p:sp>
      <p:pic>
        <p:nvPicPr>
          <p:cNvPr id="6" name="図 5" descr="挿絵 が含まれている画像&#10;&#10;自動的に生成された説明">
            <a:extLst>
              <a:ext uri="{FF2B5EF4-FFF2-40B4-BE49-F238E27FC236}">
                <a16:creationId xmlns:a16="http://schemas.microsoft.com/office/drawing/2014/main" id="{E72745D9-8D32-9C4E-A265-670DB9C032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06399" y="1422400"/>
            <a:ext cx="4223609" cy="5070474"/>
          </a:xfrm>
          <a:prstGeom prst="rect">
            <a:avLst/>
          </a:prstGeom>
        </p:spPr>
      </p:pic>
      <p:pic>
        <p:nvPicPr>
          <p:cNvPr id="13" name="図 12" descr="図形&#10;&#10;自動的に生成された説明">
            <a:extLst>
              <a:ext uri="{FF2B5EF4-FFF2-40B4-BE49-F238E27FC236}">
                <a16:creationId xmlns:a16="http://schemas.microsoft.com/office/drawing/2014/main" id="{1631589B-CC2A-6C4C-B8A8-F886B25F6CB0}"/>
              </a:ext>
            </a:extLst>
          </p:cNvPr>
          <p:cNvPicPr>
            <a:picLocks noChangeAspect="1"/>
          </p:cNvPicPr>
          <p:nvPr/>
        </p:nvPicPr>
        <p:blipFill rotWithShape="1">
          <a:blip r:embed="rId4">
            <a:extLst>
              <a:ext uri="{28A0092B-C50C-407E-A947-70E740481C1C}">
                <a14:useLocalDpi xmlns:a14="http://schemas.microsoft.com/office/drawing/2010/main" val="0"/>
              </a:ext>
            </a:extLst>
          </a:blip>
          <a:srcRect l="11048" t="5391" r="10014" b="5377"/>
          <a:stretch/>
        </p:blipFill>
        <p:spPr>
          <a:xfrm>
            <a:off x="5294399" y="3793068"/>
            <a:ext cx="2460247" cy="2419522"/>
          </a:xfrm>
          <a:prstGeom prst="rect">
            <a:avLst/>
          </a:prstGeom>
        </p:spPr>
      </p:pic>
    </p:spTree>
    <p:extLst>
      <p:ext uri="{BB962C8B-B14F-4D97-AF65-F5344CB8AC3E}">
        <p14:creationId xmlns:p14="http://schemas.microsoft.com/office/powerpoint/2010/main" val="3332550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5EC493-DBD7-4F0D-932C-F6AEF507B4D1}"/>
              </a:ext>
            </a:extLst>
          </p:cNvPr>
          <p:cNvSpPr>
            <a:spLocks noGrp="1"/>
          </p:cNvSpPr>
          <p:nvPr>
            <p:ph type="title"/>
          </p:nvPr>
        </p:nvSpPr>
        <p:spPr/>
        <p:txBody>
          <a:bodyPr>
            <a:normAutofit/>
          </a:bodyPr>
          <a:lstStyle/>
          <a:p>
            <a:r>
              <a:rPr kumimoji="1" lang="ja-JP" altLang="en-US" sz="3600" b="1" dirty="0">
                <a:latin typeface="Meiryo" panose="020B0604030504040204" pitchFamily="34" charset="-128"/>
                <a:ea typeface="Meiryo" panose="020B0604030504040204" pitchFamily="34" charset="-128"/>
              </a:rPr>
              <a:t>薬は医師に相談を！</a:t>
            </a:r>
          </a:p>
        </p:txBody>
      </p:sp>
      <p:sp>
        <p:nvSpPr>
          <p:cNvPr id="10" name="テキスト ボックス 9">
            <a:extLst>
              <a:ext uri="{FF2B5EF4-FFF2-40B4-BE49-F238E27FC236}">
                <a16:creationId xmlns:a16="http://schemas.microsoft.com/office/drawing/2014/main" id="{F7D6AB11-EFF6-4832-8B2A-1A44EBB470B7}"/>
              </a:ext>
            </a:extLst>
          </p:cNvPr>
          <p:cNvSpPr txBox="1"/>
          <p:nvPr/>
        </p:nvSpPr>
        <p:spPr>
          <a:xfrm>
            <a:off x="2441133" y="6020846"/>
            <a:ext cx="5032147"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病状に合った薬を一緒に選んでいきましょう！</a:t>
            </a:r>
          </a:p>
        </p:txBody>
      </p:sp>
      <p:pic>
        <p:nvPicPr>
          <p:cNvPr id="4" name="図 3" descr="抽象, 挿絵 が含まれている画像&#10;&#10;自動的に生成された説明">
            <a:extLst>
              <a:ext uri="{FF2B5EF4-FFF2-40B4-BE49-F238E27FC236}">
                <a16:creationId xmlns:a16="http://schemas.microsoft.com/office/drawing/2014/main" id="{E1EEB03B-A856-B84B-B08F-8FCDA35C1A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907" y="1528475"/>
            <a:ext cx="2908300" cy="4216400"/>
          </a:xfrm>
          <a:prstGeom prst="rect">
            <a:avLst/>
          </a:prstGeom>
        </p:spPr>
      </p:pic>
      <p:pic>
        <p:nvPicPr>
          <p:cNvPr id="12" name="図 11" descr="図形, アイコン&#10;&#10;自動的に生成された説明">
            <a:extLst>
              <a:ext uri="{FF2B5EF4-FFF2-40B4-BE49-F238E27FC236}">
                <a16:creationId xmlns:a16="http://schemas.microsoft.com/office/drawing/2014/main" id="{AA42028B-43BE-AC44-8314-0095F21CC2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3508" y="2404943"/>
            <a:ext cx="2419772" cy="2266945"/>
          </a:xfrm>
          <a:prstGeom prst="rect">
            <a:avLst/>
          </a:prstGeom>
        </p:spPr>
      </p:pic>
    </p:spTree>
    <p:extLst>
      <p:ext uri="{BB962C8B-B14F-4D97-AF65-F5344CB8AC3E}">
        <p14:creationId xmlns:p14="http://schemas.microsoft.com/office/powerpoint/2010/main" val="2565384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抽象, 挿絵 が含まれている画像&#10;&#10;自動的に生成された説明">
            <a:extLst>
              <a:ext uri="{FF2B5EF4-FFF2-40B4-BE49-F238E27FC236}">
                <a16:creationId xmlns:a16="http://schemas.microsoft.com/office/drawing/2014/main" id="{18AFE730-ABB5-D244-8896-68BD08F98A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5794" y="2807283"/>
            <a:ext cx="2774061" cy="3330281"/>
          </a:xfrm>
          <a:prstGeom prst="rect">
            <a:avLst/>
          </a:prstGeom>
        </p:spPr>
      </p:pic>
      <p:sp>
        <p:nvSpPr>
          <p:cNvPr id="2" name="タイトル 1"/>
          <p:cNvSpPr>
            <a:spLocks noGrp="1"/>
          </p:cNvSpPr>
          <p:nvPr>
            <p:ph type="title"/>
          </p:nvPr>
        </p:nvSpPr>
        <p:spPr>
          <a:xfrm>
            <a:off x="521492" y="284983"/>
            <a:ext cx="7886700" cy="1325563"/>
          </a:xfrm>
        </p:spPr>
        <p:txBody>
          <a:bodyPr>
            <a:normAutofit/>
          </a:bodyPr>
          <a:lstStyle/>
          <a:p>
            <a:r>
              <a:rPr kumimoji="1" lang="ja-JP" altLang="en-US" sz="3600" b="1" dirty="0">
                <a:latin typeface="メイリオ"/>
                <a:ea typeface="メイリオ"/>
                <a:cs typeface="メイリオ"/>
              </a:rPr>
              <a:t>腎臓とは？</a:t>
            </a:r>
          </a:p>
        </p:txBody>
      </p:sp>
      <p:sp>
        <p:nvSpPr>
          <p:cNvPr id="6" name="Rectangle 4"/>
          <p:cNvSpPr>
            <a:spLocks noChangeArrowheads="1"/>
          </p:cNvSpPr>
          <p:nvPr/>
        </p:nvSpPr>
        <p:spPr bwMode="auto">
          <a:xfrm>
            <a:off x="3948480" y="1409693"/>
            <a:ext cx="519552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chor="ctr">
            <a:spAutoFit/>
          </a:bodyPr>
          <a:lstStyle/>
          <a:p>
            <a:pPr marL="0" marR="0" lvl="0" indent="0" algn="l" defTabSz="914400" rtl="0" eaLnBrk="1" fontAlgn="base" latinLnBrk="0" hangingPunct="1">
              <a:lnSpc>
                <a:spcPct val="140000"/>
              </a:lnSpc>
              <a:spcBef>
                <a:spcPct val="0"/>
              </a:spcBef>
              <a:spcAft>
                <a:spcPct val="0"/>
              </a:spcAft>
              <a:buClrTx/>
              <a:buSzTx/>
              <a:buFontTx/>
              <a:buNone/>
              <a:tabLst/>
              <a:defRPr/>
            </a:pPr>
            <a:r>
              <a:rPr kumimoji="1" lang="ja-JP" altLang="en-US" sz="2400" b="1" u="none" strike="noStrike" kern="1200" cap="none" spc="0" normalizeH="0" baseline="0" noProof="0" dirty="0">
                <a:ln>
                  <a:noFill/>
                </a:ln>
                <a:solidFill>
                  <a:srgbClr val="000000"/>
                </a:solidFill>
                <a:uLnTx/>
                <a:uFillTx/>
                <a:latin typeface="メイリオ"/>
                <a:ea typeface="メイリオ"/>
                <a:cs typeface="メイリオ"/>
              </a:rPr>
              <a:t>２</a:t>
            </a:r>
            <a:r>
              <a:rPr kumimoji="1" lang="en-US" altLang="ja-JP" sz="2400" b="1" u="none" strike="noStrike" kern="1200" cap="none" spc="0" normalizeH="0" baseline="0" noProof="0" dirty="0">
                <a:ln>
                  <a:noFill/>
                </a:ln>
                <a:solidFill>
                  <a:srgbClr val="000000"/>
                </a:solidFill>
                <a:uLnTx/>
                <a:uFillTx/>
                <a:latin typeface="メイリオ"/>
                <a:ea typeface="メイリオ"/>
                <a:cs typeface="メイリオ"/>
              </a:rPr>
              <a:t>.</a:t>
            </a:r>
            <a:r>
              <a:rPr kumimoji="1" lang="ja-JP" altLang="en-US" sz="2400" b="1" u="none" strike="noStrike" kern="1200" cap="none" spc="0" normalizeH="0" baseline="0" noProof="0" dirty="0">
                <a:ln>
                  <a:noFill/>
                </a:ln>
                <a:solidFill>
                  <a:srgbClr val="000000"/>
                </a:solidFill>
                <a:uLnTx/>
                <a:uFillTx/>
                <a:latin typeface="メイリオ"/>
                <a:ea typeface="メイリオ"/>
                <a:cs typeface="メイリオ"/>
              </a:rPr>
              <a:t>「ホルモンの調節をする」</a:t>
            </a:r>
            <a:endParaRPr kumimoji="1" lang="en-US" altLang="ja-JP" sz="2400" b="1" u="none" strike="noStrike" kern="1200" cap="none" spc="0" normalizeH="0" baseline="0" noProof="0" dirty="0">
              <a:ln>
                <a:noFill/>
              </a:ln>
              <a:solidFill>
                <a:srgbClr val="000000"/>
              </a:solidFill>
              <a:uLnTx/>
              <a:uFillTx/>
              <a:latin typeface="メイリオ"/>
              <a:ea typeface="メイリオ"/>
              <a:cs typeface="メイリオ"/>
            </a:endParaRPr>
          </a:p>
        </p:txBody>
      </p:sp>
      <p:sp>
        <p:nvSpPr>
          <p:cNvPr id="13" name="Rectangle 4"/>
          <p:cNvSpPr>
            <a:spLocks noChangeArrowheads="1"/>
          </p:cNvSpPr>
          <p:nvPr/>
        </p:nvSpPr>
        <p:spPr bwMode="auto">
          <a:xfrm>
            <a:off x="521492" y="1414017"/>
            <a:ext cx="519552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chor="ctr">
            <a:spAutoFit/>
          </a:bodyPr>
          <a:lstStyle/>
          <a:p>
            <a:pPr marL="0" marR="0" lvl="0" indent="0" algn="l" defTabSz="914400" rtl="0" eaLnBrk="1" fontAlgn="base" latinLnBrk="0" hangingPunct="1">
              <a:lnSpc>
                <a:spcPct val="140000"/>
              </a:lnSpc>
              <a:spcBef>
                <a:spcPct val="0"/>
              </a:spcBef>
              <a:spcAft>
                <a:spcPct val="0"/>
              </a:spcAft>
              <a:buClrTx/>
              <a:buSzTx/>
              <a:buFontTx/>
              <a:buNone/>
              <a:tabLst/>
              <a:defRPr/>
            </a:pPr>
            <a:r>
              <a:rPr kumimoji="1" lang="ja-JP" altLang="en-US" sz="2400" b="1" u="none" strike="noStrike" kern="1200" cap="none" spc="0" normalizeH="0" baseline="0" noProof="0" dirty="0">
                <a:ln>
                  <a:noFill/>
                </a:ln>
                <a:solidFill>
                  <a:srgbClr val="000000"/>
                </a:solidFill>
                <a:uLnTx/>
                <a:uFillTx/>
                <a:latin typeface="メイリオ"/>
                <a:ea typeface="メイリオ"/>
                <a:cs typeface="メイリオ"/>
              </a:rPr>
              <a:t>１</a:t>
            </a:r>
            <a:r>
              <a:rPr kumimoji="1" lang="en-US" altLang="ja-JP" sz="2400" b="1" u="none" strike="noStrike" kern="1200" cap="none" spc="0" normalizeH="0" baseline="0" noProof="0" dirty="0">
                <a:ln>
                  <a:noFill/>
                </a:ln>
                <a:solidFill>
                  <a:srgbClr val="000000"/>
                </a:solidFill>
                <a:uLnTx/>
                <a:uFillTx/>
                <a:latin typeface="メイリオ"/>
                <a:ea typeface="メイリオ"/>
                <a:cs typeface="メイリオ"/>
              </a:rPr>
              <a:t>.</a:t>
            </a:r>
            <a:r>
              <a:rPr kumimoji="1" lang="ja-JP" altLang="en-US" sz="2400" b="1" u="none" strike="noStrike" kern="1200" cap="none" spc="0" normalizeH="0" baseline="0" noProof="0" dirty="0">
                <a:ln>
                  <a:noFill/>
                </a:ln>
                <a:solidFill>
                  <a:srgbClr val="000000"/>
                </a:solidFill>
                <a:uLnTx/>
                <a:uFillTx/>
                <a:latin typeface="メイリオ"/>
                <a:ea typeface="メイリオ"/>
                <a:cs typeface="メイリオ"/>
              </a:rPr>
              <a:t>「尿をつくる」</a:t>
            </a:r>
            <a:endParaRPr kumimoji="1" lang="en-US" altLang="ja-JP" sz="2400" b="1" u="none" strike="noStrike" kern="1200" cap="none" spc="0" normalizeH="0" baseline="0" noProof="0" dirty="0">
              <a:ln>
                <a:noFill/>
              </a:ln>
              <a:solidFill>
                <a:srgbClr val="000000"/>
              </a:solidFill>
              <a:uLnTx/>
              <a:uFillTx/>
              <a:latin typeface="メイリオ"/>
              <a:ea typeface="メイリオ"/>
              <a:cs typeface="メイリオ"/>
            </a:endParaRPr>
          </a:p>
        </p:txBody>
      </p:sp>
      <p:sp>
        <p:nvSpPr>
          <p:cNvPr id="14" name="Rectangle 4"/>
          <p:cNvSpPr>
            <a:spLocks noChangeArrowheads="1"/>
          </p:cNvSpPr>
          <p:nvPr/>
        </p:nvSpPr>
        <p:spPr bwMode="auto">
          <a:xfrm>
            <a:off x="4519654" y="1994139"/>
            <a:ext cx="4624346" cy="16115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chor="ctr">
            <a:spAutoFit/>
          </a:bodyPr>
          <a:lstStyle/>
          <a:p>
            <a:pPr marL="0" marR="0" lvl="0" indent="0" algn="l" defTabSz="914400" rtl="0" eaLnBrk="1" fontAlgn="base" latinLnBrk="0" hangingPunct="1">
              <a:lnSpc>
                <a:spcPct val="140000"/>
              </a:lnSpc>
              <a:spcBef>
                <a:spcPct val="0"/>
              </a:spcBef>
              <a:spcAft>
                <a:spcPct val="0"/>
              </a:spcAft>
              <a:buClrTx/>
              <a:buSzTx/>
              <a:buFontTx/>
              <a:buNone/>
              <a:tabLst/>
              <a:defRPr/>
            </a:pPr>
            <a:r>
              <a:rPr kumimoji="1" lang="ja-JP" altLang="en-US" b="1" u="none" strike="noStrike" kern="1200" cap="none" spc="0" normalizeH="0" baseline="0" noProof="0" dirty="0">
                <a:ln>
                  <a:noFill/>
                </a:ln>
                <a:solidFill>
                  <a:srgbClr val="000000"/>
                </a:solidFill>
                <a:uLnTx/>
                <a:uFillTx/>
                <a:latin typeface="メイリオ"/>
                <a:ea typeface="メイリオ"/>
                <a:cs typeface="メイリオ"/>
              </a:rPr>
              <a:t>血圧の調節、</a:t>
            </a:r>
            <a:endParaRPr kumimoji="1" lang="en-US" altLang="ja-JP" b="1" u="none" strike="noStrike" kern="1200" cap="none" spc="0" normalizeH="0" baseline="0" noProof="0" dirty="0">
              <a:ln>
                <a:noFill/>
              </a:ln>
              <a:solidFill>
                <a:srgbClr val="000000"/>
              </a:solidFill>
              <a:uLnTx/>
              <a:uFillTx/>
              <a:latin typeface="メイリオ"/>
              <a:ea typeface="メイリオ"/>
              <a:cs typeface="メイリオ"/>
            </a:endParaRPr>
          </a:p>
          <a:p>
            <a:pPr marL="0" marR="0" lvl="0" indent="0" algn="l" defTabSz="914400" rtl="0" eaLnBrk="1" fontAlgn="base" latinLnBrk="0" hangingPunct="1">
              <a:lnSpc>
                <a:spcPct val="140000"/>
              </a:lnSpc>
              <a:spcBef>
                <a:spcPct val="0"/>
              </a:spcBef>
              <a:spcAft>
                <a:spcPct val="0"/>
              </a:spcAft>
              <a:buClrTx/>
              <a:buSzTx/>
              <a:buFontTx/>
              <a:buNone/>
              <a:tabLst/>
              <a:defRPr/>
            </a:pPr>
            <a:r>
              <a:rPr kumimoji="1" lang="ja-JP" altLang="en-US" b="1" dirty="0">
                <a:solidFill>
                  <a:srgbClr val="000000"/>
                </a:solidFill>
                <a:latin typeface="メイリオ"/>
                <a:ea typeface="メイリオ"/>
                <a:cs typeface="メイリオ"/>
              </a:rPr>
              <a:t>水、電解質などのバランス、</a:t>
            </a:r>
            <a:endParaRPr kumimoji="1" lang="en-US" altLang="ja-JP" b="1" dirty="0">
              <a:solidFill>
                <a:srgbClr val="000000"/>
              </a:solidFill>
              <a:latin typeface="メイリオ"/>
              <a:ea typeface="メイリオ"/>
              <a:cs typeface="メイリオ"/>
            </a:endParaRPr>
          </a:p>
          <a:p>
            <a:pPr marL="0" marR="0" lvl="0" indent="0" algn="l" defTabSz="914400" rtl="0" eaLnBrk="1" fontAlgn="base" latinLnBrk="0" hangingPunct="1">
              <a:lnSpc>
                <a:spcPct val="140000"/>
              </a:lnSpc>
              <a:spcBef>
                <a:spcPct val="0"/>
              </a:spcBef>
              <a:spcAft>
                <a:spcPct val="0"/>
              </a:spcAft>
              <a:buClrTx/>
              <a:buSzTx/>
              <a:buFontTx/>
              <a:buNone/>
              <a:tabLst/>
              <a:defRPr/>
            </a:pPr>
            <a:r>
              <a:rPr kumimoji="1" lang="ja-JP" altLang="en-US" b="1" dirty="0">
                <a:solidFill>
                  <a:srgbClr val="000000"/>
                </a:solidFill>
                <a:latin typeface="メイリオ"/>
                <a:ea typeface="メイリオ"/>
                <a:cs typeface="メイリオ"/>
              </a:rPr>
              <a:t>赤い血を作る</a:t>
            </a:r>
            <a:endParaRPr kumimoji="1" lang="en-US" altLang="ja-JP" b="1" dirty="0">
              <a:solidFill>
                <a:srgbClr val="000000"/>
              </a:solidFill>
              <a:latin typeface="メイリオ"/>
              <a:ea typeface="メイリオ"/>
              <a:cs typeface="メイリオ"/>
            </a:endParaRPr>
          </a:p>
          <a:p>
            <a:pPr marL="0" marR="0" lvl="0" indent="0" algn="l" defTabSz="914400" rtl="0" eaLnBrk="1" fontAlgn="base" latinLnBrk="0" hangingPunct="1">
              <a:lnSpc>
                <a:spcPct val="140000"/>
              </a:lnSpc>
              <a:spcBef>
                <a:spcPct val="0"/>
              </a:spcBef>
              <a:spcAft>
                <a:spcPct val="0"/>
              </a:spcAft>
              <a:buClrTx/>
              <a:buSzTx/>
              <a:buFontTx/>
              <a:buNone/>
              <a:tabLst/>
              <a:defRPr/>
            </a:pPr>
            <a:r>
              <a:rPr kumimoji="1" lang="ja-JP" altLang="en-US" b="1" u="none" strike="noStrike" kern="1200" cap="none" spc="0" normalizeH="0" baseline="0" noProof="0" dirty="0">
                <a:ln>
                  <a:noFill/>
                </a:ln>
                <a:solidFill>
                  <a:srgbClr val="000000"/>
                </a:solidFill>
                <a:uLnTx/>
                <a:uFillTx/>
                <a:latin typeface="メイリオ"/>
                <a:ea typeface="メイリオ"/>
                <a:cs typeface="メイリオ"/>
              </a:rPr>
              <a:t>ビタミン</a:t>
            </a:r>
            <a:r>
              <a:rPr kumimoji="1" lang="en-US" altLang="ja-JP" b="1" u="none" strike="noStrike" kern="1200" cap="none" spc="0" normalizeH="0" baseline="0" noProof="0" dirty="0">
                <a:ln>
                  <a:noFill/>
                </a:ln>
                <a:solidFill>
                  <a:srgbClr val="000000"/>
                </a:solidFill>
                <a:uLnTx/>
                <a:uFillTx/>
                <a:latin typeface="メイリオ"/>
                <a:ea typeface="メイリオ"/>
                <a:cs typeface="メイリオ"/>
              </a:rPr>
              <a:t>D</a:t>
            </a:r>
          </a:p>
        </p:txBody>
      </p:sp>
      <p:pic>
        <p:nvPicPr>
          <p:cNvPr id="4" name="図 3" descr="図形, 円&#10;&#10;自動的に生成された説明">
            <a:extLst>
              <a:ext uri="{FF2B5EF4-FFF2-40B4-BE49-F238E27FC236}">
                <a16:creationId xmlns:a16="http://schemas.microsoft.com/office/drawing/2014/main" id="{4762DF3E-387D-6A41-8C84-B55653A344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73399" y="2298989"/>
            <a:ext cx="3197460" cy="3838575"/>
          </a:xfrm>
          <a:prstGeom prst="rect">
            <a:avLst/>
          </a:prstGeom>
        </p:spPr>
      </p:pic>
    </p:spTree>
    <p:extLst>
      <p:ext uri="{BB962C8B-B14F-4D97-AF65-F5344CB8AC3E}">
        <p14:creationId xmlns:p14="http://schemas.microsoft.com/office/powerpoint/2010/main" val="3566700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6DFAAA-D514-491C-B2A3-6DC420952DCA}"/>
              </a:ext>
            </a:extLst>
          </p:cNvPr>
          <p:cNvSpPr>
            <a:spLocks noGrp="1"/>
          </p:cNvSpPr>
          <p:nvPr>
            <p:ph type="ctrTitle"/>
          </p:nvPr>
        </p:nvSpPr>
        <p:spPr>
          <a:xfrm>
            <a:off x="685800" y="2746389"/>
            <a:ext cx="7772400" cy="1124489"/>
          </a:xfrm>
        </p:spPr>
        <p:txBody>
          <a:bodyPr/>
          <a:lstStyle/>
          <a:p>
            <a:r>
              <a:rPr kumimoji="1" lang="en-US" altLang="ja-JP" b="1" dirty="0">
                <a:latin typeface="Meiryo" panose="020B0604030504040204" pitchFamily="34" charset="-128"/>
                <a:ea typeface="Meiryo" panose="020B0604030504040204" pitchFamily="34" charset="-128"/>
              </a:rPr>
              <a:t>CKD</a:t>
            </a:r>
            <a:r>
              <a:rPr kumimoji="1" lang="ja-JP" altLang="en-US" b="1" dirty="0">
                <a:latin typeface="Meiryo" panose="020B0604030504040204" pitchFamily="34" charset="-128"/>
                <a:ea typeface="Meiryo" panose="020B0604030504040204" pitchFamily="34" charset="-128"/>
              </a:rPr>
              <a:t>と貧血</a:t>
            </a:r>
          </a:p>
        </p:txBody>
      </p:sp>
    </p:spTree>
    <p:extLst>
      <p:ext uri="{BB962C8B-B14F-4D97-AF65-F5344CB8AC3E}">
        <p14:creationId xmlns:p14="http://schemas.microsoft.com/office/powerpoint/2010/main" val="1107330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EAB16C-B536-47A7-B9E7-4FEC40DD17C1}"/>
              </a:ext>
            </a:extLst>
          </p:cNvPr>
          <p:cNvSpPr>
            <a:spLocks noGrp="1"/>
          </p:cNvSpPr>
          <p:nvPr>
            <p:ph type="title"/>
          </p:nvPr>
        </p:nvSpPr>
        <p:spPr/>
        <p:txBody>
          <a:bodyPr>
            <a:normAutofit/>
          </a:bodyPr>
          <a:lstStyle/>
          <a:p>
            <a:r>
              <a:rPr kumimoji="1" lang="ja-JP" altLang="en-US" sz="3600" b="1" dirty="0">
                <a:latin typeface="Meiryo" panose="020B0604030504040204" pitchFamily="34" charset="-128"/>
                <a:ea typeface="Meiryo" panose="020B0604030504040204" pitchFamily="34" charset="-128"/>
              </a:rPr>
              <a:t>腎臓が悪く</a:t>
            </a:r>
            <a:r>
              <a:rPr kumimoji="1" lang="ja-JP" altLang="en-US" sz="3600" b="1">
                <a:latin typeface="Meiryo" panose="020B0604030504040204" pitchFamily="34" charset="-128"/>
                <a:ea typeface="Meiryo" panose="020B0604030504040204" pitchFamily="34" charset="-128"/>
              </a:rPr>
              <a:t>なると</a:t>
            </a:r>
            <a:br>
              <a:rPr kumimoji="1" lang="en-US" altLang="ja-JP" sz="3600" b="1" dirty="0">
                <a:latin typeface="Meiryo" panose="020B0604030504040204" pitchFamily="34" charset="-128"/>
                <a:ea typeface="Meiryo" panose="020B0604030504040204" pitchFamily="34" charset="-128"/>
              </a:rPr>
            </a:br>
            <a:r>
              <a:rPr kumimoji="1" lang="ja-JP" altLang="en-US" sz="3600" b="1">
                <a:latin typeface="Meiryo" panose="020B0604030504040204" pitchFamily="34" charset="-128"/>
                <a:ea typeface="Meiryo" panose="020B0604030504040204" pitchFamily="34" charset="-128"/>
              </a:rPr>
              <a:t>貧血</a:t>
            </a:r>
            <a:r>
              <a:rPr kumimoji="1" lang="ja-JP" altLang="en-US" sz="3600" b="1" dirty="0">
                <a:latin typeface="Meiryo" panose="020B0604030504040204" pitchFamily="34" charset="-128"/>
                <a:ea typeface="Meiryo" panose="020B0604030504040204" pitchFamily="34" charset="-128"/>
              </a:rPr>
              <a:t>になりやすいです。</a:t>
            </a:r>
          </a:p>
        </p:txBody>
      </p:sp>
      <p:pic>
        <p:nvPicPr>
          <p:cNvPr id="4" name="図 3" descr="抽象, 挿絵 が含まれている画像&#10;&#10;自動的に生成された説明">
            <a:extLst>
              <a:ext uri="{FF2B5EF4-FFF2-40B4-BE49-F238E27FC236}">
                <a16:creationId xmlns:a16="http://schemas.microsoft.com/office/drawing/2014/main" id="{4D0DABD0-0EA3-7643-95EE-3331C3B82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914" y="2579329"/>
            <a:ext cx="1824493" cy="2190318"/>
          </a:xfrm>
          <a:prstGeom prst="rect">
            <a:avLst/>
          </a:prstGeom>
        </p:spPr>
      </p:pic>
      <p:pic>
        <p:nvPicPr>
          <p:cNvPr id="30" name="図 29" descr="アイコン&#10;&#10;自動的に生成された説明">
            <a:extLst>
              <a:ext uri="{FF2B5EF4-FFF2-40B4-BE49-F238E27FC236}">
                <a16:creationId xmlns:a16="http://schemas.microsoft.com/office/drawing/2014/main" id="{02209AF4-DA42-9F4E-B772-9D173D0276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16094">
            <a:off x="774671" y="4967247"/>
            <a:ext cx="1102338" cy="302502"/>
          </a:xfrm>
          <a:prstGeom prst="rect">
            <a:avLst/>
          </a:prstGeom>
        </p:spPr>
      </p:pic>
      <p:pic>
        <p:nvPicPr>
          <p:cNvPr id="36" name="図 35" descr="アイコン&#10;&#10;自動的に生成された説明">
            <a:extLst>
              <a:ext uri="{FF2B5EF4-FFF2-40B4-BE49-F238E27FC236}">
                <a16:creationId xmlns:a16="http://schemas.microsoft.com/office/drawing/2014/main" id="{5009005C-891F-614B-9C57-30FA973DF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16094">
            <a:off x="1264852" y="4954251"/>
            <a:ext cx="1102338" cy="302502"/>
          </a:xfrm>
          <a:prstGeom prst="rect">
            <a:avLst/>
          </a:prstGeom>
        </p:spPr>
      </p:pic>
      <p:pic>
        <p:nvPicPr>
          <p:cNvPr id="38" name="図 37" descr="アイコン&#10;&#10;自動的に生成された説明">
            <a:extLst>
              <a:ext uri="{FF2B5EF4-FFF2-40B4-BE49-F238E27FC236}">
                <a16:creationId xmlns:a16="http://schemas.microsoft.com/office/drawing/2014/main" id="{57791D91-BC4C-6B4B-87D5-E8FD64BABF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16094">
            <a:off x="1749440" y="4936947"/>
            <a:ext cx="1102338" cy="302502"/>
          </a:xfrm>
          <a:prstGeom prst="rect">
            <a:avLst/>
          </a:prstGeom>
        </p:spPr>
      </p:pic>
      <p:pic>
        <p:nvPicPr>
          <p:cNvPr id="40" name="図 39" descr="挿絵 が含まれている画像&#10;&#10;自動的に生成された説明">
            <a:extLst>
              <a:ext uri="{FF2B5EF4-FFF2-40B4-BE49-F238E27FC236}">
                <a16:creationId xmlns:a16="http://schemas.microsoft.com/office/drawing/2014/main" id="{59479C3F-CF6F-4D40-B821-400F54F38F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3439" y="2536546"/>
            <a:ext cx="1824494" cy="2190319"/>
          </a:xfrm>
          <a:prstGeom prst="rect">
            <a:avLst/>
          </a:prstGeom>
        </p:spPr>
      </p:pic>
      <p:pic>
        <p:nvPicPr>
          <p:cNvPr id="41" name="図 40" descr="アイコン&#10;&#10;自動的に生成された説明">
            <a:extLst>
              <a:ext uri="{FF2B5EF4-FFF2-40B4-BE49-F238E27FC236}">
                <a16:creationId xmlns:a16="http://schemas.microsoft.com/office/drawing/2014/main" id="{1AAA506D-0FF1-F440-B2C0-59C61EC89E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16094">
            <a:off x="3737854" y="4936947"/>
            <a:ext cx="1102338" cy="302502"/>
          </a:xfrm>
          <a:prstGeom prst="rect">
            <a:avLst/>
          </a:prstGeom>
        </p:spPr>
      </p:pic>
      <p:pic>
        <p:nvPicPr>
          <p:cNvPr id="45" name="図 44" descr="円&#10;&#10;自動的に生成された説明">
            <a:extLst>
              <a:ext uri="{FF2B5EF4-FFF2-40B4-BE49-F238E27FC236}">
                <a16:creationId xmlns:a16="http://schemas.microsoft.com/office/drawing/2014/main" id="{1DE2E507-2F7E-1B46-AF64-4B9713C0AC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5234" y="1690689"/>
            <a:ext cx="3524132" cy="4230748"/>
          </a:xfrm>
          <a:prstGeom prst="rect">
            <a:avLst/>
          </a:prstGeom>
        </p:spPr>
      </p:pic>
      <p:sp>
        <p:nvSpPr>
          <p:cNvPr id="35" name="矢印: 右 34">
            <a:extLst>
              <a:ext uri="{FF2B5EF4-FFF2-40B4-BE49-F238E27FC236}">
                <a16:creationId xmlns:a16="http://schemas.microsoft.com/office/drawing/2014/main" id="{73EBF4C4-C682-4AC0-AC2D-F556F61B8A97}"/>
              </a:ext>
            </a:extLst>
          </p:cNvPr>
          <p:cNvSpPr/>
          <p:nvPr/>
        </p:nvSpPr>
        <p:spPr>
          <a:xfrm>
            <a:off x="2711549" y="3441006"/>
            <a:ext cx="580930" cy="50173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Medium" panose="020B0400000000000000" pitchFamily="34" charset="-128"/>
            </a:endParaRPr>
          </a:p>
        </p:txBody>
      </p:sp>
    </p:spTree>
    <p:extLst>
      <p:ext uri="{BB962C8B-B14F-4D97-AF65-F5344CB8AC3E}">
        <p14:creationId xmlns:p14="http://schemas.microsoft.com/office/powerpoint/2010/main" val="2956939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EAB16C-B536-47A7-B9E7-4FEC40DD17C1}"/>
              </a:ext>
            </a:extLst>
          </p:cNvPr>
          <p:cNvSpPr>
            <a:spLocks noGrp="1"/>
          </p:cNvSpPr>
          <p:nvPr>
            <p:ph type="title"/>
          </p:nvPr>
        </p:nvSpPr>
        <p:spPr/>
        <p:txBody>
          <a:bodyPr>
            <a:normAutofit/>
          </a:bodyPr>
          <a:lstStyle/>
          <a:p>
            <a:r>
              <a:rPr kumimoji="1" lang="ja-JP" altLang="en-US" sz="3600" b="1" dirty="0">
                <a:latin typeface="Meiryo" panose="020B0604030504040204" pitchFamily="34" charset="-128"/>
                <a:ea typeface="Meiryo" panose="020B0604030504040204" pitchFamily="34" charset="-128"/>
              </a:rPr>
              <a:t>注射や飲み薬で赤血球を増やす事ができます。</a:t>
            </a:r>
          </a:p>
        </p:txBody>
      </p:sp>
      <p:sp>
        <p:nvSpPr>
          <p:cNvPr id="47" name="矢印: 右 46">
            <a:extLst>
              <a:ext uri="{FF2B5EF4-FFF2-40B4-BE49-F238E27FC236}">
                <a16:creationId xmlns:a16="http://schemas.microsoft.com/office/drawing/2014/main" id="{3D22FB4D-6939-4989-B6A1-C071A6303FFE}"/>
              </a:ext>
            </a:extLst>
          </p:cNvPr>
          <p:cNvSpPr/>
          <p:nvPr/>
        </p:nvSpPr>
        <p:spPr>
          <a:xfrm>
            <a:off x="2666082" y="3679634"/>
            <a:ext cx="3306486" cy="84279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Medium" panose="020B0400000000000000" pitchFamily="34" charset="-128"/>
            </a:endParaRPr>
          </a:p>
        </p:txBody>
      </p:sp>
      <p:sp>
        <p:nvSpPr>
          <p:cNvPr id="52" name="テキスト ボックス 51">
            <a:extLst>
              <a:ext uri="{FF2B5EF4-FFF2-40B4-BE49-F238E27FC236}">
                <a16:creationId xmlns:a16="http://schemas.microsoft.com/office/drawing/2014/main" id="{0237E4C9-A7CA-474E-8BDA-1FFBB26702BE}"/>
              </a:ext>
            </a:extLst>
          </p:cNvPr>
          <p:cNvSpPr txBox="1"/>
          <p:nvPr/>
        </p:nvSpPr>
        <p:spPr>
          <a:xfrm>
            <a:off x="2516547" y="4800451"/>
            <a:ext cx="3647152"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鉄剤が必要になる事もあります！</a:t>
            </a:r>
          </a:p>
        </p:txBody>
      </p:sp>
      <p:pic>
        <p:nvPicPr>
          <p:cNvPr id="34" name="図 33" descr="挿絵 が含まれている画像&#10;&#10;自動的に生成された説明">
            <a:extLst>
              <a:ext uri="{FF2B5EF4-FFF2-40B4-BE49-F238E27FC236}">
                <a16:creationId xmlns:a16="http://schemas.microsoft.com/office/drawing/2014/main" id="{EB9D18BA-36BE-A143-9362-FBCCE73E0C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842" y="2536546"/>
            <a:ext cx="1824494" cy="2190319"/>
          </a:xfrm>
          <a:prstGeom prst="rect">
            <a:avLst/>
          </a:prstGeom>
        </p:spPr>
      </p:pic>
      <p:pic>
        <p:nvPicPr>
          <p:cNvPr id="35" name="図 34" descr="アイコン&#10;&#10;自動的に生成された説明">
            <a:extLst>
              <a:ext uri="{FF2B5EF4-FFF2-40B4-BE49-F238E27FC236}">
                <a16:creationId xmlns:a16="http://schemas.microsoft.com/office/drawing/2014/main" id="{226A3611-4E9A-B843-90AF-6A08BB9C52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16094">
            <a:off x="1040257" y="4936947"/>
            <a:ext cx="1102338" cy="302502"/>
          </a:xfrm>
          <a:prstGeom prst="rect">
            <a:avLst/>
          </a:prstGeom>
        </p:spPr>
      </p:pic>
      <p:pic>
        <p:nvPicPr>
          <p:cNvPr id="36" name="図 35" descr="抽象, 挿絵 が含まれている画像&#10;&#10;自動的に生成された説明">
            <a:extLst>
              <a:ext uri="{FF2B5EF4-FFF2-40B4-BE49-F238E27FC236}">
                <a16:creationId xmlns:a16="http://schemas.microsoft.com/office/drawing/2014/main" id="{D0D107D0-A91A-8541-A3A4-BA7D28BB5F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8314" y="2579329"/>
            <a:ext cx="1824493" cy="2190318"/>
          </a:xfrm>
          <a:prstGeom prst="rect">
            <a:avLst/>
          </a:prstGeom>
        </p:spPr>
      </p:pic>
      <p:pic>
        <p:nvPicPr>
          <p:cNvPr id="37" name="図 36" descr="アイコン&#10;&#10;自動的に生成された説明">
            <a:extLst>
              <a:ext uri="{FF2B5EF4-FFF2-40B4-BE49-F238E27FC236}">
                <a16:creationId xmlns:a16="http://schemas.microsoft.com/office/drawing/2014/main" id="{778B2DD7-B509-404B-9E1D-1BC6BDF99D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16094">
            <a:off x="6312071" y="4967247"/>
            <a:ext cx="1102338" cy="302502"/>
          </a:xfrm>
          <a:prstGeom prst="rect">
            <a:avLst/>
          </a:prstGeom>
        </p:spPr>
      </p:pic>
      <p:pic>
        <p:nvPicPr>
          <p:cNvPr id="48" name="図 47" descr="アイコン&#10;&#10;自動的に生成された説明">
            <a:extLst>
              <a:ext uri="{FF2B5EF4-FFF2-40B4-BE49-F238E27FC236}">
                <a16:creationId xmlns:a16="http://schemas.microsoft.com/office/drawing/2014/main" id="{C52033A4-7A83-E341-BEE6-1A4B4D4AC0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16094">
            <a:off x="6802252" y="4954251"/>
            <a:ext cx="1102338" cy="302502"/>
          </a:xfrm>
          <a:prstGeom prst="rect">
            <a:avLst/>
          </a:prstGeom>
        </p:spPr>
      </p:pic>
      <p:pic>
        <p:nvPicPr>
          <p:cNvPr id="51" name="図 50" descr="アイコン&#10;&#10;自動的に生成された説明">
            <a:extLst>
              <a:ext uri="{FF2B5EF4-FFF2-40B4-BE49-F238E27FC236}">
                <a16:creationId xmlns:a16="http://schemas.microsoft.com/office/drawing/2014/main" id="{F0FBF11F-A04D-9044-84FF-B7027982FF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16094">
            <a:off x="7286840" y="4936947"/>
            <a:ext cx="1102338" cy="302502"/>
          </a:xfrm>
          <a:prstGeom prst="rect">
            <a:avLst/>
          </a:prstGeom>
        </p:spPr>
      </p:pic>
      <p:pic>
        <p:nvPicPr>
          <p:cNvPr id="4" name="図 3" descr="グラフ, じょうごグラフ&#10;&#10;自動的に生成された説明">
            <a:extLst>
              <a:ext uri="{FF2B5EF4-FFF2-40B4-BE49-F238E27FC236}">
                <a16:creationId xmlns:a16="http://schemas.microsoft.com/office/drawing/2014/main" id="{FB35E79A-65BC-B14E-BB65-7E61301FFA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5835" y="5190252"/>
            <a:ext cx="1466812" cy="1135095"/>
          </a:xfrm>
          <a:prstGeom prst="rect">
            <a:avLst/>
          </a:prstGeom>
        </p:spPr>
      </p:pic>
      <p:pic>
        <p:nvPicPr>
          <p:cNvPr id="5" name="図 4" descr="アイコン&#10;&#10;自動的に生成された説明">
            <a:extLst>
              <a:ext uri="{FF2B5EF4-FFF2-40B4-BE49-F238E27FC236}">
                <a16:creationId xmlns:a16="http://schemas.microsoft.com/office/drawing/2014/main" id="{80B6C48A-867B-F741-B8AA-87A22DA3BA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2723" y="1968715"/>
            <a:ext cx="1506224" cy="1736654"/>
          </a:xfrm>
          <a:prstGeom prst="rect">
            <a:avLst/>
          </a:prstGeom>
        </p:spPr>
      </p:pic>
      <p:sp>
        <p:nvSpPr>
          <p:cNvPr id="3" name="正方形/長方形 2">
            <a:extLst>
              <a:ext uri="{FF2B5EF4-FFF2-40B4-BE49-F238E27FC236}">
                <a16:creationId xmlns:a16="http://schemas.microsoft.com/office/drawing/2014/main" id="{09F22ADE-4C80-B04F-9FCC-BC118CA29E7C}"/>
              </a:ext>
            </a:extLst>
          </p:cNvPr>
          <p:cNvSpPr/>
          <p:nvPr/>
        </p:nvSpPr>
        <p:spPr>
          <a:xfrm>
            <a:off x="3364018" y="5555275"/>
            <a:ext cx="415498" cy="707886"/>
          </a:xfrm>
          <a:prstGeom prst="rect">
            <a:avLst/>
          </a:prstGeom>
        </p:spPr>
        <p:txBody>
          <a:bodyPr wrap="square">
            <a:spAutoFit/>
          </a:bodyPr>
          <a:lstStyle/>
          <a:p>
            <a:pPr algn="ctr"/>
            <a:r>
              <a:rPr kumimoji="1" lang="ja-JP" altLang="en-US" sz="4000" b="1">
                <a:latin typeface="Meiryo" panose="020B0604030504040204" pitchFamily="34" charset="-128"/>
                <a:ea typeface="Meiryo" panose="020B0604030504040204" pitchFamily="34" charset="-128"/>
              </a:rPr>
              <a:t>鉄</a:t>
            </a:r>
            <a:endParaRPr kumimoji="1" lang="ja-JP" altLang="en-US" sz="4000" b="1" dirty="0">
              <a:latin typeface="Meiryo" panose="020B0604030504040204" pitchFamily="34" charset="-128"/>
              <a:ea typeface="Meiryo" panose="020B0604030504040204" pitchFamily="34" charset="-128"/>
            </a:endParaRPr>
          </a:p>
        </p:txBody>
      </p:sp>
      <p:sp>
        <p:nvSpPr>
          <p:cNvPr id="15" name="楕円 52">
            <a:extLst>
              <a:ext uri="{FF2B5EF4-FFF2-40B4-BE49-F238E27FC236}">
                <a16:creationId xmlns:a16="http://schemas.microsoft.com/office/drawing/2014/main" id="{E7293928-F28E-3A42-8F21-5670E1AF7E66}"/>
              </a:ext>
            </a:extLst>
          </p:cNvPr>
          <p:cNvSpPr/>
          <p:nvPr/>
        </p:nvSpPr>
        <p:spPr>
          <a:xfrm>
            <a:off x="3057855" y="5347977"/>
            <a:ext cx="977370" cy="977370"/>
          </a:xfrm>
          <a:prstGeom prst="ellips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tx1"/>
                </a:solidFill>
                <a:latin typeface="Meiryo" panose="020B0604030504040204" pitchFamily="34" charset="-128"/>
                <a:ea typeface="Meiryo" panose="020B0604030504040204" pitchFamily="34" charset="-128"/>
              </a:rPr>
              <a:t>鉄</a:t>
            </a:r>
          </a:p>
        </p:txBody>
      </p:sp>
    </p:spTree>
    <p:extLst>
      <p:ext uri="{BB962C8B-B14F-4D97-AF65-F5344CB8AC3E}">
        <p14:creationId xmlns:p14="http://schemas.microsoft.com/office/powerpoint/2010/main" val="2873819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EAB7B7-F394-41BA-AB55-9B16ACDBB9E3}"/>
              </a:ext>
            </a:extLst>
          </p:cNvPr>
          <p:cNvSpPr>
            <a:spLocks noGrp="1"/>
          </p:cNvSpPr>
          <p:nvPr>
            <p:ph type="ctrTitle"/>
          </p:nvPr>
        </p:nvSpPr>
        <p:spPr>
          <a:xfrm>
            <a:off x="685800" y="2767904"/>
            <a:ext cx="7772400" cy="1081459"/>
          </a:xfrm>
        </p:spPr>
        <p:txBody>
          <a:bodyPr/>
          <a:lstStyle/>
          <a:p>
            <a:r>
              <a:rPr kumimoji="1" lang="en-US" altLang="ja-JP" b="1" dirty="0">
                <a:latin typeface="Meiryo" panose="020B0604030504040204" pitchFamily="34" charset="-128"/>
                <a:ea typeface="Meiryo" panose="020B0604030504040204" pitchFamily="34" charset="-128"/>
              </a:rPr>
              <a:t>CKD</a:t>
            </a:r>
            <a:r>
              <a:rPr kumimoji="1" lang="ja-JP" altLang="en-US" b="1">
                <a:latin typeface="Meiryo" panose="020B0604030504040204" pitchFamily="34" charset="-128"/>
                <a:ea typeface="Meiryo" panose="020B0604030504040204" pitchFamily="34" charset="-128"/>
              </a:rPr>
              <a:t>と糖尿病</a:t>
            </a:r>
            <a:endParaRPr kumimoji="1" lang="ja-JP" altLang="en-US" b="1"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9051820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6892C4-CC81-44A3-BD5E-1555A23B295E}"/>
              </a:ext>
            </a:extLst>
          </p:cNvPr>
          <p:cNvSpPr>
            <a:spLocks noGrp="1"/>
          </p:cNvSpPr>
          <p:nvPr>
            <p:ph type="title"/>
          </p:nvPr>
        </p:nvSpPr>
        <p:spPr>
          <a:xfrm>
            <a:off x="628650" y="381576"/>
            <a:ext cx="7886700" cy="1325563"/>
          </a:xfrm>
        </p:spPr>
        <p:txBody>
          <a:bodyPr>
            <a:normAutofit/>
          </a:bodyPr>
          <a:lstStyle/>
          <a:p>
            <a:r>
              <a:rPr kumimoji="1" lang="ja-JP" altLang="en-US" sz="3600" b="1" dirty="0">
                <a:latin typeface="Meiryo" panose="020B0604030504040204" pitchFamily="34" charset="-128"/>
                <a:ea typeface="Meiryo" panose="020B0604030504040204" pitchFamily="34" charset="-128"/>
              </a:rPr>
              <a:t>糖尿病で透析になる人が一番多い！</a:t>
            </a:r>
          </a:p>
        </p:txBody>
      </p:sp>
      <p:sp>
        <p:nvSpPr>
          <p:cNvPr id="8" name="正方形/長方形 7">
            <a:extLst>
              <a:ext uri="{FF2B5EF4-FFF2-40B4-BE49-F238E27FC236}">
                <a16:creationId xmlns:a16="http://schemas.microsoft.com/office/drawing/2014/main" id="{4C89F743-07BD-4914-8DC0-E8A15837D2AD}"/>
              </a:ext>
            </a:extLst>
          </p:cNvPr>
          <p:cNvSpPr/>
          <p:nvPr/>
        </p:nvSpPr>
        <p:spPr>
          <a:xfrm>
            <a:off x="909018" y="5966508"/>
            <a:ext cx="8234982" cy="646331"/>
          </a:xfrm>
          <a:prstGeom prst="rect">
            <a:avLst/>
          </a:prstGeom>
        </p:spPr>
        <p:txBody>
          <a:bodyPr wrap="square">
            <a:spAutoFit/>
          </a:bodyPr>
          <a:lstStyle/>
          <a:p>
            <a:r>
              <a:rPr lang="ja-JP" altLang="en-US" b="1" dirty="0">
                <a:latin typeface="Meiryo" panose="020B0604030504040204" pitchFamily="34" charset="-128"/>
                <a:ea typeface="Meiryo" panose="020B0604030504040204" pitchFamily="34" charset="-128"/>
              </a:rPr>
              <a:t>わが国の慢性透析療法の現況（</a:t>
            </a:r>
            <a:r>
              <a:rPr lang="en-US" altLang="ja-JP" b="1" dirty="0">
                <a:latin typeface="Meiryo" panose="020B0604030504040204" pitchFamily="34" charset="-128"/>
                <a:ea typeface="Meiryo" panose="020B0604030504040204" pitchFamily="34" charset="-128"/>
              </a:rPr>
              <a:t>2020 </a:t>
            </a:r>
            <a:r>
              <a:rPr lang="ja-JP" altLang="en-US" b="1" dirty="0">
                <a:latin typeface="Meiryo" panose="020B0604030504040204" pitchFamily="34" charset="-128"/>
                <a:ea typeface="Meiryo" panose="020B0604030504040204" pitchFamily="34" charset="-128"/>
              </a:rPr>
              <a:t>年</a:t>
            </a:r>
            <a:r>
              <a:rPr lang="en-US" altLang="ja-JP" b="1" dirty="0">
                <a:latin typeface="Meiryo" panose="020B0604030504040204" pitchFamily="34" charset="-128"/>
                <a:ea typeface="Meiryo" panose="020B0604030504040204" pitchFamily="34" charset="-128"/>
              </a:rPr>
              <a:t>12 </a:t>
            </a:r>
            <a:r>
              <a:rPr lang="ja-JP" altLang="en-US" b="1" dirty="0">
                <a:latin typeface="Meiryo" panose="020B0604030504040204" pitchFamily="34" charset="-128"/>
                <a:ea typeface="Meiryo" panose="020B0604030504040204" pitchFamily="34" charset="-128"/>
              </a:rPr>
              <a:t>月</a:t>
            </a:r>
            <a:r>
              <a:rPr lang="en-US" altLang="ja-JP" b="1" dirty="0">
                <a:latin typeface="Meiryo" panose="020B0604030504040204" pitchFamily="34" charset="-128"/>
                <a:ea typeface="Meiryo" panose="020B0604030504040204" pitchFamily="34" charset="-128"/>
              </a:rPr>
              <a:t>31 </a:t>
            </a:r>
            <a:r>
              <a:rPr lang="ja-JP" altLang="en-US" b="1" dirty="0">
                <a:latin typeface="Meiryo" panose="020B0604030504040204" pitchFamily="34" charset="-128"/>
                <a:ea typeface="Meiryo" panose="020B0604030504040204" pitchFamily="34" charset="-128"/>
              </a:rPr>
              <a:t>日現在）　</a:t>
            </a:r>
            <a:endParaRPr lang="en-US" altLang="ja-JP" b="1" dirty="0">
              <a:latin typeface="Meiryo" panose="020B0604030504040204" pitchFamily="34" charset="-128"/>
              <a:ea typeface="Meiryo" panose="020B0604030504040204" pitchFamily="34" charset="-128"/>
            </a:endParaRPr>
          </a:p>
          <a:p>
            <a:r>
              <a:rPr lang="ja-JP" altLang="en-US" b="1" dirty="0">
                <a:latin typeface="Meiryo" panose="020B0604030504040204" pitchFamily="34" charset="-128"/>
                <a:ea typeface="Meiryo" panose="020B0604030504040204" pitchFamily="34" charset="-128"/>
              </a:rPr>
              <a:t>透析会誌</a:t>
            </a:r>
            <a:r>
              <a:rPr lang="en-US" altLang="ja-JP" b="1" dirty="0">
                <a:latin typeface="Meiryo" panose="020B0604030504040204" pitchFamily="34" charset="-128"/>
                <a:ea typeface="Meiryo" panose="020B0604030504040204" pitchFamily="34" charset="-128"/>
              </a:rPr>
              <a:t>54</a:t>
            </a:r>
            <a:r>
              <a:rPr lang="ja-JP" altLang="en-US" b="1" dirty="0">
                <a:latin typeface="Meiryo" panose="020B0604030504040204" pitchFamily="34" charset="-128"/>
                <a:ea typeface="Meiryo" panose="020B0604030504040204" pitchFamily="34" charset="-128"/>
              </a:rPr>
              <a:t>（</a:t>
            </a:r>
            <a:r>
              <a:rPr lang="en-US" altLang="ja-JP" b="1" dirty="0">
                <a:latin typeface="Meiryo" panose="020B0604030504040204" pitchFamily="34" charset="-128"/>
                <a:ea typeface="Meiryo" panose="020B0604030504040204" pitchFamily="34" charset="-128"/>
              </a:rPr>
              <a:t>12</a:t>
            </a:r>
            <a:r>
              <a:rPr lang="ja-JP" altLang="en-US" b="1" dirty="0">
                <a:latin typeface="Meiryo" panose="020B0604030504040204" pitchFamily="34" charset="-128"/>
                <a:ea typeface="Meiryo" panose="020B0604030504040204" pitchFamily="34" charset="-128"/>
              </a:rPr>
              <a:t>）：</a:t>
            </a:r>
            <a:r>
              <a:rPr lang="en-US" altLang="ja-JP" b="1" dirty="0">
                <a:latin typeface="Meiryo" panose="020B0604030504040204" pitchFamily="34" charset="-128"/>
                <a:ea typeface="Meiryo" panose="020B0604030504040204" pitchFamily="34" charset="-128"/>
              </a:rPr>
              <a:t>611</a:t>
            </a:r>
            <a:r>
              <a:rPr lang="ja-JP" altLang="en-US" b="1" dirty="0">
                <a:latin typeface="Meiryo" panose="020B0604030504040204" pitchFamily="34" charset="-128"/>
                <a:ea typeface="Meiryo" panose="020B0604030504040204" pitchFamily="34" charset="-128"/>
              </a:rPr>
              <a:t>～</a:t>
            </a:r>
            <a:r>
              <a:rPr lang="en-US" altLang="ja-JP" b="1" dirty="0">
                <a:latin typeface="Meiryo" panose="020B0604030504040204" pitchFamily="34" charset="-128"/>
                <a:ea typeface="Meiryo" panose="020B0604030504040204" pitchFamily="34" charset="-128"/>
              </a:rPr>
              <a:t>657.2021</a:t>
            </a:r>
            <a:r>
              <a:rPr lang="ja-JP" altLang="en-US" b="1" dirty="0">
                <a:latin typeface="Meiryo" panose="020B0604030504040204" pitchFamily="34" charset="-128"/>
                <a:ea typeface="Meiryo" panose="020B0604030504040204" pitchFamily="34" charset="-128"/>
              </a:rPr>
              <a:t>より</a:t>
            </a:r>
          </a:p>
        </p:txBody>
      </p:sp>
      <p:pic>
        <p:nvPicPr>
          <p:cNvPr id="3" name="図 2">
            <a:extLst>
              <a:ext uri="{FF2B5EF4-FFF2-40B4-BE49-F238E27FC236}">
                <a16:creationId xmlns:a16="http://schemas.microsoft.com/office/drawing/2014/main" id="{BC103D66-7BF6-4A7D-9429-963704413925}"/>
              </a:ext>
            </a:extLst>
          </p:cNvPr>
          <p:cNvPicPr>
            <a:picLocks noChangeAspect="1"/>
          </p:cNvPicPr>
          <p:nvPr/>
        </p:nvPicPr>
        <p:blipFill rotWithShape="1">
          <a:blip r:embed="rId3"/>
          <a:srcRect l="15866" t="19347" r="12400" b="15979"/>
          <a:stretch/>
        </p:blipFill>
        <p:spPr>
          <a:xfrm>
            <a:off x="721351" y="1355603"/>
            <a:ext cx="7701298" cy="4537753"/>
          </a:xfrm>
          <a:prstGeom prst="rect">
            <a:avLst/>
          </a:prstGeom>
        </p:spPr>
      </p:pic>
    </p:spTree>
    <p:extLst>
      <p:ext uri="{BB962C8B-B14F-4D97-AF65-F5344CB8AC3E}">
        <p14:creationId xmlns:p14="http://schemas.microsoft.com/office/powerpoint/2010/main" val="4970983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EC89AB-8D2A-4DD0-BE5C-34FD587CD052}"/>
              </a:ext>
            </a:extLst>
          </p:cNvPr>
          <p:cNvSpPr>
            <a:spLocks noGrp="1"/>
          </p:cNvSpPr>
          <p:nvPr>
            <p:ph type="title"/>
          </p:nvPr>
        </p:nvSpPr>
        <p:spPr/>
        <p:txBody>
          <a:bodyPr>
            <a:normAutofit/>
          </a:bodyPr>
          <a:lstStyle/>
          <a:p>
            <a:r>
              <a:rPr kumimoji="1" lang="ja-JP" altLang="en-US" sz="3600" b="1" dirty="0">
                <a:latin typeface="Meiryo" panose="020B0604030504040204" pitchFamily="34" charset="-128"/>
                <a:ea typeface="Meiryo" panose="020B0604030504040204" pitchFamily="34" charset="-128"/>
              </a:rPr>
              <a:t>早期の糖尿病は全然怖くない</a:t>
            </a:r>
          </a:p>
        </p:txBody>
      </p:sp>
      <p:sp>
        <p:nvSpPr>
          <p:cNvPr id="3" name="コンテンツ プレースホルダー 2">
            <a:extLst>
              <a:ext uri="{FF2B5EF4-FFF2-40B4-BE49-F238E27FC236}">
                <a16:creationId xmlns:a16="http://schemas.microsoft.com/office/drawing/2014/main" id="{9E6CEED0-ECDD-45E7-BA20-B34DDF9F5A7A}"/>
              </a:ext>
            </a:extLst>
          </p:cNvPr>
          <p:cNvSpPr>
            <a:spLocks noGrp="1"/>
          </p:cNvSpPr>
          <p:nvPr>
            <p:ph idx="1"/>
          </p:nvPr>
        </p:nvSpPr>
        <p:spPr>
          <a:xfrm>
            <a:off x="628650" y="1960561"/>
            <a:ext cx="7886700" cy="4351338"/>
          </a:xfrm>
        </p:spPr>
        <p:txBody>
          <a:bodyPr>
            <a:normAutofit/>
          </a:bodyPr>
          <a:lstStyle/>
          <a:p>
            <a:r>
              <a:rPr kumimoji="1" lang="ja-JP" altLang="en-US" b="1" dirty="0">
                <a:latin typeface="Meiryo" panose="020B0604030504040204" pitchFamily="34" charset="-128"/>
                <a:ea typeface="Meiryo" panose="020B0604030504040204" pitchFamily="34" charset="-128"/>
              </a:rPr>
              <a:t>血圧</a:t>
            </a:r>
            <a:endParaRPr kumimoji="1" lang="en-US" altLang="ja-JP" b="1" dirty="0">
              <a:latin typeface="Meiryo" panose="020B0604030504040204" pitchFamily="34" charset="-128"/>
              <a:ea typeface="Meiryo" panose="020B0604030504040204" pitchFamily="34" charset="-128"/>
            </a:endParaRPr>
          </a:p>
          <a:p>
            <a:pPr marL="0" indent="0">
              <a:buNone/>
            </a:pPr>
            <a:r>
              <a:rPr kumimoji="1" lang="ja-JP" altLang="en-US" sz="1800" b="1" dirty="0">
                <a:latin typeface="Meiryo" panose="020B0604030504040204" pitchFamily="34" charset="-128"/>
                <a:ea typeface="Meiryo" panose="020B0604030504040204" pitchFamily="34" charset="-128"/>
              </a:rPr>
              <a:t>→家で測定可能</a:t>
            </a:r>
            <a:endParaRPr kumimoji="1" lang="en-US" altLang="ja-JP" sz="1800" b="1" dirty="0">
              <a:latin typeface="Meiryo" panose="020B0604030504040204" pitchFamily="34" charset="-128"/>
              <a:ea typeface="Meiryo" panose="020B0604030504040204" pitchFamily="34" charset="-128"/>
            </a:endParaRPr>
          </a:p>
          <a:p>
            <a:pPr marL="0" indent="0">
              <a:buNone/>
            </a:pPr>
            <a:r>
              <a:rPr kumimoji="1" lang="ja-JP" altLang="en-US" sz="1800" b="1" dirty="0">
                <a:latin typeface="Meiryo" panose="020B0604030504040204" pitchFamily="34" charset="-128"/>
                <a:ea typeface="Meiryo" panose="020B0604030504040204" pitchFamily="34" charset="-128"/>
              </a:rPr>
              <a:t>→目標値もしっかりある</a:t>
            </a:r>
            <a:endParaRPr kumimoji="1" lang="en-US" altLang="ja-JP" sz="1800" b="1" dirty="0">
              <a:latin typeface="Meiryo" panose="020B0604030504040204" pitchFamily="34" charset="-128"/>
              <a:ea typeface="Meiryo" panose="020B0604030504040204" pitchFamily="34" charset="-128"/>
            </a:endParaRPr>
          </a:p>
          <a:p>
            <a:pPr marL="0" indent="0">
              <a:buNone/>
            </a:pPr>
            <a:r>
              <a:rPr kumimoji="1" lang="ja-JP" altLang="en-US" sz="1800" b="1" dirty="0">
                <a:latin typeface="Meiryo" panose="020B0604030504040204" pitchFamily="34" charset="-128"/>
                <a:ea typeface="Meiryo" panose="020B0604030504040204" pitchFamily="34" charset="-128"/>
              </a:rPr>
              <a:t>→良い薬も</a:t>
            </a:r>
            <a:r>
              <a:rPr lang="ja-JP" altLang="en-US" sz="1800" b="1" dirty="0">
                <a:latin typeface="Meiryo" panose="020B0604030504040204" pitchFamily="34" charset="-128"/>
                <a:ea typeface="Meiryo" panose="020B0604030504040204" pitchFamily="34" charset="-128"/>
              </a:rPr>
              <a:t>たくさん</a:t>
            </a:r>
            <a:endParaRPr kumimoji="1" lang="en-US" altLang="ja-JP" sz="1800" b="1" dirty="0">
              <a:latin typeface="Meiryo" panose="020B0604030504040204" pitchFamily="34" charset="-128"/>
              <a:ea typeface="Meiryo" panose="020B0604030504040204" pitchFamily="34" charset="-128"/>
            </a:endParaRPr>
          </a:p>
          <a:p>
            <a:endParaRPr lang="en-US" altLang="ja-JP" b="1" dirty="0">
              <a:latin typeface="Meiryo" panose="020B0604030504040204" pitchFamily="34" charset="-128"/>
              <a:ea typeface="Meiryo" panose="020B0604030504040204" pitchFamily="34" charset="-128"/>
            </a:endParaRPr>
          </a:p>
          <a:p>
            <a:r>
              <a:rPr kumimoji="1" lang="ja-JP" altLang="en-US" b="1" dirty="0">
                <a:latin typeface="Meiryo" panose="020B0604030504040204" pitchFamily="34" charset="-128"/>
                <a:ea typeface="Meiryo" panose="020B0604030504040204" pitchFamily="34" charset="-128"/>
              </a:rPr>
              <a:t>血糖</a:t>
            </a:r>
            <a:endParaRPr kumimoji="1" lang="en-US" altLang="ja-JP" b="1" dirty="0">
              <a:latin typeface="Meiryo" panose="020B0604030504040204" pitchFamily="34" charset="-128"/>
              <a:ea typeface="Meiryo" panose="020B0604030504040204" pitchFamily="34" charset="-128"/>
            </a:endParaRPr>
          </a:p>
          <a:p>
            <a:pPr marL="0" indent="0">
              <a:buNone/>
            </a:pPr>
            <a:r>
              <a:rPr kumimoji="1" lang="ja-JP" altLang="en-US" sz="1800" b="1" dirty="0">
                <a:latin typeface="Meiryo" panose="020B0604030504040204" pitchFamily="34" charset="-128"/>
                <a:ea typeface="Meiryo" panose="020B0604030504040204" pitchFamily="34" charset="-128"/>
              </a:rPr>
              <a:t>→診療所で測定可能</a:t>
            </a:r>
            <a:endParaRPr kumimoji="1" lang="en-US" altLang="ja-JP" sz="1800" b="1" dirty="0">
              <a:latin typeface="Meiryo" panose="020B0604030504040204" pitchFamily="34" charset="-128"/>
              <a:ea typeface="Meiryo" panose="020B0604030504040204" pitchFamily="34" charset="-128"/>
            </a:endParaRPr>
          </a:p>
          <a:p>
            <a:pPr marL="0" indent="0">
              <a:buNone/>
            </a:pPr>
            <a:r>
              <a:rPr kumimoji="1" lang="ja-JP" altLang="en-US" sz="1800" b="1" dirty="0">
                <a:latin typeface="Meiryo" panose="020B0604030504040204" pitchFamily="34" charset="-128"/>
                <a:ea typeface="Meiryo" panose="020B0604030504040204" pitchFamily="34" charset="-128"/>
              </a:rPr>
              <a:t>→目標値もしっかりある</a:t>
            </a:r>
            <a:endParaRPr kumimoji="1" lang="en-US" altLang="ja-JP" sz="1800" b="1" dirty="0">
              <a:latin typeface="Meiryo" panose="020B0604030504040204" pitchFamily="34" charset="-128"/>
              <a:ea typeface="Meiryo" panose="020B0604030504040204" pitchFamily="34" charset="-128"/>
            </a:endParaRPr>
          </a:p>
          <a:p>
            <a:pPr marL="0" indent="0">
              <a:buNone/>
            </a:pPr>
            <a:r>
              <a:rPr kumimoji="1" lang="ja-JP" altLang="en-US" sz="1800" b="1" dirty="0">
                <a:latin typeface="Meiryo" panose="020B0604030504040204" pitchFamily="34" charset="-128"/>
                <a:ea typeface="Meiryo" panose="020B0604030504040204" pitchFamily="34" charset="-128"/>
              </a:rPr>
              <a:t>→良い薬もたくさん</a:t>
            </a:r>
          </a:p>
        </p:txBody>
      </p:sp>
      <p:pic>
        <p:nvPicPr>
          <p:cNvPr id="6" name="図 5" descr="抽象, 挿絵 が含まれている画像&#10;&#10;自動的に生成された説明">
            <a:extLst>
              <a:ext uri="{FF2B5EF4-FFF2-40B4-BE49-F238E27FC236}">
                <a16:creationId xmlns:a16="http://schemas.microsoft.com/office/drawing/2014/main" id="{BC80DFC5-0C46-1542-9153-69F8CA1D6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1739" y="2269080"/>
            <a:ext cx="3110600" cy="3734300"/>
          </a:xfrm>
          <a:prstGeom prst="rect">
            <a:avLst/>
          </a:prstGeom>
        </p:spPr>
      </p:pic>
    </p:spTree>
    <p:extLst>
      <p:ext uri="{BB962C8B-B14F-4D97-AF65-F5344CB8AC3E}">
        <p14:creationId xmlns:p14="http://schemas.microsoft.com/office/powerpoint/2010/main" val="576980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挿絵, 抽象 が含まれている画像&#10;&#10;自動的に生成された説明">
            <a:extLst>
              <a:ext uri="{FF2B5EF4-FFF2-40B4-BE49-F238E27FC236}">
                <a16:creationId xmlns:a16="http://schemas.microsoft.com/office/drawing/2014/main" id="{B32B291B-5D5E-2348-8DE7-D676F5B6ED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1918" y="2291119"/>
            <a:ext cx="2089444" cy="3954597"/>
          </a:xfrm>
          <a:prstGeom prst="rect">
            <a:avLst/>
          </a:prstGeom>
        </p:spPr>
      </p:pic>
      <p:pic>
        <p:nvPicPr>
          <p:cNvPr id="4" name="図 3" descr="挿絵, 抽象 が含まれている画像&#10;&#10;自動的に生成された説明">
            <a:extLst>
              <a:ext uri="{FF2B5EF4-FFF2-40B4-BE49-F238E27FC236}">
                <a16:creationId xmlns:a16="http://schemas.microsoft.com/office/drawing/2014/main" id="{83D956AF-94A4-6D4F-8F26-706562DBEA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1391" y="2537567"/>
            <a:ext cx="2215527" cy="3954597"/>
          </a:xfrm>
          <a:prstGeom prst="rect">
            <a:avLst/>
          </a:prstGeom>
        </p:spPr>
      </p:pic>
      <p:sp>
        <p:nvSpPr>
          <p:cNvPr id="17" name="フリーフォーム 16">
            <a:extLst>
              <a:ext uri="{FF2B5EF4-FFF2-40B4-BE49-F238E27FC236}">
                <a16:creationId xmlns:a16="http://schemas.microsoft.com/office/drawing/2014/main" id="{7AF3BBC0-1049-FD4F-8972-D79081341C17}"/>
              </a:ext>
            </a:extLst>
          </p:cNvPr>
          <p:cNvSpPr/>
          <p:nvPr/>
        </p:nvSpPr>
        <p:spPr>
          <a:xfrm rot="10800000">
            <a:off x="1612302" y="1759131"/>
            <a:ext cx="2633705" cy="779144"/>
          </a:xfrm>
          <a:custGeom>
            <a:avLst/>
            <a:gdLst>
              <a:gd name="connsiteX0" fmla="*/ 1566695 w 1695814"/>
              <a:gd name="connsiteY0" fmla="*/ 935560 h 935560"/>
              <a:gd name="connsiteX1" fmla="*/ 129119 w 1695814"/>
              <a:gd name="connsiteY1" fmla="*/ 935560 h 935560"/>
              <a:gd name="connsiteX2" fmla="*/ 0 w 1695814"/>
              <a:gd name="connsiteY2" fmla="*/ 806441 h 935560"/>
              <a:gd name="connsiteX3" fmla="*/ 0 w 1695814"/>
              <a:gd name="connsiteY3" fmla="*/ 289979 h 935560"/>
              <a:gd name="connsiteX4" fmla="*/ 129119 w 1695814"/>
              <a:gd name="connsiteY4" fmla="*/ 160860 h 935560"/>
              <a:gd name="connsiteX5" fmla="*/ 791689 w 1695814"/>
              <a:gd name="connsiteY5" fmla="*/ 160860 h 935560"/>
              <a:gd name="connsiteX6" fmla="*/ 847907 w 1695814"/>
              <a:gd name="connsiteY6" fmla="*/ 0 h 935560"/>
              <a:gd name="connsiteX7" fmla="*/ 904125 w 1695814"/>
              <a:gd name="connsiteY7" fmla="*/ 160860 h 935560"/>
              <a:gd name="connsiteX8" fmla="*/ 1566695 w 1695814"/>
              <a:gd name="connsiteY8" fmla="*/ 160860 h 935560"/>
              <a:gd name="connsiteX9" fmla="*/ 1695814 w 1695814"/>
              <a:gd name="connsiteY9" fmla="*/ 289979 h 935560"/>
              <a:gd name="connsiteX10" fmla="*/ 1695814 w 1695814"/>
              <a:gd name="connsiteY10" fmla="*/ 806441 h 935560"/>
              <a:gd name="connsiteX11" fmla="*/ 1566695 w 1695814"/>
              <a:gd name="connsiteY11" fmla="*/ 935560 h 93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5814" h="935560">
                <a:moveTo>
                  <a:pt x="1566695" y="935560"/>
                </a:moveTo>
                <a:lnTo>
                  <a:pt x="129119" y="935560"/>
                </a:lnTo>
                <a:cubicBezTo>
                  <a:pt x="57809" y="935560"/>
                  <a:pt x="0" y="877751"/>
                  <a:pt x="0" y="806441"/>
                </a:cubicBezTo>
                <a:lnTo>
                  <a:pt x="0" y="289979"/>
                </a:lnTo>
                <a:cubicBezTo>
                  <a:pt x="0" y="218669"/>
                  <a:pt x="57809" y="160860"/>
                  <a:pt x="129119" y="160860"/>
                </a:cubicBezTo>
                <a:lnTo>
                  <a:pt x="791689" y="160860"/>
                </a:lnTo>
                <a:lnTo>
                  <a:pt x="847907" y="0"/>
                </a:lnTo>
                <a:lnTo>
                  <a:pt x="904125" y="160860"/>
                </a:lnTo>
                <a:lnTo>
                  <a:pt x="1566695" y="160860"/>
                </a:lnTo>
                <a:cubicBezTo>
                  <a:pt x="1638005" y="160860"/>
                  <a:pt x="1695814" y="218669"/>
                  <a:pt x="1695814" y="289979"/>
                </a:cubicBezTo>
                <a:lnTo>
                  <a:pt x="1695814" y="806441"/>
                </a:lnTo>
                <a:cubicBezTo>
                  <a:pt x="1695814" y="877751"/>
                  <a:pt x="1638005" y="935560"/>
                  <a:pt x="1566695" y="935560"/>
                </a:cubicBezTo>
                <a:close/>
              </a:path>
            </a:pathLst>
          </a:custGeom>
          <a:ln w="28575">
            <a:solidFill>
              <a:schemeClr val="tx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kumimoji="1" lang="ja-JP" altLang="en-US">
              <a:ea typeface="Yu Gothic Medium" panose="020B0400000000000000" pitchFamily="34" charset="-128"/>
            </a:endParaRPr>
          </a:p>
        </p:txBody>
      </p:sp>
      <p:sp>
        <p:nvSpPr>
          <p:cNvPr id="2" name="タイトル 1">
            <a:extLst>
              <a:ext uri="{FF2B5EF4-FFF2-40B4-BE49-F238E27FC236}">
                <a16:creationId xmlns:a16="http://schemas.microsoft.com/office/drawing/2014/main" id="{9A24253A-FC6D-45AC-A7A5-DB84D5B9FAEF}"/>
              </a:ext>
            </a:extLst>
          </p:cNvPr>
          <p:cNvSpPr>
            <a:spLocks noGrp="1"/>
          </p:cNvSpPr>
          <p:nvPr>
            <p:ph type="title"/>
          </p:nvPr>
        </p:nvSpPr>
        <p:spPr/>
        <p:txBody>
          <a:bodyPr>
            <a:normAutofit/>
          </a:bodyPr>
          <a:lstStyle/>
          <a:p>
            <a:r>
              <a:rPr kumimoji="1" lang="ja-JP" altLang="en-US" sz="3600" b="1" dirty="0">
                <a:latin typeface="Meiryo" panose="020B0604030504040204" pitchFamily="34" charset="-128"/>
                <a:ea typeface="Meiryo" panose="020B0604030504040204" pitchFamily="34" charset="-128"/>
              </a:rPr>
              <a:t>血圧、血糖の目標値（糖尿病）</a:t>
            </a:r>
          </a:p>
        </p:txBody>
      </p:sp>
      <p:sp>
        <p:nvSpPr>
          <p:cNvPr id="8" name="テキスト ボックス 7">
            <a:extLst>
              <a:ext uri="{FF2B5EF4-FFF2-40B4-BE49-F238E27FC236}">
                <a16:creationId xmlns:a16="http://schemas.microsoft.com/office/drawing/2014/main" id="{A52965CB-22FE-4D49-BA92-59E80101BE4A}"/>
              </a:ext>
            </a:extLst>
          </p:cNvPr>
          <p:cNvSpPr txBox="1"/>
          <p:nvPr/>
        </p:nvSpPr>
        <p:spPr>
          <a:xfrm>
            <a:off x="1625752" y="1921787"/>
            <a:ext cx="2606804" cy="369332"/>
          </a:xfrm>
          <a:prstGeom prst="rect">
            <a:avLst/>
          </a:prstGeom>
          <a:noFill/>
        </p:spPr>
        <p:txBody>
          <a:bodyPr wrap="none" rtlCol="0">
            <a:spAutoFit/>
          </a:bodyPr>
          <a:lstStyle/>
          <a:p>
            <a:pPr algn="ctr"/>
            <a:r>
              <a:rPr kumimoji="1" lang="en-US" altLang="ja-JP" b="1" dirty="0">
                <a:latin typeface="Meiryo" panose="020B0604030504040204" pitchFamily="34" charset="-128"/>
                <a:ea typeface="Meiryo" panose="020B0604030504040204" pitchFamily="34" charset="-128"/>
              </a:rPr>
              <a:t>130/80mmHg</a:t>
            </a:r>
            <a:r>
              <a:rPr kumimoji="1" lang="ja-JP" altLang="en-US" b="1" dirty="0">
                <a:latin typeface="Meiryo" panose="020B0604030504040204" pitchFamily="34" charset="-128"/>
                <a:ea typeface="Meiryo" panose="020B0604030504040204" pitchFamily="34" charset="-128"/>
              </a:rPr>
              <a:t>未満！</a:t>
            </a:r>
          </a:p>
        </p:txBody>
      </p:sp>
      <p:sp>
        <p:nvSpPr>
          <p:cNvPr id="10" name="フリーフォーム 9">
            <a:extLst>
              <a:ext uri="{FF2B5EF4-FFF2-40B4-BE49-F238E27FC236}">
                <a16:creationId xmlns:a16="http://schemas.microsoft.com/office/drawing/2014/main" id="{CF7A3716-9F0D-F343-BD21-01E7FDF9D158}"/>
              </a:ext>
            </a:extLst>
          </p:cNvPr>
          <p:cNvSpPr/>
          <p:nvPr/>
        </p:nvSpPr>
        <p:spPr>
          <a:xfrm rot="10800000">
            <a:off x="5278122" y="1759131"/>
            <a:ext cx="2517037" cy="779144"/>
          </a:xfrm>
          <a:custGeom>
            <a:avLst/>
            <a:gdLst>
              <a:gd name="connsiteX0" fmla="*/ 1566695 w 1695814"/>
              <a:gd name="connsiteY0" fmla="*/ 935560 h 935560"/>
              <a:gd name="connsiteX1" fmla="*/ 129119 w 1695814"/>
              <a:gd name="connsiteY1" fmla="*/ 935560 h 935560"/>
              <a:gd name="connsiteX2" fmla="*/ 0 w 1695814"/>
              <a:gd name="connsiteY2" fmla="*/ 806441 h 935560"/>
              <a:gd name="connsiteX3" fmla="*/ 0 w 1695814"/>
              <a:gd name="connsiteY3" fmla="*/ 289979 h 935560"/>
              <a:gd name="connsiteX4" fmla="*/ 129119 w 1695814"/>
              <a:gd name="connsiteY4" fmla="*/ 160860 h 935560"/>
              <a:gd name="connsiteX5" fmla="*/ 791689 w 1695814"/>
              <a:gd name="connsiteY5" fmla="*/ 160860 h 935560"/>
              <a:gd name="connsiteX6" fmla="*/ 847907 w 1695814"/>
              <a:gd name="connsiteY6" fmla="*/ 0 h 935560"/>
              <a:gd name="connsiteX7" fmla="*/ 904125 w 1695814"/>
              <a:gd name="connsiteY7" fmla="*/ 160860 h 935560"/>
              <a:gd name="connsiteX8" fmla="*/ 1566695 w 1695814"/>
              <a:gd name="connsiteY8" fmla="*/ 160860 h 935560"/>
              <a:gd name="connsiteX9" fmla="*/ 1695814 w 1695814"/>
              <a:gd name="connsiteY9" fmla="*/ 289979 h 935560"/>
              <a:gd name="connsiteX10" fmla="*/ 1695814 w 1695814"/>
              <a:gd name="connsiteY10" fmla="*/ 806441 h 935560"/>
              <a:gd name="connsiteX11" fmla="*/ 1566695 w 1695814"/>
              <a:gd name="connsiteY11" fmla="*/ 935560 h 93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5814" h="935560">
                <a:moveTo>
                  <a:pt x="1566695" y="935560"/>
                </a:moveTo>
                <a:lnTo>
                  <a:pt x="129119" y="935560"/>
                </a:lnTo>
                <a:cubicBezTo>
                  <a:pt x="57809" y="935560"/>
                  <a:pt x="0" y="877751"/>
                  <a:pt x="0" y="806441"/>
                </a:cubicBezTo>
                <a:lnTo>
                  <a:pt x="0" y="289979"/>
                </a:lnTo>
                <a:cubicBezTo>
                  <a:pt x="0" y="218669"/>
                  <a:pt x="57809" y="160860"/>
                  <a:pt x="129119" y="160860"/>
                </a:cubicBezTo>
                <a:lnTo>
                  <a:pt x="791689" y="160860"/>
                </a:lnTo>
                <a:lnTo>
                  <a:pt x="847907" y="0"/>
                </a:lnTo>
                <a:lnTo>
                  <a:pt x="904125" y="160860"/>
                </a:lnTo>
                <a:lnTo>
                  <a:pt x="1566695" y="160860"/>
                </a:lnTo>
                <a:cubicBezTo>
                  <a:pt x="1638005" y="160860"/>
                  <a:pt x="1695814" y="218669"/>
                  <a:pt x="1695814" y="289979"/>
                </a:cubicBezTo>
                <a:lnTo>
                  <a:pt x="1695814" y="806441"/>
                </a:lnTo>
                <a:cubicBezTo>
                  <a:pt x="1695814" y="877751"/>
                  <a:pt x="1638005" y="935560"/>
                  <a:pt x="1566695" y="935560"/>
                </a:cubicBezTo>
                <a:close/>
              </a:path>
            </a:pathLst>
          </a:custGeom>
          <a:ln w="28575">
            <a:solidFill>
              <a:schemeClr val="tx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kumimoji="1" lang="ja-JP" altLang="en-US">
              <a:ea typeface="Yu Gothic Medium" panose="020B0400000000000000" pitchFamily="34" charset="-128"/>
            </a:endParaRPr>
          </a:p>
        </p:txBody>
      </p:sp>
      <p:sp>
        <p:nvSpPr>
          <p:cNvPr id="9" name="テキスト ボックス 8">
            <a:extLst>
              <a:ext uri="{FF2B5EF4-FFF2-40B4-BE49-F238E27FC236}">
                <a16:creationId xmlns:a16="http://schemas.microsoft.com/office/drawing/2014/main" id="{EE35E10D-86FE-4D27-BDB9-4A31E85CC37B}"/>
              </a:ext>
            </a:extLst>
          </p:cNvPr>
          <p:cNvSpPr txBox="1"/>
          <p:nvPr/>
        </p:nvSpPr>
        <p:spPr>
          <a:xfrm>
            <a:off x="5278122" y="1921787"/>
            <a:ext cx="2517037" cy="369332"/>
          </a:xfrm>
          <a:prstGeom prst="rect">
            <a:avLst/>
          </a:prstGeom>
          <a:noFill/>
        </p:spPr>
        <p:txBody>
          <a:bodyPr wrap="square" rtlCol="0">
            <a:spAutoFit/>
          </a:bodyPr>
          <a:lstStyle/>
          <a:p>
            <a:pPr algn="ctr"/>
            <a:r>
              <a:rPr kumimoji="1" lang="en-US" altLang="ja-JP" b="1" dirty="0">
                <a:latin typeface="Meiryo" panose="020B0604030504040204" pitchFamily="34" charset="-128"/>
                <a:ea typeface="Meiryo" panose="020B0604030504040204" pitchFamily="34" charset="-128"/>
              </a:rPr>
              <a:t>HbA1c 7.0%</a:t>
            </a:r>
            <a:r>
              <a:rPr kumimoji="1" lang="ja-JP" altLang="en-US" b="1" dirty="0">
                <a:latin typeface="Meiryo" panose="020B0604030504040204" pitchFamily="34" charset="-128"/>
                <a:ea typeface="Meiryo" panose="020B0604030504040204" pitchFamily="34" charset="-128"/>
              </a:rPr>
              <a:t>未満！</a:t>
            </a:r>
          </a:p>
        </p:txBody>
      </p:sp>
    </p:spTree>
    <p:extLst>
      <p:ext uri="{BB962C8B-B14F-4D97-AF65-F5344CB8AC3E}">
        <p14:creationId xmlns:p14="http://schemas.microsoft.com/office/powerpoint/2010/main" val="695648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911348-9C0E-4126-A38D-9688FA6F8250}"/>
              </a:ext>
            </a:extLst>
          </p:cNvPr>
          <p:cNvSpPr>
            <a:spLocks noGrp="1"/>
          </p:cNvSpPr>
          <p:nvPr>
            <p:ph type="title"/>
          </p:nvPr>
        </p:nvSpPr>
        <p:spPr/>
        <p:txBody>
          <a:bodyPr>
            <a:normAutofit/>
          </a:bodyPr>
          <a:lstStyle/>
          <a:p>
            <a:r>
              <a:rPr kumimoji="1" lang="ja-JP" altLang="en-US" sz="3600" b="1" dirty="0">
                <a:latin typeface="Meiryo" panose="020B0604030504040204" pitchFamily="34" charset="-128"/>
                <a:ea typeface="Meiryo" panose="020B0604030504040204" pitchFamily="34" charset="-128"/>
              </a:rPr>
              <a:t>尿検査を欠かさずに！</a:t>
            </a:r>
          </a:p>
        </p:txBody>
      </p:sp>
      <p:sp>
        <p:nvSpPr>
          <p:cNvPr id="5" name="テキスト ボックス 4">
            <a:extLst>
              <a:ext uri="{FF2B5EF4-FFF2-40B4-BE49-F238E27FC236}">
                <a16:creationId xmlns:a16="http://schemas.microsoft.com/office/drawing/2014/main" id="{5D9217EF-9740-4AF4-95F0-201477160618}"/>
              </a:ext>
            </a:extLst>
          </p:cNvPr>
          <p:cNvSpPr txBox="1"/>
          <p:nvPr/>
        </p:nvSpPr>
        <p:spPr>
          <a:xfrm>
            <a:off x="6248737" y="2949970"/>
            <a:ext cx="2031325"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尿蛋白は腎臓の涙</a:t>
            </a:r>
          </a:p>
        </p:txBody>
      </p:sp>
      <p:pic>
        <p:nvPicPr>
          <p:cNvPr id="7" name="図 6" descr="テーブルの上に置かれた本&#10;&#10;低い精度で自動的に生成された説明">
            <a:extLst>
              <a:ext uri="{FF2B5EF4-FFF2-40B4-BE49-F238E27FC236}">
                <a16:creationId xmlns:a16="http://schemas.microsoft.com/office/drawing/2014/main" id="{2B848264-4BF6-184B-A84D-5A59AD7B9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374" y="1791730"/>
            <a:ext cx="5160498" cy="3440332"/>
          </a:xfrm>
          <a:prstGeom prst="rect">
            <a:avLst/>
          </a:prstGeom>
        </p:spPr>
      </p:pic>
      <p:pic>
        <p:nvPicPr>
          <p:cNvPr id="6" name="図 5" descr="アイコン&#10;&#10;自動的に生成された説明">
            <a:extLst>
              <a:ext uri="{FF2B5EF4-FFF2-40B4-BE49-F238E27FC236}">
                <a16:creationId xmlns:a16="http://schemas.microsoft.com/office/drawing/2014/main" id="{FFBE2241-2F41-2E47-BF13-DE3B9E5588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6607" y="3538699"/>
            <a:ext cx="1848452" cy="2375066"/>
          </a:xfrm>
          <a:prstGeom prst="rect">
            <a:avLst/>
          </a:prstGeom>
        </p:spPr>
      </p:pic>
    </p:spTree>
    <p:extLst>
      <p:ext uri="{BB962C8B-B14F-4D97-AF65-F5344CB8AC3E}">
        <p14:creationId xmlns:p14="http://schemas.microsoft.com/office/powerpoint/2010/main" val="516348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EC89AB-8D2A-4DD0-BE5C-34FD587CD052}"/>
              </a:ext>
            </a:extLst>
          </p:cNvPr>
          <p:cNvSpPr>
            <a:spLocks noGrp="1"/>
          </p:cNvSpPr>
          <p:nvPr>
            <p:ph type="title"/>
          </p:nvPr>
        </p:nvSpPr>
        <p:spPr/>
        <p:txBody>
          <a:bodyPr>
            <a:normAutofit/>
          </a:bodyPr>
          <a:lstStyle/>
          <a:p>
            <a:r>
              <a:rPr kumimoji="1" lang="ja-JP" altLang="en-US" sz="3600" b="1" dirty="0">
                <a:latin typeface="Meiryo" panose="020B0604030504040204" pitchFamily="34" charset="-128"/>
                <a:ea typeface="Meiryo" panose="020B0604030504040204" pitchFamily="34" charset="-128"/>
              </a:rPr>
              <a:t>糖尿病こじらせると大変！</a:t>
            </a:r>
          </a:p>
        </p:txBody>
      </p:sp>
      <p:sp>
        <p:nvSpPr>
          <p:cNvPr id="3" name="コンテンツ プレースホルダー 2">
            <a:extLst>
              <a:ext uri="{FF2B5EF4-FFF2-40B4-BE49-F238E27FC236}">
                <a16:creationId xmlns:a16="http://schemas.microsoft.com/office/drawing/2014/main" id="{9E6CEED0-ECDD-45E7-BA20-B34DDF9F5A7A}"/>
              </a:ext>
            </a:extLst>
          </p:cNvPr>
          <p:cNvSpPr>
            <a:spLocks noGrp="1"/>
          </p:cNvSpPr>
          <p:nvPr>
            <p:ph idx="1"/>
          </p:nvPr>
        </p:nvSpPr>
        <p:spPr>
          <a:xfrm>
            <a:off x="374650" y="2017536"/>
            <a:ext cx="8388350" cy="4351338"/>
          </a:xfrm>
        </p:spPr>
        <p:txBody>
          <a:bodyPr/>
          <a:lstStyle/>
          <a:p>
            <a:r>
              <a:rPr kumimoji="1" lang="ja-JP" altLang="en-US" b="1" dirty="0">
                <a:latin typeface="Meiryo" panose="020B0604030504040204" pitchFamily="34" charset="-128"/>
                <a:ea typeface="Meiryo" panose="020B0604030504040204" pitchFamily="34" charset="-128"/>
              </a:rPr>
              <a:t>蛋白尿が出てくると治すのがかなり難しい</a:t>
            </a:r>
            <a:endParaRPr kumimoji="1" lang="en-US" altLang="ja-JP" b="1" dirty="0">
              <a:latin typeface="Meiryo" panose="020B0604030504040204" pitchFamily="34" charset="-128"/>
              <a:ea typeface="Meiryo" panose="020B0604030504040204" pitchFamily="34" charset="-128"/>
            </a:endParaRPr>
          </a:p>
          <a:p>
            <a:endParaRPr lang="en-US" altLang="ja-JP" b="1" dirty="0">
              <a:latin typeface="Meiryo" panose="020B0604030504040204" pitchFamily="34" charset="-128"/>
              <a:ea typeface="Meiryo" panose="020B0604030504040204" pitchFamily="34" charset="-128"/>
            </a:endParaRPr>
          </a:p>
          <a:p>
            <a:r>
              <a:rPr kumimoji="1" lang="ja-JP" altLang="en-US" b="1" dirty="0">
                <a:latin typeface="Meiryo" panose="020B0604030504040204" pitchFamily="34" charset="-128"/>
                <a:ea typeface="Meiryo" panose="020B0604030504040204" pitchFamily="34" charset="-128"/>
              </a:rPr>
              <a:t>腎機能が悪くなる（</a:t>
            </a:r>
            <a:r>
              <a:rPr kumimoji="1" lang="en-US" altLang="ja-JP" b="1" dirty="0">
                <a:latin typeface="Meiryo" panose="020B0604030504040204" pitchFamily="34" charset="-128"/>
                <a:ea typeface="Meiryo" panose="020B0604030504040204" pitchFamily="34" charset="-128"/>
              </a:rPr>
              <a:t>eGFR</a:t>
            </a:r>
            <a:r>
              <a:rPr kumimoji="1" lang="ja-JP" altLang="en-US" b="1" dirty="0">
                <a:latin typeface="Meiryo" panose="020B0604030504040204" pitchFamily="34" charset="-128"/>
                <a:ea typeface="Meiryo" panose="020B0604030504040204" pitchFamily="34" charset="-128"/>
              </a:rPr>
              <a:t>が低下する、あるいは、</a:t>
            </a:r>
            <a:r>
              <a:rPr kumimoji="1" lang="en-US" altLang="ja-JP" b="1" dirty="0">
                <a:latin typeface="Meiryo" panose="020B0604030504040204" pitchFamily="34" charset="-128"/>
                <a:ea typeface="Meiryo" panose="020B0604030504040204" pitchFamily="34" charset="-128"/>
              </a:rPr>
              <a:t>Cr</a:t>
            </a:r>
            <a:r>
              <a:rPr kumimoji="1" lang="ja-JP" altLang="en-US" b="1" dirty="0">
                <a:latin typeface="Meiryo" panose="020B0604030504040204" pitchFamily="34" charset="-128"/>
                <a:ea typeface="Meiryo" panose="020B0604030504040204" pitchFamily="34" charset="-128"/>
              </a:rPr>
              <a:t>（クレアチニン）が上昇する）と、</a:t>
            </a:r>
            <a:endParaRPr kumimoji="1" lang="en-US" altLang="ja-JP" b="1" dirty="0">
              <a:latin typeface="Meiryo" panose="020B0604030504040204" pitchFamily="34" charset="-128"/>
              <a:ea typeface="Meiryo" panose="020B0604030504040204" pitchFamily="34" charset="-128"/>
            </a:endParaRPr>
          </a:p>
          <a:p>
            <a:pPr marL="0" indent="0">
              <a:buNone/>
            </a:pPr>
            <a:r>
              <a:rPr kumimoji="1" lang="en-US" altLang="ja-JP" b="1" dirty="0">
                <a:latin typeface="Meiryo" panose="020B0604030504040204" pitchFamily="34" charset="-128"/>
                <a:ea typeface="Meiryo" panose="020B0604030504040204" pitchFamily="34" charset="-128"/>
              </a:rPr>
              <a:t>  </a:t>
            </a:r>
            <a:r>
              <a:rPr kumimoji="1" lang="ja-JP" altLang="en-US" b="1" dirty="0">
                <a:latin typeface="Meiryo" panose="020B0604030504040204" pitchFamily="34" charset="-128"/>
                <a:ea typeface="Meiryo" panose="020B0604030504040204" pitchFamily="34" charset="-128"/>
              </a:rPr>
              <a:t>元に治すのは極めて困難！</a:t>
            </a:r>
            <a:endParaRPr kumimoji="1" lang="en-US" altLang="ja-JP" b="1" dirty="0">
              <a:latin typeface="Meiryo" panose="020B0604030504040204" pitchFamily="34" charset="-128"/>
              <a:ea typeface="Meiryo" panose="020B0604030504040204" pitchFamily="34" charset="-128"/>
            </a:endParaRPr>
          </a:p>
          <a:p>
            <a:endParaRPr lang="en-US" altLang="ja-JP" b="1" dirty="0">
              <a:latin typeface="Meiryo" panose="020B0604030504040204" pitchFamily="34" charset="-128"/>
              <a:ea typeface="Meiryo" panose="020B0604030504040204" pitchFamily="34" charset="-128"/>
            </a:endParaRPr>
          </a:p>
          <a:p>
            <a:r>
              <a:rPr kumimoji="1" lang="ja-JP" altLang="en-US" b="1" dirty="0">
                <a:latin typeface="Meiryo" panose="020B0604030504040204" pitchFamily="34" charset="-128"/>
                <a:ea typeface="Meiryo" panose="020B0604030504040204" pitchFamily="34" charset="-128"/>
              </a:rPr>
              <a:t>早期発見、早期治療！！</a:t>
            </a:r>
          </a:p>
        </p:txBody>
      </p:sp>
    </p:spTree>
    <p:extLst>
      <p:ext uri="{BB962C8B-B14F-4D97-AF65-F5344CB8AC3E}">
        <p14:creationId xmlns:p14="http://schemas.microsoft.com/office/powerpoint/2010/main" val="182406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EC89AB-8D2A-4DD0-BE5C-34FD587CD052}"/>
              </a:ext>
            </a:extLst>
          </p:cNvPr>
          <p:cNvSpPr>
            <a:spLocks noGrp="1"/>
          </p:cNvSpPr>
          <p:nvPr>
            <p:ph type="title"/>
          </p:nvPr>
        </p:nvSpPr>
        <p:spPr/>
        <p:txBody>
          <a:bodyPr>
            <a:normAutofit/>
          </a:bodyPr>
          <a:lstStyle/>
          <a:p>
            <a:r>
              <a:rPr kumimoji="1" lang="ja-JP" altLang="en-US" sz="3600" b="1" dirty="0">
                <a:latin typeface="Meiryo" panose="020B0604030504040204" pitchFamily="34" charset="-128"/>
                <a:ea typeface="Meiryo" panose="020B0604030504040204" pitchFamily="34" charset="-128"/>
              </a:rPr>
              <a:t>こじらせたら早めに専門医</a:t>
            </a:r>
          </a:p>
        </p:txBody>
      </p:sp>
      <p:pic>
        <p:nvPicPr>
          <p:cNvPr id="4" name="図 3">
            <a:extLst>
              <a:ext uri="{FF2B5EF4-FFF2-40B4-BE49-F238E27FC236}">
                <a16:creationId xmlns:a16="http://schemas.microsoft.com/office/drawing/2014/main" id="{E09238CE-4123-4454-90A6-293D126B35E1}"/>
              </a:ext>
            </a:extLst>
          </p:cNvPr>
          <p:cNvPicPr>
            <a:picLocks noChangeAspect="1"/>
          </p:cNvPicPr>
          <p:nvPr/>
        </p:nvPicPr>
        <p:blipFill rotWithShape="1">
          <a:blip r:embed="rId3"/>
          <a:srcRect l="9102" t="6899" r="8538" b="39539"/>
          <a:stretch/>
        </p:blipFill>
        <p:spPr>
          <a:xfrm>
            <a:off x="207351" y="1885195"/>
            <a:ext cx="8729298" cy="3548196"/>
          </a:xfrm>
          <a:prstGeom prst="rect">
            <a:avLst/>
          </a:prstGeom>
        </p:spPr>
      </p:pic>
    </p:spTree>
    <p:extLst>
      <p:ext uri="{BB962C8B-B14F-4D97-AF65-F5344CB8AC3E}">
        <p14:creationId xmlns:p14="http://schemas.microsoft.com/office/powerpoint/2010/main" val="4062458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抽象, 挿絵 が含まれている画像&#10;&#10;自動的に生成された説明">
            <a:extLst>
              <a:ext uri="{FF2B5EF4-FFF2-40B4-BE49-F238E27FC236}">
                <a16:creationId xmlns:a16="http://schemas.microsoft.com/office/drawing/2014/main" id="{A01BF46A-A14B-5844-9649-F49056B887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263" y="3073442"/>
            <a:ext cx="1950029" cy="2341024"/>
          </a:xfrm>
          <a:prstGeom prst="rect">
            <a:avLst/>
          </a:prstGeom>
        </p:spPr>
      </p:pic>
      <p:pic>
        <p:nvPicPr>
          <p:cNvPr id="24" name="図 23" descr="アイコン&#10;&#10;自動的に生成された説明">
            <a:extLst>
              <a:ext uri="{FF2B5EF4-FFF2-40B4-BE49-F238E27FC236}">
                <a16:creationId xmlns:a16="http://schemas.microsoft.com/office/drawing/2014/main" id="{C2DCB9C9-1BC1-B342-A836-A275B4ABEE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63" y="2432968"/>
            <a:ext cx="1950029" cy="399485"/>
          </a:xfrm>
          <a:prstGeom prst="rect">
            <a:avLst/>
          </a:prstGeom>
        </p:spPr>
      </p:pic>
      <p:pic>
        <p:nvPicPr>
          <p:cNvPr id="26" name="図 25" descr="図形, 円&#10;&#10;自動的に生成された説明">
            <a:extLst>
              <a:ext uri="{FF2B5EF4-FFF2-40B4-BE49-F238E27FC236}">
                <a16:creationId xmlns:a16="http://schemas.microsoft.com/office/drawing/2014/main" id="{D841CE1B-8E04-E34C-BDE3-30144CA8A1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2804" y="3073440"/>
            <a:ext cx="1950029" cy="2341025"/>
          </a:xfrm>
          <a:prstGeom prst="rect">
            <a:avLst/>
          </a:prstGeom>
        </p:spPr>
      </p:pic>
      <p:pic>
        <p:nvPicPr>
          <p:cNvPr id="28" name="図 27">
            <a:extLst>
              <a:ext uri="{FF2B5EF4-FFF2-40B4-BE49-F238E27FC236}">
                <a16:creationId xmlns:a16="http://schemas.microsoft.com/office/drawing/2014/main" id="{454DA250-0CD9-BF4E-8A9E-B2AE334578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0345" y="3073222"/>
            <a:ext cx="1950030" cy="2341026"/>
          </a:xfrm>
          <a:prstGeom prst="rect">
            <a:avLst/>
          </a:prstGeom>
        </p:spPr>
      </p:pic>
      <p:pic>
        <p:nvPicPr>
          <p:cNvPr id="30" name="図 29" descr="アイコン&#10;&#10;低い精度で自動的に生成された説明">
            <a:extLst>
              <a:ext uri="{FF2B5EF4-FFF2-40B4-BE49-F238E27FC236}">
                <a16:creationId xmlns:a16="http://schemas.microsoft.com/office/drawing/2014/main" id="{0A04B263-9304-8549-B813-B3F7E3DDFC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2803" y="2431343"/>
            <a:ext cx="1950029" cy="399485"/>
          </a:xfrm>
          <a:prstGeom prst="rect">
            <a:avLst/>
          </a:prstGeom>
        </p:spPr>
      </p:pic>
      <p:pic>
        <p:nvPicPr>
          <p:cNvPr id="32" name="図 31" descr="はさみ, マグカップ が含まれている画像&#10;&#10;自動的に生成された説明">
            <a:extLst>
              <a:ext uri="{FF2B5EF4-FFF2-40B4-BE49-F238E27FC236}">
                <a16:creationId xmlns:a16="http://schemas.microsoft.com/office/drawing/2014/main" id="{72436A0C-3AC5-9F44-8142-DC11AEF1B3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0343" y="2428656"/>
            <a:ext cx="1950029" cy="399485"/>
          </a:xfrm>
          <a:prstGeom prst="rect">
            <a:avLst/>
          </a:prstGeom>
        </p:spPr>
      </p:pic>
      <p:sp>
        <p:nvSpPr>
          <p:cNvPr id="33" name="タイトル 1">
            <a:extLst>
              <a:ext uri="{FF2B5EF4-FFF2-40B4-BE49-F238E27FC236}">
                <a16:creationId xmlns:a16="http://schemas.microsoft.com/office/drawing/2014/main" id="{02087EB9-A56E-3844-BB44-C85B5688E7D0}"/>
              </a:ext>
            </a:extLst>
          </p:cNvPr>
          <p:cNvSpPr txBox="1">
            <a:spLocks/>
          </p:cNvSpPr>
          <p:nvPr/>
        </p:nvSpPr>
        <p:spPr>
          <a:xfrm>
            <a:off x="521492" y="284983"/>
            <a:ext cx="83177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600" b="1" dirty="0">
                <a:latin typeface="メイリオ"/>
                <a:ea typeface="メイリオ"/>
                <a:cs typeface="メイリオ"/>
              </a:rPr>
              <a:t>eGFR</a:t>
            </a:r>
            <a:r>
              <a:rPr lang="ja-JP" altLang="en-US" sz="3600" b="1" dirty="0">
                <a:latin typeface="メイリオ"/>
                <a:ea typeface="メイリオ"/>
                <a:cs typeface="メイリオ"/>
              </a:rPr>
              <a:t>は腎臓のヒットポイント</a:t>
            </a:r>
            <a:r>
              <a:rPr lang="en-US" altLang="ja-JP" sz="3600" b="1" dirty="0">
                <a:latin typeface="メイリオ"/>
                <a:ea typeface="メイリオ"/>
                <a:cs typeface="メイリオ"/>
              </a:rPr>
              <a:t>!</a:t>
            </a:r>
            <a:endParaRPr lang="ja-JP" altLang="en-US" sz="3600" b="1" dirty="0">
              <a:latin typeface="メイリオ"/>
              <a:ea typeface="メイリオ"/>
              <a:cs typeface="メイリオ"/>
            </a:endParaRPr>
          </a:p>
        </p:txBody>
      </p:sp>
    </p:spTree>
    <p:extLst>
      <p:ext uri="{BB962C8B-B14F-4D97-AF65-F5344CB8AC3E}">
        <p14:creationId xmlns:p14="http://schemas.microsoft.com/office/powerpoint/2010/main" val="15567233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EAB7B7-F394-41BA-AB55-9B16ACDBB9E3}"/>
              </a:ext>
            </a:extLst>
          </p:cNvPr>
          <p:cNvSpPr>
            <a:spLocks noGrp="1"/>
          </p:cNvSpPr>
          <p:nvPr>
            <p:ph type="ctrTitle"/>
          </p:nvPr>
        </p:nvSpPr>
        <p:spPr>
          <a:xfrm>
            <a:off x="685800" y="2749531"/>
            <a:ext cx="7772400" cy="1118205"/>
          </a:xfrm>
        </p:spPr>
        <p:txBody>
          <a:bodyPr>
            <a:normAutofit/>
          </a:bodyPr>
          <a:lstStyle/>
          <a:p>
            <a:r>
              <a:rPr kumimoji="1" lang="en-US" altLang="ja-JP" b="1" dirty="0">
                <a:latin typeface="Meiryo" panose="020B0604030504040204" pitchFamily="34" charset="-128"/>
                <a:ea typeface="Meiryo" panose="020B0604030504040204" pitchFamily="34" charset="-128"/>
              </a:rPr>
              <a:t>CKD</a:t>
            </a:r>
            <a:r>
              <a:rPr kumimoji="1" lang="ja-JP" altLang="en-US" b="1" dirty="0">
                <a:latin typeface="Meiryo" panose="020B0604030504040204" pitchFamily="34" charset="-128"/>
                <a:ea typeface="Meiryo" panose="020B0604030504040204" pitchFamily="34" charset="-128"/>
              </a:rPr>
              <a:t>と</a:t>
            </a:r>
            <a:r>
              <a:rPr kumimoji="1" lang="en-US" altLang="ja-JP" b="1" dirty="0">
                <a:latin typeface="Meiryo" panose="020B0604030504040204" pitchFamily="34" charset="-128"/>
                <a:ea typeface="Meiryo" panose="020B0604030504040204" pitchFamily="34" charset="-128"/>
              </a:rPr>
              <a:t>Ca</a:t>
            </a:r>
            <a:r>
              <a:rPr kumimoji="1" lang="ja-JP" altLang="en-US" b="1" dirty="0" err="1">
                <a:latin typeface="Meiryo" panose="020B0604030504040204" pitchFamily="34" charset="-128"/>
                <a:ea typeface="Meiryo" panose="020B0604030504040204" pitchFamily="34" charset="-128"/>
              </a:rPr>
              <a:t>、</a:t>
            </a:r>
            <a:r>
              <a:rPr kumimoji="1" lang="en-US" altLang="ja-JP" b="1" dirty="0">
                <a:latin typeface="Meiryo" panose="020B0604030504040204" pitchFamily="34" charset="-128"/>
                <a:ea typeface="Meiryo" panose="020B0604030504040204" pitchFamily="34" charset="-128"/>
              </a:rPr>
              <a:t>P</a:t>
            </a:r>
            <a:endParaRPr kumimoji="1" lang="ja-JP" altLang="en-US" b="1"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255667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46A339-7EB3-40FA-BA71-F269D89EFB30}"/>
              </a:ext>
            </a:extLst>
          </p:cNvPr>
          <p:cNvSpPr>
            <a:spLocks noGrp="1"/>
          </p:cNvSpPr>
          <p:nvPr>
            <p:ph type="title"/>
          </p:nvPr>
        </p:nvSpPr>
        <p:spPr>
          <a:xfrm>
            <a:off x="285750" y="470217"/>
            <a:ext cx="8572500" cy="1325563"/>
          </a:xfrm>
        </p:spPr>
        <p:txBody>
          <a:bodyPr>
            <a:normAutofit/>
          </a:bodyPr>
          <a:lstStyle/>
          <a:p>
            <a:r>
              <a:rPr kumimoji="1" lang="ja-JP" altLang="en-US" sz="3600" b="1" dirty="0">
                <a:latin typeface="Meiryo" panose="020B0604030504040204" pitchFamily="34" charset="-128"/>
                <a:ea typeface="Meiryo" panose="020B0604030504040204" pitchFamily="34" charset="-128"/>
              </a:rPr>
              <a:t>腎臓悪くなるとビタミン</a:t>
            </a:r>
            <a:r>
              <a:rPr kumimoji="1" lang="en-US" altLang="ja-JP" sz="3600" b="1" dirty="0">
                <a:latin typeface="Meiryo" panose="020B0604030504040204" pitchFamily="34" charset="-128"/>
                <a:ea typeface="Meiryo" panose="020B0604030504040204" pitchFamily="34" charset="-128"/>
              </a:rPr>
              <a:t>D</a:t>
            </a:r>
            <a:r>
              <a:rPr kumimoji="1" lang="ja-JP" altLang="en-US" sz="3600" b="1" dirty="0">
                <a:latin typeface="Meiryo" panose="020B0604030504040204" pitchFamily="34" charset="-128"/>
                <a:ea typeface="Meiryo" panose="020B0604030504040204" pitchFamily="34" charset="-128"/>
              </a:rPr>
              <a:t>が作れない！</a:t>
            </a:r>
          </a:p>
        </p:txBody>
      </p:sp>
      <p:sp>
        <p:nvSpPr>
          <p:cNvPr id="16" name="矢印: 右 15">
            <a:extLst>
              <a:ext uri="{FF2B5EF4-FFF2-40B4-BE49-F238E27FC236}">
                <a16:creationId xmlns:a16="http://schemas.microsoft.com/office/drawing/2014/main" id="{45FB6B85-F9B8-4345-8486-536C6C4BDDDF}"/>
              </a:ext>
            </a:extLst>
          </p:cNvPr>
          <p:cNvSpPr/>
          <p:nvPr/>
        </p:nvSpPr>
        <p:spPr>
          <a:xfrm>
            <a:off x="3434966" y="2608636"/>
            <a:ext cx="2325227" cy="77226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Yu Gothic Medium" panose="020B0400000000000000" pitchFamily="34" charset="-128"/>
            </a:endParaRPr>
          </a:p>
        </p:txBody>
      </p:sp>
      <p:sp>
        <p:nvSpPr>
          <p:cNvPr id="17" name="テキスト ボックス 16">
            <a:extLst>
              <a:ext uri="{FF2B5EF4-FFF2-40B4-BE49-F238E27FC236}">
                <a16:creationId xmlns:a16="http://schemas.microsoft.com/office/drawing/2014/main" id="{50FDA6CE-8EA8-4FC9-9EEA-5B38FF243A22}"/>
              </a:ext>
            </a:extLst>
          </p:cNvPr>
          <p:cNvSpPr txBox="1"/>
          <p:nvPr/>
        </p:nvSpPr>
        <p:spPr>
          <a:xfrm>
            <a:off x="2849269" y="5843373"/>
            <a:ext cx="3877985" cy="646331"/>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医師に相談しましょう！</a:t>
            </a:r>
            <a:endParaRPr kumimoji="1" lang="en-US" altLang="ja-JP" b="1" dirty="0">
              <a:latin typeface="Meiryo" panose="020B0604030504040204" pitchFamily="34" charset="-128"/>
              <a:ea typeface="Meiryo" panose="020B0604030504040204" pitchFamily="34" charset="-128"/>
            </a:endParaRPr>
          </a:p>
          <a:p>
            <a:r>
              <a:rPr kumimoji="1" lang="ja-JP" altLang="en-US" b="1" dirty="0">
                <a:latin typeface="Meiryo" panose="020B0604030504040204" pitchFamily="34" charset="-128"/>
                <a:ea typeface="Meiryo" panose="020B0604030504040204" pitchFamily="34" charset="-128"/>
              </a:rPr>
              <a:t>自己判断でのサプリメントは危険！</a:t>
            </a:r>
          </a:p>
        </p:txBody>
      </p:sp>
      <p:pic>
        <p:nvPicPr>
          <p:cNvPr id="12" name="図 11" descr="抽象, 挿絵 が含まれている画像&#10;&#10;自動的に生成された説明">
            <a:extLst>
              <a:ext uri="{FF2B5EF4-FFF2-40B4-BE49-F238E27FC236}">
                <a16:creationId xmlns:a16="http://schemas.microsoft.com/office/drawing/2014/main" id="{C7B76FE3-CBBC-D04B-83EA-CB8C05766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7741" y="3532955"/>
            <a:ext cx="1619820" cy="1944607"/>
          </a:xfrm>
          <a:prstGeom prst="rect">
            <a:avLst/>
          </a:prstGeom>
        </p:spPr>
      </p:pic>
      <p:pic>
        <p:nvPicPr>
          <p:cNvPr id="18" name="図 17" descr="図形, 矢印&#10;&#10;中程度の精度で自動的に生成された説明">
            <a:extLst>
              <a:ext uri="{FF2B5EF4-FFF2-40B4-BE49-F238E27FC236}">
                <a16:creationId xmlns:a16="http://schemas.microsoft.com/office/drawing/2014/main" id="{F3FBE75E-C576-FD42-9370-B27FF1F89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800000">
            <a:off x="1463949" y="1719688"/>
            <a:ext cx="1450016" cy="3363062"/>
          </a:xfrm>
          <a:prstGeom prst="rect">
            <a:avLst/>
          </a:prstGeom>
        </p:spPr>
      </p:pic>
      <p:pic>
        <p:nvPicPr>
          <p:cNvPr id="20" name="図 19" descr="アイコン&#10;&#10;自動的に生成された説明">
            <a:extLst>
              <a:ext uri="{FF2B5EF4-FFF2-40B4-BE49-F238E27FC236}">
                <a16:creationId xmlns:a16="http://schemas.microsoft.com/office/drawing/2014/main" id="{203F6DC2-FBE6-1348-9E5A-C21F182D60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800000">
            <a:off x="6281194" y="1611467"/>
            <a:ext cx="1450016" cy="3363062"/>
          </a:xfrm>
          <a:prstGeom prst="rect">
            <a:avLst/>
          </a:prstGeom>
        </p:spPr>
      </p:pic>
    </p:spTree>
    <p:extLst>
      <p:ext uri="{BB962C8B-B14F-4D97-AF65-F5344CB8AC3E}">
        <p14:creationId xmlns:p14="http://schemas.microsoft.com/office/powerpoint/2010/main" val="30415613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図形, 円&#10;&#10;自動的に生成された説明">
            <a:extLst>
              <a:ext uri="{FF2B5EF4-FFF2-40B4-BE49-F238E27FC236}">
                <a16:creationId xmlns:a16="http://schemas.microsoft.com/office/drawing/2014/main" id="{E4BA236A-E90E-444F-92FD-8B8E4DD81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650" y="1049480"/>
            <a:ext cx="3310925" cy="3974791"/>
          </a:xfrm>
          <a:prstGeom prst="rect">
            <a:avLst/>
          </a:prstGeom>
        </p:spPr>
      </p:pic>
      <p:pic>
        <p:nvPicPr>
          <p:cNvPr id="35" name="図 34" descr="図形, 円&#10;&#10;自動的に生成された説明">
            <a:extLst>
              <a:ext uri="{FF2B5EF4-FFF2-40B4-BE49-F238E27FC236}">
                <a16:creationId xmlns:a16="http://schemas.microsoft.com/office/drawing/2014/main" id="{F704D0CC-4A65-164D-8A28-F8A0841CD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5043" y="1049480"/>
            <a:ext cx="3310925" cy="3974791"/>
          </a:xfrm>
          <a:prstGeom prst="rect">
            <a:avLst/>
          </a:prstGeom>
        </p:spPr>
      </p:pic>
      <p:sp>
        <p:nvSpPr>
          <p:cNvPr id="2" name="タイトル 1">
            <a:extLst>
              <a:ext uri="{FF2B5EF4-FFF2-40B4-BE49-F238E27FC236}">
                <a16:creationId xmlns:a16="http://schemas.microsoft.com/office/drawing/2014/main" id="{9B198A27-1388-42B8-B248-62B8D5BC4793}"/>
              </a:ext>
            </a:extLst>
          </p:cNvPr>
          <p:cNvSpPr>
            <a:spLocks noGrp="1"/>
          </p:cNvSpPr>
          <p:nvPr>
            <p:ph type="title"/>
          </p:nvPr>
        </p:nvSpPr>
        <p:spPr>
          <a:xfrm>
            <a:off x="628649" y="365126"/>
            <a:ext cx="8387759" cy="1325563"/>
          </a:xfrm>
        </p:spPr>
        <p:txBody>
          <a:bodyPr>
            <a:normAutofit/>
          </a:bodyPr>
          <a:lstStyle/>
          <a:p>
            <a:r>
              <a:rPr kumimoji="1" lang="ja-JP" altLang="en-US" sz="3600" b="1" dirty="0">
                <a:latin typeface="Meiryo" panose="020B0604030504040204" pitchFamily="34" charset="-128"/>
                <a:ea typeface="Meiryo" panose="020B0604030504040204" pitchFamily="34" charset="-128"/>
              </a:rPr>
              <a:t>腎臓が悪くなると</a:t>
            </a:r>
            <a:r>
              <a:rPr kumimoji="1" lang="en-US" altLang="ja-JP" sz="3600" b="1" dirty="0">
                <a:latin typeface="Meiryo" panose="020B0604030504040204" pitchFamily="34" charset="-128"/>
                <a:ea typeface="Meiryo" panose="020B0604030504040204" pitchFamily="34" charset="-128"/>
              </a:rPr>
              <a:t>P</a:t>
            </a:r>
            <a:r>
              <a:rPr kumimoji="1" lang="ja-JP" altLang="en-US" sz="3600" b="1" dirty="0">
                <a:latin typeface="Meiryo" panose="020B0604030504040204" pitchFamily="34" charset="-128"/>
                <a:ea typeface="Meiryo" panose="020B0604030504040204" pitchFamily="34" charset="-128"/>
              </a:rPr>
              <a:t>がたまります</a:t>
            </a:r>
          </a:p>
        </p:txBody>
      </p:sp>
      <p:sp>
        <p:nvSpPr>
          <p:cNvPr id="13" name="テキスト ボックス 12">
            <a:extLst>
              <a:ext uri="{FF2B5EF4-FFF2-40B4-BE49-F238E27FC236}">
                <a16:creationId xmlns:a16="http://schemas.microsoft.com/office/drawing/2014/main" id="{81E2ACF5-01A1-4EAB-BA63-3CC469ABB052}"/>
              </a:ext>
            </a:extLst>
          </p:cNvPr>
          <p:cNvSpPr txBox="1"/>
          <p:nvPr/>
        </p:nvSpPr>
        <p:spPr>
          <a:xfrm>
            <a:off x="1347722" y="5153669"/>
            <a:ext cx="2414444"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からだの中の</a:t>
            </a:r>
            <a:r>
              <a:rPr kumimoji="1" lang="en-US" altLang="ja-JP" b="1" dirty="0">
                <a:latin typeface="Meiryo" panose="020B0604030504040204" pitchFamily="34" charset="-128"/>
                <a:ea typeface="Meiryo" panose="020B0604030504040204" pitchFamily="34" charset="-128"/>
              </a:rPr>
              <a:t>P</a:t>
            </a:r>
            <a:r>
              <a:rPr kumimoji="1" lang="ja-JP" altLang="en-US" b="1" dirty="0">
                <a:latin typeface="Meiryo" panose="020B0604030504040204" pitchFamily="34" charset="-128"/>
                <a:ea typeface="Meiryo" panose="020B0604030504040204" pitchFamily="34" charset="-128"/>
              </a:rPr>
              <a:t>は正常</a:t>
            </a:r>
          </a:p>
        </p:txBody>
      </p:sp>
      <p:sp>
        <p:nvSpPr>
          <p:cNvPr id="36" name="テキスト ボックス 35">
            <a:extLst>
              <a:ext uri="{FF2B5EF4-FFF2-40B4-BE49-F238E27FC236}">
                <a16:creationId xmlns:a16="http://schemas.microsoft.com/office/drawing/2014/main" id="{E3BB4EA4-C353-471D-8AF9-F6D3D5F3F5EE}"/>
              </a:ext>
            </a:extLst>
          </p:cNvPr>
          <p:cNvSpPr txBox="1"/>
          <p:nvPr/>
        </p:nvSpPr>
        <p:spPr>
          <a:xfrm>
            <a:off x="5655421" y="5153669"/>
            <a:ext cx="2648319" cy="369332"/>
          </a:xfrm>
          <a:prstGeom prst="rect">
            <a:avLst/>
          </a:prstGeom>
          <a:noFill/>
        </p:spPr>
        <p:txBody>
          <a:bodyPr wrap="square" rtlCol="0">
            <a:spAutoFit/>
          </a:bodyPr>
          <a:lstStyle/>
          <a:p>
            <a:r>
              <a:rPr kumimoji="1" lang="ja-JP" altLang="en-US" b="1" dirty="0">
                <a:latin typeface="Meiryo" panose="020B0604030504040204" pitchFamily="34" charset="-128"/>
                <a:ea typeface="Meiryo" panose="020B0604030504040204" pitchFamily="34" charset="-128"/>
              </a:rPr>
              <a:t>からだの中の</a:t>
            </a:r>
            <a:r>
              <a:rPr kumimoji="1" lang="en-US" altLang="ja-JP" b="1" dirty="0">
                <a:latin typeface="Meiryo" panose="020B0604030504040204" pitchFamily="34" charset="-128"/>
                <a:ea typeface="Meiryo" panose="020B0604030504040204" pitchFamily="34" charset="-128"/>
              </a:rPr>
              <a:t>P</a:t>
            </a:r>
            <a:r>
              <a:rPr kumimoji="1" lang="ja-JP" altLang="en-US" b="1" dirty="0">
                <a:latin typeface="Meiryo" panose="020B0604030504040204" pitchFamily="34" charset="-128"/>
                <a:ea typeface="Meiryo" panose="020B0604030504040204" pitchFamily="34" charset="-128"/>
              </a:rPr>
              <a:t>が上昇</a:t>
            </a:r>
          </a:p>
        </p:txBody>
      </p:sp>
      <p:sp>
        <p:nvSpPr>
          <p:cNvPr id="37" name="テキスト ボックス 36">
            <a:extLst>
              <a:ext uri="{FF2B5EF4-FFF2-40B4-BE49-F238E27FC236}">
                <a16:creationId xmlns:a16="http://schemas.microsoft.com/office/drawing/2014/main" id="{7760ACAD-97FA-45D5-8380-B3845511A770}"/>
              </a:ext>
            </a:extLst>
          </p:cNvPr>
          <p:cNvSpPr txBox="1"/>
          <p:nvPr/>
        </p:nvSpPr>
        <p:spPr>
          <a:xfrm>
            <a:off x="5440706" y="5549128"/>
            <a:ext cx="2920992" cy="523220"/>
          </a:xfrm>
          <a:prstGeom prst="rect">
            <a:avLst/>
          </a:prstGeom>
          <a:noFill/>
        </p:spPr>
        <p:txBody>
          <a:bodyPr wrap="none" rtlCol="0">
            <a:spAutoFit/>
          </a:bodyPr>
          <a:lstStyle/>
          <a:p>
            <a:r>
              <a:rPr kumimoji="1" lang="ja-JP" altLang="en-US" sz="1400" b="1" dirty="0">
                <a:latin typeface="Meiryo" panose="020B0604030504040204" pitchFamily="34" charset="-128"/>
                <a:ea typeface="Meiryo" panose="020B0604030504040204" pitchFamily="34" charset="-128"/>
              </a:rPr>
              <a:t>リンの制限が必要になることも！</a:t>
            </a:r>
            <a:endParaRPr kumimoji="1" lang="en-US" altLang="ja-JP" sz="1400" b="1" dirty="0">
              <a:latin typeface="Meiryo" panose="020B0604030504040204" pitchFamily="34" charset="-128"/>
              <a:ea typeface="Meiryo" panose="020B0604030504040204" pitchFamily="34" charset="-128"/>
            </a:endParaRPr>
          </a:p>
          <a:p>
            <a:pPr algn="ctr"/>
            <a:r>
              <a:rPr kumimoji="1" lang="ja-JP" altLang="en-US" sz="1400" b="1" dirty="0">
                <a:latin typeface="Meiryo" panose="020B0604030504040204" pitchFamily="34" charset="-128"/>
                <a:ea typeface="Meiryo" panose="020B0604030504040204" pitchFamily="34" charset="-128"/>
              </a:rPr>
              <a:t>薬で吸着する場合もあり</a:t>
            </a:r>
          </a:p>
        </p:txBody>
      </p:sp>
    </p:spTree>
    <p:extLst>
      <p:ext uri="{BB962C8B-B14F-4D97-AF65-F5344CB8AC3E}">
        <p14:creationId xmlns:p14="http://schemas.microsoft.com/office/powerpoint/2010/main" val="2254310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02AED9-6B54-4314-BF80-AFBC58D0B615}"/>
              </a:ext>
            </a:extLst>
          </p:cNvPr>
          <p:cNvSpPr>
            <a:spLocks noGrp="1"/>
          </p:cNvSpPr>
          <p:nvPr>
            <p:ph type="title"/>
          </p:nvPr>
        </p:nvSpPr>
        <p:spPr/>
        <p:txBody>
          <a:bodyPr>
            <a:normAutofit/>
          </a:bodyPr>
          <a:lstStyle/>
          <a:p>
            <a:r>
              <a:rPr kumimoji="1" lang="en-US" altLang="ja-JP" sz="3600" b="1" dirty="0">
                <a:latin typeface="Meiryo" panose="020B0604030504040204" pitchFamily="34" charset="-128"/>
                <a:ea typeface="Meiryo" panose="020B0604030504040204" pitchFamily="34" charset="-128"/>
              </a:rPr>
              <a:t>P</a:t>
            </a:r>
            <a:r>
              <a:rPr kumimoji="1" lang="ja-JP" altLang="en-US" sz="3600" b="1" dirty="0">
                <a:latin typeface="Meiryo" panose="020B0604030504040204" pitchFamily="34" charset="-128"/>
                <a:ea typeface="Meiryo" panose="020B0604030504040204" pitchFamily="34" charset="-128"/>
              </a:rPr>
              <a:t>は動脈硬化を進めます！</a:t>
            </a:r>
          </a:p>
        </p:txBody>
      </p:sp>
      <p:sp>
        <p:nvSpPr>
          <p:cNvPr id="8" name="矢印: 下 7">
            <a:extLst>
              <a:ext uri="{FF2B5EF4-FFF2-40B4-BE49-F238E27FC236}">
                <a16:creationId xmlns:a16="http://schemas.microsoft.com/office/drawing/2014/main" id="{467EB3C6-F1EF-46AE-A9D3-9D92E375EAA0}"/>
              </a:ext>
            </a:extLst>
          </p:cNvPr>
          <p:cNvSpPr/>
          <p:nvPr/>
        </p:nvSpPr>
        <p:spPr>
          <a:xfrm>
            <a:off x="2480784" y="3676971"/>
            <a:ext cx="685800" cy="591044"/>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ea typeface="Yu Gothic Medium" panose="020B0400000000000000" pitchFamily="34" charset="-128"/>
            </a:endParaRPr>
          </a:p>
        </p:txBody>
      </p:sp>
      <p:sp>
        <p:nvSpPr>
          <p:cNvPr id="9" name="テキスト ボックス 8">
            <a:extLst>
              <a:ext uri="{FF2B5EF4-FFF2-40B4-BE49-F238E27FC236}">
                <a16:creationId xmlns:a16="http://schemas.microsoft.com/office/drawing/2014/main" id="{38D41383-8A42-4CCA-96C6-12526BA566E1}"/>
              </a:ext>
            </a:extLst>
          </p:cNvPr>
          <p:cNvSpPr txBox="1"/>
          <p:nvPr/>
        </p:nvSpPr>
        <p:spPr>
          <a:xfrm>
            <a:off x="5388538" y="2386158"/>
            <a:ext cx="2262158" cy="882678"/>
          </a:xfrm>
          <a:prstGeom prst="rect">
            <a:avLst/>
          </a:prstGeom>
          <a:noFill/>
        </p:spPr>
        <p:txBody>
          <a:bodyPr wrap="none" rtlCol="0">
            <a:spAutoFit/>
          </a:bodyPr>
          <a:lstStyle/>
          <a:p>
            <a:pPr>
              <a:lnSpc>
                <a:spcPct val="150000"/>
              </a:lnSpc>
            </a:pPr>
            <a:r>
              <a:rPr kumimoji="1" lang="ja-JP" altLang="en-US" b="1" dirty="0">
                <a:latin typeface="Meiryo" panose="020B0604030504040204" pitchFamily="34" charset="-128"/>
                <a:ea typeface="Meiryo" panose="020B0604030504040204" pitchFamily="34" charset="-128"/>
              </a:rPr>
              <a:t>動脈の石灰化の元は</a:t>
            </a:r>
            <a:endParaRPr kumimoji="1" lang="en-US" altLang="ja-JP" b="1" dirty="0">
              <a:latin typeface="Meiryo" panose="020B0604030504040204" pitchFamily="34" charset="-128"/>
              <a:ea typeface="Meiryo" panose="020B0604030504040204" pitchFamily="34" charset="-128"/>
            </a:endParaRPr>
          </a:p>
          <a:p>
            <a:pPr>
              <a:lnSpc>
                <a:spcPct val="150000"/>
              </a:lnSpc>
            </a:pPr>
            <a:r>
              <a:rPr kumimoji="1" lang="ja-JP" altLang="en-US" b="1">
                <a:latin typeface="Meiryo" panose="020B0604030504040204" pitchFamily="34" charset="-128"/>
                <a:ea typeface="Meiryo" panose="020B0604030504040204" pitchFamily="34" charset="-128"/>
              </a:rPr>
              <a:t>リン</a:t>
            </a:r>
            <a:r>
              <a:rPr kumimoji="1" lang="ja-JP" altLang="en-US" b="1" dirty="0">
                <a:latin typeface="Meiryo" panose="020B0604030504040204" pitchFamily="34" charset="-128"/>
                <a:ea typeface="Meiryo" panose="020B0604030504040204" pitchFamily="34" charset="-128"/>
              </a:rPr>
              <a:t>酸カルシウム！</a:t>
            </a:r>
          </a:p>
        </p:txBody>
      </p:sp>
      <p:sp>
        <p:nvSpPr>
          <p:cNvPr id="10" name="テキスト ボックス 9">
            <a:extLst>
              <a:ext uri="{FF2B5EF4-FFF2-40B4-BE49-F238E27FC236}">
                <a16:creationId xmlns:a16="http://schemas.microsoft.com/office/drawing/2014/main" id="{EE4466FC-C7CB-4E43-8154-1F3C27D663B5}"/>
              </a:ext>
            </a:extLst>
          </p:cNvPr>
          <p:cNvSpPr txBox="1"/>
          <p:nvPr/>
        </p:nvSpPr>
        <p:spPr>
          <a:xfrm>
            <a:off x="5388538" y="4582424"/>
            <a:ext cx="2954655" cy="882678"/>
          </a:xfrm>
          <a:prstGeom prst="rect">
            <a:avLst/>
          </a:prstGeom>
          <a:noFill/>
        </p:spPr>
        <p:txBody>
          <a:bodyPr wrap="none" rtlCol="0">
            <a:spAutoFit/>
          </a:bodyPr>
          <a:lstStyle/>
          <a:p>
            <a:pPr>
              <a:lnSpc>
                <a:spcPct val="150000"/>
              </a:lnSpc>
            </a:pPr>
            <a:r>
              <a:rPr kumimoji="1" lang="ja-JP" altLang="en-US" b="1" dirty="0">
                <a:latin typeface="Meiryo" panose="020B0604030504040204" pitchFamily="34" charset="-128"/>
                <a:ea typeface="Meiryo" panose="020B0604030504040204" pitchFamily="34" charset="-128"/>
              </a:rPr>
              <a:t>自己流は危険！</a:t>
            </a:r>
            <a:endParaRPr kumimoji="1" lang="en-US" altLang="ja-JP" b="1" dirty="0">
              <a:latin typeface="Meiryo" panose="020B0604030504040204" pitchFamily="34" charset="-128"/>
              <a:ea typeface="Meiryo" panose="020B0604030504040204" pitchFamily="34" charset="-128"/>
            </a:endParaRPr>
          </a:p>
          <a:p>
            <a:pPr>
              <a:lnSpc>
                <a:spcPct val="150000"/>
              </a:lnSpc>
            </a:pPr>
            <a:r>
              <a:rPr kumimoji="1" lang="ja-JP" altLang="en-US" b="1">
                <a:latin typeface="Meiryo" panose="020B0604030504040204" pitchFamily="34" charset="-128"/>
                <a:ea typeface="Meiryo" panose="020B0604030504040204" pitchFamily="34" charset="-128"/>
              </a:rPr>
              <a:t>医師</a:t>
            </a:r>
            <a:r>
              <a:rPr kumimoji="1" lang="ja-JP" altLang="en-US" b="1" dirty="0">
                <a:latin typeface="Meiryo" panose="020B0604030504040204" pitchFamily="34" charset="-128"/>
                <a:ea typeface="Meiryo" panose="020B0604030504040204" pitchFamily="34" charset="-128"/>
              </a:rPr>
              <a:t>に相談しましょう！！</a:t>
            </a:r>
          </a:p>
        </p:txBody>
      </p:sp>
      <p:pic>
        <p:nvPicPr>
          <p:cNvPr id="4" name="図 3" descr="挿絵, 時計 が含まれている画像&#10;&#10;自動的に生成された説明">
            <a:extLst>
              <a:ext uri="{FF2B5EF4-FFF2-40B4-BE49-F238E27FC236}">
                <a16:creationId xmlns:a16="http://schemas.microsoft.com/office/drawing/2014/main" id="{BF81960F-1F63-524B-B629-E25582410F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625" y="2135227"/>
            <a:ext cx="4827513" cy="1384540"/>
          </a:xfrm>
          <a:prstGeom prst="rect">
            <a:avLst/>
          </a:prstGeom>
        </p:spPr>
      </p:pic>
      <p:pic>
        <p:nvPicPr>
          <p:cNvPr id="11" name="図 10" descr="挿絵 が含まれている画像&#10;&#10;自動的に生成された説明">
            <a:extLst>
              <a:ext uri="{FF2B5EF4-FFF2-40B4-BE49-F238E27FC236}">
                <a16:creationId xmlns:a16="http://schemas.microsoft.com/office/drawing/2014/main" id="{6AA93B60-129F-E34A-91E3-44D2532C9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625" y="4351819"/>
            <a:ext cx="4827513" cy="1384540"/>
          </a:xfrm>
          <a:prstGeom prst="rect">
            <a:avLst/>
          </a:prstGeom>
        </p:spPr>
      </p:pic>
    </p:spTree>
    <p:extLst>
      <p:ext uri="{BB962C8B-B14F-4D97-AF65-F5344CB8AC3E}">
        <p14:creationId xmlns:p14="http://schemas.microsoft.com/office/powerpoint/2010/main" val="24791841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EAB7B7-F394-41BA-AB55-9B16ACDBB9E3}"/>
              </a:ext>
            </a:extLst>
          </p:cNvPr>
          <p:cNvSpPr>
            <a:spLocks noGrp="1"/>
          </p:cNvSpPr>
          <p:nvPr>
            <p:ph type="ctrTitle"/>
          </p:nvPr>
        </p:nvSpPr>
        <p:spPr>
          <a:xfrm>
            <a:off x="685800" y="2738032"/>
            <a:ext cx="7772400" cy="1141203"/>
          </a:xfrm>
        </p:spPr>
        <p:txBody>
          <a:bodyPr/>
          <a:lstStyle/>
          <a:p>
            <a:r>
              <a:rPr kumimoji="1" lang="en-US" altLang="ja-JP" b="1" dirty="0">
                <a:latin typeface="Meiryo" panose="020B0604030504040204" pitchFamily="34" charset="-128"/>
                <a:ea typeface="Meiryo" panose="020B0604030504040204" pitchFamily="34" charset="-128"/>
              </a:rPr>
              <a:t>CKD</a:t>
            </a:r>
            <a:r>
              <a:rPr kumimoji="1" lang="ja-JP" altLang="en-US" b="1">
                <a:latin typeface="Meiryo" panose="020B0604030504040204" pitchFamily="34" charset="-128"/>
                <a:ea typeface="Meiryo" panose="020B0604030504040204" pitchFamily="34" charset="-128"/>
              </a:rPr>
              <a:t>と尿酸</a:t>
            </a:r>
            <a:endParaRPr kumimoji="1" lang="ja-JP" altLang="en-US" b="1"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0997472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抽象, 挿絵 が含まれている画像&#10;&#10;自動的に生成された説明">
            <a:extLst>
              <a:ext uri="{FF2B5EF4-FFF2-40B4-BE49-F238E27FC236}">
                <a16:creationId xmlns:a16="http://schemas.microsoft.com/office/drawing/2014/main" id="{40613789-3C89-9B4F-BF68-50793DC34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3930" y="2813860"/>
            <a:ext cx="2016106" cy="2420351"/>
          </a:xfrm>
          <a:prstGeom prst="rect">
            <a:avLst/>
          </a:prstGeom>
        </p:spPr>
      </p:pic>
      <p:sp>
        <p:nvSpPr>
          <p:cNvPr id="2" name="タイトル 1">
            <a:extLst>
              <a:ext uri="{FF2B5EF4-FFF2-40B4-BE49-F238E27FC236}">
                <a16:creationId xmlns:a16="http://schemas.microsoft.com/office/drawing/2014/main" id="{7C09621A-862D-40C2-A231-2A5A0B54E9B2}"/>
              </a:ext>
            </a:extLst>
          </p:cNvPr>
          <p:cNvSpPr>
            <a:spLocks noGrp="1"/>
          </p:cNvSpPr>
          <p:nvPr>
            <p:ph type="title"/>
          </p:nvPr>
        </p:nvSpPr>
        <p:spPr/>
        <p:txBody>
          <a:bodyPr>
            <a:normAutofit/>
          </a:bodyPr>
          <a:lstStyle/>
          <a:p>
            <a:r>
              <a:rPr kumimoji="1" lang="ja-JP" altLang="en-US" sz="3600" b="1" dirty="0">
                <a:latin typeface="Meiryo" panose="020B0604030504040204" pitchFamily="34" charset="-128"/>
                <a:ea typeface="Meiryo" panose="020B0604030504040204" pitchFamily="34" charset="-128"/>
              </a:rPr>
              <a:t>腎臓を敵から守ろう！</a:t>
            </a:r>
          </a:p>
        </p:txBody>
      </p:sp>
      <p:sp>
        <p:nvSpPr>
          <p:cNvPr id="6" name="テキスト ボックス 5">
            <a:extLst>
              <a:ext uri="{FF2B5EF4-FFF2-40B4-BE49-F238E27FC236}">
                <a16:creationId xmlns:a16="http://schemas.microsoft.com/office/drawing/2014/main" id="{3CBCEC7C-0DBD-41CD-B769-1EF12BBB3C82}"/>
              </a:ext>
            </a:extLst>
          </p:cNvPr>
          <p:cNvSpPr txBox="1"/>
          <p:nvPr/>
        </p:nvSpPr>
        <p:spPr>
          <a:xfrm>
            <a:off x="3004769" y="6085546"/>
            <a:ext cx="3416320"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身体に悪いものは腎臓に悪い！</a:t>
            </a:r>
          </a:p>
        </p:txBody>
      </p:sp>
      <p:pic>
        <p:nvPicPr>
          <p:cNvPr id="32" name="図 31" descr="Cgで描かれた建物&#10;&#10;低い精度で自動的に生成された説明">
            <a:extLst>
              <a:ext uri="{FF2B5EF4-FFF2-40B4-BE49-F238E27FC236}">
                <a16:creationId xmlns:a16="http://schemas.microsoft.com/office/drawing/2014/main" id="{2417E4CE-02F3-B846-9C28-C9D621E07B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1581" y="2937233"/>
            <a:ext cx="4009508" cy="2269341"/>
          </a:xfrm>
          <a:prstGeom prst="rect">
            <a:avLst/>
          </a:prstGeom>
        </p:spPr>
      </p:pic>
      <p:sp>
        <p:nvSpPr>
          <p:cNvPr id="33" name="テキスト ボックス 32">
            <a:extLst>
              <a:ext uri="{FF2B5EF4-FFF2-40B4-BE49-F238E27FC236}">
                <a16:creationId xmlns:a16="http://schemas.microsoft.com/office/drawing/2014/main" id="{D12A371C-2DC6-6C4B-9005-7974A096F9FF}"/>
              </a:ext>
            </a:extLst>
          </p:cNvPr>
          <p:cNvSpPr txBox="1"/>
          <p:nvPr/>
        </p:nvSpPr>
        <p:spPr>
          <a:xfrm>
            <a:off x="884623" y="2170807"/>
            <a:ext cx="877163"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高血圧</a:t>
            </a:r>
          </a:p>
        </p:txBody>
      </p:sp>
      <p:sp>
        <p:nvSpPr>
          <p:cNvPr id="34" name="テキスト ボックス 33">
            <a:extLst>
              <a:ext uri="{FF2B5EF4-FFF2-40B4-BE49-F238E27FC236}">
                <a16:creationId xmlns:a16="http://schemas.microsoft.com/office/drawing/2014/main" id="{733F7674-9C84-3646-9947-981CE64A20E0}"/>
              </a:ext>
            </a:extLst>
          </p:cNvPr>
          <p:cNvSpPr txBox="1"/>
          <p:nvPr/>
        </p:nvSpPr>
        <p:spPr>
          <a:xfrm>
            <a:off x="884623" y="2840952"/>
            <a:ext cx="877163"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糖尿病</a:t>
            </a:r>
          </a:p>
        </p:txBody>
      </p:sp>
      <p:sp>
        <p:nvSpPr>
          <p:cNvPr id="35" name="テキスト ボックス 34">
            <a:extLst>
              <a:ext uri="{FF2B5EF4-FFF2-40B4-BE49-F238E27FC236}">
                <a16:creationId xmlns:a16="http://schemas.microsoft.com/office/drawing/2014/main" id="{83A43B3C-8627-9A4A-96F9-DDDF5540A9BD}"/>
              </a:ext>
            </a:extLst>
          </p:cNvPr>
          <p:cNvSpPr txBox="1"/>
          <p:nvPr/>
        </p:nvSpPr>
        <p:spPr>
          <a:xfrm>
            <a:off x="974854" y="3640296"/>
            <a:ext cx="646331"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喫煙</a:t>
            </a:r>
          </a:p>
        </p:txBody>
      </p:sp>
      <p:sp>
        <p:nvSpPr>
          <p:cNvPr id="36" name="テキスト ボックス 35">
            <a:extLst>
              <a:ext uri="{FF2B5EF4-FFF2-40B4-BE49-F238E27FC236}">
                <a16:creationId xmlns:a16="http://schemas.microsoft.com/office/drawing/2014/main" id="{EAAF7648-3543-FD47-BFEA-C42E9B46DD61}"/>
              </a:ext>
            </a:extLst>
          </p:cNvPr>
          <p:cNvSpPr txBox="1"/>
          <p:nvPr/>
        </p:nvSpPr>
        <p:spPr>
          <a:xfrm>
            <a:off x="997406" y="4415363"/>
            <a:ext cx="646331"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肥満</a:t>
            </a:r>
          </a:p>
        </p:txBody>
      </p:sp>
      <p:sp>
        <p:nvSpPr>
          <p:cNvPr id="37" name="テキスト ボックス 36">
            <a:extLst>
              <a:ext uri="{FF2B5EF4-FFF2-40B4-BE49-F238E27FC236}">
                <a16:creationId xmlns:a16="http://schemas.microsoft.com/office/drawing/2014/main" id="{5FD3302A-1833-134E-80B3-80C544F4BA7A}"/>
              </a:ext>
            </a:extLst>
          </p:cNvPr>
          <p:cNvSpPr txBox="1"/>
          <p:nvPr/>
        </p:nvSpPr>
        <p:spPr>
          <a:xfrm>
            <a:off x="890511" y="5236095"/>
            <a:ext cx="877163"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寝不足</a:t>
            </a:r>
          </a:p>
        </p:txBody>
      </p:sp>
      <p:cxnSp>
        <p:nvCxnSpPr>
          <p:cNvPr id="38" name="直線コネクタ 37">
            <a:extLst>
              <a:ext uri="{FF2B5EF4-FFF2-40B4-BE49-F238E27FC236}">
                <a16:creationId xmlns:a16="http://schemas.microsoft.com/office/drawing/2014/main" id="{6B133A45-2B6D-D148-AD68-FB8B7F415A0E}"/>
              </a:ext>
            </a:extLst>
          </p:cNvPr>
          <p:cNvCxnSpPr>
            <a:cxnSpLocks/>
            <a:stCxn id="37" idx="3"/>
          </p:cNvCxnSpPr>
          <p:nvPr/>
        </p:nvCxnSpPr>
        <p:spPr>
          <a:xfrm flipV="1">
            <a:off x="1767674" y="4837105"/>
            <a:ext cx="2553833" cy="583656"/>
          </a:xfrm>
          <a:prstGeom prst="line">
            <a:avLst/>
          </a:prstGeom>
          <a:ln w="38100">
            <a:solidFill>
              <a:srgbClr val="EA9086"/>
            </a:solidFill>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635C7C47-DAA9-B442-94A7-329A3DFA0329}"/>
              </a:ext>
            </a:extLst>
          </p:cNvPr>
          <p:cNvCxnSpPr>
            <a:cxnSpLocks/>
          </p:cNvCxnSpPr>
          <p:nvPr/>
        </p:nvCxnSpPr>
        <p:spPr>
          <a:xfrm flipH="1">
            <a:off x="3330838" y="4838740"/>
            <a:ext cx="990669" cy="395471"/>
          </a:xfrm>
          <a:prstGeom prst="straightConnector1">
            <a:avLst/>
          </a:prstGeom>
          <a:ln w="38100">
            <a:solidFill>
              <a:srgbClr val="EA9086"/>
            </a:solidFill>
            <a:tailEnd type="triangle"/>
          </a:ln>
        </p:spPr>
        <p:style>
          <a:lnRef idx="1">
            <a:schemeClr val="dk1"/>
          </a:lnRef>
          <a:fillRef idx="0">
            <a:schemeClr val="dk1"/>
          </a:fillRef>
          <a:effectRef idx="0">
            <a:schemeClr val="dk1"/>
          </a:effectRef>
          <a:fontRef idx="minor">
            <a:schemeClr val="tx1"/>
          </a:fontRef>
        </p:style>
      </p:cxnSp>
      <p:cxnSp>
        <p:nvCxnSpPr>
          <p:cNvPr id="40" name="直線コネクタ 39">
            <a:extLst>
              <a:ext uri="{FF2B5EF4-FFF2-40B4-BE49-F238E27FC236}">
                <a16:creationId xmlns:a16="http://schemas.microsoft.com/office/drawing/2014/main" id="{A2E0E01F-C389-F24B-919B-CFF2A2EE0213}"/>
              </a:ext>
            </a:extLst>
          </p:cNvPr>
          <p:cNvCxnSpPr>
            <a:cxnSpLocks/>
            <a:stCxn id="33" idx="3"/>
          </p:cNvCxnSpPr>
          <p:nvPr/>
        </p:nvCxnSpPr>
        <p:spPr>
          <a:xfrm>
            <a:off x="1761786" y="2355473"/>
            <a:ext cx="2532577" cy="1439831"/>
          </a:xfrm>
          <a:prstGeom prst="line">
            <a:avLst/>
          </a:prstGeom>
          <a:ln w="38100">
            <a:solidFill>
              <a:srgbClr val="EA9086"/>
            </a:solidFill>
          </a:ln>
        </p:spPr>
        <p:style>
          <a:lnRef idx="3">
            <a:schemeClr val="dk1"/>
          </a:lnRef>
          <a:fillRef idx="0">
            <a:schemeClr val="dk1"/>
          </a:fillRef>
          <a:effectRef idx="2">
            <a:schemeClr val="dk1"/>
          </a:effectRef>
          <a:fontRef idx="minor">
            <a:schemeClr val="tx1"/>
          </a:fontRef>
        </p:style>
      </p:cxnSp>
      <p:cxnSp>
        <p:nvCxnSpPr>
          <p:cNvPr id="41" name="直線矢印コネクタ 40">
            <a:extLst>
              <a:ext uri="{FF2B5EF4-FFF2-40B4-BE49-F238E27FC236}">
                <a16:creationId xmlns:a16="http://schemas.microsoft.com/office/drawing/2014/main" id="{19F829A7-CE16-514D-8204-3A7DB3946BD4}"/>
              </a:ext>
            </a:extLst>
          </p:cNvPr>
          <p:cNvCxnSpPr>
            <a:cxnSpLocks/>
          </p:cNvCxnSpPr>
          <p:nvPr/>
        </p:nvCxnSpPr>
        <p:spPr>
          <a:xfrm flipH="1" flipV="1">
            <a:off x="3571875" y="2841044"/>
            <a:ext cx="722488" cy="940835"/>
          </a:xfrm>
          <a:prstGeom prst="straightConnector1">
            <a:avLst/>
          </a:prstGeom>
          <a:ln w="38100">
            <a:solidFill>
              <a:srgbClr val="EA9086"/>
            </a:solidFill>
            <a:tailEnd type="triangle"/>
          </a:ln>
        </p:spPr>
        <p:style>
          <a:lnRef idx="1">
            <a:schemeClr val="dk1"/>
          </a:lnRef>
          <a:fillRef idx="0">
            <a:schemeClr val="dk1"/>
          </a:fillRef>
          <a:effectRef idx="0">
            <a:schemeClr val="dk1"/>
          </a:effectRef>
          <a:fontRef idx="minor">
            <a:schemeClr val="tx1"/>
          </a:fontRef>
        </p:style>
      </p:cxnSp>
      <p:cxnSp>
        <p:nvCxnSpPr>
          <p:cNvPr id="42" name="直線コネクタ 41">
            <a:extLst>
              <a:ext uri="{FF2B5EF4-FFF2-40B4-BE49-F238E27FC236}">
                <a16:creationId xmlns:a16="http://schemas.microsoft.com/office/drawing/2014/main" id="{B28D5595-31BA-6646-8890-D114704D3183}"/>
              </a:ext>
            </a:extLst>
          </p:cNvPr>
          <p:cNvCxnSpPr>
            <a:cxnSpLocks/>
          </p:cNvCxnSpPr>
          <p:nvPr/>
        </p:nvCxnSpPr>
        <p:spPr>
          <a:xfrm>
            <a:off x="1732932" y="3027756"/>
            <a:ext cx="2123288" cy="1037771"/>
          </a:xfrm>
          <a:prstGeom prst="line">
            <a:avLst/>
          </a:prstGeom>
          <a:ln w="38100">
            <a:solidFill>
              <a:srgbClr val="EA9086"/>
            </a:solidFill>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9F996BE7-BDC3-4C4D-93FA-616DA0AF9C2D}"/>
              </a:ext>
            </a:extLst>
          </p:cNvPr>
          <p:cNvCxnSpPr>
            <a:cxnSpLocks/>
          </p:cNvCxnSpPr>
          <p:nvPr/>
        </p:nvCxnSpPr>
        <p:spPr>
          <a:xfrm flipH="1" flipV="1">
            <a:off x="3028074" y="3906793"/>
            <a:ext cx="991227" cy="481355"/>
          </a:xfrm>
          <a:prstGeom prst="straightConnector1">
            <a:avLst/>
          </a:prstGeom>
          <a:ln w="38100">
            <a:solidFill>
              <a:srgbClr val="EA9086"/>
            </a:solidFill>
            <a:tailEnd type="triangle"/>
          </a:ln>
        </p:spPr>
        <p:style>
          <a:lnRef idx="1">
            <a:schemeClr val="dk1"/>
          </a:lnRef>
          <a:fillRef idx="0">
            <a:schemeClr val="dk1"/>
          </a:fillRef>
          <a:effectRef idx="0">
            <a:schemeClr val="dk1"/>
          </a:effectRef>
          <a:fontRef idx="minor">
            <a:schemeClr val="tx1"/>
          </a:fontRef>
        </p:style>
      </p:cxnSp>
      <p:cxnSp>
        <p:nvCxnSpPr>
          <p:cNvPr id="44" name="直線コネクタ 43">
            <a:extLst>
              <a:ext uri="{FF2B5EF4-FFF2-40B4-BE49-F238E27FC236}">
                <a16:creationId xmlns:a16="http://schemas.microsoft.com/office/drawing/2014/main" id="{04199E70-92F3-0B4E-9418-49523A359320}"/>
              </a:ext>
            </a:extLst>
          </p:cNvPr>
          <p:cNvCxnSpPr>
            <a:cxnSpLocks/>
            <a:stCxn id="35" idx="3"/>
          </p:cNvCxnSpPr>
          <p:nvPr/>
        </p:nvCxnSpPr>
        <p:spPr>
          <a:xfrm>
            <a:off x="1621185" y="3824962"/>
            <a:ext cx="2398115" cy="568037"/>
          </a:xfrm>
          <a:prstGeom prst="line">
            <a:avLst/>
          </a:prstGeom>
          <a:ln w="38100">
            <a:solidFill>
              <a:srgbClr val="EA9086"/>
            </a:solidFill>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id="{19DB4C18-E4ED-784F-98AD-4386CF65CC8B}"/>
              </a:ext>
            </a:extLst>
          </p:cNvPr>
          <p:cNvCxnSpPr>
            <a:cxnSpLocks/>
          </p:cNvCxnSpPr>
          <p:nvPr/>
        </p:nvCxnSpPr>
        <p:spPr>
          <a:xfrm flipH="1">
            <a:off x="2703282" y="4594159"/>
            <a:ext cx="968103" cy="277820"/>
          </a:xfrm>
          <a:prstGeom prst="straightConnector1">
            <a:avLst/>
          </a:prstGeom>
          <a:ln w="38100">
            <a:solidFill>
              <a:srgbClr val="EA9086"/>
            </a:solidFill>
            <a:tailEnd type="triangle"/>
          </a:ln>
        </p:spPr>
        <p:style>
          <a:lnRef idx="1">
            <a:schemeClr val="dk1"/>
          </a:lnRef>
          <a:fillRef idx="0">
            <a:schemeClr val="dk1"/>
          </a:fillRef>
          <a:effectRef idx="0">
            <a:schemeClr val="dk1"/>
          </a:effectRef>
          <a:fontRef idx="minor">
            <a:schemeClr val="tx1"/>
          </a:fontRef>
        </p:style>
      </p:cxnSp>
      <p:cxnSp>
        <p:nvCxnSpPr>
          <p:cNvPr id="46" name="直線コネクタ 45">
            <a:extLst>
              <a:ext uri="{FF2B5EF4-FFF2-40B4-BE49-F238E27FC236}">
                <a16:creationId xmlns:a16="http://schemas.microsoft.com/office/drawing/2014/main" id="{B1996805-6A62-F840-99D0-32F0D225AEA7}"/>
              </a:ext>
            </a:extLst>
          </p:cNvPr>
          <p:cNvCxnSpPr>
            <a:cxnSpLocks/>
          </p:cNvCxnSpPr>
          <p:nvPr/>
        </p:nvCxnSpPr>
        <p:spPr>
          <a:xfrm>
            <a:off x="1621185" y="4577995"/>
            <a:ext cx="2050200" cy="1138"/>
          </a:xfrm>
          <a:prstGeom prst="line">
            <a:avLst/>
          </a:prstGeom>
          <a:ln w="38100">
            <a:solidFill>
              <a:srgbClr val="EA9086"/>
            </a:solidFill>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D52F8FE6-54EF-AF48-89DD-ADFE2012DF89}"/>
              </a:ext>
            </a:extLst>
          </p:cNvPr>
          <p:cNvCxnSpPr>
            <a:cxnSpLocks/>
          </p:cNvCxnSpPr>
          <p:nvPr/>
        </p:nvCxnSpPr>
        <p:spPr>
          <a:xfrm flipH="1" flipV="1">
            <a:off x="3431274" y="3516491"/>
            <a:ext cx="424946" cy="529404"/>
          </a:xfrm>
          <a:prstGeom prst="straightConnector1">
            <a:avLst/>
          </a:prstGeom>
          <a:ln w="38100">
            <a:solidFill>
              <a:srgbClr val="EA9086"/>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956844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descr="抽象, 挿絵 が含まれている画像&#10;&#10;自動的に生成された説明">
            <a:extLst>
              <a:ext uri="{FF2B5EF4-FFF2-40B4-BE49-F238E27FC236}">
                <a16:creationId xmlns:a16="http://schemas.microsoft.com/office/drawing/2014/main" id="{FC6046CC-05F4-8442-B6D7-525C4FB9BA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9244" y="2892798"/>
            <a:ext cx="2016106" cy="2420351"/>
          </a:xfrm>
          <a:prstGeom prst="rect">
            <a:avLst/>
          </a:prstGeom>
        </p:spPr>
      </p:pic>
      <p:pic>
        <p:nvPicPr>
          <p:cNvPr id="33" name="図 32" descr="Cgで描かれた建物&#10;&#10;低い精度で自動的に生成された説明">
            <a:extLst>
              <a:ext uri="{FF2B5EF4-FFF2-40B4-BE49-F238E27FC236}">
                <a16:creationId xmlns:a16="http://schemas.microsoft.com/office/drawing/2014/main" id="{E2C7367E-0C4A-794A-B343-BFBFF47A27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0914" y="3144108"/>
            <a:ext cx="3589693" cy="2031730"/>
          </a:xfrm>
          <a:prstGeom prst="rect">
            <a:avLst/>
          </a:prstGeom>
        </p:spPr>
      </p:pic>
      <p:sp>
        <p:nvSpPr>
          <p:cNvPr id="2" name="タイトル 1">
            <a:extLst>
              <a:ext uri="{FF2B5EF4-FFF2-40B4-BE49-F238E27FC236}">
                <a16:creationId xmlns:a16="http://schemas.microsoft.com/office/drawing/2014/main" id="{7C09621A-862D-40C2-A231-2A5A0B54E9B2}"/>
              </a:ext>
            </a:extLst>
          </p:cNvPr>
          <p:cNvSpPr>
            <a:spLocks noGrp="1"/>
          </p:cNvSpPr>
          <p:nvPr>
            <p:ph type="title"/>
          </p:nvPr>
        </p:nvSpPr>
        <p:spPr/>
        <p:txBody>
          <a:bodyPr>
            <a:normAutofit/>
          </a:bodyPr>
          <a:lstStyle/>
          <a:p>
            <a:r>
              <a:rPr kumimoji="1" lang="ja-JP" altLang="en-US" sz="3600" b="1" dirty="0">
                <a:latin typeface="Meiryo" panose="020B0604030504040204" pitchFamily="34" charset="-128"/>
                <a:ea typeface="Meiryo" panose="020B0604030504040204" pitchFamily="34" charset="-128"/>
              </a:rPr>
              <a:t>尿酸や</a:t>
            </a:r>
            <a:r>
              <a:rPr kumimoji="1" lang="ja-JP" altLang="en-US" sz="3600" b="1">
                <a:latin typeface="Meiryo" panose="020B0604030504040204" pitchFamily="34" charset="-128"/>
                <a:ea typeface="Meiryo" panose="020B0604030504040204" pitchFamily="34" charset="-128"/>
              </a:rPr>
              <a:t>コレステロールも</a:t>
            </a:r>
            <a:br>
              <a:rPr kumimoji="1" lang="en-US" altLang="ja-JP" sz="3600" b="1" dirty="0">
                <a:latin typeface="Meiryo" panose="020B0604030504040204" pitchFamily="34" charset="-128"/>
                <a:ea typeface="Meiryo" panose="020B0604030504040204" pitchFamily="34" charset="-128"/>
              </a:rPr>
            </a:br>
            <a:r>
              <a:rPr kumimoji="1" lang="ja-JP" altLang="en-US" sz="3600" b="1">
                <a:latin typeface="Meiryo" panose="020B0604030504040204" pitchFamily="34" charset="-128"/>
                <a:ea typeface="Meiryo" panose="020B0604030504040204" pitchFamily="34" charset="-128"/>
              </a:rPr>
              <a:t>悪い</a:t>
            </a:r>
            <a:r>
              <a:rPr kumimoji="1" lang="ja-JP" altLang="en-US" sz="3600" b="1" dirty="0">
                <a:latin typeface="Meiryo" panose="020B0604030504040204" pitchFamily="34" charset="-128"/>
                <a:ea typeface="Meiryo" panose="020B0604030504040204" pitchFamily="34" charset="-128"/>
              </a:rPr>
              <a:t>可能性があり！</a:t>
            </a:r>
          </a:p>
        </p:txBody>
      </p:sp>
      <p:sp>
        <p:nvSpPr>
          <p:cNvPr id="5" name="テキスト ボックス 4">
            <a:extLst>
              <a:ext uri="{FF2B5EF4-FFF2-40B4-BE49-F238E27FC236}">
                <a16:creationId xmlns:a16="http://schemas.microsoft.com/office/drawing/2014/main" id="{6F4F8EA1-6285-4858-82CB-E1A5BB5A72A4}"/>
              </a:ext>
            </a:extLst>
          </p:cNvPr>
          <p:cNvSpPr txBox="1"/>
          <p:nvPr/>
        </p:nvSpPr>
        <p:spPr>
          <a:xfrm>
            <a:off x="1176462" y="2092850"/>
            <a:ext cx="877163"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高血圧</a:t>
            </a:r>
          </a:p>
        </p:txBody>
      </p:sp>
      <p:sp>
        <p:nvSpPr>
          <p:cNvPr id="7" name="テキスト ボックス 6">
            <a:extLst>
              <a:ext uri="{FF2B5EF4-FFF2-40B4-BE49-F238E27FC236}">
                <a16:creationId xmlns:a16="http://schemas.microsoft.com/office/drawing/2014/main" id="{74971217-D206-4441-8483-609391E344B7}"/>
              </a:ext>
            </a:extLst>
          </p:cNvPr>
          <p:cNvSpPr txBox="1"/>
          <p:nvPr/>
        </p:nvSpPr>
        <p:spPr>
          <a:xfrm>
            <a:off x="1216579" y="3206349"/>
            <a:ext cx="877163"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糖尿病</a:t>
            </a:r>
          </a:p>
        </p:txBody>
      </p:sp>
      <p:sp>
        <p:nvSpPr>
          <p:cNvPr id="8" name="テキスト ボックス 7">
            <a:extLst>
              <a:ext uri="{FF2B5EF4-FFF2-40B4-BE49-F238E27FC236}">
                <a16:creationId xmlns:a16="http://schemas.microsoft.com/office/drawing/2014/main" id="{442A1496-7FA7-403A-8EFF-1CA2ED0D92BC}"/>
              </a:ext>
            </a:extLst>
          </p:cNvPr>
          <p:cNvSpPr txBox="1"/>
          <p:nvPr/>
        </p:nvSpPr>
        <p:spPr>
          <a:xfrm>
            <a:off x="1291406" y="3812892"/>
            <a:ext cx="646331"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喫煙</a:t>
            </a:r>
          </a:p>
        </p:txBody>
      </p:sp>
      <p:sp>
        <p:nvSpPr>
          <p:cNvPr id="9" name="テキスト ボックス 8">
            <a:extLst>
              <a:ext uri="{FF2B5EF4-FFF2-40B4-BE49-F238E27FC236}">
                <a16:creationId xmlns:a16="http://schemas.microsoft.com/office/drawing/2014/main" id="{18A1FF29-4247-48BE-A50D-A75E76B02678}"/>
              </a:ext>
            </a:extLst>
          </p:cNvPr>
          <p:cNvSpPr txBox="1"/>
          <p:nvPr/>
        </p:nvSpPr>
        <p:spPr>
          <a:xfrm>
            <a:off x="1317504" y="4365639"/>
            <a:ext cx="646331"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肥満</a:t>
            </a:r>
          </a:p>
        </p:txBody>
      </p:sp>
      <p:sp>
        <p:nvSpPr>
          <p:cNvPr id="10" name="テキスト ボックス 9">
            <a:extLst>
              <a:ext uri="{FF2B5EF4-FFF2-40B4-BE49-F238E27FC236}">
                <a16:creationId xmlns:a16="http://schemas.microsoft.com/office/drawing/2014/main" id="{547C5FD7-A53E-4FA3-A159-B1188FB01558}"/>
              </a:ext>
            </a:extLst>
          </p:cNvPr>
          <p:cNvSpPr txBox="1"/>
          <p:nvPr/>
        </p:nvSpPr>
        <p:spPr>
          <a:xfrm>
            <a:off x="1175991" y="5369917"/>
            <a:ext cx="877163"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寝不足</a:t>
            </a:r>
          </a:p>
        </p:txBody>
      </p:sp>
      <p:sp>
        <p:nvSpPr>
          <p:cNvPr id="25" name="テキスト ボックス 24">
            <a:extLst>
              <a:ext uri="{FF2B5EF4-FFF2-40B4-BE49-F238E27FC236}">
                <a16:creationId xmlns:a16="http://schemas.microsoft.com/office/drawing/2014/main" id="{B0348185-27F9-4C58-AB80-99E08D66D0B6}"/>
              </a:ext>
            </a:extLst>
          </p:cNvPr>
          <p:cNvSpPr txBox="1"/>
          <p:nvPr/>
        </p:nvSpPr>
        <p:spPr>
          <a:xfrm>
            <a:off x="1291406" y="2626704"/>
            <a:ext cx="646331" cy="369332"/>
          </a:xfrm>
          <a:prstGeom prst="rect">
            <a:avLst/>
          </a:prstGeom>
          <a:noFill/>
        </p:spPr>
        <p:txBody>
          <a:bodyPr wrap="square" rtlCol="0">
            <a:spAutoFit/>
          </a:bodyPr>
          <a:lstStyle/>
          <a:p>
            <a:r>
              <a:rPr kumimoji="1" lang="ja-JP" altLang="en-US" b="1" dirty="0">
                <a:latin typeface="Meiryo" panose="020B0604030504040204" pitchFamily="34" charset="-128"/>
                <a:ea typeface="Meiryo" panose="020B0604030504040204" pitchFamily="34" charset="-128"/>
              </a:rPr>
              <a:t>尿酸</a:t>
            </a:r>
          </a:p>
        </p:txBody>
      </p:sp>
      <p:sp>
        <p:nvSpPr>
          <p:cNvPr id="35" name="テキスト ボックス 34">
            <a:extLst>
              <a:ext uri="{FF2B5EF4-FFF2-40B4-BE49-F238E27FC236}">
                <a16:creationId xmlns:a16="http://schemas.microsoft.com/office/drawing/2014/main" id="{0500A775-D97D-4EC4-A930-9B53ADB5FCA9}"/>
              </a:ext>
            </a:extLst>
          </p:cNvPr>
          <p:cNvSpPr txBox="1"/>
          <p:nvPr/>
        </p:nvSpPr>
        <p:spPr>
          <a:xfrm>
            <a:off x="255477" y="4826163"/>
            <a:ext cx="1800493"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コレステロール</a:t>
            </a:r>
          </a:p>
        </p:txBody>
      </p:sp>
      <p:cxnSp>
        <p:nvCxnSpPr>
          <p:cNvPr id="34" name="直線コネクタ 33">
            <a:extLst>
              <a:ext uri="{FF2B5EF4-FFF2-40B4-BE49-F238E27FC236}">
                <a16:creationId xmlns:a16="http://schemas.microsoft.com/office/drawing/2014/main" id="{982C3CF0-71F8-CC42-BBEC-04FCDEA6FB50}"/>
              </a:ext>
            </a:extLst>
          </p:cNvPr>
          <p:cNvCxnSpPr>
            <a:cxnSpLocks/>
          </p:cNvCxnSpPr>
          <p:nvPr/>
        </p:nvCxnSpPr>
        <p:spPr>
          <a:xfrm flipV="1">
            <a:off x="2200114" y="4752672"/>
            <a:ext cx="2553833" cy="583656"/>
          </a:xfrm>
          <a:prstGeom prst="line">
            <a:avLst/>
          </a:prstGeom>
          <a:ln w="38100">
            <a:solidFill>
              <a:srgbClr val="EA9086"/>
            </a:solidFill>
          </a:ln>
        </p:spPr>
        <p:style>
          <a:lnRef idx="1">
            <a:schemeClr val="accent1"/>
          </a:lnRef>
          <a:fillRef idx="0">
            <a:schemeClr val="accent1"/>
          </a:fillRef>
          <a:effectRef idx="0">
            <a:schemeClr val="accent1"/>
          </a:effectRef>
          <a:fontRef idx="minor">
            <a:schemeClr val="tx1"/>
          </a:fontRef>
        </p:style>
      </p:cxnSp>
      <p:cxnSp>
        <p:nvCxnSpPr>
          <p:cNvPr id="38" name="直線矢印コネクタ 37">
            <a:extLst>
              <a:ext uri="{FF2B5EF4-FFF2-40B4-BE49-F238E27FC236}">
                <a16:creationId xmlns:a16="http://schemas.microsoft.com/office/drawing/2014/main" id="{5755AE63-C6F4-494B-BAF8-017232226F69}"/>
              </a:ext>
            </a:extLst>
          </p:cNvPr>
          <p:cNvCxnSpPr>
            <a:cxnSpLocks/>
          </p:cNvCxnSpPr>
          <p:nvPr/>
        </p:nvCxnSpPr>
        <p:spPr>
          <a:xfrm flipH="1">
            <a:off x="3763278" y="4754307"/>
            <a:ext cx="990669" cy="395471"/>
          </a:xfrm>
          <a:prstGeom prst="straightConnector1">
            <a:avLst/>
          </a:prstGeom>
          <a:ln w="38100">
            <a:solidFill>
              <a:srgbClr val="EA9086"/>
            </a:solidFill>
            <a:tailEnd type="triangle"/>
          </a:ln>
        </p:spPr>
        <p:style>
          <a:lnRef idx="1">
            <a:schemeClr val="dk1"/>
          </a:lnRef>
          <a:fillRef idx="0">
            <a:schemeClr val="dk1"/>
          </a:fillRef>
          <a:effectRef idx="0">
            <a:schemeClr val="dk1"/>
          </a:effectRef>
          <a:fontRef idx="minor">
            <a:schemeClr val="tx1"/>
          </a:fontRef>
        </p:style>
      </p:cxnSp>
      <p:cxnSp>
        <p:nvCxnSpPr>
          <p:cNvPr id="39" name="直線コネクタ 38">
            <a:extLst>
              <a:ext uri="{FF2B5EF4-FFF2-40B4-BE49-F238E27FC236}">
                <a16:creationId xmlns:a16="http://schemas.microsoft.com/office/drawing/2014/main" id="{AEA0A70F-6D6F-F141-B920-9D59B09633AF}"/>
              </a:ext>
            </a:extLst>
          </p:cNvPr>
          <p:cNvCxnSpPr>
            <a:cxnSpLocks/>
          </p:cNvCxnSpPr>
          <p:nvPr/>
        </p:nvCxnSpPr>
        <p:spPr>
          <a:xfrm>
            <a:off x="2194226" y="2271040"/>
            <a:ext cx="2532577" cy="1439831"/>
          </a:xfrm>
          <a:prstGeom prst="line">
            <a:avLst/>
          </a:prstGeom>
          <a:ln w="38100">
            <a:solidFill>
              <a:srgbClr val="EA9086"/>
            </a:solidFill>
          </a:ln>
        </p:spPr>
        <p:style>
          <a:lnRef idx="3">
            <a:schemeClr val="dk1"/>
          </a:lnRef>
          <a:fillRef idx="0">
            <a:schemeClr val="dk1"/>
          </a:fillRef>
          <a:effectRef idx="2">
            <a:schemeClr val="dk1"/>
          </a:effectRef>
          <a:fontRef idx="minor">
            <a:schemeClr val="tx1"/>
          </a:fontRef>
        </p:style>
      </p:cxnSp>
      <p:cxnSp>
        <p:nvCxnSpPr>
          <p:cNvPr id="40" name="直線矢印コネクタ 39">
            <a:extLst>
              <a:ext uri="{FF2B5EF4-FFF2-40B4-BE49-F238E27FC236}">
                <a16:creationId xmlns:a16="http://schemas.microsoft.com/office/drawing/2014/main" id="{710D5B95-B9B0-944D-A439-2CB38719A71F}"/>
              </a:ext>
            </a:extLst>
          </p:cNvPr>
          <p:cNvCxnSpPr>
            <a:cxnSpLocks/>
          </p:cNvCxnSpPr>
          <p:nvPr/>
        </p:nvCxnSpPr>
        <p:spPr>
          <a:xfrm flipH="1" flipV="1">
            <a:off x="4004315" y="2776489"/>
            <a:ext cx="722488" cy="940835"/>
          </a:xfrm>
          <a:prstGeom prst="straightConnector1">
            <a:avLst/>
          </a:prstGeom>
          <a:ln w="38100">
            <a:solidFill>
              <a:srgbClr val="EA9086"/>
            </a:solidFill>
            <a:tailEnd type="triangle"/>
          </a:ln>
        </p:spPr>
        <p:style>
          <a:lnRef idx="1">
            <a:schemeClr val="dk1"/>
          </a:lnRef>
          <a:fillRef idx="0">
            <a:schemeClr val="dk1"/>
          </a:fillRef>
          <a:effectRef idx="0">
            <a:schemeClr val="dk1"/>
          </a:effectRef>
          <a:fontRef idx="minor">
            <a:schemeClr val="tx1"/>
          </a:fontRef>
        </p:style>
      </p:cxnSp>
      <p:cxnSp>
        <p:nvCxnSpPr>
          <p:cNvPr id="41" name="直線コネクタ 40">
            <a:extLst>
              <a:ext uri="{FF2B5EF4-FFF2-40B4-BE49-F238E27FC236}">
                <a16:creationId xmlns:a16="http://schemas.microsoft.com/office/drawing/2014/main" id="{B0C67782-043C-FD42-B330-497B75170AD8}"/>
              </a:ext>
            </a:extLst>
          </p:cNvPr>
          <p:cNvCxnSpPr>
            <a:cxnSpLocks/>
          </p:cNvCxnSpPr>
          <p:nvPr/>
        </p:nvCxnSpPr>
        <p:spPr>
          <a:xfrm>
            <a:off x="2165372" y="2943323"/>
            <a:ext cx="2123288" cy="1037771"/>
          </a:xfrm>
          <a:prstGeom prst="line">
            <a:avLst/>
          </a:prstGeom>
          <a:ln w="38100">
            <a:solidFill>
              <a:srgbClr val="EA9086"/>
            </a:solidFill>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9CF26AD2-2C70-2545-A7B5-B81BE5A4EFAF}"/>
              </a:ext>
            </a:extLst>
          </p:cNvPr>
          <p:cNvCxnSpPr>
            <a:cxnSpLocks/>
          </p:cNvCxnSpPr>
          <p:nvPr/>
        </p:nvCxnSpPr>
        <p:spPr>
          <a:xfrm flipH="1" flipV="1">
            <a:off x="3460514" y="3822360"/>
            <a:ext cx="991227" cy="481355"/>
          </a:xfrm>
          <a:prstGeom prst="straightConnector1">
            <a:avLst/>
          </a:prstGeom>
          <a:ln w="38100">
            <a:solidFill>
              <a:srgbClr val="EA9086"/>
            </a:solidFill>
            <a:tailEnd type="triangle"/>
          </a:ln>
        </p:spPr>
        <p:style>
          <a:lnRef idx="1">
            <a:schemeClr val="dk1"/>
          </a:lnRef>
          <a:fillRef idx="0">
            <a:schemeClr val="dk1"/>
          </a:fillRef>
          <a:effectRef idx="0">
            <a:schemeClr val="dk1"/>
          </a:effectRef>
          <a:fontRef idx="minor">
            <a:schemeClr val="tx1"/>
          </a:fontRef>
        </p:style>
      </p:cxnSp>
      <p:cxnSp>
        <p:nvCxnSpPr>
          <p:cNvPr id="43" name="直線コネクタ 42">
            <a:extLst>
              <a:ext uri="{FF2B5EF4-FFF2-40B4-BE49-F238E27FC236}">
                <a16:creationId xmlns:a16="http://schemas.microsoft.com/office/drawing/2014/main" id="{8F10EDA2-E4D5-DD4E-9F28-B1FB22B76762}"/>
              </a:ext>
            </a:extLst>
          </p:cNvPr>
          <p:cNvCxnSpPr>
            <a:cxnSpLocks/>
          </p:cNvCxnSpPr>
          <p:nvPr/>
        </p:nvCxnSpPr>
        <p:spPr>
          <a:xfrm>
            <a:off x="2053625" y="3740529"/>
            <a:ext cx="2398115" cy="568037"/>
          </a:xfrm>
          <a:prstGeom prst="line">
            <a:avLst/>
          </a:prstGeom>
          <a:ln w="38100">
            <a:solidFill>
              <a:srgbClr val="EA9086"/>
            </a:solidFill>
          </a:ln>
        </p:spPr>
        <p:style>
          <a:lnRef idx="1">
            <a:schemeClr val="accent1"/>
          </a:lnRef>
          <a:fillRef idx="0">
            <a:schemeClr val="accent1"/>
          </a:fillRef>
          <a:effectRef idx="0">
            <a:schemeClr val="accent1"/>
          </a:effectRef>
          <a:fontRef idx="minor">
            <a:schemeClr val="tx1"/>
          </a:fontRef>
        </p:style>
      </p:cxnSp>
      <p:cxnSp>
        <p:nvCxnSpPr>
          <p:cNvPr id="44" name="直線矢印コネクタ 43">
            <a:extLst>
              <a:ext uri="{FF2B5EF4-FFF2-40B4-BE49-F238E27FC236}">
                <a16:creationId xmlns:a16="http://schemas.microsoft.com/office/drawing/2014/main" id="{2FAC3E75-32D3-D241-B0FF-5E50827752FE}"/>
              </a:ext>
            </a:extLst>
          </p:cNvPr>
          <p:cNvCxnSpPr>
            <a:cxnSpLocks/>
          </p:cNvCxnSpPr>
          <p:nvPr/>
        </p:nvCxnSpPr>
        <p:spPr>
          <a:xfrm flipH="1">
            <a:off x="3135722" y="4539543"/>
            <a:ext cx="968103" cy="277820"/>
          </a:xfrm>
          <a:prstGeom prst="straightConnector1">
            <a:avLst/>
          </a:prstGeom>
          <a:ln w="38100">
            <a:solidFill>
              <a:srgbClr val="EA9086"/>
            </a:solidFill>
            <a:tailEnd type="triangle"/>
          </a:ln>
        </p:spPr>
        <p:style>
          <a:lnRef idx="1">
            <a:schemeClr val="dk1"/>
          </a:lnRef>
          <a:fillRef idx="0">
            <a:schemeClr val="dk1"/>
          </a:fillRef>
          <a:effectRef idx="0">
            <a:schemeClr val="dk1"/>
          </a:effectRef>
          <a:fontRef idx="minor">
            <a:schemeClr val="tx1"/>
          </a:fontRef>
        </p:style>
      </p:cxnSp>
      <p:cxnSp>
        <p:nvCxnSpPr>
          <p:cNvPr id="45" name="直線コネクタ 44">
            <a:extLst>
              <a:ext uri="{FF2B5EF4-FFF2-40B4-BE49-F238E27FC236}">
                <a16:creationId xmlns:a16="http://schemas.microsoft.com/office/drawing/2014/main" id="{B8E3274A-D7D1-674F-BB29-487DEECF5528}"/>
              </a:ext>
            </a:extLst>
          </p:cNvPr>
          <p:cNvCxnSpPr>
            <a:cxnSpLocks/>
          </p:cNvCxnSpPr>
          <p:nvPr/>
        </p:nvCxnSpPr>
        <p:spPr>
          <a:xfrm>
            <a:off x="2053625" y="4523379"/>
            <a:ext cx="2050200" cy="1138"/>
          </a:xfrm>
          <a:prstGeom prst="line">
            <a:avLst/>
          </a:prstGeom>
          <a:ln w="38100">
            <a:solidFill>
              <a:srgbClr val="EA9086"/>
            </a:solidFill>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AE6ABF0D-B91B-F24D-AF7B-77318B0DBDC7}"/>
              </a:ext>
            </a:extLst>
          </p:cNvPr>
          <p:cNvCxnSpPr>
            <a:cxnSpLocks/>
          </p:cNvCxnSpPr>
          <p:nvPr/>
        </p:nvCxnSpPr>
        <p:spPr>
          <a:xfrm flipH="1" flipV="1">
            <a:off x="3863714" y="3461875"/>
            <a:ext cx="424946" cy="529404"/>
          </a:xfrm>
          <a:prstGeom prst="straightConnector1">
            <a:avLst/>
          </a:prstGeom>
          <a:ln w="38100">
            <a:solidFill>
              <a:srgbClr val="EA9086"/>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280013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EA89CC-2654-45E8-8F74-44FD1D5B5693}"/>
              </a:ext>
            </a:extLst>
          </p:cNvPr>
          <p:cNvSpPr>
            <a:spLocks noGrp="1"/>
          </p:cNvSpPr>
          <p:nvPr>
            <p:ph type="title"/>
          </p:nvPr>
        </p:nvSpPr>
        <p:spPr/>
        <p:txBody>
          <a:bodyPr>
            <a:normAutofit/>
          </a:bodyPr>
          <a:lstStyle/>
          <a:p>
            <a:r>
              <a:rPr kumimoji="1" lang="ja-JP" altLang="en-US" sz="3600" b="1" dirty="0">
                <a:latin typeface="Meiryo" panose="020B0604030504040204" pitchFamily="34" charset="-128"/>
                <a:ea typeface="Meiryo" panose="020B0604030504040204" pitchFamily="34" charset="-128"/>
              </a:rPr>
              <a:t>尿酸を下げるには！</a:t>
            </a:r>
          </a:p>
        </p:txBody>
      </p:sp>
      <p:sp>
        <p:nvSpPr>
          <p:cNvPr id="7" name="テキスト ボックス 6">
            <a:extLst>
              <a:ext uri="{FF2B5EF4-FFF2-40B4-BE49-F238E27FC236}">
                <a16:creationId xmlns:a16="http://schemas.microsoft.com/office/drawing/2014/main" id="{B1ABB031-1F79-4B48-B2D3-046B2822D7B7}"/>
              </a:ext>
            </a:extLst>
          </p:cNvPr>
          <p:cNvSpPr txBox="1"/>
          <p:nvPr/>
        </p:nvSpPr>
        <p:spPr>
          <a:xfrm>
            <a:off x="1736876" y="4928287"/>
            <a:ext cx="1338828"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酒は適量！</a:t>
            </a:r>
          </a:p>
        </p:txBody>
      </p:sp>
      <p:sp>
        <p:nvSpPr>
          <p:cNvPr id="8" name="テキスト ボックス 7">
            <a:extLst>
              <a:ext uri="{FF2B5EF4-FFF2-40B4-BE49-F238E27FC236}">
                <a16:creationId xmlns:a16="http://schemas.microsoft.com/office/drawing/2014/main" id="{82B88196-9883-4E0A-9F3F-1D4785DDE048}"/>
              </a:ext>
            </a:extLst>
          </p:cNvPr>
          <p:cNvSpPr txBox="1"/>
          <p:nvPr/>
        </p:nvSpPr>
        <p:spPr>
          <a:xfrm>
            <a:off x="4650668" y="4928287"/>
            <a:ext cx="1338828"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肥満に注意</a:t>
            </a:r>
          </a:p>
        </p:txBody>
      </p:sp>
      <p:sp>
        <p:nvSpPr>
          <p:cNvPr id="11" name="テキスト ボックス 10">
            <a:extLst>
              <a:ext uri="{FF2B5EF4-FFF2-40B4-BE49-F238E27FC236}">
                <a16:creationId xmlns:a16="http://schemas.microsoft.com/office/drawing/2014/main" id="{A8BDF6BC-2218-461E-B1FE-ED48C4E2D7D9}"/>
              </a:ext>
            </a:extLst>
          </p:cNvPr>
          <p:cNvSpPr txBox="1"/>
          <p:nvPr/>
        </p:nvSpPr>
        <p:spPr>
          <a:xfrm>
            <a:off x="6389116" y="4928287"/>
            <a:ext cx="2262158"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必要に応じて内服！</a:t>
            </a:r>
          </a:p>
        </p:txBody>
      </p:sp>
      <p:pic>
        <p:nvPicPr>
          <p:cNvPr id="12" name="図 11">
            <a:extLst>
              <a:ext uri="{FF2B5EF4-FFF2-40B4-BE49-F238E27FC236}">
                <a16:creationId xmlns:a16="http://schemas.microsoft.com/office/drawing/2014/main" id="{EB2359D6-7998-9341-A4FD-B68259A227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0643" y="2191745"/>
            <a:ext cx="1378878" cy="2736542"/>
          </a:xfrm>
          <a:prstGeom prst="rect">
            <a:avLst/>
          </a:prstGeom>
        </p:spPr>
      </p:pic>
      <p:pic>
        <p:nvPicPr>
          <p:cNvPr id="14" name="図 13" descr="挿絵, 抽象 が含まれている画像&#10;&#10;自動的に生成された説明">
            <a:extLst>
              <a:ext uri="{FF2B5EF4-FFF2-40B4-BE49-F238E27FC236}">
                <a16:creationId xmlns:a16="http://schemas.microsoft.com/office/drawing/2014/main" id="{B8FEEA35-ADBE-2B40-84AC-236D0C9AB8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6666" y="2191745"/>
            <a:ext cx="1347057" cy="2736542"/>
          </a:xfrm>
          <a:prstGeom prst="rect">
            <a:avLst/>
          </a:prstGeom>
        </p:spPr>
      </p:pic>
      <p:pic>
        <p:nvPicPr>
          <p:cNvPr id="5" name="図 4" descr="ビールの入ったグラス&#10;&#10;自動的に生成された説明">
            <a:extLst>
              <a:ext uri="{FF2B5EF4-FFF2-40B4-BE49-F238E27FC236}">
                <a16:creationId xmlns:a16="http://schemas.microsoft.com/office/drawing/2014/main" id="{3AB2E3F9-84B1-CA49-AE26-A04560388E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2421265"/>
            <a:ext cx="3557721" cy="2373157"/>
          </a:xfrm>
          <a:prstGeom prst="rect">
            <a:avLst/>
          </a:prstGeom>
        </p:spPr>
      </p:pic>
    </p:spTree>
    <p:extLst>
      <p:ext uri="{BB962C8B-B14F-4D97-AF65-F5344CB8AC3E}">
        <p14:creationId xmlns:p14="http://schemas.microsoft.com/office/powerpoint/2010/main" val="14731380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EAB7B7-F394-41BA-AB55-9B16ACDBB9E3}"/>
              </a:ext>
            </a:extLst>
          </p:cNvPr>
          <p:cNvSpPr>
            <a:spLocks noGrp="1"/>
          </p:cNvSpPr>
          <p:nvPr>
            <p:ph type="ctrTitle"/>
          </p:nvPr>
        </p:nvSpPr>
        <p:spPr>
          <a:xfrm>
            <a:off x="685800" y="2361845"/>
            <a:ext cx="7772400" cy="1893578"/>
          </a:xfrm>
        </p:spPr>
        <p:txBody>
          <a:bodyPr>
            <a:normAutofit/>
          </a:bodyPr>
          <a:lstStyle/>
          <a:p>
            <a:pPr>
              <a:lnSpc>
                <a:spcPct val="100000"/>
              </a:lnSpc>
            </a:pPr>
            <a:r>
              <a:rPr kumimoji="1" lang="en-US" altLang="ja-JP" sz="5300" b="1" dirty="0">
                <a:latin typeface="Meiryo" panose="020B0604030504040204" pitchFamily="34" charset="-128"/>
                <a:ea typeface="Meiryo" panose="020B0604030504040204" pitchFamily="34" charset="-128"/>
              </a:rPr>
              <a:t>CKD</a:t>
            </a:r>
            <a:r>
              <a:rPr kumimoji="1" lang="ja-JP" altLang="en-US" sz="5300" b="1" dirty="0">
                <a:latin typeface="Meiryo" panose="020B0604030504040204" pitchFamily="34" charset="-128"/>
                <a:ea typeface="Meiryo" panose="020B0604030504040204" pitchFamily="34" charset="-128"/>
              </a:rPr>
              <a:t>とコレステロール</a:t>
            </a:r>
            <a:br>
              <a:rPr kumimoji="1" lang="en-US" altLang="ja-JP" b="1" dirty="0">
                <a:latin typeface="Meiryo" panose="020B0604030504040204" pitchFamily="34" charset="-128"/>
                <a:ea typeface="Meiryo" panose="020B0604030504040204" pitchFamily="34" charset="-128"/>
              </a:rPr>
            </a:br>
            <a:r>
              <a:rPr kumimoji="1" lang="ja-JP" altLang="en-US" b="1" dirty="0">
                <a:latin typeface="Meiryo" panose="020B0604030504040204" pitchFamily="34" charset="-128"/>
                <a:ea typeface="Meiryo" panose="020B0604030504040204" pitchFamily="34" charset="-128"/>
              </a:rPr>
              <a:t>肥満</a:t>
            </a:r>
            <a:r>
              <a:rPr kumimoji="1" lang="ja-JP" altLang="en-US" b="1">
                <a:latin typeface="Meiryo" panose="020B0604030504040204" pitchFamily="34" charset="-128"/>
                <a:ea typeface="Meiryo" panose="020B0604030504040204" pitchFamily="34" charset="-128"/>
              </a:rPr>
              <a:t>、運動</a:t>
            </a:r>
            <a:endParaRPr kumimoji="1" lang="ja-JP" altLang="en-US" b="1"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37721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EA89CC-2654-45E8-8F74-44FD1D5B5693}"/>
              </a:ext>
            </a:extLst>
          </p:cNvPr>
          <p:cNvSpPr>
            <a:spLocks noGrp="1"/>
          </p:cNvSpPr>
          <p:nvPr>
            <p:ph type="title"/>
          </p:nvPr>
        </p:nvSpPr>
        <p:spPr>
          <a:xfrm>
            <a:off x="628650" y="365126"/>
            <a:ext cx="8295894" cy="1325563"/>
          </a:xfrm>
        </p:spPr>
        <p:txBody>
          <a:bodyPr>
            <a:normAutofit/>
          </a:bodyPr>
          <a:lstStyle/>
          <a:p>
            <a:r>
              <a:rPr kumimoji="1" lang="ja-JP" altLang="en-US" sz="3600" b="1" dirty="0">
                <a:latin typeface="Meiryo" panose="020B0604030504040204" pitchFamily="34" charset="-128"/>
                <a:ea typeface="Meiryo" panose="020B0604030504040204" pitchFamily="34" charset="-128"/>
              </a:rPr>
              <a:t>コレステロールを下げるには！</a:t>
            </a:r>
          </a:p>
        </p:txBody>
      </p:sp>
      <p:sp>
        <p:nvSpPr>
          <p:cNvPr id="7" name="テキスト ボックス 6">
            <a:extLst>
              <a:ext uri="{FF2B5EF4-FFF2-40B4-BE49-F238E27FC236}">
                <a16:creationId xmlns:a16="http://schemas.microsoft.com/office/drawing/2014/main" id="{B1ABB031-1F79-4B48-B2D3-046B2822D7B7}"/>
              </a:ext>
            </a:extLst>
          </p:cNvPr>
          <p:cNvSpPr txBox="1"/>
          <p:nvPr/>
        </p:nvSpPr>
        <p:spPr>
          <a:xfrm>
            <a:off x="1238224" y="5153205"/>
            <a:ext cx="2031325"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暴飲暴食に注意！</a:t>
            </a:r>
          </a:p>
        </p:txBody>
      </p:sp>
      <p:pic>
        <p:nvPicPr>
          <p:cNvPr id="4" name="図 3" descr="挿絵 が含まれている画像&#10;&#10;自動的に生成された説明">
            <a:extLst>
              <a:ext uri="{FF2B5EF4-FFF2-40B4-BE49-F238E27FC236}">
                <a16:creationId xmlns:a16="http://schemas.microsoft.com/office/drawing/2014/main" id="{B16BA0C7-E45F-F743-A38C-55AFB9DC3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821" y="2633242"/>
            <a:ext cx="3445449" cy="2307058"/>
          </a:xfrm>
          <a:prstGeom prst="rect">
            <a:avLst/>
          </a:prstGeom>
        </p:spPr>
      </p:pic>
      <p:sp>
        <p:nvSpPr>
          <p:cNvPr id="13" name="テキスト ボックス 12">
            <a:extLst>
              <a:ext uri="{FF2B5EF4-FFF2-40B4-BE49-F238E27FC236}">
                <a16:creationId xmlns:a16="http://schemas.microsoft.com/office/drawing/2014/main" id="{08B271EE-969D-B847-93C7-E4AB024E1102}"/>
              </a:ext>
            </a:extLst>
          </p:cNvPr>
          <p:cNvSpPr txBox="1"/>
          <p:nvPr/>
        </p:nvSpPr>
        <p:spPr>
          <a:xfrm>
            <a:off x="4302549" y="5153205"/>
            <a:ext cx="1338828"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肥満に注意</a:t>
            </a:r>
          </a:p>
        </p:txBody>
      </p:sp>
      <p:pic>
        <p:nvPicPr>
          <p:cNvPr id="14" name="図 13">
            <a:extLst>
              <a:ext uri="{FF2B5EF4-FFF2-40B4-BE49-F238E27FC236}">
                <a16:creationId xmlns:a16="http://schemas.microsoft.com/office/drawing/2014/main" id="{3C6750F5-E681-3F48-AB66-867005F4A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2524" y="2306907"/>
            <a:ext cx="1378878" cy="2736542"/>
          </a:xfrm>
          <a:prstGeom prst="rect">
            <a:avLst/>
          </a:prstGeom>
        </p:spPr>
      </p:pic>
      <p:sp>
        <p:nvSpPr>
          <p:cNvPr id="15" name="テキスト ボックス 14">
            <a:extLst>
              <a:ext uri="{FF2B5EF4-FFF2-40B4-BE49-F238E27FC236}">
                <a16:creationId xmlns:a16="http://schemas.microsoft.com/office/drawing/2014/main" id="{2E6FF1FD-3713-C04F-93EA-5CDD8951AF54}"/>
              </a:ext>
            </a:extLst>
          </p:cNvPr>
          <p:cNvSpPr txBox="1"/>
          <p:nvPr/>
        </p:nvSpPr>
        <p:spPr>
          <a:xfrm>
            <a:off x="6079056" y="5153205"/>
            <a:ext cx="2262158"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必要に応じて内服！</a:t>
            </a:r>
          </a:p>
        </p:txBody>
      </p:sp>
      <p:pic>
        <p:nvPicPr>
          <p:cNvPr id="16" name="図 15" descr="挿絵, 抽象 が含まれている画像&#10;&#10;自動的に生成された説明">
            <a:extLst>
              <a:ext uri="{FF2B5EF4-FFF2-40B4-BE49-F238E27FC236}">
                <a16:creationId xmlns:a16="http://schemas.microsoft.com/office/drawing/2014/main" id="{8A74CA75-935C-EF4A-A4E7-25C44253F3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6606" y="2306907"/>
            <a:ext cx="1347057" cy="2736542"/>
          </a:xfrm>
          <a:prstGeom prst="rect">
            <a:avLst/>
          </a:prstGeom>
        </p:spPr>
      </p:pic>
    </p:spTree>
    <p:extLst>
      <p:ext uri="{BB962C8B-B14F-4D97-AF65-F5344CB8AC3E}">
        <p14:creationId xmlns:p14="http://schemas.microsoft.com/office/powerpoint/2010/main" val="2975171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B320D9A1-737B-4210-B444-C33C3701032C}"/>
              </a:ext>
            </a:extLst>
          </p:cNvPr>
          <p:cNvSpPr txBox="1"/>
          <p:nvPr/>
        </p:nvSpPr>
        <p:spPr>
          <a:xfrm>
            <a:off x="1599502" y="6065455"/>
            <a:ext cx="6161688" cy="369332"/>
          </a:xfrm>
          <a:prstGeom prst="rect">
            <a:avLst/>
          </a:prstGeom>
          <a:noFill/>
        </p:spPr>
        <p:txBody>
          <a:bodyPr wrap="square" rtlCol="0">
            <a:spAutoFit/>
          </a:bodyPr>
          <a:lstStyle/>
          <a:p>
            <a:r>
              <a:rPr kumimoji="1" lang="ja-JP" altLang="en-US" b="1" dirty="0">
                <a:latin typeface="メイリオ"/>
                <a:ea typeface="メイリオ"/>
                <a:cs typeface="メイリオ"/>
              </a:rPr>
              <a:t>お医者さんを受診して泣いている原因を探しましょう！</a:t>
            </a:r>
          </a:p>
        </p:txBody>
      </p:sp>
      <p:sp>
        <p:nvSpPr>
          <p:cNvPr id="22" name="タイトル 1">
            <a:extLst>
              <a:ext uri="{FF2B5EF4-FFF2-40B4-BE49-F238E27FC236}">
                <a16:creationId xmlns:a16="http://schemas.microsoft.com/office/drawing/2014/main" id="{7775E4D4-D84B-E74D-BF7A-10DE69670C04}"/>
              </a:ext>
            </a:extLst>
          </p:cNvPr>
          <p:cNvSpPr txBox="1">
            <a:spLocks/>
          </p:cNvSpPr>
          <p:nvPr/>
        </p:nvSpPr>
        <p:spPr>
          <a:xfrm>
            <a:off x="521492" y="284983"/>
            <a:ext cx="83177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b="1" dirty="0">
                <a:latin typeface="メイリオ"/>
                <a:ea typeface="メイリオ"/>
                <a:cs typeface="メイリオ"/>
              </a:rPr>
              <a:t>尿蛋白は腎臓の涙</a:t>
            </a:r>
            <a:r>
              <a:rPr lang="en-US" altLang="ja-JP" sz="3600" b="1" dirty="0">
                <a:latin typeface="メイリオ"/>
                <a:ea typeface="メイリオ"/>
                <a:cs typeface="メイリオ"/>
              </a:rPr>
              <a:t>!</a:t>
            </a:r>
            <a:endParaRPr lang="ja-JP" altLang="en-US" sz="3600" b="1" dirty="0">
              <a:latin typeface="メイリオ"/>
              <a:ea typeface="メイリオ"/>
              <a:cs typeface="メイリオ"/>
            </a:endParaRPr>
          </a:p>
        </p:txBody>
      </p:sp>
      <p:pic>
        <p:nvPicPr>
          <p:cNvPr id="6" name="図 5" descr="図形, アイコン, 円&#10;&#10;自動的に生成された説明">
            <a:extLst>
              <a:ext uri="{FF2B5EF4-FFF2-40B4-BE49-F238E27FC236}">
                <a16:creationId xmlns:a16="http://schemas.microsoft.com/office/drawing/2014/main" id="{07A98E19-5D76-1349-9F69-04B345316C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2078" y="1818861"/>
            <a:ext cx="2819844" cy="3665252"/>
          </a:xfrm>
          <a:prstGeom prst="rect">
            <a:avLst/>
          </a:prstGeom>
        </p:spPr>
      </p:pic>
    </p:spTree>
    <p:extLst>
      <p:ext uri="{BB962C8B-B14F-4D97-AF65-F5344CB8AC3E}">
        <p14:creationId xmlns:p14="http://schemas.microsoft.com/office/powerpoint/2010/main" val="5458720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82C97C-B4C8-4EF0-ACD3-4398FB522DFA}"/>
              </a:ext>
            </a:extLst>
          </p:cNvPr>
          <p:cNvSpPr>
            <a:spLocks noGrp="1"/>
          </p:cNvSpPr>
          <p:nvPr>
            <p:ph type="title"/>
          </p:nvPr>
        </p:nvSpPr>
        <p:spPr/>
        <p:txBody>
          <a:bodyPr>
            <a:normAutofit/>
          </a:bodyPr>
          <a:lstStyle/>
          <a:p>
            <a:r>
              <a:rPr kumimoji="1" lang="ja-JP" altLang="en-US" sz="3600" b="1" dirty="0">
                <a:latin typeface="Meiryo" panose="020B0604030504040204" pitchFamily="34" charset="-128"/>
                <a:ea typeface="Meiryo" panose="020B0604030504040204" pitchFamily="34" charset="-128"/>
              </a:rPr>
              <a:t>メタボリックシンドローム</a:t>
            </a:r>
          </a:p>
        </p:txBody>
      </p:sp>
      <p:sp>
        <p:nvSpPr>
          <p:cNvPr id="5" name="テキスト ボックス 4">
            <a:extLst>
              <a:ext uri="{FF2B5EF4-FFF2-40B4-BE49-F238E27FC236}">
                <a16:creationId xmlns:a16="http://schemas.microsoft.com/office/drawing/2014/main" id="{3DF22E27-34F7-4AD0-9F8B-C15211E63A8D}"/>
              </a:ext>
            </a:extLst>
          </p:cNvPr>
          <p:cNvSpPr txBox="1"/>
          <p:nvPr/>
        </p:nvSpPr>
        <p:spPr>
          <a:xfrm>
            <a:off x="6190868" y="2486154"/>
            <a:ext cx="1800493" cy="2031325"/>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高血圧</a:t>
            </a:r>
            <a:endParaRPr kumimoji="1" lang="en-US" altLang="ja-JP" b="1" dirty="0">
              <a:latin typeface="Meiryo" panose="020B0604030504040204" pitchFamily="34" charset="-128"/>
              <a:ea typeface="Meiryo" panose="020B0604030504040204" pitchFamily="34" charset="-128"/>
            </a:endParaRPr>
          </a:p>
          <a:p>
            <a:endParaRPr kumimoji="1" lang="en-US" altLang="ja-JP" b="1" dirty="0">
              <a:latin typeface="Meiryo" panose="020B0604030504040204" pitchFamily="34" charset="-128"/>
              <a:ea typeface="Meiryo" panose="020B0604030504040204" pitchFamily="34" charset="-128"/>
            </a:endParaRPr>
          </a:p>
          <a:p>
            <a:r>
              <a:rPr kumimoji="1" lang="ja-JP" altLang="en-US" b="1" dirty="0">
                <a:latin typeface="Meiryo" panose="020B0604030504040204" pitchFamily="34" charset="-128"/>
                <a:ea typeface="Meiryo" panose="020B0604030504040204" pitchFamily="34" charset="-128"/>
              </a:rPr>
              <a:t>血糖</a:t>
            </a:r>
            <a:endParaRPr kumimoji="1" lang="en-US" altLang="ja-JP" b="1" dirty="0">
              <a:latin typeface="Meiryo" panose="020B0604030504040204" pitchFamily="34" charset="-128"/>
              <a:ea typeface="Meiryo" panose="020B0604030504040204" pitchFamily="34" charset="-128"/>
            </a:endParaRPr>
          </a:p>
          <a:p>
            <a:endParaRPr kumimoji="1" lang="en-US" altLang="ja-JP" b="1" dirty="0">
              <a:latin typeface="Meiryo" panose="020B0604030504040204" pitchFamily="34" charset="-128"/>
              <a:ea typeface="Meiryo" panose="020B0604030504040204" pitchFamily="34" charset="-128"/>
            </a:endParaRPr>
          </a:p>
          <a:p>
            <a:r>
              <a:rPr kumimoji="1" lang="ja-JP" altLang="en-US" b="1" dirty="0">
                <a:latin typeface="Meiryo" panose="020B0604030504040204" pitchFamily="34" charset="-128"/>
                <a:ea typeface="Meiryo" panose="020B0604030504040204" pitchFamily="34" charset="-128"/>
              </a:rPr>
              <a:t>コレステロール</a:t>
            </a:r>
            <a:endParaRPr kumimoji="1" lang="en-US" altLang="ja-JP" b="1" dirty="0">
              <a:latin typeface="Meiryo" panose="020B0604030504040204" pitchFamily="34" charset="-128"/>
              <a:ea typeface="Meiryo" panose="020B0604030504040204" pitchFamily="34" charset="-128"/>
            </a:endParaRPr>
          </a:p>
          <a:p>
            <a:endParaRPr kumimoji="1" lang="en-US" altLang="ja-JP" b="1" dirty="0">
              <a:latin typeface="Meiryo" panose="020B0604030504040204" pitchFamily="34" charset="-128"/>
              <a:ea typeface="Meiryo" panose="020B0604030504040204" pitchFamily="34" charset="-128"/>
            </a:endParaRPr>
          </a:p>
          <a:p>
            <a:r>
              <a:rPr kumimoji="1" lang="ja-JP" altLang="en-US" b="1" dirty="0">
                <a:latin typeface="Meiryo" panose="020B0604030504040204" pitchFamily="34" charset="-128"/>
                <a:ea typeface="Meiryo" panose="020B0604030504040204" pitchFamily="34" charset="-128"/>
              </a:rPr>
              <a:t>中性脂肪</a:t>
            </a:r>
            <a:endParaRPr kumimoji="1" lang="en-US" altLang="ja-JP" b="1" dirty="0">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AD3ADDC6-BC6D-4340-85F4-C4C78E72FBFC}"/>
              </a:ext>
            </a:extLst>
          </p:cNvPr>
          <p:cNvSpPr txBox="1"/>
          <p:nvPr/>
        </p:nvSpPr>
        <p:spPr>
          <a:xfrm>
            <a:off x="989813" y="4095713"/>
            <a:ext cx="2109742" cy="1754326"/>
          </a:xfrm>
          <a:prstGeom prst="rect">
            <a:avLst/>
          </a:prstGeom>
          <a:noFill/>
        </p:spPr>
        <p:txBody>
          <a:bodyPr wrap="square" rtlCol="0">
            <a:spAutoFit/>
          </a:bodyPr>
          <a:lstStyle/>
          <a:p>
            <a:r>
              <a:rPr kumimoji="1" lang="en-US" altLang="ja-JP" b="1" dirty="0">
                <a:latin typeface="Meiryo" panose="020B0604030504040204" pitchFamily="34" charset="-128"/>
                <a:ea typeface="Meiryo" panose="020B0604030504040204" pitchFamily="34" charset="-128"/>
              </a:rPr>
              <a:t>BMI</a:t>
            </a:r>
          </a:p>
          <a:p>
            <a:r>
              <a:rPr kumimoji="1" lang="en-US" altLang="ja-JP" b="1" dirty="0">
                <a:latin typeface="Meiryo" panose="020B0604030504040204" pitchFamily="34" charset="-128"/>
                <a:ea typeface="Meiryo" panose="020B0604030504040204" pitchFamily="34" charset="-128"/>
              </a:rPr>
              <a:t>25</a:t>
            </a:r>
            <a:r>
              <a:rPr kumimoji="1" lang="ja-JP" altLang="en-US" b="1" dirty="0">
                <a:latin typeface="Meiryo" panose="020B0604030504040204" pitchFamily="34" charset="-128"/>
                <a:ea typeface="Meiryo" panose="020B0604030504040204" pitchFamily="34" charset="-128"/>
              </a:rPr>
              <a:t>以上</a:t>
            </a:r>
            <a:endParaRPr kumimoji="1" lang="en-US" altLang="ja-JP" b="1" dirty="0">
              <a:latin typeface="Meiryo" panose="020B0604030504040204" pitchFamily="34" charset="-128"/>
              <a:ea typeface="Meiryo" panose="020B0604030504040204" pitchFamily="34" charset="-128"/>
            </a:endParaRPr>
          </a:p>
          <a:p>
            <a:endParaRPr kumimoji="1" lang="en-US" altLang="ja-JP" b="1" dirty="0">
              <a:latin typeface="Meiryo" panose="020B0604030504040204" pitchFamily="34" charset="-128"/>
              <a:ea typeface="Meiryo" panose="020B0604030504040204" pitchFamily="34" charset="-128"/>
            </a:endParaRPr>
          </a:p>
          <a:p>
            <a:r>
              <a:rPr kumimoji="1" lang="ja-JP" altLang="en-US" b="1" dirty="0">
                <a:latin typeface="Meiryo" panose="020B0604030504040204" pitchFamily="34" charset="-128"/>
                <a:ea typeface="Meiryo" panose="020B0604030504040204" pitchFamily="34" charset="-128"/>
              </a:rPr>
              <a:t>ウエスト</a:t>
            </a:r>
            <a:endParaRPr kumimoji="1" lang="en-US" altLang="ja-JP" b="1" dirty="0">
              <a:latin typeface="Meiryo" panose="020B0604030504040204" pitchFamily="34" charset="-128"/>
              <a:ea typeface="Meiryo" panose="020B0604030504040204" pitchFamily="34" charset="-128"/>
            </a:endParaRPr>
          </a:p>
          <a:p>
            <a:r>
              <a:rPr kumimoji="1" lang="ja-JP" altLang="en-US" b="1" dirty="0">
                <a:latin typeface="Meiryo" panose="020B0604030504040204" pitchFamily="34" charset="-128"/>
                <a:ea typeface="Meiryo" panose="020B0604030504040204" pitchFamily="34" charset="-128"/>
              </a:rPr>
              <a:t>男性　</a:t>
            </a:r>
            <a:r>
              <a:rPr kumimoji="1" lang="en-US" altLang="ja-JP" b="1" dirty="0">
                <a:latin typeface="Meiryo" panose="020B0604030504040204" pitchFamily="34" charset="-128"/>
                <a:ea typeface="Meiryo" panose="020B0604030504040204" pitchFamily="34" charset="-128"/>
              </a:rPr>
              <a:t>85cm</a:t>
            </a:r>
            <a:r>
              <a:rPr kumimoji="1" lang="ja-JP" altLang="en-US" b="1" dirty="0">
                <a:latin typeface="Meiryo" panose="020B0604030504040204" pitchFamily="34" charset="-128"/>
                <a:ea typeface="Meiryo" panose="020B0604030504040204" pitchFamily="34" charset="-128"/>
              </a:rPr>
              <a:t>以上</a:t>
            </a:r>
            <a:endParaRPr kumimoji="1" lang="en-US" altLang="ja-JP" b="1" dirty="0">
              <a:latin typeface="Meiryo" panose="020B0604030504040204" pitchFamily="34" charset="-128"/>
              <a:ea typeface="Meiryo" panose="020B0604030504040204" pitchFamily="34" charset="-128"/>
            </a:endParaRPr>
          </a:p>
          <a:p>
            <a:r>
              <a:rPr kumimoji="1" lang="ja-JP" altLang="en-US" b="1" dirty="0">
                <a:latin typeface="Meiryo" panose="020B0604030504040204" pitchFamily="34" charset="-128"/>
                <a:ea typeface="Meiryo" panose="020B0604030504040204" pitchFamily="34" charset="-128"/>
              </a:rPr>
              <a:t>女性　</a:t>
            </a:r>
            <a:r>
              <a:rPr kumimoji="1" lang="en-US" altLang="ja-JP" b="1" dirty="0">
                <a:latin typeface="Meiryo" panose="020B0604030504040204" pitchFamily="34" charset="-128"/>
                <a:ea typeface="Meiryo" panose="020B0604030504040204" pitchFamily="34" charset="-128"/>
              </a:rPr>
              <a:t>90cm</a:t>
            </a:r>
            <a:r>
              <a:rPr kumimoji="1" lang="ja-JP" altLang="en-US" b="1" dirty="0">
                <a:latin typeface="Meiryo" panose="020B0604030504040204" pitchFamily="34" charset="-128"/>
                <a:ea typeface="Meiryo" panose="020B0604030504040204" pitchFamily="34" charset="-128"/>
              </a:rPr>
              <a:t>以上</a:t>
            </a:r>
          </a:p>
        </p:txBody>
      </p:sp>
      <p:sp>
        <p:nvSpPr>
          <p:cNvPr id="7" name="テキスト ボックス 6">
            <a:extLst>
              <a:ext uri="{FF2B5EF4-FFF2-40B4-BE49-F238E27FC236}">
                <a16:creationId xmlns:a16="http://schemas.microsoft.com/office/drawing/2014/main" id="{99D57B67-5E4E-4401-AABF-05B2A8FAA981}"/>
              </a:ext>
            </a:extLst>
          </p:cNvPr>
          <p:cNvSpPr txBox="1"/>
          <p:nvPr/>
        </p:nvSpPr>
        <p:spPr>
          <a:xfrm>
            <a:off x="6190868" y="5112791"/>
            <a:ext cx="2031325" cy="646331"/>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身体に悪い</a:t>
            </a:r>
            <a:r>
              <a:rPr kumimoji="1" lang="ja-JP" altLang="en-US" b="1">
                <a:latin typeface="Meiryo" panose="020B0604030504040204" pitchFamily="34" charset="-128"/>
                <a:ea typeface="Meiryo" panose="020B0604030504040204" pitchFamily="34" charset="-128"/>
              </a:rPr>
              <a:t>ものは</a:t>
            </a:r>
            <a:endParaRPr kumimoji="1" lang="en-US" altLang="ja-JP" b="1" dirty="0">
              <a:latin typeface="Meiryo" panose="020B0604030504040204" pitchFamily="34" charset="-128"/>
              <a:ea typeface="Meiryo" panose="020B0604030504040204" pitchFamily="34" charset="-128"/>
            </a:endParaRPr>
          </a:p>
          <a:p>
            <a:r>
              <a:rPr kumimoji="1" lang="ja-JP" altLang="en-US" b="1">
                <a:latin typeface="Meiryo" panose="020B0604030504040204" pitchFamily="34" charset="-128"/>
                <a:ea typeface="Meiryo" panose="020B0604030504040204" pitchFamily="34" charset="-128"/>
              </a:rPr>
              <a:t>腎臓</a:t>
            </a:r>
            <a:r>
              <a:rPr kumimoji="1" lang="ja-JP" altLang="en-US" b="1" dirty="0">
                <a:latin typeface="Meiryo" panose="020B0604030504040204" pitchFamily="34" charset="-128"/>
                <a:ea typeface="Meiryo" panose="020B0604030504040204" pitchFamily="34" charset="-128"/>
              </a:rPr>
              <a:t>にも悪い！</a:t>
            </a:r>
          </a:p>
        </p:txBody>
      </p:sp>
      <p:pic>
        <p:nvPicPr>
          <p:cNvPr id="10" name="図 9" descr="抽象, 挿絵 が含まれている画像&#10;&#10;自動的に生成された説明">
            <a:extLst>
              <a:ext uri="{FF2B5EF4-FFF2-40B4-BE49-F238E27FC236}">
                <a16:creationId xmlns:a16="http://schemas.microsoft.com/office/drawing/2014/main" id="{AB41EE0D-834D-C842-9DC1-74AD63417C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9555" y="1506023"/>
            <a:ext cx="2374900" cy="4713263"/>
          </a:xfrm>
          <a:prstGeom prst="rect">
            <a:avLst/>
          </a:prstGeom>
        </p:spPr>
      </p:pic>
    </p:spTree>
    <p:extLst>
      <p:ext uri="{BB962C8B-B14F-4D97-AF65-F5344CB8AC3E}">
        <p14:creationId xmlns:p14="http://schemas.microsoft.com/office/powerpoint/2010/main" val="23665044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62E55D-B2B0-4D38-B688-A6F06BA4EDB0}"/>
              </a:ext>
            </a:extLst>
          </p:cNvPr>
          <p:cNvSpPr>
            <a:spLocks noGrp="1"/>
          </p:cNvSpPr>
          <p:nvPr>
            <p:ph type="title"/>
          </p:nvPr>
        </p:nvSpPr>
        <p:spPr/>
        <p:txBody>
          <a:bodyPr>
            <a:normAutofit/>
          </a:bodyPr>
          <a:lstStyle/>
          <a:p>
            <a:r>
              <a:rPr kumimoji="1" lang="ja-JP" altLang="en-US" sz="3600" b="1" dirty="0">
                <a:latin typeface="Meiryo" panose="020B0604030504040204" pitchFamily="34" charset="-128"/>
                <a:ea typeface="Meiryo" panose="020B0604030504040204" pitchFamily="34" charset="-128"/>
              </a:rPr>
              <a:t>運動は大事！</a:t>
            </a:r>
          </a:p>
        </p:txBody>
      </p:sp>
      <p:sp>
        <p:nvSpPr>
          <p:cNvPr id="10" name="テキスト ボックス 9">
            <a:extLst>
              <a:ext uri="{FF2B5EF4-FFF2-40B4-BE49-F238E27FC236}">
                <a16:creationId xmlns:a16="http://schemas.microsoft.com/office/drawing/2014/main" id="{195574B5-20FB-4E4D-A1AF-52317D0CFFF6}"/>
              </a:ext>
            </a:extLst>
          </p:cNvPr>
          <p:cNvSpPr txBox="1"/>
          <p:nvPr/>
        </p:nvSpPr>
        <p:spPr>
          <a:xfrm>
            <a:off x="1895029" y="5728423"/>
            <a:ext cx="5724644" cy="646331"/>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自分の体力にあった運動量</a:t>
            </a:r>
            <a:r>
              <a:rPr kumimoji="1" lang="ja-JP" altLang="en-US" b="1">
                <a:latin typeface="Meiryo" panose="020B0604030504040204" pitchFamily="34" charset="-128"/>
                <a:ea typeface="Meiryo" panose="020B0604030504040204" pitchFamily="34" charset="-128"/>
              </a:rPr>
              <a:t>を！運動前</a:t>
            </a:r>
            <a:r>
              <a:rPr kumimoji="1" lang="ja-JP" altLang="en-US" b="1" dirty="0">
                <a:latin typeface="Meiryo" panose="020B0604030504040204" pitchFamily="34" charset="-128"/>
                <a:ea typeface="Meiryo" panose="020B0604030504040204" pitchFamily="34" charset="-128"/>
              </a:rPr>
              <a:t>に医師に</a:t>
            </a:r>
            <a:r>
              <a:rPr kumimoji="1" lang="ja-JP" altLang="en-US" b="1">
                <a:latin typeface="Meiryo" panose="020B0604030504040204" pitchFamily="34" charset="-128"/>
                <a:ea typeface="Meiryo" panose="020B0604030504040204" pitchFamily="34" charset="-128"/>
              </a:rPr>
              <a:t>確認！</a:t>
            </a:r>
            <a:endParaRPr kumimoji="1" lang="en-US" altLang="ja-JP" b="1" dirty="0">
              <a:latin typeface="Meiryo" panose="020B0604030504040204" pitchFamily="34" charset="-128"/>
              <a:ea typeface="Meiryo" panose="020B0604030504040204" pitchFamily="34" charset="-128"/>
            </a:endParaRPr>
          </a:p>
          <a:p>
            <a:r>
              <a:rPr kumimoji="1" lang="ja-JP" altLang="en-US" b="1" dirty="0">
                <a:latin typeface="Meiryo" panose="020B0604030504040204" pitchFamily="34" charset="-128"/>
                <a:ea typeface="Meiryo" panose="020B0604030504040204" pitchFamily="34" charset="-128"/>
              </a:rPr>
              <a:t>やり過ぎは身体に悪い！！</a:t>
            </a:r>
          </a:p>
        </p:txBody>
      </p:sp>
      <p:pic>
        <p:nvPicPr>
          <p:cNvPr id="4" name="図 3" descr="抽象, 挿絵 が含まれている画像&#10;&#10;自動的に生成された説明">
            <a:extLst>
              <a:ext uri="{FF2B5EF4-FFF2-40B4-BE49-F238E27FC236}">
                <a16:creationId xmlns:a16="http://schemas.microsoft.com/office/drawing/2014/main" id="{3EF8FD08-DA8A-544A-A45A-490433A9BB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579" y="2467603"/>
            <a:ext cx="1704886" cy="2718317"/>
          </a:xfrm>
          <a:prstGeom prst="rect">
            <a:avLst/>
          </a:prstGeom>
        </p:spPr>
      </p:pic>
      <p:pic>
        <p:nvPicPr>
          <p:cNvPr id="14" name="図 13" descr="抽象, 挿絵 が含まれている画像&#10;&#10;自動的に生成された説明">
            <a:extLst>
              <a:ext uri="{FF2B5EF4-FFF2-40B4-BE49-F238E27FC236}">
                <a16:creationId xmlns:a16="http://schemas.microsoft.com/office/drawing/2014/main" id="{1D690AD3-3168-144E-A696-BA6E32294C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9145" y="2351312"/>
            <a:ext cx="2279405" cy="2990709"/>
          </a:xfrm>
          <a:prstGeom prst="rect">
            <a:avLst/>
          </a:prstGeom>
        </p:spPr>
      </p:pic>
      <p:pic>
        <p:nvPicPr>
          <p:cNvPr id="16" name="図 15" descr="正方形&#10;&#10;低い精度で自動的に生成された説明">
            <a:extLst>
              <a:ext uri="{FF2B5EF4-FFF2-40B4-BE49-F238E27FC236}">
                <a16:creationId xmlns:a16="http://schemas.microsoft.com/office/drawing/2014/main" id="{DA599CA2-8BE0-4A45-A2C5-7CCF77757F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0231" y="2351312"/>
            <a:ext cx="2185119" cy="2716488"/>
          </a:xfrm>
          <a:prstGeom prst="rect">
            <a:avLst/>
          </a:prstGeom>
        </p:spPr>
      </p:pic>
    </p:spTree>
    <p:extLst>
      <p:ext uri="{BB962C8B-B14F-4D97-AF65-F5344CB8AC3E}">
        <p14:creationId xmlns:p14="http://schemas.microsoft.com/office/powerpoint/2010/main" val="24210144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EAB7B7-F394-41BA-AB55-9B16ACDBB9E3}"/>
              </a:ext>
            </a:extLst>
          </p:cNvPr>
          <p:cNvSpPr>
            <a:spLocks noGrp="1"/>
          </p:cNvSpPr>
          <p:nvPr>
            <p:ph type="ctrTitle"/>
          </p:nvPr>
        </p:nvSpPr>
        <p:spPr>
          <a:xfrm>
            <a:off x="685800" y="2777935"/>
            <a:ext cx="7772400" cy="1061398"/>
          </a:xfrm>
        </p:spPr>
        <p:txBody>
          <a:bodyPr/>
          <a:lstStyle/>
          <a:p>
            <a:r>
              <a:rPr kumimoji="1" lang="en-US" altLang="ja-JP" b="1" dirty="0">
                <a:latin typeface="Meiryo" panose="020B0604030504040204" pitchFamily="34" charset="-128"/>
                <a:ea typeface="Meiryo" panose="020B0604030504040204" pitchFamily="34" charset="-128"/>
              </a:rPr>
              <a:t>CKD</a:t>
            </a:r>
            <a:r>
              <a:rPr kumimoji="1" lang="ja-JP" altLang="en-US" b="1">
                <a:latin typeface="Meiryo" panose="020B0604030504040204" pitchFamily="34" charset="-128"/>
                <a:ea typeface="Meiryo" panose="020B0604030504040204" pitchFamily="34" charset="-128"/>
              </a:rPr>
              <a:t>とくすり</a:t>
            </a:r>
            <a:endParaRPr kumimoji="1" lang="ja-JP" altLang="en-US" b="1"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3116577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図 89" descr="Cgで描かれた建物&#10;&#10;低い精度で自動的に生成された説明">
            <a:extLst>
              <a:ext uri="{FF2B5EF4-FFF2-40B4-BE49-F238E27FC236}">
                <a16:creationId xmlns:a16="http://schemas.microsoft.com/office/drawing/2014/main" id="{BD63E2C8-3557-4248-A5D1-FD07DD92B2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914" y="3302152"/>
            <a:ext cx="3589693" cy="2031730"/>
          </a:xfrm>
          <a:prstGeom prst="rect">
            <a:avLst/>
          </a:prstGeom>
        </p:spPr>
      </p:pic>
      <p:sp>
        <p:nvSpPr>
          <p:cNvPr id="2" name="タイトル 1">
            <a:extLst>
              <a:ext uri="{FF2B5EF4-FFF2-40B4-BE49-F238E27FC236}">
                <a16:creationId xmlns:a16="http://schemas.microsoft.com/office/drawing/2014/main" id="{7C09621A-862D-40C2-A231-2A5A0B54E9B2}"/>
              </a:ext>
            </a:extLst>
          </p:cNvPr>
          <p:cNvSpPr>
            <a:spLocks noGrp="1"/>
          </p:cNvSpPr>
          <p:nvPr>
            <p:ph type="title"/>
          </p:nvPr>
        </p:nvSpPr>
        <p:spPr/>
        <p:txBody>
          <a:bodyPr>
            <a:normAutofit/>
          </a:bodyPr>
          <a:lstStyle/>
          <a:p>
            <a:r>
              <a:rPr kumimoji="1" lang="ja-JP" altLang="en-US" sz="3600" b="1" dirty="0">
                <a:latin typeface="Meiryo" panose="020B0604030504040204" pitchFamily="34" charset="-128"/>
                <a:ea typeface="Meiryo" panose="020B0604030504040204" pitchFamily="34" charset="-128"/>
              </a:rPr>
              <a:t>腎臓を悪くする事に対して</a:t>
            </a:r>
            <a:br>
              <a:rPr kumimoji="1" lang="en-US" altLang="ja-JP" sz="3600" b="1" dirty="0">
                <a:latin typeface="Meiryo" panose="020B0604030504040204" pitchFamily="34" charset="-128"/>
                <a:ea typeface="Meiryo" panose="020B0604030504040204" pitchFamily="34" charset="-128"/>
              </a:rPr>
            </a:br>
            <a:r>
              <a:rPr kumimoji="1" lang="ja-JP" altLang="en-US" sz="3600" b="1" dirty="0">
                <a:latin typeface="Meiryo" panose="020B0604030504040204" pitchFamily="34" charset="-128"/>
                <a:ea typeface="Meiryo" panose="020B0604030504040204" pitchFamily="34" charset="-128"/>
              </a:rPr>
              <a:t>薬を飲みましょう！</a:t>
            </a:r>
          </a:p>
        </p:txBody>
      </p:sp>
      <p:sp>
        <p:nvSpPr>
          <p:cNvPr id="60" name="テキスト ボックス 59">
            <a:extLst>
              <a:ext uri="{FF2B5EF4-FFF2-40B4-BE49-F238E27FC236}">
                <a16:creationId xmlns:a16="http://schemas.microsoft.com/office/drawing/2014/main" id="{ED12B332-95FE-5347-BFB2-10018763DE1E}"/>
              </a:ext>
            </a:extLst>
          </p:cNvPr>
          <p:cNvSpPr txBox="1"/>
          <p:nvPr/>
        </p:nvSpPr>
        <p:spPr>
          <a:xfrm>
            <a:off x="1524488" y="2250894"/>
            <a:ext cx="877163"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高血圧</a:t>
            </a:r>
          </a:p>
        </p:txBody>
      </p:sp>
      <p:sp>
        <p:nvSpPr>
          <p:cNvPr id="61" name="テキスト ボックス 60">
            <a:extLst>
              <a:ext uri="{FF2B5EF4-FFF2-40B4-BE49-F238E27FC236}">
                <a16:creationId xmlns:a16="http://schemas.microsoft.com/office/drawing/2014/main" id="{308EEB39-A6CA-3A4D-B7AB-155092450B7D}"/>
              </a:ext>
            </a:extLst>
          </p:cNvPr>
          <p:cNvSpPr txBox="1"/>
          <p:nvPr/>
        </p:nvSpPr>
        <p:spPr>
          <a:xfrm>
            <a:off x="1521309" y="3364393"/>
            <a:ext cx="877163"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糖尿病</a:t>
            </a:r>
          </a:p>
        </p:txBody>
      </p:sp>
      <p:sp>
        <p:nvSpPr>
          <p:cNvPr id="62" name="テキスト ボックス 61">
            <a:extLst>
              <a:ext uri="{FF2B5EF4-FFF2-40B4-BE49-F238E27FC236}">
                <a16:creationId xmlns:a16="http://schemas.microsoft.com/office/drawing/2014/main" id="{AE1B9319-5AE2-C546-94C6-71994046DEF7}"/>
              </a:ext>
            </a:extLst>
          </p:cNvPr>
          <p:cNvSpPr txBox="1"/>
          <p:nvPr/>
        </p:nvSpPr>
        <p:spPr>
          <a:xfrm>
            <a:off x="1588920" y="3970936"/>
            <a:ext cx="646331"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喫煙</a:t>
            </a:r>
          </a:p>
        </p:txBody>
      </p:sp>
      <p:sp>
        <p:nvSpPr>
          <p:cNvPr id="63" name="テキスト ボックス 62">
            <a:extLst>
              <a:ext uri="{FF2B5EF4-FFF2-40B4-BE49-F238E27FC236}">
                <a16:creationId xmlns:a16="http://schemas.microsoft.com/office/drawing/2014/main" id="{A18079B6-E47D-8444-BAE0-7EFC7C1F60A0}"/>
              </a:ext>
            </a:extLst>
          </p:cNvPr>
          <p:cNvSpPr txBox="1"/>
          <p:nvPr/>
        </p:nvSpPr>
        <p:spPr>
          <a:xfrm>
            <a:off x="1615018" y="4523683"/>
            <a:ext cx="646331"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肥満</a:t>
            </a:r>
          </a:p>
        </p:txBody>
      </p:sp>
      <p:sp>
        <p:nvSpPr>
          <p:cNvPr id="64" name="テキスト ボックス 63">
            <a:extLst>
              <a:ext uri="{FF2B5EF4-FFF2-40B4-BE49-F238E27FC236}">
                <a16:creationId xmlns:a16="http://schemas.microsoft.com/office/drawing/2014/main" id="{D79CB75C-3CD1-374B-8563-0F296A99DEA7}"/>
              </a:ext>
            </a:extLst>
          </p:cNvPr>
          <p:cNvSpPr txBox="1"/>
          <p:nvPr/>
        </p:nvSpPr>
        <p:spPr>
          <a:xfrm>
            <a:off x="1473505" y="5527961"/>
            <a:ext cx="877163"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寝不足</a:t>
            </a:r>
          </a:p>
        </p:txBody>
      </p:sp>
      <p:sp>
        <p:nvSpPr>
          <p:cNvPr id="65" name="テキスト ボックス 64">
            <a:extLst>
              <a:ext uri="{FF2B5EF4-FFF2-40B4-BE49-F238E27FC236}">
                <a16:creationId xmlns:a16="http://schemas.microsoft.com/office/drawing/2014/main" id="{DAB25A06-BEA0-E343-95BF-EDB5F78F786B}"/>
              </a:ext>
            </a:extLst>
          </p:cNvPr>
          <p:cNvSpPr txBox="1"/>
          <p:nvPr/>
        </p:nvSpPr>
        <p:spPr>
          <a:xfrm>
            <a:off x="1629508" y="2818467"/>
            <a:ext cx="646331" cy="369332"/>
          </a:xfrm>
          <a:prstGeom prst="rect">
            <a:avLst/>
          </a:prstGeom>
          <a:noFill/>
        </p:spPr>
        <p:txBody>
          <a:bodyPr wrap="square" rtlCol="0">
            <a:spAutoFit/>
          </a:bodyPr>
          <a:lstStyle/>
          <a:p>
            <a:r>
              <a:rPr kumimoji="1" lang="ja-JP" altLang="en-US" b="1" dirty="0">
                <a:latin typeface="Meiryo" panose="020B0604030504040204" pitchFamily="34" charset="-128"/>
                <a:ea typeface="Meiryo" panose="020B0604030504040204" pitchFamily="34" charset="-128"/>
              </a:rPr>
              <a:t>尿酸</a:t>
            </a:r>
          </a:p>
        </p:txBody>
      </p:sp>
      <p:sp>
        <p:nvSpPr>
          <p:cNvPr id="66" name="テキスト ボックス 65">
            <a:extLst>
              <a:ext uri="{FF2B5EF4-FFF2-40B4-BE49-F238E27FC236}">
                <a16:creationId xmlns:a16="http://schemas.microsoft.com/office/drawing/2014/main" id="{F80A3A46-D3FE-0E41-BD3A-8586BD99F606}"/>
              </a:ext>
            </a:extLst>
          </p:cNvPr>
          <p:cNvSpPr txBox="1"/>
          <p:nvPr/>
        </p:nvSpPr>
        <p:spPr>
          <a:xfrm>
            <a:off x="552991" y="4984207"/>
            <a:ext cx="1800493"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コレステロール</a:t>
            </a:r>
          </a:p>
        </p:txBody>
      </p:sp>
      <p:sp>
        <p:nvSpPr>
          <p:cNvPr id="69" name="楕円 37">
            <a:extLst>
              <a:ext uri="{FF2B5EF4-FFF2-40B4-BE49-F238E27FC236}">
                <a16:creationId xmlns:a16="http://schemas.microsoft.com/office/drawing/2014/main" id="{36F691B2-E0AA-864A-AEE3-51D633429264}"/>
              </a:ext>
            </a:extLst>
          </p:cNvPr>
          <p:cNvSpPr/>
          <p:nvPr/>
        </p:nvSpPr>
        <p:spPr>
          <a:xfrm>
            <a:off x="1470709" y="2163807"/>
            <a:ext cx="963812" cy="479404"/>
          </a:xfrm>
          <a:prstGeom prst="ellipse">
            <a:avLst/>
          </a:prstGeom>
          <a:noFill/>
          <a:ln w="25400">
            <a:solidFill>
              <a:srgbClr val="EA90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Yu Gothic Medium" panose="020B0400000000000000" pitchFamily="34" charset="-128"/>
            </a:endParaRPr>
          </a:p>
        </p:txBody>
      </p:sp>
      <p:cxnSp>
        <p:nvCxnSpPr>
          <p:cNvPr id="80" name="直線コネクタ 79">
            <a:extLst>
              <a:ext uri="{FF2B5EF4-FFF2-40B4-BE49-F238E27FC236}">
                <a16:creationId xmlns:a16="http://schemas.microsoft.com/office/drawing/2014/main" id="{75FF3676-B442-7045-966D-D660A061E164}"/>
              </a:ext>
            </a:extLst>
          </p:cNvPr>
          <p:cNvCxnSpPr>
            <a:cxnSpLocks/>
          </p:cNvCxnSpPr>
          <p:nvPr/>
        </p:nvCxnSpPr>
        <p:spPr>
          <a:xfrm flipV="1">
            <a:off x="2465359" y="4934765"/>
            <a:ext cx="2553833" cy="583656"/>
          </a:xfrm>
          <a:prstGeom prst="line">
            <a:avLst/>
          </a:prstGeom>
          <a:ln w="38100">
            <a:solidFill>
              <a:srgbClr val="EA9086"/>
            </a:solidFill>
          </a:ln>
        </p:spPr>
        <p:style>
          <a:lnRef idx="1">
            <a:schemeClr val="accent1"/>
          </a:lnRef>
          <a:fillRef idx="0">
            <a:schemeClr val="accent1"/>
          </a:fillRef>
          <a:effectRef idx="0">
            <a:schemeClr val="accent1"/>
          </a:effectRef>
          <a:fontRef idx="minor">
            <a:schemeClr val="tx1"/>
          </a:fontRef>
        </p:style>
      </p:cxnSp>
      <p:cxnSp>
        <p:nvCxnSpPr>
          <p:cNvPr id="81" name="直線矢印コネクタ 80">
            <a:extLst>
              <a:ext uri="{FF2B5EF4-FFF2-40B4-BE49-F238E27FC236}">
                <a16:creationId xmlns:a16="http://schemas.microsoft.com/office/drawing/2014/main" id="{5E07EE7D-A470-9F4E-8AF0-E3FF3D178FE8}"/>
              </a:ext>
            </a:extLst>
          </p:cNvPr>
          <p:cNvCxnSpPr>
            <a:cxnSpLocks/>
          </p:cNvCxnSpPr>
          <p:nvPr/>
        </p:nvCxnSpPr>
        <p:spPr>
          <a:xfrm flipH="1">
            <a:off x="4028523" y="4936400"/>
            <a:ext cx="990669" cy="395471"/>
          </a:xfrm>
          <a:prstGeom prst="straightConnector1">
            <a:avLst/>
          </a:prstGeom>
          <a:ln w="38100">
            <a:solidFill>
              <a:srgbClr val="EA9086"/>
            </a:solidFill>
            <a:tailEnd type="triangle"/>
          </a:ln>
        </p:spPr>
        <p:style>
          <a:lnRef idx="1">
            <a:schemeClr val="dk1"/>
          </a:lnRef>
          <a:fillRef idx="0">
            <a:schemeClr val="dk1"/>
          </a:fillRef>
          <a:effectRef idx="0">
            <a:schemeClr val="dk1"/>
          </a:effectRef>
          <a:fontRef idx="minor">
            <a:schemeClr val="tx1"/>
          </a:fontRef>
        </p:style>
      </p:cxnSp>
      <p:cxnSp>
        <p:nvCxnSpPr>
          <p:cNvPr id="82" name="直線コネクタ 81">
            <a:extLst>
              <a:ext uri="{FF2B5EF4-FFF2-40B4-BE49-F238E27FC236}">
                <a16:creationId xmlns:a16="http://schemas.microsoft.com/office/drawing/2014/main" id="{B8AE3E08-FD75-BF41-91C9-377DD038C4EA}"/>
              </a:ext>
            </a:extLst>
          </p:cNvPr>
          <p:cNvCxnSpPr>
            <a:cxnSpLocks/>
          </p:cNvCxnSpPr>
          <p:nvPr/>
        </p:nvCxnSpPr>
        <p:spPr>
          <a:xfrm>
            <a:off x="2459471" y="2453133"/>
            <a:ext cx="2532577" cy="1439831"/>
          </a:xfrm>
          <a:prstGeom prst="line">
            <a:avLst/>
          </a:prstGeom>
          <a:ln w="38100">
            <a:solidFill>
              <a:srgbClr val="EA9086"/>
            </a:solidFill>
          </a:ln>
        </p:spPr>
        <p:style>
          <a:lnRef idx="3">
            <a:schemeClr val="dk1"/>
          </a:lnRef>
          <a:fillRef idx="0">
            <a:schemeClr val="dk1"/>
          </a:fillRef>
          <a:effectRef idx="2">
            <a:schemeClr val="dk1"/>
          </a:effectRef>
          <a:fontRef idx="minor">
            <a:schemeClr val="tx1"/>
          </a:fontRef>
        </p:style>
      </p:cxnSp>
      <p:cxnSp>
        <p:nvCxnSpPr>
          <p:cNvPr id="83" name="直線矢印コネクタ 82">
            <a:extLst>
              <a:ext uri="{FF2B5EF4-FFF2-40B4-BE49-F238E27FC236}">
                <a16:creationId xmlns:a16="http://schemas.microsoft.com/office/drawing/2014/main" id="{433775BC-03BD-854E-9FD7-91180029830F}"/>
              </a:ext>
            </a:extLst>
          </p:cNvPr>
          <p:cNvCxnSpPr>
            <a:cxnSpLocks/>
          </p:cNvCxnSpPr>
          <p:nvPr/>
        </p:nvCxnSpPr>
        <p:spPr>
          <a:xfrm flipH="1" flipV="1">
            <a:off x="4269560" y="2958582"/>
            <a:ext cx="722488" cy="940835"/>
          </a:xfrm>
          <a:prstGeom prst="straightConnector1">
            <a:avLst/>
          </a:prstGeom>
          <a:ln w="38100">
            <a:solidFill>
              <a:srgbClr val="EA9086"/>
            </a:solidFill>
            <a:tailEnd type="triangle"/>
          </a:ln>
        </p:spPr>
        <p:style>
          <a:lnRef idx="1">
            <a:schemeClr val="dk1"/>
          </a:lnRef>
          <a:fillRef idx="0">
            <a:schemeClr val="dk1"/>
          </a:fillRef>
          <a:effectRef idx="0">
            <a:schemeClr val="dk1"/>
          </a:effectRef>
          <a:fontRef idx="minor">
            <a:schemeClr val="tx1"/>
          </a:fontRef>
        </p:style>
      </p:cxnSp>
      <p:cxnSp>
        <p:nvCxnSpPr>
          <p:cNvPr id="84" name="直線コネクタ 83">
            <a:extLst>
              <a:ext uri="{FF2B5EF4-FFF2-40B4-BE49-F238E27FC236}">
                <a16:creationId xmlns:a16="http://schemas.microsoft.com/office/drawing/2014/main" id="{61547F56-3895-F743-B655-A05E9EC82397}"/>
              </a:ext>
            </a:extLst>
          </p:cNvPr>
          <p:cNvCxnSpPr>
            <a:cxnSpLocks/>
          </p:cNvCxnSpPr>
          <p:nvPr/>
        </p:nvCxnSpPr>
        <p:spPr>
          <a:xfrm>
            <a:off x="2430617" y="3125416"/>
            <a:ext cx="2123288" cy="1037771"/>
          </a:xfrm>
          <a:prstGeom prst="line">
            <a:avLst/>
          </a:prstGeom>
          <a:ln w="38100">
            <a:solidFill>
              <a:srgbClr val="EA9086"/>
            </a:solidFill>
          </a:ln>
        </p:spPr>
        <p:style>
          <a:lnRef idx="1">
            <a:schemeClr val="accent1"/>
          </a:lnRef>
          <a:fillRef idx="0">
            <a:schemeClr val="accent1"/>
          </a:fillRef>
          <a:effectRef idx="0">
            <a:schemeClr val="accent1"/>
          </a:effectRef>
          <a:fontRef idx="minor">
            <a:schemeClr val="tx1"/>
          </a:fontRef>
        </p:style>
      </p:cxnSp>
      <p:cxnSp>
        <p:nvCxnSpPr>
          <p:cNvPr id="85" name="直線矢印コネクタ 84">
            <a:extLst>
              <a:ext uri="{FF2B5EF4-FFF2-40B4-BE49-F238E27FC236}">
                <a16:creationId xmlns:a16="http://schemas.microsoft.com/office/drawing/2014/main" id="{1EB601BA-C184-8A47-B5EC-2AA2C533CFBA}"/>
              </a:ext>
            </a:extLst>
          </p:cNvPr>
          <p:cNvCxnSpPr>
            <a:cxnSpLocks/>
          </p:cNvCxnSpPr>
          <p:nvPr/>
        </p:nvCxnSpPr>
        <p:spPr>
          <a:xfrm flipH="1" flipV="1">
            <a:off x="3725759" y="4024331"/>
            <a:ext cx="991227" cy="481355"/>
          </a:xfrm>
          <a:prstGeom prst="straightConnector1">
            <a:avLst/>
          </a:prstGeom>
          <a:ln w="38100">
            <a:solidFill>
              <a:srgbClr val="EA9086"/>
            </a:solidFill>
            <a:tailEnd type="triangle"/>
          </a:ln>
        </p:spPr>
        <p:style>
          <a:lnRef idx="1">
            <a:schemeClr val="dk1"/>
          </a:lnRef>
          <a:fillRef idx="0">
            <a:schemeClr val="dk1"/>
          </a:fillRef>
          <a:effectRef idx="0">
            <a:schemeClr val="dk1"/>
          </a:effectRef>
          <a:fontRef idx="minor">
            <a:schemeClr val="tx1"/>
          </a:fontRef>
        </p:style>
      </p:cxnSp>
      <p:cxnSp>
        <p:nvCxnSpPr>
          <p:cNvPr id="86" name="直線コネクタ 85">
            <a:extLst>
              <a:ext uri="{FF2B5EF4-FFF2-40B4-BE49-F238E27FC236}">
                <a16:creationId xmlns:a16="http://schemas.microsoft.com/office/drawing/2014/main" id="{069EB1EA-AB5B-6144-A277-54459B5605A7}"/>
              </a:ext>
            </a:extLst>
          </p:cNvPr>
          <p:cNvCxnSpPr>
            <a:cxnSpLocks/>
          </p:cNvCxnSpPr>
          <p:nvPr/>
        </p:nvCxnSpPr>
        <p:spPr>
          <a:xfrm>
            <a:off x="2318870" y="3922622"/>
            <a:ext cx="2398115" cy="568037"/>
          </a:xfrm>
          <a:prstGeom prst="line">
            <a:avLst/>
          </a:prstGeom>
          <a:ln w="38100">
            <a:solidFill>
              <a:srgbClr val="EA9086"/>
            </a:solidFill>
          </a:ln>
        </p:spPr>
        <p:style>
          <a:lnRef idx="1">
            <a:schemeClr val="accent1"/>
          </a:lnRef>
          <a:fillRef idx="0">
            <a:schemeClr val="accent1"/>
          </a:fillRef>
          <a:effectRef idx="0">
            <a:schemeClr val="accent1"/>
          </a:effectRef>
          <a:fontRef idx="minor">
            <a:schemeClr val="tx1"/>
          </a:fontRef>
        </p:style>
      </p:cxnSp>
      <p:cxnSp>
        <p:nvCxnSpPr>
          <p:cNvPr id="87" name="直線矢印コネクタ 86">
            <a:extLst>
              <a:ext uri="{FF2B5EF4-FFF2-40B4-BE49-F238E27FC236}">
                <a16:creationId xmlns:a16="http://schemas.microsoft.com/office/drawing/2014/main" id="{344E9873-2EA2-0845-820D-0204EE21C79D}"/>
              </a:ext>
            </a:extLst>
          </p:cNvPr>
          <p:cNvCxnSpPr>
            <a:cxnSpLocks/>
          </p:cNvCxnSpPr>
          <p:nvPr/>
        </p:nvCxnSpPr>
        <p:spPr>
          <a:xfrm flipH="1">
            <a:off x="3400967" y="4721636"/>
            <a:ext cx="968103" cy="277820"/>
          </a:xfrm>
          <a:prstGeom prst="straightConnector1">
            <a:avLst/>
          </a:prstGeom>
          <a:ln w="38100">
            <a:solidFill>
              <a:srgbClr val="EA9086"/>
            </a:solidFill>
            <a:tailEnd type="triangle"/>
          </a:ln>
        </p:spPr>
        <p:style>
          <a:lnRef idx="1">
            <a:schemeClr val="dk1"/>
          </a:lnRef>
          <a:fillRef idx="0">
            <a:schemeClr val="dk1"/>
          </a:fillRef>
          <a:effectRef idx="0">
            <a:schemeClr val="dk1"/>
          </a:effectRef>
          <a:fontRef idx="minor">
            <a:schemeClr val="tx1"/>
          </a:fontRef>
        </p:style>
      </p:cxnSp>
      <p:cxnSp>
        <p:nvCxnSpPr>
          <p:cNvPr id="88" name="直線コネクタ 87">
            <a:extLst>
              <a:ext uri="{FF2B5EF4-FFF2-40B4-BE49-F238E27FC236}">
                <a16:creationId xmlns:a16="http://schemas.microsoft.com/office/drawing/2014/main" id="{E6AA4782-F9CE-5F4C-AAD7-62318FA5557B}"/>
              </a:ext>
            </a:extLst>
          </p:cNvPr>
          <p:cNvCxnSpPr>
            <a:cxnSpLocks/>
          </p:cNvCxnSpPr>
          <p:nvPr/>
        </p:nvCxnSpPr>
        <p:spPr>
          <a:xfrm>
            <a:off x="2318870" y="4705472"/>
            <a:ext cx="2050200" cy="1138"/>
          </a:xfrm>
          <a:prstGeom prst="line">
            <a:avLst/>
          </a:prstGeom>
          <a:ln w="38100">
            <a:solidFill>
              <a:srgbClr val="EA9086"/>
            </a:solidFill>
          </a:ln>
        </p:spPr>
        <p:style>
          <a:lnRef idx="1">
            <a:schemeClr val="accent1"/>
          </a:lnRef>
          <a:fillRef idx="0">
            <a:schemeClr val="accent1"/>
          </a:fillRef>
          <a:effectRef idx="0">
            <a:schemeClr val="accent1"/>
          </a:effectRef>
          <a:fontRef idx="minor">
            <a:schemeClr val="tx1"/>
          </a:fontRef>
        </p:style>
      </p:cxnSp>
      <p:cxnSp>
        <p:nvCxnSpPr>
          <p:cNvPr id="89" name="直線矢印コネクタ 88">
            <a:extLst>
              <a:ext uri="{FF2B5EF4-FFF2-40B4-BE49-F238E27FC236}">
                <a16:creationId xmlns:a16="http://schemas.microsoft.com/office/drawing/2014/main" id="{170C087B-2453-5944-8D10-A0B842BF742F}"/>
              </a:ext>
            </a:extLst>
          </p:cNvPr>
          <p:cNvCxnSpPr>
            <a:cxnSpLocks/>
          </p:cNvCxnSpPr>
          <p:nvPr/>
        </p:nvCxnSpPr>
        <p:spPr>
          <a:xfrm flipH="1" flipV="1">
            <a:off x="4128959" y="3614151"/>
            <a:ext cx="424946" cy="529404"/>
          </a:xfrm>
          <a:prstGeom prst="straightConnector1">
            <a:avLst/>
          </a:prstGeom>
          <a:ln w="38100">
            <a:solidFill>
              <a:srgbClr val="EA9086"/>
            </a:solidFill>
            <a:tailEnd type="triangle"/>
          </a:ln>
        </p:spPr>
        <p:style>
          <a:lnRef idx="1">
            <a:schemeClr val="dk1"/>
          </a:lnRef>
          <a:fillRef idx="0">
            <a:schemeClr val="dk1"/>
          </a:fillRef>
          <a:effectRef idx="0">
            <a:schemeClr val="dk1"/>
          </a:effectRef>
          <a:fontRef idx="minor">
            <a:schemeClr val="tx1"/>
          </a:fontRef>
        </p:style>
      </p:cxnSp>
      <p:pic>
        <p:nvPicPr>
          <p:cNvPr id="91" name="図 90" descr="抽象, 挿絵 が含まれている画像&#10;&#10;自動的に生成された説明">
            <a:extLst>
              <a:ext uri="{FF2B5EF4-FFF2-40B4-BE49-F238E27FC236}">
                <a16:creationId xmlns:a16="http://schemas.microsoft.com/office/drawing/2014/main" id="{6C0A7D7F-19C9-3C41-99B5-EC9DD25C3B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9244" y="3050842"/>
            <a:ext cx="2016106" cy="2420351"/>
          </a:xfrm>
          <a:prstGeom prst="rect">
            <a:avLst/>
          </a:prstGeom>
        </p:spPr>
      </p:pic>
      <p:sp>
        <p:nvSpPr>
          <p:cNvPr id="26" name="楕円 37">
            <a:extLst>
              <a:ext uri="{FF2B5EF4-FFF2-40B4-BE49-F238E27FC236}">
                <a16:creationId xmlns:a16="http://schemas.microsoft.com/office/drawing/2014/main" id="{6087140B-E10E-3841-94D3-85FD257BCF0E}"/>
              </a:ext>
            </a:extLst>
          </p:cNvPr>
          <p:cNvSpPr/>
          <p:nvPr/>
        </p:nvSpPr>
        <p:spPr>
          <a:xfrm>
            <a:off x="1470709" y="2718882"/>
            <a:ext cx="963812" cy="479404"/>
          </a:xfrm>
          <a:prstGeom prst="ellipse">
            <a:avLst/>
          </a:prstGeom>
          <a:noFill/>
          <a:ln w="25400">
            <a:solidFill>
              <a:srgbClr val="EA90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Yu Gothic Medium" panose="020B0400000000000000" pitchFamily="34" charset="-128"/>
            </a:endParaRPr>
          </a:p>
        </p:txBody>
      </p:sp>
      <p:sp>
        <p:nvSpPr>
          <p:cNvPr id="27" name="楕円 37">
            <a:extLst>
              <a:ext uri="{FF2B5EF4-FFF2-40B4-BE49-F238E27FC236}">
                <a16:creationId xmlns:a16="http://schemas.microsoft.com/office/drawing/2014/main" id="{6BA25E95-DB76-F140-B4E3-557D0BAA100D}"/>
              </a:ext>
            </a:extLst>
          </p:cNvPr>
          <p:cNvSpPr/>
          <p:nvPr/>
        </p:nvSpPr>
        <p:spPr>
          <a:xfrm>
            <a:off x="1470709" y="3285107"/>
            <a:ext cx="963812" cy="479404"/>
          </a:xfrm>
          <a:prstGeom prst="ellipse">
            <a:avLst/>
          </a:prstGeom>
          <a:noFill/>
          <a:ln w="25400">
            <a:solidFill>
              <a:srgbClr val="EA90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Yu Gothic Medium" panose="020B0400000000000000" pitchFamily="34" charset="-128"/>
            </a:endParaRPr>
          </a:p>
        </p:txBody>
      </p:sp>
      <p:sp>
        <p:nvSpPr>
          <p:cNvPr id="29" name="楕円 37">
            <a:extLst>
              <a:ext uri="{FF2B5EF4-FFF2-40B4-BE49-F238E27FC236}">
                <a16:creationId xmlns:a16="http://schemas.microsoft.com/office/drawing/2014/main" id="{DA1DE921-1791-A24A-8A5B-E964942CB3CA}"/>
              </a:ext>
            </a:extLst>
          </p:cNvPr>
          <p:cNvSpPr/>
          <p:nvPr/>
        </p:nvSpPr>
        <p:spPr>
          <a:xfrm>
            <a:off x="457395" y="4857687"/>
            <a:ext cx="1968161" cy="564622"/>
          </a:xfrm>
          <a:prstGeom prst="ellipse">
            <a:avLst/>
          </a:prstGeom>
          <a:noFill/>
          <a:ln w="25400">
            <a:solidFill>
              <a:srgbClr val="EA90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Yu Gothic Medium" panose="020B0400000000000000" pitchFamily="34" charset="-128"/>
            </a:endParaRPr>
          </a:p>
        </p:txBody>
      </p:sp>
    </p:spTree>
    <p:extLst>
      <p:ext uri="{BB962C8B-B14F-4D97-AF65-F5344CB8AC3E}">
        <p14:creationId xmlns:p14="http://schemas.microsoft.com/office/powerpoint/2010/main" val="27234875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77D1F7A3-0E6B-4030-BF33-B9EE5993AFD2}"/>
              </a:ext>
            </a:extLst>
          </p:cNvPr>
          <p:cNvSpPr txBox="1"/>
          <p:nvPr/>
        </p:nvSpPr>
        <p:spPr>
          <a:xfrm>
            <a:off x="5066139" y="5017041"/>
            <a:ext cx="3185487" cy="646331"/>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採血結果も一緒にしておくと</a:t>
            </a:r>
            <a:endParaRPr kumimoji="1" lang="en-US" altLang="ja-JP" b="1" dirty="0">
              <a:latin typeface="Meiryo" panose="020B0604030504040204" pitchFamily="34" charset="-128"/>
              <a:ea typeface="Meiryo" panose="020B0604030504040204" pitchFamily="34" charset="-128"/>
            </a:endParaRPr>
          </a:p>
          <a:p>
            <a:r>
              <a:rPr kumimoji="1" lang="ja-JP" altLang="en-US" b="1" dirty="0">
                <a:latin typeface="Meiryo" panose="020B0604030504040204" pitchFamily="34" charset="-128"/>
                <a:ea typeface="Meiryo" panose="020B0604030504040204" pitchFamily="34" charset="-128"/>
              </a:rPr>
              <a:t>さらに良いですよ！！</a:t>
            </a:r>
          </a:p>
        </p:txBody>
      </p:sp>
      <p:sp>
        <p:nvSpPr>
          <p:cNvPr id="2" name="タイトル 1">
            <a:extLst>
              <a:ext uri="{FF2B5EF4-FFF2-40B4-BE49-F238E27FC236}">
                <a16:creationId xmlns:a16="http://schemas.microsoft.com/office/drawing/2014/main" id="{08A30F87-75D7-4EF4-8B90-56E3EF2B9F41}"/>
              </a:ext>
            </a:extLst>
          </p:cNvPr>
          <p:cNvSpPr>
            <a:spLocks noGrp="1"/>
          </p:cNvSpPr>
          <p:nvPr>
            <p:ph type="title"/>
          </p:nvPr>
        </p:nvSpPr>
        <p:spPr/>
        <p:txBody>
          <a:bodyPr>
            <a:normAutofit/>
          </a:bodyPr>
          <a:lstStyle/>
          <a:p>
            <a:r>
              <a:rPr kumimoji="1" lang="ja-JP" altLang="en-US" sz="3600" b="1" dirty="0">
                <a:latin typeface="Meiryo" panose="020B0604030504040204" pitchFamily="34" charset="-128"/>
                <a:ea typeface="Meiryo" panose="020B0604030504040204" pitchFamily="34" charset="-128"/>
              </a:rPr>
              <a:t>薬手帳を持参しよう！</a:t>
            </a:r>
          </a:p>
        </p:txBody>
      </p:sp>
      <p:sp>
        <p:nvSpPr>
          <p:cNvPr id="13" name="テキスト ボックス 12">
            <a:extLst>
              <a:ext uri="{FF2B5EF4-FFF2-40B4-BE49-F238E27FC236}">
                <a16:creationId xmlns:a16="http://schemas.microsoft.com/office/drawing/2014/main" id="{84617246-434C-4205-8730-BED31D409BA2}"/>
              </a:ext>
            </a:extLst>
          </p:cNvPr>
          <p:cNvSpPr txBox="1"/>
          <p:nvPr/>
        </p:nvSpPr>
        <p:spPr>
          <a:xfrm>
            <a:off x="622834" y="5017041"/>
            <a:ext cx="3877985"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腎臓と相性の悪い薬は意外と</a:t>
            </a:r>
            <a:r>
              <a:rPr kumimoji="1" lang="ja-JP" altLang="en-US" b="1">
                <a:latin typeface="Meiryo" panose="020B0604030504040204" pitchFamily="34" charset="-128"/>
                <a:ea typeface="Meiryo" panose="020B0604030504040204" pitchFamily="34" charset="-128"/>
              </a:rPr>
              <a:t>多い！</a:t>
            </a:r>
            <a:endParaRPr kumimoji="1" lang="en-US" altLang="ja-JP" b="1" dirty="0">
              <a:latin typeface="Meiryo" panose="020B0604030504040204" pitchFamily="34" charset="-128"/>
              <a:ea typeface="Meiryo" panose="020B0604030504040204" pitchFamily="34" charset="-128"/>
            </a:endParaRPr>
          </a:p>
        </p:txBody>
      </p:sp>
      <p:pic>
        <p:nvPicPr>
          <p:cNvPr id="11" name="図 10" descr="挿絵 が含まれている画像&#10;&#10;自動的に生成された説明">
            <a:extLst>
              <a:ext uri="{FF2B5EF4-FFF2-40B4-BE49-F238E27FC236}">
                <a16:creationId xmlns:a16="http://schemas.microsoft.com/office/drawing/2014/main" id="{BF946FB0-E8DA-F849-8A2F-A2265F30E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4893" y="1965341"/>
            <a:ext cx="2438400" cy="2927318"/>
          </a:xfrm>
          <a:prstGeom prst="rect">
            <a:avLst/>
          </a:prstGeom>
        </p:spPr>
      </p:pic>
      <p:pic>
        <p:nvPicPr>
          <p:cNvPr id="16" name="図 15" descr="抽象, 挿絵 が含まれている画像&#10;&#10;自動的に生成された説明">
            <a:extLst>
              <a:ext uri="{FF2B5EF4-FFF2-40B4-BE49-F238E27FC236}">
                <a16:creationId xmlns:a16="http://schemas.microsoft.com/office/drawing/2014/main" id="{8AB91370-52C7-5F41-92A8-FAD69353CC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0708" y="2002160"/>
            <a:ext cx="1993749" cy="2890500"/>
          </a:xfrm>
          <a:prstGeom prst="snip2DiagRect">
            <a:avLst/>
          </a:prstGeom>
        </p:spPr>
      </p:pic>
      <p:pic>
        <p:nvPicPr>
          <p:cNvPr id="22" name="図 21" descr="アイコン&#10;&#10;自動的に生成された説明">
            <a:extLst>
              <a:ext uri="{FF2B5EF4-FFF2-40B4-BE49-F238E27FC236}">
                <a16:creationId xmlns:a16="http://schemas.microsoft.com/office/drawing/2014/main" id="{96153F11-3B32-F948-A038-160162F9C5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7907" y="1462190"/>
            <a:ext cx="1437443" cy="1657350"/>
          </a:xfrm>
          <a:prstGeom prst="snip2DiagRect">
            <a:avLst/>
          </a:prstGeom>
        </p:spPr>
      </p:pic>
      <p:sp>
        <p:nvSpPr>
          <p:cNvPr id="8" name="テキスト ボックス 7">
            <a:extLst>
              <a:ext uri="{FF2B5EF4-FFF2-40B4-BE49-F238E27FC236}">
                <a16:creationId xmlns:a16="http://schemas.microsoft.com/office/drawing/2014/main" id="{4C83DFC0-971B-9B4E-9186-0ECF4FC18284}"/>
              </a:ext>
            </a:extLst>
          </p:cNvPr>
          <p:cNvSpPr txBox="1"/>
          <p:nvPr/>
        </p:nvSpPr>
        <p:spPr>
          <a:xfrm>
            <a:off x="588173" y="5510755"/>
            <a:ext cx="4406976" cy="954107"/>
          </a:xfrm>
          <a:prstGeom prst="rect">
            <a:avLst/>
          </a:prstGeom>
          <a:noFill/>
        </p:spPr>
        <p:txBody>
          <a:bodyPr wrap="none" rtlCol="0">
            <a:spAutoFit/>
          </a:bodyPr>
          <a:lstStyle/>
          <a:p>
            <a:r>
              <a:rPr kumimoji="1" lang="ja-JP" altLang="en-US" sz="1400" b="1" dirty="0">
                <a:latin typeface="Meiryo" panose="020B0604030504040204" pitchFamily="34" charset="-128"/>
                <a:ea typeface="Meiryo" panose="020B0604030504040204" pitchFamily="34" charset="-128"/>
              </a:rPr>
              <a:t>・解熱鎮痛薬</a:t>
            </a:r>
            <a:endParaRPr kumimoji="1" lang="en-US" altLang="ja-JP" sz="1400" b="1" dirty="0">
              <a:latin typeface="Meiryo" panose="020B0604030504040204" pitchFamily="34" charset="-128"/>
              <a:ea typeface="Meiryo" panose="020B0604030504040204" pitchFamily="34" charset="-128"/>
            </a:endParaRPr>
          </a:p>
          <a:p>
            <a:r>
              <a:rPr kumimoji="1" lang="ja-JP" altLang="en-US" sz="1400" b="1" dirty="0">
                <a:latin typeface="Meiryo" panose="020B0604030504040204" pitchFamily="34" charset="-128"/>
                <a:ea typeface="Meiryo" panose="020B0604030504040204" pitchFamily="34" charset="-128"/>
              </a:rPr>
              <a:t>・胃薬</a:t>
            </a:r>
            <a:endParaRPr kumimoji="1" lang="en-US" altLang="ja-JP" sz="1400" b="1" dirty="0">
              <a:latin typeface="Meiryo" panose="020B0604030504040204" pitchFamily="34" charset="-128"/>
              <a:ea typeface="Meiryo" panose="020B0604030504040204" pitchFamily="34" charset="-128"/>
            </a:endParaRPr>
          </a:p>
          <a:p>
            <a:r>
              <a:rPr kumimoji="1" lang="ja-JP" altLang="en-US" sz="1400" b="1" dirty="0">
                <a:latin typeface="Meiryo" panose="020B0604030504040204" pitchFamily="34" charset="-128"/>
                <a:ea typeface="Meiryo" panose="020B0604030504040204" pitchFamily="34" charset="-128"/>
              </a:rPr>
              <a:t>・抗ウイルス薬</a:t>
            </a:r>
            <a:endParaRPr kumimoji="1" lang="en-US" altLang="ja-JP" sz="1400" b="1" dirty="0">
              <a:latin typeface="Meiryo" panose="020B0604030504040204" pitchFamily="34" charset="-128"/>
              <a:ea typeface="Meiryo" panose="020B0604030504040204" pitchFamily="34" charset="-128"/>
            </a:endParaRPr>
          </a:p>
          <a:p>
            <a:r>
              <a:rPr kumimoji="1" lang="ja-JP" altLang="en-US" sz="1400" b="1" dirty="0">
                <a:latin typeface="Meiryo" panose="020B0604030504040204" pitchFamily="34" charset="-128"/>
                <a:ea typeface="Meiryo" panose="020B0604030504040204" pitchFamily="34" charset="-128"/>
              </a:rPr>
              <a:t>・造影剤（薬を使って</a:t>
            </a:r>
            <a:r>
              <a:rPr kumimoji="1" lang="en-US" altLang="ja-JP" sz="1400" b="1" dirty="0">
                <a:latin typeface="Meiryo" panose="020B0604030504040204" pitchFamily="34" charset="-128"/>
                <a:ea typeface="Meiryo" panose="020B0604030504040204" pitchFamily="34" charset="-128"/>
              </a:rPr>
              <a:t>CT</a:t>
            </a:r>
            <a:r>
              <a:rPr kumimoji="1" lang="ja-JP" altLang="en-US" sz="1400" b="1" dirty="0">
                <a:latin typeface="Meiryo" panose="020B0604030504040204" pitchFamily="34" charset="-128"/>
                <a:ea typeface="Meiryo" panose="020B0604030504040204" pitchFamily="34" charset="-128"/>
              </a:rPr>
              <a:t>や</a:t>
            </a:r>
            <a:r>
              <a:rPr kumimoji="1" lang="en-US" altLang="ja-JP" sz="1400" b="1" dirty="0">
                <a:latin typeface="Meiryo" panose="020B0604030504040204" pitchFamily="34" charset="-128"/>
                <a:ea typeface="Meiryo" panose="020B0604030504040204" pitchFamily="34" charset="-128"/>
              </a:rPr>
              <a:t>MRI</a:t>
            </a:r>
            <a:r>
              <a:rPr kumimoji="1" lang="ja-JP" altLang="en-US" sz="1400" b="1" dirty="0">
                <a:latin typeface="Meiryo" panose="020B0604030504040204" pitchFamily="34" charset="-128"/>
                <a:ea typeface="Meiryo" panose="020B0604030504040204" pitchFamily="34" charset="-128"/>
              </a:rPr>
              <a:t>とるときは注意！）</a:t>
            </a:r>
            <a:endParaRPr kumimoji="1" lang="en-US" altLang="ja-JP" sz="1400" b="1"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0491446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EAB7B7-F394-41BA-AB55-9B16ACDBB9E3}"/>
              </a:ext>
            </a:extLst>
          </p:cNvPr>
          <p:cNvSpPr>
            <a:spLocks noGrp="1"/>
          </p:cNvSpPr>
          <p:nvPr>
            <p:ph type="ctrTitle"/>
          </p:nvPr>
        </p:nvSpPr>
        <p:spPr>
          <a:xfrm>
            <a:off x="685800" y="2760409"/>
            <a:ext cx="7772400" cy="1096449"/>
          </a:xfrm>
        </p:spPr>
        <p:txBody>
          <a:bodyPr/>
          <a:lstStyle/>
          <a:p>
            <a:r>
              <a:rPr kumimoji="1" lang="ja-JP" altLang="en-US" b="1" dirty="0">
                <a:latin typeface="Meiryo" panose="020B0604030504040204" pitchFamily="34" charset="-128"/>
                <a:ea typeface="Meiryo" panose="020B0604030504040204" pitchFamily="34" charset="-128"/>
              </a:rPr>
              <a:t>妊娠</a:t>
            </a:r>
            <a:r>
              <a:rPr kumimoji="1" lang="ja-JP" altLang="en-US" b="1">
                <a:latin typeface="Meiryo" panose="020B0604030504040204" pitchFamily="34" charset="-128"/>
                <a:ea typeface="Meiryo" panose="020B0604030504040204" pitchFamily="34" charset="-128"/>
              </a:rPr>
              <a:t>と</a:t>
            </a:r>
            <a:r>
              <a:rPr kumimoji="1" lang="en-US" altLang="ja-JP" b="1" dirty="0">
                <a:latin typeface="Meiryo" panose="020B0604030504040204" pitchFamily="34" charset="-128"/>
                <a:ea typeface="Meiryo" panose="020B0604030504040204" pitchFamily="34" charset="-128"/>
              </a:rPr>
              <a:t>CKD</a:t>
            </a:r>
            <a:endParaRPr kumimoji="1" lang="ja-JP" altLang="en-US" b="1"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8590122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74B0D9-D448-4685-810F-D81DFB688AA6}"/>
              </a:ext>
            </a:extLst>
          </p:cNvPr>
          <p:cNvSpPr>
            <a:spLocks noGrp="1"/>
          </p:cNvSpPr>
          <p:nvPr>
            <p:ph type="title"/>
          </p:nvPr>
        </p:nvSpPr>
        <p:spPr>
          <a:xfrm>
            <a:off x="628650" y="365126"/>
            <a:ext cx="8058150" cy="1325563"/>
          </a:xfrm>
        </p:spPr>
        <p:txBody>
          <a:bodyPr>
            <a:noAutofit/>
          </a:bodyPr>
          <a:lstStyle/>
          <a:p>
            <a:r>
              <a:rPr kumimoji="1" lang="en-US" altLang="ja-JP" sz="3600" b="1" dirty="0">
                <a:latin typeface="Meiryo" panose="020B0604030504040204" pitchFamily="34" charset="-128"/>
                <a:ea typeface="Meiryo" panose="020B0604030504040204" pitchFamily="34" charset="-128"/>
              </a:rPr>
              <a:t>CKD</a:t>
            </a:r>
            <a:r>
              <a:rPr kumimoji="1" lang="ja-JP" altLang="en-US" sz="3600" b="1" dirty="0">
                <a:latin typeface="Meiryo" panose="020B0604030504040204" pitchFamily="34" charset="-128"/>
                <a:ea typeface="Meiryo" panose="020B0604030504040204" pitchFamily="34" charset="-128"/>
              </a:rPr>
              <a:t>だから</a:t>
            </a:r>
            <a:r>
              <a:rPr kumimoji="1" lang="ja-JP" altLang="en-US" sz="3600" b="1">
                <a:latin typeface="Meiryo" panose="020B0604030504040204" pitchFamily="34" charset="-128"/>
                <a:ea typeface="Meiryo" panose="020B0604030504040204" pitchFamily="34" charset="-128"/>
              </a:rPr>
              <a:t>といって</a:t>
            </a:r>
            <a:br>
              <a:rPr kumimoji="1" lang="en-US" altLang="ja-JP" sz="3600" b="1" dirty="0">
                <a:latin typeface="Meiryo" panose="020B0604030504040204" pitchFamily="34" charset="-128"/>
                <a:ea typeface="Meiryo" panose="020B0604030504040204" pitchFamily="34" charset="-128"/>
              </a:rPr>
            </a:br>
            <a:r>
              <a:rPr kumimoji="1" lang="ja-JP" altLang="en-US" sz="3600" b="1">
                <a:latin typeface="Meiryo" panose="020B0604030504040204" pitchFamily="34" charset="-128"/>
                <a:ea typeface="Meiryo" panose="020B0604030504040204" pitchFamily="34" charset="-128"/>
              </a:rPr>
              <a:t>妊娠</a:t>
            </a:r>
            <a:r>
              <a:rPr kumimoji="1" lang="ja-JP" altLang="en-US" sz="3600" b="1" dirty="0">
                <a:latin typeface="Meiryo" panose="020B0604030504040204" pitchFamily="34" charset="-128"/>
                <a:ea typeface="Meiryo" panose="020B0604030504040204" pitchFamily="34" charset="-128"/>
              </a:rPr>
              <a:t>をあきらめる必要はありません！</a:t>
            </a:r>
          </a:p>
        </p:txBody>
      </p:sp>
      <p:sp>
        <p:nvSpPr>
          <p:cNvPr id="27" name="テキスト ボックス 26">
            <a:extLst>
              <a:ext uri="{FF2B5EF4-FFF2-40B4-BE49-F238E27FC236}">
                <a16:creationId xmlns:a16="http://schemas.microsoft.com/office/drawing/2014/main" id="{40E99AAD-45A1-4C1A-AE53-CD928E6CF981}"/>
              </a:ext>
            </a:extLst>
          </p:cNvPr>
          <p:cNvSpPr txBox="1"/>
          <p:nvPr/>
        </p:nvSpPr>
        <p:spPr>
          <a:xfrm>
            <a:off x="5824745" y="5806899"/>
            <a:ext cx="2954655"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チームでサポートします！</a:t>
            </a:r>
          </a:p>
        </p:txBody>
      </p:sp>
      <p:pic>
        <p:nvPicPr>
          <p:cNvPr id="4" name="図 3" descr="挿絵, 抽象 が含まれている画像&#10;&#10;自動的に生成された説明">
            <a:extLst>
              <a:ext uri="{FF2B5EF4-FFF2-40B4-BE49-F238E27FC236}">
                <a16:creationId xmlns:a16="http://schemas.microsoft.com/office/drawing/2014/main" id="{E6EA710F-A341-2F41-99C1-354EF324EC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228" y="2102781"/>
            <a:ext cx="2139992" cy="4050268"/>
          </a:xfrm>
          <a:prstGeom prst="rect">
            <a:avLst/>
          </a:prstGeom>
        </p:spPr>
      </p:pic>
      <p:pic>
        <p:nvPicPr>
          <p:cNvPr id="8" name="図 7" descr="挿絵, 抽象 が含まれている画像&#10;&#10;自動的に生成された説明">
            <a:extLst>
              <a:ext uri="{FF2B5EF4-FFF2-40B4-BE49-F238E27FC236}">
                <a16:creationId xmlns:a16="http://schemas.microsoft.com/office/drawing/2014/main" id="{2E704572-FD55-954A-876E-8D44BDCD62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2467" y="1886445"/>
            <a:ext cx="1041917" cy="1859766"/>
          </a:xfrm>
          <a:prstGeom prst="rect">
            <a:avLst/>
          </a:prstGeom>
        </p:spPr>
      </p:pic>
      <p:pic>
        <p:nvPicPr>
          <p:cNvPr id="12" name="図 11" descr="挿絵, 抽象 が含まれている画像&#10;&#10;自動的に生成された説明">
            <a:extLst>
              <a:ext uri="{FF2B5EF4-FFF2-40B4-BE49-F238E27FC236}">
                <a16:creationId xmlns:a16="http://schemas.microsoft.com/office/drawing/2014/main" id="{A08FCCA7-21DE-974D-A0A8-0C9A515CC4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201" y="2898468"/>
            <a:ext cx="984767" cy="1863824"/>
          </a:xfrm>
          <a:prstGeom prst="rect">
            <a:avLst/>
          </a:prstGeom>
        </p:spPr>
      </p:pic>
      <p:pic>
        <p:nvPicPr>
          <p:cNvPr id="14" name="図 13" descr="挿絵, 抽象 が含まれている画像&#10;&#10;自動的に生成された説明">
            <a:extLst>
              <a:ext uri="{FF2B5EF4-FFF2-40B4-BE49-F238E27FC236}">
                <a16:creationId xmlns:a16="http://schemas.microsoft.com/office/drawing/2014/main" id="{8EF0A3BD-ACE1-0F43-B697-38D3AE3C9F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2467" y="2074757"/>
            <a:ext cx="1019420" cy="1929411"/>
          </a:xfrm>
          <a:prstGeom prst="rect">
            <a:avLst/>
          </a:prstGeom>
        </p:spPr>
      </p:pic>
      <p:pic>
        <p:nvPicPr>
          <p:cNvPr id="16" name="図 15" descr="挿絵, 抽象 が含まれている画像&#10;&#10;自動的に生成された説明">
            <a:extLst>
              <a:ext uri="{FF2B5EF4-FFF2-40B4-BE49-F238E27FC236}">
                <a16:creationId xmlns:a16="http://schemas.microsoft.com/office/drawing/2014/main" id="{DAAC9E65-93B1-DA47-96A9-24BF567652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7361" y="3775583"/>
            <a:ext cx="984767" cy="1863824"/>
          </a:xfrm>
          <a:prstGeom prst="rect">
            <a:avLst/>
          </a:prstGeom>
        </p:spPr>
      </p:pic>
      <p:pic>
        <p:nvPicPr>
          <p:cNvPr id="29" name="図 28" descr="挿絵 が含まれている画像&#10;&#10;自動的に生成された説明">
            <a:extLst>
              <a:ext uri="{FF2B5EF4-FFF2-40B4-BE49-F238E27FC236}">
                <a16:creationId xmlns:a16="http://schemas.microsoft.com/office/drawing/2014/main" id="{65920DD5-5FA4-9744-B558-BF3E6085A6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60790" y="3322084"/>
            <a:ext cx="984767" cy="1863825"/>
          </a:xfrm>
          <a:prstGeom prst="rect">
            <a:avLst/>
          </a:prstGeom>
        </p:spPr>
      </p:pic>
      <p:sp>
        <p:nvSpPr>
          <p:cNvPr id="20" name="テキスト ボックス 19">
            <a:extLst>
              <a:ext uri="{FF2B5EF4-FFF2-40B4-BE49-F238E27FC236}">
                <a16:creationId xmlns:a16="http://schemas.microsoft.com/office/drawing/2014/main" id="{0B857D05-2F35-4F1A-94E5-D74680CA2721}"/>
              </a:ext>
            </a:extLst>
          </p:cNvPr>
          <p:cNvSpPr txBox="1"/>
          <p:nvPr/>
        </p:nvSpPr>
        <p:spPr>
          <a:xfrm>
            <a:off x="2034142" y="5629186"/>
            <a:ext cx="723275" cy="307777"/>
          </a:xfrm>
          <a:prstGeom prst="rect">
            <a:avLst/>
          </a:prstGeom>
          <a:noFill/>
        </p:spPr>
        <p:txBody>
          <a:bodyPr wrap="none" rtlCol="0">
            <a:spAutoFit/>
          </a:bodyPr>
          <a:lstStyle/>
          <a:p>
            <a:pPr algn="ctr"/>
            <a:r>
              <a:rPr kumimoji="1" lang="ja-JP" altLang="en-US" sz="1400" b="1" dirty="0">
                <a:latin typeface="Meiryo" panose="020B0604030504040204" pitchFamily="34" charset="-128"/>
                <a:ea typeface="Meiryo" panose="020B0604030504040204" pitchFamily="34" charset="-128"/>
              </a:rPr>
              <a:t>看護師</a:t>
            </a:r>
          </a:p>
        </p:txBody>
      </p:sp>
      <p:sp>
        <p:nvSpPr>
          <p:cNvPr id="21" name="テキスト ボックス 20">
            <a:extLst>
              <a:ext uri="{FF2B5EF4-FFF2-40B4-BE49-F238E27FC236}">
                <a16:creationId xmlns:a16="http://schemas.microsoft.com/office/drawing/2014/main" id="{CECA445A-AFCE-48D2-98BE-126DED04E36A}"/>
              </a:ext>
            </a:extLst>
          </p:cNvPr>
          <p:cNvSpPr txBox="1"/>
          <p:nvPr/>
        </p:nvSpPr>
        <p:spPr>
          <a:xfrm>
            <a:off x="7505971" y="5165800"/>
            <a:ext cx="723275" cy="307777"/>
          </a:xfrm>
          <a:prstGeom prst="rect">
            <a:avLst/>
          </a:prstGeom>
          <a:noFill/>
        </p:spPr>
        <p:txBody>
          <a:bodyPr wrap="none" rtlCol="0">
            <a:spAutoFit/>
          </a:bodyPr>
          <a:lstStyle/>
          <a:p>
            <a:pPr algn="ctr"/>
            <a:r>
              <a:rPr kumimoji="1" lang="ja-JP" altLang="en-US" sz="1400" b="1" dirty="0">
                <a:latin typeface="Meiryo" panose="020B0604030504040204" pitchFamily="34" charset="-128"/>
                <a:ea typeface="Meiryo" panose="020B0604030504040204" pitchFamily="34" charset="-128"/>
              </a:rPr>
              <a:t>助産師</a:t>
            </a:r>
          </a:p>
        </p:txBody>
      </p:sp>
      <p:sp>
        <p:nvSpPr>
          <p:cNvPr id="26" name="テキスト ボックス 25">
            <a:extLst>
              <a:ext uri="{FF2B5EF4-FFF2-40B4-BE49-F238E27FC236}">
                <a16:creationId xmlns:a16="http://schemas.microsoft.com/office/drawing/2014/main" id="{9BCC7AA0-BE22-4696-86A5-7C8F054175C5}"/>
              </a:ext>
            </a:extLst>
          </p:cNvPr>
          <p:cNvSpPr txBox="1"/>
          <p:nvPr/>
        </p:nvSpPr>
        <p:spPr>
          <a:xfrm>
            <a:off x="953025" y="4666989"/>
            <a:ext cx="723275" cy="307777"/>
          </a:xfrm>
          <a:prstGeom prst="rect">
            <a:avLst/>
          </a:prstGeom>
          <a:noFill/>
        </p:spPr>
        <p:txBody>
          <a:bodyPr wrap="none" rtlCol="0">
            <a:spAutoFit/>
          </a:bodyPr>
          <a:lstStyle/>
          <a:p>
            <a:pPr algn="ctr"/>
            <a:r>
              <a:rPr kumimoji="1" lang="ja-JP" altLang="en-US" sz="1400" b="1" dirty="0">
                <a:latin typeface="Meiryo" panose="020B0604030504040204" pitchFamily="34" charset="-128"/>
                <a:ea typeface="Meiryo" panose="020B0604030504040204" pitchFamily="34" charset="-128"/>
              </a:rPr>
              <a:t>薬剤師</a:t>
            </a:r>
          </a:p>
        </p:txBody>
      </p:sp>
      <p:sp>
        <p:nvSpPr>
          <p:cNvPr id="22" name="テキスト ボックス 21">
            <a:extLst>
              <a:ext uri="{FF2B5EF4-FFF2-40B4-BE49-F238E27FC236}">
                <a16:creationId xmlns:a16="http://schemas.microsoft.com/office/drawing/2014/main" id="{52C0E0D0-BBC2-D54F-89AC-4C98889E0C81}"/>
              </a:ext>
            </a:extLst>
          </p:cNvPr>
          <p:cNvSpPr txBox="1"/>
          <p:nvPr/>
        </p:nvSpPr>
        <p:spPr>
          <a:xfrm>
            <a:off x="2912630" y="3649766"/>
            <a:ext cx="543739" cy="307777"/>
          </a:xfrm>
          <a:prstGeom prst="rect">
            <a:avLst/>
          </a:prstGeom>
          <a:noFill/>
        </p:spPr>
        <p:txBody>
          <a:bodyPr wrap="none" rtlCol="0">
            <a:spAutoFit/>
          </a:bodyPr>
          <a:lstStyle/>
          <a:p>
            <a:pPr algn="ctr"/>
            <a:r>
              <a:rPr kumimoji="1" lang="ja-JP" altLang="en-US" sz="1400" b="1">
                <a:latin typeface="Meiryo" panose="020B0604030504040204" pitchFamily="34" charset="-128"/>
                <a:ea typeface="Meiryo" panose="020B0604030504040204" pitchFamily="34" charset="-128"/>
              </a:rPr>
              <a:t>内科</a:t>
            </a:r>
            <a:endParaRPr kumimoji="1" lang="ja-JP" altLang="en-US" sz="1400" b="1" dirty="0">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F435BAAF-9A0A-7A4C-BBA7-4D5D76815DB0}"/>
              </a:ext>
            </a:extLst>
          </p:cNvPr>
          <p:cNvSpPr txBox="1"/>
          <p:nvPr/>
        </p:nvSpPr>
        <p:spPr>
          <a:xfrm>
            <a:off x="6074273" y="3989239"/>
            <a:ext cx="902811" cy="307777"/>
          </a:xfrm>
          <a:prstGeom prst="rect">
            <a:avLst/>
          </a:prstGeom>
          <a:noFill/>
        </p:spPr>
        <p:txBody>
          <a:bodyPr wrap="none" rtlCol="0">
            <a:spAutoFit/>
          </a:bodyPr>
          <a:lstStyle/>
          <a:p>
            <a:pPr algn="ctr"/>
            <a:r>
              <a:rPr kumimoji="1" lang="ja-JP" altLang="en-US" sz="1400" b="1">
                <a:latin typeface="Meiryo" panose="020B0604030504040204" pitchFamily="34" charset="-128"/>
                <a:ea typeface="Meiryo" panose="020B0604030504040204" pitchFamily="34" charset="-128"/>
              </a:rPr>
              <a:t>産婦人科</a:t>
            </a:r>
            <a:endParaRPr kumimoji="1" lang="ja-JP" altLang="en-US" sz="1400" b="1"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8075657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A4BCD3-B4F1-4F50-862F-EC973E8E1404}"/>
              </a:ext>
            </a:extLst>
          </p:cNvPr>
          <p:cNvSpPr>
            <a:spLocks noGrp="1"/>
          </p:cNvSpPr>
          <p:nvPr>
            <p:ph type="title"/>
          </p:nvPr>
        </p:nvSpPr>
        <p:spPr/>
        <p:txBody>
          <a:bodyPr>
            <a:normAutofit/>
          </a:bodyPr>
          <a:lstStyle/>
          <a:p>
            <a:r>
              <a:rPr kumimoji="1" lang="ja-JP" altLang="en-US" sz="3600" b="1" dirty="0">
                <a:latin typeface="Meiryo" panose="020B0604030504040204" pitchFamily="34" charset="-128"/>
                <a:ea typeface="Meiryo" panose="020B0604030504040204" pitchFamily="34" charset="-128"/>
              </a:rPr>
              <a:t>妊娠中の血圧、尿蛋白に注意！</a:t>
            </a:r>
          </a:p>
        </p:txBody>
      </p:sp>
      <p:sp>
        <p:nvSpPr>
          <p:cNvPr id="6" name="テキスト ボックス 5">
            <a:extLst>
              <a:ext uri="{FF2B5EF4-FFF2-40B4-BE49-F238E27FC236}">
                <a16:creationId xmlns:a16="http://schemas.microsoft.com/office/drawing/2014/main" id="{5E1F8912-87AF-4E44-85CA-6B316C108579}"/>
              </a:ext>
            </a:extLst>
          </p:cNvPr>
          <p:cNvSpPr txBox="1"/>
          <p:nvPr/>
        </p:nvSpPr>
        <p:spPr>
          <a:xfrm>
            <a:off x="1478845" y="5979692"/>
            <a:ext cx="6186309"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きちんと妊婦健診を受けて、医師の指示に従いましょう！</a:t>
            </a:r>
          </a:p>
        </p:txBody>
      </p:sp>
      <p:pic>
        <p:nvPicPr>
          <p:cNvPr id="9" name="図 8" descr="挿絵, 抽象 が含まれている画像&#10;&#10;自動的に生成された説明">
            <a:extLst>
              <a:ext uri="{FF2B5EF4-FFF2-40B4-BE49-F238E27FC236}">
                <a16:creationId xmlns:a16="http://schemas.microsoft.com/office/drawing/2014/main" id="{A5AAD871-05D5-084D-BE59-78BD209D4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072" y="2381731"/>
            <a:ext cx="1578853" cy="2988225"/>
          </a:xfrm>
          <a:prstGeom prst="rect">
            <a:avLst/>
          </a:prstGeom>
        </p:spPr>
      </p:pic>
      <p:pic>
        <p:nvPicPr>
          <p:cNvPr id="11" name="図 10" descr="挿絵, 抽象 が含まれている画像&#10;&#10;自動的に生成された説明">
            <a:extLst>
              <a:ext uri="{FF2B5EF4-FFF2-40B4-BE49-F238E27FC236}">
                <a16:creationId xmlns:a16="http://schemas.microsoft.com/office/drawing/2014/main" id="{56656B1B-DC3C-F847-81AF-B39F8A0D15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2662" y="2634126"/>
            <a:ext cx="1425415" cy="2697819"/>
          </a:xfrm>
          <a:prstGeom prst="rect">
            <a:avLst/>
          </a:prstGeom>
        </p:spPr>
      </p:pic>
      <p:pic>
        <p:nvPicPr>
          <p:cNvPr id="7" name="図 6" descr="図形&#10;&#10;自動的に生成された説明">
            <a:extLst>
              <a:ext uri="{FF2B5EF4-FFF2-40B4-BE49-F238E27FC236}">
                <a16:creationId xmlns:a16="http://schemas.microsoft.com/office/drawing/2014/main" id="{A0D1094D-6E88-CC46-B91B-9E25C127EB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8562" y="3158941"/>
            <a:ext cx="893832" cy="1169780"/>
          </a:xfrm>
          <a:prstGeom prst="rect">
            <a:avLst/>
          </a:prstGeom>
        </p:spPr>
      </p:pic>
      <p:pic>
        <p:nvPicPr>
          <p:cNvPr id="14" name="図 13" descr="図形 が含まれている画像&#10;&#10;自動的に生成された説明">
            <a:extLst>
              <a:ext uri="{FF2B5EF4-FFF2-40B4-BE49-F238E27FC236}">
                <a16:creationId xmlns:a16="http://schemas.microsoft.com/office/drawing/2014/main" id="{60521FD6-6BD9-B140-8E66-DBADBCD8D5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0764" y="2634126"/>
            <a:ext cx="734077" cy="2026053"/>
          </a:xfrm>
          <a:prstGeom prst="rect">
            <a:avLst/>
          </a:prstGeom>
        </p:spPr>
      </p:pic>
      <p:sp>
        <p:nvSpPr>
          <p:cNvPr id="16" name="フリーフォーム 15">
            <a:extLst>
              <a:ext uri="{FF2B5EF4-FFF2-40B4-BE49-F238E27FC236}">
                <a16:creationId xmlns:a16="http://schemas.microsoft.com/office/drawing/2014/main" id="{B6C668B3-9822-5648-ACBD-A5EE2E875724}"/>
              </a:ext>
            </a:extLst>
          </p:cNvPr>
          <p:cNvSpPr>
            <a:spLocks/>
          </p:cNvSpPr>
          <p:nvPr/>
        </p:nvSpPr>
        <p:spPr>
          <a:xfrm rot="10800000">
            <a:off x="946498" y="1763775"/>
            <a:ext cx="2880000" cy="792000"/>
          </a:xfrm>
          <a:custGeom>
            <a:avLst/>
            <a:gdLst>
              <a:gd name="connsiteX0" fmla="*/ 1566695 w 1695814"/>
              <a:gd name="connsiteY0" fmla="*/ 935560 h 935560"/>
              <a:gd name="connsiteX1" fmla="*/ 129119 w 1695814"/>
              <a:gd name="connsiteY1" fmla="*/ 935560 h 935560"/>
              <a:gd name="connsiteX2" fmla="*/ 0 w 1695814"/>
              <a:gd name="connsiteY2" fmla="*/ 806441 h 935560"/>
              <a:gd name="connsiteX3" fmla="*/ 0 w 1695814"/>
              <a:gd name="connsiteY3" fmla="*/ 289979 h 935560"/>
              <a:gd name="connsiteX4" fmla="*/ 129119 w 1695814"/>
              <a:gd name="connsiteY4" fmla="*/ 160860 h 935560"/>
              <a:gd name="connsiteX5" fmla="*/ 791689 w 1695814"/>
              <a:gd name="connsiteY5" fmla="*/ 160860 h 935560"/>
              <a:gd name="connsiteX6" fmla="*/ 847907 w 1695814"/>
              <a:gd name="connsiteY6" fmla="*/ 0 h 935560"/>
              <a:gd name="connsiteX7" fmla="*/ 904125 w 1695814"/>
              <a:gd name="connsiteY7" fmla="*/ 160860 h 935560"/>
              <a:gd name="connsiteX8" fmla="*/ 1566695 w 1695814"/>
              <a:gd name="connsiteY8" fmla="*/ 160860 h 935560"/>
              <a:gd name="connsiteX9" fmla="*/ 1695814 w 1695814"/>
              <a:gd name="connsiteY9" fmla="*/ 289979 h 935560"/>
              <a:gd name="connsiteX10" fmla="*/ 1695814 w 1695814"/>
              <a:gd name="connsiteY10" fmla="*/ 806441 h 935560"/>
              <a:gd name="connsiteX11" fmla="*/ 1566695 w 1695814"/>
              <a:gd name="connsiteY11" fmla="*/ 935560 h 93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5814" h="935560">
                <a:moveTo>
                  <a:pt x="1566695" y="935560"/>
                </a:moveTo>
                <a:lnTo>
                  <a:pt x="129119" y="935560"/>
                </a:lnTo>
                <a:cubicBezTo>
                  <a:pt x="57809" y="935560"/>
                  <a:pt x="0" y="877751"/>
                  <a:pt x="0" y="806441"/>
                </a:cubicBezTo>
                <a:lnTo>
                  <a:pt x="0" y="289979"/>
                </a:lnTo>
                <a:cubicBezTo>
                  <a:pt x="0" y="218669"/>
                  <a:pt x="57809" y="160860"/>
                  <a:pt x="129119" y="160860"/>
                </a:cubicBezTo>
                <a:lnTo>
                  <a:pt x="791689" y="160860"/>
                </a:lnTo>
                <a:lnTo>
                  <a:pt x="847907" y="0"/>
                </a:lnTo>
                <a:lnTo>
                  <a:pt x="904125" y="160860"/>
                </a:lnTo>
                <a:lnTo>
                  <a:pt x="1566695" y="160860"/>
                </a:lnTo>
                <a:cubicBezTo>
                  <a:pt x="1638005" y="160860"/>
                  <a:pt x="1695814" y="218669"/>
                  <a:pt x="1695814" y="289979"/>
                </a:cubicBezTo>
                <a:lnTo>
                  <a:pt x="1695814" y="806441"/>
                </a:lnTo>
                <a:cubicBezTo>
                  <a:pt x="1695814" y="877751"/>
                  <a:pt x="1638005" y="935560"/>
                  <a:pt x="1566695" y="935560"/>
                </a:cubicBezTo>
                <a:close/>
              </a:path>
            </a:pathLst>
          </a:custGeom>
          <a:ln w="28575">
            <a:solidFill>
              <a:schemeClr val="tx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kumimoji="1" lang="ja-JP" altLang="en-US" b="1">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68A52E75-58F9-9D42-82AD-D185057F7EBE}"/>
              </a:ext>
            </a:extLst>
          </p:cNvPr>
          <p:cNvSpPr txBox="1"/>
          <p:nvPr/>
        </p:nvSpPr>
        <p:spPr>
          <a:xfrm>
            <a:off x="875029" y="1939313"/>
            <a:ext cx="3022935" cy="369332"/>
          </a:xfrm>
          <a:prstGeom prst="rect">
            <a:avLst/>
          </a:prstGeom>
          <a:noFill/>
        </p:spPr>
        <p:txBody>
          <a:bodyPr wrap="square" rtlCol="0">
            <a:spAutoFit/>
          </a:bodyPr>
          <a:lstStyle/>
          <a:p>
            <a:pPr algn="ctr"/>
            <a:r>
              <a:rPr kumimoji="1" lang="en-US" altLang="ja-JP" b="1" dirty="0">
                <a:latin typeface="Meiryo" panose="020B0604030504040204" pitchFamily="34" charset="-128"/>
                <a:ea typeface="Meiryo" panose="020B0604030504040204" pitchFamily="34" charset="-128"/>
              </a:rPr>
              <a:t>140/90mmHg</a:t>
            </a:r>
            <a:r>
              <a:rPr kumimoji="1" lang="ja-JP" altLang="en-US" b="1" dirty="0">
                <a:latin typeface="Meiryo" panose="020B0604030504040204" pitchFamily="34" charset="-128"/>
                <a:ea typeface="Meiryo" panose="020B0604030504040204" pitchFamily="34" charset="-128"/>
              </a:rPr>
              <a:t>未満に</a:t>
            </a:r>
            <a:r>
              <a:rPr kumimoji="1" lang="en-US" altLang="ja-JP" b="1" dirty="0">
                <a:latin typeface="Meiryo" panose="020B0604030504040204" pitchFamily="34" charset="-128"/>
                <a:ea typeface="Meiryo" panose="020B0604030504040204" pitchFamily="34" charset="-128"/>
              </a:rPr>
              <a:t>!</a:t>
            </a:r>
            <a:endParaRPr kumimoji="1" lang="ja-JP" altLang="en-US" b="1"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0673723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EAB7B7-F394-41BA-AB55-9B16ACDBB9E3}"/>
              </a:ext>
            </a:extLst>
          </p:cNvPr>
          <p:cNvSpPr>
            <a:spLocks noGrp="1"/>
          </p:cNvSpPr>
          <p:nvPr>
            <p:ph type="ctrTitle"/>
          </p:nvPr>
        </p:nvSpPr>
        <p:spPr>
          <a:xfrm>
            <a:off x="685800" y="2751955"/>
            <a:ext cx="7772400" cy="1113357"/>
          </a:xfrm>
        </p:spPr>
        <p:txBody>
          <a:bodyPr/>
          <a:lstStyle/>
          <a:p>
            <a:r>
              <a:rPr lang="ja-JP" altLang="en-US" b="1" dirty="0">
                <a:latin typeface="Meiryo" panose="020B0604030504040204" pitchFamily="34" charset="-128"/>
                <a:ea typeface="Meiryo" panose="020B0604030504040204" pitchFamily="34" charset="-128"/>
              </a:rPr>
              <a:t>小児</a:t>
            </a:r>
            <a:r>
              <a:rPr kumimoji="1" lang="ja-JP" altLang="en-US" b="1">
                <a:latin typeface="Meiryo" panose="020B0604030504040204" pitchFamily="34" charset="-128"/>
                <a:ea typeface="Meiryo" panose="020B0604030504040204" pitchFamily="34" charset="-128"/>
              </a:rPr>
              <a:t>と</a:t>
            </a:r>
            <a:r>
              <a:rPr kumimoji="1" lang="en-US" altLang="ja-JP" b="1" dirty="0">
                <a:latin typeface="Meiryo" panose="020B0604030504040204" pitchFamily="34" charset="-128"/>
                <a:ea typeface="Meiryo" panose="020B0604030504040204" pitchFamily="34" charset="-128"/>
              </a:rPr>
              <a:t>CKD</a:t>
            </a:r>
            <a:endParaRPr kumimoji="1" lang="ja-JP" altLang="en-US" b="1"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5173605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F7C2B5-3063-4C4F-82B6-10F24D310880}"/>
              </a:ext>
            </a:extLst>
          </p:cNvPr>
          <p:cNvSpPr>
            <a:spLocks noGrp="1"/>
          </p:cNvSpPr>
          <p:nvPr>
            <p:ph type="title"/>
          </p:nvPr>
        </p:nvSpPr>
        <p:spPr/>
        <p:txBody>
          <a:bodyPr>
            <a:normAutofit/>
          </a:bodyPr>
          <a:lstStyle/>
          <a:p>
            <a:r>
              <a:rPr kumimoji="1" lang="en-US" altLang="ja-JP" sz="3600" b="1" dirty="0">
                <a:latin typeface="Meiryo" panose="020B0604030504040204" pitchFamily="34" charset="-128"/>
                <a:ea typeface="Meiryo" panose="020B0604030504040204" pitchFamily="34" charset="-128"/>
              </a:rPr>
              <a:t>3</a:t>
            </a:r>
            <a:r>
              <a:rPr kumimoji="1" lang="ja-JP" altLang="en-US" sz="3600" b="1">
                <a:latin typeface="Meiryo" panose="020B0604030504040204" pitchFamily="34" charset="-128"/>
                <a:ea typeface="Meiryo" panose="020B0604030504040204" pitchFamily="34" charset="-128"/>
              </a:rPr>
              <a:t>歳児検尿、学校検尿</a:t>
            </a:r>
            <a:endParaRPr kumimoji="1" lang="ja-JP" altLang="en-US" sz="3600" b="1" dirty="0">
              <a:latin typeface="Meiryo" panose="020B0604030504040204" pitchFamily="34" charset="-128"/>
              <a:ea typeface="Meiryo" panose="020B0604030504040204" pitchFamily="34" charset="-128"/>
            </a:endParaRPr>
          </a:p>
        </p:txBody>
      </p:sp>
      <p:sp>
        <p:nvSpPr>
          <p:cNvPr id="3" name="コンテンツ プレースホルダー 2">
            <a:extLst>
              <a:ext uri="{FF2B5EF4-FFF2-40B4-BE49-F238E27FC236}">
                <a16:creationId xmlns:a16="http://schemas.microsoft.com/office/drawing/2014/main" id="{3A3170EB-547C-40CF-A733-9DA299E25149}"/>
              </a:ext>
            </a:extLst>
          </p:cNvPr>
          <p:cNvSpPr>
            <a:spLocks noGrp="1"/>
          </p:cNvSpPr>
          <p:nvPr>
            <p:ph idx="1"/>
          </p:nvPr>
        </p:nvSpPr>
        <p:spPr>
          <a:xfrm>
            <a:off x="779928" y="1825625"/>
            <a:ext cx="8226531" cy="4351338"/>
          </a:xfrm>
        </p:spPr>
        <p:txBody>
          <a:bodyPr/>
          <a:lstStyle/>
          <a:p>
            <a:r>
              <a:rPr kumimoji="1" lang="ja-JP" altLang="en-US" b="1" dirty="0">
                <a:latin typeface="Meiryo" panose="020B0604030504040204" pitchFamily="34" charset="-128"/>
                <a:ea typeface="Meiryo" panose="020B0604030504040204" pitchFamily="34" charset="-128"/>
              </a:rPr>
              <a:t>日本が世界に誇れるシステムです。</a:t>
            </a:r>
            <a:endParaRPr kumimoji="1" lang="en-US" altLang="ja-JP" b="1" dirty="0">
              <a:latin typeface="Meiryo" panose="020B0604030504040204" pitchFamily="34" charset="-128"/>
              <a:ea typeface="Meiryo" panose="020B0604030504040204" pitchFamily="34" charset="-128"/>
            </a:endParaRPr>
          </a:p>
          <a:p>
            <a:r>
              <a:rPr kumimoji="1" lang="ja-JP" altLang="en-US" b="1" dirty="0">
                <a:latin typeface="Meiryo" panose="020B0604030504040204" pitchFamily="34" charset="-128"/>
                <a:ea typeface="Meiryo" panose="020B0604030504040204" pitchFamily="34" charset="-128"/>
              </a:rPr>
              <a:t>将来の</a:t>
            </a:r>
            <a:r>
              <a:rPr lang="ja-JP" altLang="en-US" b="1" dirty="0">
                <a:latin typeface="Meiryo" panose="020B0604030504040204" pitchFamily="34" charset="-128"/>
                <a:ea typeface="Meiryo" panose="020B0604030504040204" pitchFamily="34" charset="-128"/>
              </a:rPr>
              <a:t>重い</a:t>
            </a:r>
            <a:r>
              <a:rPr kumimoji="1" lang="ja-JP" altLang="en-US" b="1" dirty="0">
                <a:latin typeface="Meiryo" panose="020B0604030504040204" pitchFamily="34" charset="-128"/>
                <a:ea typeface="Meiryo" panose="020B0604030504040204" pitchFamily="34" charset="-128"/>
              </a:rPr>
              <a:t>腎臓病を防げる可能性があります。</a:t>
            </a:r>
            <a:endParaRPr kumimoji="1" lang="en-US" altLang="ja-JP" b="1" dirty="0">
              <a:latin typeface="Meiryo" panose="020B0604030504040204" pitchFamily="34" charset="-128"/>
              <a:ea typeface="Meiryo" panose="020B0604030504040204" pitchFamily="34" charset="-128"/>
            </a:endParaRPr>
          </a:p>
          <a:p>
            <a:r>
              <a:rPr lang="ja-JP" altLang="en-US" b="1">
                <a:latin typeface="Meiryo" panose="020B0604030504040204" pitchFamily="34" charset="-128"/>
                <a:ea typeface="Meiryo" panose="020B0604030504040204" pitchFamily="34" charset="-128"/>
              </a:rPr>
              <a:t>必ず受け、異常</a:t>
            </a:r>
            <a:r>
              <a:rPr lang="ja-JP" altLang="en-US" b="1" dirty="0">
                <a:latin typeface="Meiryo" panose="020B0604030504040204" pitchFamily="34" charset="-128"/>
                <a:ea typeface="Meiryo" panose="020B0604030504040204" pitchFamily="34" charset="-128"/>
              </a:rPr>
              <a:t>の場合指示に従ってください。</a:t>
            </a:r>
            <a:endParaRPr kumimoji="1" lang="en-US" altLang="ja-JP" b="1" dirty="0">
              <a:latin typeface="Meiryo" panose="020B0604030504040204" pitchFamily="34" charset="-128"/>
              <a:ea typeface="Meiryo" panose="020B0604030504040204" pitchFamily="34" charset="-128"/>
            </a:endParaRPr>
          </a:p>
          <a:p>
            <a:endParaRPr kumimoji="1" lang="en-US" altLang="ja-JP" b="1" dirty="0">
              <a:latin typeface="Meiryo" panose="020B0604030504040204" pitchFamily="34" charset="-128"/>
              <a:ea typeface="Meiryo" panose="020B0604030504040204" pitchFamily="34" charset="-128"/>
            </a:endParaRPr>
          </a:p>
          <a:p>
            <a:endParaRPr kumimoji="1" lang="en-US" altLang="ja-JP" b="1" dirty="0">
              <a:latin typeface="Meiryo" panose="020B0604030504040204" pitchFamily="34" charset="-128"/>
              <a:ea typeface="Meiryo" panose="020B0604030504040204" pitchFamily="34" charset="-128"/>
            </a:endParaRPr>
          </a:p>
          <a:p>
            <a:endParaRPr kumimoji="1" lang="ja-JP" altLang="en-US" b="1" dirty="0">
              <a:latin typeface="Meiryo" panose="020B0604030504040204" pitchFamily="34" charset="-128"/>
              <a:ea typeface="Meiryo" panose="020B0604030504040204" pitchFamily="34" charset="-128"/>
            </a:endParaRPr>
          </a:p>
        </p:txBody>
      </p:sp>
      <p:sp>
        <p:nvSpPr>
          <p:cNvPr id="7" name="テキスト ボックス 6"/>
          <p:cNvSpPr txBox="1"/>
          <p:nvPr/>
        </p:nvSpPr>
        <p:spPr>
          <a:xfrm>
            <a:off x="4959022" y="5345966"/>
            <a:ext cx="418497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ご両親も</a:t>
            </a:r>
            <a:r>
              <a:rPr kumimoji="1" lang="ja-JP" altLang="en-US" sz="1600" b="1"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子供</a:t>
            </a:r>
            <a:r>
              <a:rPr kumimoji="1" lang="ja-JP" altLang="en-US" sz="1600" b="1"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さんと</a:t>
            </a:r>
            <a:br>
              <a:rPr kumimoji="1" lang="en-US" altLang="ja-JP" sz="1600" b="1"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br>
            <a:r>
              <a:rPr kumimoji="1" lang="ja-JP" altLang="en-US" sz="1600" b="1"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一緒</a:t>
            </a:r>
            <a:r>
              <a:rPr kumimoji="1" lang="ja-JP" altLang="en-US" sz="1600" b="1"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に</a:t>
            </a:r>
            <a:r>
              <a:rPr kumimoji="1" lang="ja-JP" altLang="en-US" sz="1600" b="1"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なって、</a:t>
            </a:r>
            <a:endParaRPr kumimoji="1" lang="en-US" altLang="ja-JP" sz="1600" b="1"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腎臓</a:t>
            </a:r>
            <a:r>
              <a:rPr kumimoji="1" lang="ja-JP" altLang="en-US" sz="1600" b="1"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のことを知りましょう。</a:t>
            </a:r>
          </a:p>
        </p:txBody>
      </p:sp>
      <p:pic>
        <p:nvPicPr>
          <p:cNvPr id="8" name="図 7" descr="部屋 が含まれている画像&#10;&#10;自動的に生成された説明">
            <a:extLst>
              <a:ext uri="{FF2B5EF4-FFF2-40B4-BE49-F238E27FC236}">
                <a16:creationId xmlns:a16="http://schemas.microsoft.com/office/drawing/2014/main" id="{D0F4EC0E-9B03-2B46-813D-52B75AB75B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954" y="3626945"/>
            <a:ext cx="4010527" cy="2865929"/>
          </a:xfrm>
          <a:prstGeom prst="rect">
            <a:avLst/>
          </a:prstGeom>
        </p:spPr>
      </p:pic>
    </p:spTree>
    <p:extLst>
      <p:ext uri="{BB962C8B-B14F-4D97-AF65-F5344CB8AC3E}">
        <p14:creationId xmlns:p14="http://schemas.microsoft.com/office/powerpoint/2010/main" val="1570152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524111-0188-4237-BF75-5B839FBF928D}"/>
              </a:ext>
            </a:extLst>
          </p:cNvPr>
          <p:cNvSpPr>
            <a:spLocks noGrp="1"/>
          </p:cNvSpPr>
          <p:nvPr>
            <p:ph type="title"/>
          </p:nvPr>
        </p:nvSpPr>
        <p:spPr>
          <a:xfrm>
            <a:off x="502161" y="368045"/>
            <a:ext cx="8460953" cy="1325563"/>
          </a:xfrm>
        </p:spPr>
        <p:txBody>
          <a:bodyPr>
            <a:normAutofit/>
          </a:bodyPr>
          <a:lstStyle/>
          <a:p>
            <a:r>
              <a:rPr kumimoji="1" lang="ja-JP" altLang="en-US" sz="3600" b="1" dirty="0">
                <a:latin typeface="Meiryo" panose="020B0604030504040204" pitchFamily="34" charset="-128"/>
                <a:ea typeface="Meiryo" panose="020B0604030504040204" pitchFamily="34" charset="-128"/>
              </a:rPr>
              <a:t>もし慢性腎臓病（</a:t>
            </a:r>
            <a:r>
              <a:rPr kumimoji="1" lang="en-US" altLang="ja-JP" sz="3600" b="1" dirty="0">
                <a:latin typeface="Meiryo" panose="020B0604030504040204" pitchFamily="34" charset="-128"/>
                <a:ea typeface="Meiryo" panose="020B0604030504040204" pitchFamily="34" charset="-128"/>
              </a:rPr>
              <a:t>CKD</a:t>
            </a:r>
            <a:r>
              <a:rPr kumimoji="1" lang="ja-JP" altLang="en-US" sz="3600" b="1" dirty="0">
                <a:latin typeface="Meiryo" panose="020B0604030504040204" pitchFamily="34" charset="-128"/>
                <a:ea typeface="Meiryo" panose="020B0604030504040204" pitchFamily="34" charset="-128"/>
              </a:rPr>
              <a:t>）といわれたら</a:t>
            </a:r>
          </a:p>
        </p:txBody>
      </p:sp>
      <p:sp>
        <p:nvSpPr>
          <p:cNvPr id="8" name="テキスト ボックス 7">
            <a:extLst>
              <a:ext uri="{FF2B5EF4-FFF2-40B4-BE49-F238E27FC236}">
                <a16:creationId xmlns:a16="http://schemas.microsoft.com/office/drawing/2014/main" id="{F238BC6F-1730-4A94-B167-093B085E9C94}"/>
              </a:ext>
            </a:extLst>
          </p:cNvPr>
          <p:cNvSpPr txBox="1"/>
          <p:nvPr/>
        </p:nvSpPr>
        <p:spPr>
          <a:xfrm>
            <a:off x="949856" y="2689673"/>
            <a:ext cx="2492990"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下がった原因を調べる</a:t>
            </a:r>
          </a:p>
        </p:txBody>
      </p:sp>
      <p:sp>
        <p:nvSpPr>
          <p:cNvPr id="10" name="テキスト ボックス 9">
            <a:extLst>
              <a:ext uri="{FF2B5EF4-FFF2-40B4-BE49-F238E27FC236}">
                <a16:creationId xmlns:a16="http://schemas.microsoft.com/office/drawing/2014/main" id="{C484DC7F-AAFD-4201-811B-077F8C12D6ED}"/>
              </a:ext>
            </a:extLst>
          </p:cNvPr>
          <p:cNvSpPr txBox="1"/>
          <p:nvPr/>
        </p:nvSpPr>
        <p:spPr>
          <a:xfrm>
            <a:off x="949856" y="3422488"/>
            <a:ext cx="2262158" cy="646331"/>
          </a:xfrm>
          <a:prstGeom prst="rect">
            <a:avLst/>
          </a:prstGeom>
          <a:noFill/>
        </p:spPr>
        <p:txBody>
          <a:bodyPr wrap="square" rtlCol="0">
            <a:spAutoFit/>
          </a:bodyPr>
          <a:lstStyle/>
          <a:p>
            <a:r>
              <a:rPr kumimoji="1" lang="ja-JP" altLang="en-US" b="1">
                <a:latin typeface="Meiryo" panose="020B0604030504040204" pitchFamily="34" charset="-128"/>
                <a:ea typeface="Meiryo" panose="020B0604030504040204" pitchFamily="34" charset="-128"/>
              </a:rPr>
              <a:t>これ以上</a:t>
            </a:r>
            <a:endParaRPr kumimoji="1" lang="en-US" altLang="ja-JP" b="1" dirty="0">
              <a:latin typeface="Meiryo" panose="020B0604030504040204" pitchFamily="34" charset="-128"/>
              <a:ea typeface="Meiryo" panose="020B0604030504040204" pitchFamily="34" charset="-128"/>
            </a:endParaRPr>
          </a:p>
          <a:p>
            <a:r>
              <a:rPr kumimoji="1" lang="ja-JP" altLang="en-US" b="1">
                <a:latin typeface="Meiryo" panose="020B0604030504040204" pitchFamily="34" charset="-128"/>
                <a:ea typeface="Meiryo" panose="020B0604030504040204" pitchFamily="34" charset="-128"/>
              </a:rPr>
              <a:t>下げない</a:t>
            </a:r>
            <a:r>
              <a:rPr kumimoji="1" lang="ja-JP" altLang="en-US" b="1" dirty="0">
                <a:latin typeface="Meiryo" panose="020B0604030504040204" pitchFamily="34" charset="-128"/>
                <a:ea typeface="Meiryo" panose="020B0604030504040204" pitchFamily="34" charset="-128"/>
              </a:rPr>
              <a:t>ようにする</a:t>
            </a:r>
          </a:p>
        </p:txBody>
      </p:sp>
      <p:sp>
        <p:nvSpPr>
          <p:cNvPr id="14" name="テキスト ボックス 13">
            <a:extLst>
              <a:ext uri="{FF2B5EF4-FFF2-40B4-BE49-F238E27FC236}">
                <a16:creationId xmlns:a16="http://schemas.microsoft.com/office/drawing/2014/main" id="{9C876993-E5BF-4B44-A3CB-A8743D47EB72}"/>
              </a:ext>
            </a:extLst>
          </p:cNvPr>
          <p:cNvSpPr txBox="1"/>
          <p:nvPr/>
        </p:nvSpPr>
        <p:spPr>
          <a:xfrm>
            <a:off x="2337252" y="6169708"/>
            <a:ext cx="4515980" cy="369332"/>
          </a:xfrm>
          <a:prstGeom prst="rect">
            <a:avLst/>
          </a:prstGeom>
          <a:noFill/>
        </p:spPr>
        <p:txBody>
          <a:bodyPr wrap="none" rtlCol="0">
            <a:spAutoFit/>
          </a:bodyPr>
          <a:lstStyle/>
          <a:p>
            <a:r>
              <a:rPr kumimoji="1" lang="en-US" altLang="ja-JP" b="1" dirty="0">
                <a:latin typeface="Meiryo" panose="020B0604030504040204" pitchFamily="34" charset="-128"/>
                <a:ea typeface="Meiryo" panose="020B0604030504040204" pitchFamily="34" charset="-128"/>
              </a:rPr>
              <a:t>eGFR</a:t>
            </a:r>
            <a:r>
              <a:rPr kumimoji="1" lang="ja-JP" altLang="en-US" b="1" dirty="0">
                <a:latin typeface="Meiryo" panose="020B0604030504040204" pitchFamily="34" charset="-128"/>
                <a:ea typeface="Meiryo" panose="020B0604030504040204" pitchFamily="34" charset="-128"/>
              </a:rPr>
              <a:t>を元に戻す薬草や魔法</a:t>
            </a:r>
            <a:r>
              <a:rPr kumimoji="1" lang="ja-JP" altLang="en-US" b="1">
                <a:latin typeface="Meiryo" panose="020B0604030504040204" pitchFamily="34" charset="-128"/>
                <a:ea typeface="Meiryo" panose="020B0604030504040204" pitchFamily="34" charset="-128"/>
              </a:rPr>
              <a:t>はありません</a:t>
            </a:r>
            <a:endParaRPr kumimoji="1" lang="en-US" altLang="ja-JP" b="1" dirty="0">
              <a:latin typeface="Meiryo" panose="020B0604030504040204" pitchFamily="34" charset="-128"/>
              <a:ea typeface="Meiryo" panose="020B0604030504040204" pitchFamily="34" charset="-128"/>
            </a:endParaRPr>
          </a:p>
        </p:txBody>
      </p:sp>
      <p:pic>
        <p:nvPicPr>
          <p:cNvPr id="18" name="図 17" descr="アイコン&#10;&#10;自動的に生成された説明">
            <a:extLst>
              <a:ext uri="{FF2B5EF4-FFF2-40B4-BE49-F238E27FC236}">
                <a16:creationId xmlns:a16="http://schemas.microsoft.com/office/drawing/2014/main" id="{B802E7A0-B729-FA4F-AAD7-7767ADA35F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8100" y="5166078"/>
            <a:ext cx="832801" cy="879852"/>
          </a:xfrm>
          <a:prstGeom prst="rect">
            <a:avLst/>
          </a:prstGeom>
        </p:spPr>
      </p:pic>
      <p:pic>
        <p:nvPicPr>
          <p:cNvPr id="20" name="図 19" descr="アイコン&#10;&#10;自動的に生成された説明">
            <a:extLst>
              <a:ext uri="{FF2B5EF4-FFF2-40B4-BE49-F238E27FC236}">
                <a16:creationId xmlns:a16="http://schemas.microsoft.com/office/drawing/2014/main" id="{1925F445-1DD9-024C-B395-E28B801E6E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6514" y="5212814"/>
            <a:ext cx="899943" cy="833116"/>
          </a:xfrm>
          <a:prstGeom prst="rect">
            <a:avLst/>
          </a:prstGeom>
        </p:spPr>
      </p:pic>
      <p:pic>
        <p:nvPicPr>
          <p:cNvPr id="24" name="図 23" descr="図形, 円&#10;&#10;自動的に生成された説明">
            <a:extLst>
              <a:ext uri="{FF2B5EF4-FFF2-40B4-BE49-F238E27FC236}">
                <a16:creationId xmlns:a16="http://schemas.microsoft.com/office/drawing/2014/main" id="{635BA3DB-C081-7B44-B8EC-FF85769DFF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1860" y="1942175"/>
            <a:ext cx="2724380" cy="3270639"/>
          </a:xfrm>
          <a:prstGeom prst="rect">
            <a:avLst/>
          </a:prstGeom>
        </p:spPr>
      </p:pic>
      <p:cxnSp>
        <p:nvCxnSpPr>
          <p:cNvPr id="29" name="直線矢印コネクタ 28">
            <a:extLst>
              <a:ext uri="{FF2B5EF4-FFF2-40B4-BE49-F238E27FC236}">
                <a16:creationId xmlns:a16="http://schemas.microsoft.com/office/drawing/2014/main" id="{7BE75FF0-2ED6-674B-8069-8E3B0D551777}"/>
              </a:ext>
            </a:extLst>
          </p:cNvPr>
          <p:cNvCxnSpPr>
            <a:cxnSpLocks/>
            <a:stCxn id="8" idx="3"/>
          </p:cNvCxnSpPr>
          <p:nvPr/>
        </p:nvCxnSpPr>
        <p:spPr>
          <a:xfrm>
            <a:off x="3442846" y="2874339"/>
            <a:ext cx="1761332" cy="0"/>
          </a:xfrm>
          <a:prstGeom prst="straightConnector1">
            <a:avLst/>
          </a:prstGeom>
          <a:ln w="38100">
            <a:solidFill>
              <a:srgbClr val="EA9086"/>
            </a:solidFill>
            <a:tailEnd type="triangle"/>
          </a:ln>
        </p:spPr>
        <p:style>
          <a:lnRef idx="1">
            <a:schemeClr val="dk1"/>
          </a:lnRef>
          <a:fillRef idx="0">
            <a:schemeClr val="dk1"/>
          </a:fillRef>
          <a:effectRef idx="0">
            <a:schemeClr val="dk1"/>
          </a:effectRef>
          <a:fontRef idx="minor">
            <a:schemeClr val="tx1"/>
          </a:fontRef>
        </p:style>
      </p:cxnSp>
      <p:cxnSp>
        <p:nvCxnSpPr>
          <p:cNvPr id="30" name="直線矢印コネクタ 29">
            <a:extLst>
              <a:ext uri="{FF2B5EF4-FFF2-40B4-BE49-F238E27FC236}">
                <a16:creationId xmlns:a16="http://schemas.microsoft.com/office/drawing/2014/main" id="{5C88E493-D238-9446-9012-C3036004E0D9}"/>
              </a:ext>
            </a:extLst>
          </p:cNvPr>
          <p:cNvCxnSpPr>
            <a:cxnSpLocks/>
            <a:stCxn id="10" idx="3"/>
          </p:cNvCxnSpPr>
          <p:nvPr/>
        </p:nvCxnSpPr>
        <p:spPr>
          <a:xfrm>
            <a:off x="3212014" y="3745654"/>
            <a:ext cx="1992164" cy="0"/>
          </a:xfrm>
          <a:prstGeom prst="straightConnector1">
            <a:avLst/>
          </a:prstGeom>
          <a:ln w="38100">
            <a:solidFill>
              <a:srgbClr val="EA9086"/>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624439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1F0365-1A56-0646-8E70-8358FCB956EC}"/>
              </a:ext>
            </a:extLst>
          </p:cNvPr>
          <p:cNvSpPr>
            <a:spLocks noGrp="1"/>
          </p:cNvSpPr>
          <p:nvPr>
            <p:ph type="title"/>
          </p:nvPr>
        </p:nvSpPr>
        <p:spPr/>
        <p:txBody>
          <a:bodyPr>
            <a:normAutofit/>
          </a:bodyPr>
          <a:lstStyle/>
          <a:p>
            <a:r>
              <a:rPr kumimoji="1" lang="ja-JP" altLang="en-US" sz="3600" b="1">
                <a:latin typeface="Meiryo" panose="020B0604030504040204" pitchFamily="34" charset="-128"/>
                <a:ea typeface="Meiryo" panose="020B0604030504040204" pitchFamily="34" charset="-128"/>
              </a:rPr>
              <a:t>食事と運動の注意点</a:t>
            </a:r>
          </a:p>
        </p:txBody>
      </p:sp>
      <p:sp>
        <p:nvSpPr>
          <p:cNvPr id="3" name="コンテンツ プレースホルダー 2">
            <a:extLst>
              <a:ext uri="{FF2B5EF4-FFF2-40B4-BE49-F238E27FC236}">
                <a16:creationId xmlns:a16="http://schemas.microsoft.com/office/drawing/2014/main" id="{B1E29582-CF25-9D48-A9C8-E0C10060833A}"/>
              </a:ext>
            </a:extLst>
          </p:cNvPr>
          <p:cNvSpPr>
            <a:spLocks noGrp="1"/>
          </p:cNvSpPr>
          <p:nvPr>
            <p:ph idx="1"/>
          </p:nvPr>
        </p:nvSpPr>
        <p:spPr>
          <a:xfrm>
            <a:off x="628650" y="1825625"/>
            <a:ext cx="7886700" cy="3182310"/>
          </a:xfrm>
        </p:spPr>
        <p:txBody>
          <a:bodyPr/>
          <a:lstStyle/>
          <a:p>
            <a:pPr>
              <a:lnSpc>
                <a:spcPct val="100000"/>
              </a:lnSpc>
            </a:pPr>
            <a:r>
              <a:rPr kumimoji="1" lang="ja-JP" altLang="en-US" b="1">
                <a:latin typeface="Meiryo" panose="020B0604030504040204" pitchFamily="34" charset="-128"/>
                <a:ea typeface="Meiryo" panose="020B0604030504040204" pitchFamily="34" charset="-128"/>
              </a:rPr>
              <a:t>基本的に食事制限はあり</a:t>
            </a:r>
            <a:r>
              <a:rPr lang="ja-JP" altLang="en-US" b="1">
                <a:latin typeface="Meiryo" panose="020B0604030504040204" pitchFamily="34" charset="-128"/>
                <a:ea typeface="Meiryo" panose="020B0604030504040204" pitchFamily="34" charset="-128"/>
              </a:rPr>
              <a:t>ません（</a:t>
            </a:r>
            <a:r>
              <a:rPr lang="en-US" altLang="ja-JP" b="1" dirty="0">
                <a:latin typeface="Meiryo" panose="020B0604030504040204" pitchFamily="34" charset="-128"/>
                <a:ea typeface="Meiryo" panose="020B0604030504040204" pitchFamily="34" charset="-128"/>
              </a:rPr>
              <a:t>※</a:t>
            </a:r>
            <a:r>
              <a:rPr lang="ja-JP" altLang="en-US" b="1">
                <a:latin typeface="Meiryo" panose="020B0604030504040204" pitchFamily="34" charset="-128"/>
                <a:ea typeface="Meiryo" panose="020B0604030504040204" pitchFamily="34" charset="-128"/>
              </a:rPr>
              <a:t>）。</a:t>
            </a:r>
            <a:endParaRPr lang="en-US" altLang="ja-JP" b="1" dirty="0">
              <a:latin typeface="Meiryo" panose="020B0604030504040204" pitchFamily="34" charset="-128"/>
              <a:ea typeface="Meiryo" panose="020B0604030504040204" pitchFamily="34" charset="-128"/>
            </a:endParaRPr>
          </a:p>
          <a:p>
            <a:pPr marL="0" indent="0">
              <a:lnSpc>
                <a:spcPct val="100000"/>
              </a:lnSpc>
              <a:buNone/>
            </a:pPr>
            <a:r>
              <a:rPr lang="en-US" altLang="ja-JP" b="1" dirty="0">
                <a:latin typeface="Meiryo" panose="020B0604030504040204" pitchFamily="34" charset="-128"/>
                <a:ea typeface="Meiryo" panose="020B0604030504040204" pitchFamily="34" charset="-128"/>
              </a:rPr>
              <a:t>  </a:t>
            </a:r>
            <a:r>
              <a:rPr lang="ja-JP" altLang="en-US" b="1">
                <a:latin typeface="Meiryo" panose="020B0604030504040204" pitchFamily="34" charset="-128"/>
                <a:ea typeface="Meiryo" panose="020B0604030504040204" pitchFamily="34" charset="-128"/>
              </a:rPr>
              <a:t>とくにお子様の成長と発達を重視し、</a:t>
            </a:r>
            <a:endParaRPr lang="en-US" altLang="ja-JP" b="1" dirty="0">
              <a:latin typeface="Meiryo" panose="020B0604030504040204" pitchFamily="34" charset="-128"/>
              <a:ea typeface="Meiryo" panose="020B0604030504040204" pitchFamily="34" charset="-128"/>
            </a:endParaRPr>
          </a:p>
          <a:p>
            <a:pPr marL="0" indent="0">
              <a:lnSpc>
                <a:spcPct val="100000"/>
              </a:lnSpc>
              <a:buNone/>
            </a:pPr>
            <a:r>
              <a:rPr lang="en-US" altLang="ja-JP" b="1" dirty="0">
                <a:latin typeface="Meiryo" panose="020B0604030504040204" pitchFamily="34" charset="-128"/>
                <a:ea typeface="Meiryo" panose="020B0604030504040204" pitchFamily="34" charset="-128"/>
              </a:rPr>
              <a:t>  </a:t>
            </a:r>
            <a:r>
              <a:rPr lang="ja-JP" altLang="en-US" b="1">
                <a:latin typeface="Meiryo" panose="020B0604030504040204" pitchFamily="34" charset="-128"/>
                <a:ea typeface="Meiryo" panose="020B0604030504040204" pitchFamily="34" charset="-128"/>
              </a:rPr>
              <a:t>蛋白制限は行いません。</a:t>
            </a:r>
            <a:endParaRPr lang="en-US" altLang="ja-JP" b="1" dirty="0">
              <a:latin typeface="Meiryo" panose="020B0604030504040204" pitchFamily="34" charset="-128"/>
              <a:ea typeface="Meiryo" panose="020B0604030504040204" pitchFamily="34" charset="-128"/>
            </a:endParaRPr>
          </a:p>
          <a:p>
            <a:pPr marL="0" indent="0">
              <a:lnSpc>
                <a:spcPct val="100000"/>
              </a:lnSpc>
              <a:buNone/>
            </a:pPr>
            <a:endParaRPr lang="en-US" altLang="ja-JP" b="1" dirty="0">
              <a:latin typeface="Meiryo" panose="020B0604030504040204" pitchFamily="34" charset="-128"/>
              <a:ea typeface="Meiryo" panose="020B0604030504040204" pitchFamily="34" charset="-128"/>
            </a:endParaRPr>
          </a:p>
          <a:p>
            <a:pPr>
              <a:lnSpc>
                <a:spcPct val="100000"/>
              </a:lnSpc>
            </a:pPr>
            <a:r>
              <a:rPr lang="ja-JP" altLang="en-US" b="1">
                <a:latin typeface="Meiryo" panose="020B0604030504040204" pitchFamily="34" charset="-128"/>
                <a:ea typeface="Meiryo" panose="020B0604030504040204" pitchFamily="34" charset="-128"/>
              </a:rPr>
              <a:t>一律の運動制限は不要です。</a:t>
            </a:r>
            <a:endParaRPr lang="en-US" altLang="ja-JP" b="1" dirty="0">
              <a:latin typeface="Meiryo" panose="020B0604030504040204" pitchFamily="34" charset="-128"/>
              <a:ea typeface="Meiryo" panose="020B0604030504040204" pitchFamily="34" charset="-128"/>
            </a:endParaRPr>
          </a:p>
        </p:txBody>
      </p:sp>
      <p:sp>
        <p:nvSpPr>
          <p:cNvPr id="4" name="角丸四角形 3">
            <a:extLst>
              <a:ext uri="{FF2B5EF4-FFF2-40B4-BE49-F238E27FC236}">
                <a16:creationId xmlns:a16="http://schemas.microsoft.com/office/drawing/2014/main" id="{DEA3BC5E-00B2-B846-8059-642BDC23F028}"/>
              </a:ext>
            </a:extLst>
          </p:cNvPr>
          <p:cNvSpPr/>
          <p:nvPr/>
        </p:nvSpPr>
        <p:spPr>
          <a:xfrm>
            <a:off x="628649" y="5172074"/>
            <a:ext cx="8033437" cy="1320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b="1" dirty="0">
                <a:solidFill>
                  <a:schemeClr val="tx1"/>
                </a:solidFill>
                <a:latin typeface="Meiryo" panose="020B0604030504040204" pitchFamily="34" charset="-128"/>
                <a:ea typeface="Meiryo" panose="020B0604030504040204" pitchFamily="34" charset="-128"/>
              </a:rPr>
              <a:t>※ </a:t>
            </a:r>
            <a:r>
              <a:rPr kumimoji="1" lang="ja-JP" altLang="en-US" sz="2000" b="1">
                <a:solidFill>
                  <a:schemeClr val="tx1"/>
                </a:solidFill>
                <a:latin typeface="Meiryo" panose="020B0604030504040204" pitchFamily="34" charset="-128"/>
                <a:ea typeface="Meiryo" panose="020B0604030504040204" pitchFamily="34" charset="-128"/>
              </a:rPr>
              <a:t>以下の場合は食事制限をする場合があります</a:t>
            </a:r>
            <a:endParaRPr kumimoji="1" lang="en-US" altLang="ja-JP" sz="2000" b="1" dirty="0">
              <a:solidFill>
                <a:schemeClr val="tx1"/>
              </a:solidFill>
              <a:latin typeface="Meiryo" panose="020B0604030504040204" pitchFamily="34" charset="-128"/>
              <a:ea typeface="Meiryo" panose="020B0604030504040204" pitchFamily="34" charset="-128"/>
            </a:endParaRPr>
          </a:p>
          <a:p>
            <a:pPr algn="ctr"/>
            <a:r>
              <a:rPr kumimoji="1" lang="ja-JP" altLang="en-US" sz="2000" b="1">
                <a:solidFill>
                  <a:schemeClr val="tx1"/>
                </a:solidFill>
                <a:latin typeface="Meiryo" panose="020B0604030504040204" pitchFamily="34" charset="-128"/>
                <a:ea typeface="Meiryo" panose="020B0604030504040204" pitchFamily="34" charset="-128"/>
              </a:rPr>
              <a:t>・ステロイド治療中</a:t>
            </a:r>
            <a:r>
              <a:rPr kumimoji="1" lang="en-US" altLang="ja-JP" sz="2000" b="1" dirty="0">
                <a:solidFill>
                  <a:schemeClr val="tx1"/>
                </a:solidFill>
                <a:latin typeface="Meiryo" panose="020B0604030504040204" pitchFamily="34" charset="-128"/>
                <a:ea typeface="Meiryo" panose="020B0604030504040204" pitchFamily="34" charset="-128"/>
              </a:rPr>
              <a:t>  </a:t>
            </a:r>
            <a:r>
              <a:rPr lang="ja-JP" altLang="en-US" sz="2000" b="1">
                <a:solidFill>
                  <a:schemeClr val="tx1"/>
                </a:solidFill>
                <a:latin typeface="Meiryo" panose="020B0604030504040204" pitchFamily="34" charset="-128"/>
                <a:ea typeface="Meiryo" panose="020B0604030504040204" pitchFamily="34" charset="-128"/>
              </a:rPr>
              <a:t>・高血圧やむくみがある</a:t>
            </a:r>
            <a:r>
              <a:rPr lang="en-US" altLang="ja-JP" sz="2000" b="1" dirty="0">
                <a:solidFill>
                  <a:schemeClr val="tx1"/>
                </a:solidFill>
                <a:latin typeface="Meiryo" panose="020B0604030504040204" pitchFamily="34" charset="-128"/>
                <a:ea typeface="Meiryo" panose="020B0604030504040204" pitchFamily="34" charset="-128"/>
              </a:rPr>
              <a:t>  </a:t>
            </a:r>
            <a:r>
              <a:rPr kumimoji="1" lang="ja-JP" altLang="en-US" sz="2000" b="1">
                <a:solidFill>
                  <a:schemeClr val="tx1"/>
                </a:solidFill>
                <a:latin typeface="Meiryo" panose="020B0604030504040204" pitchFamily="34" charset="-128"/>
                <a:ea typeface="Meiryo" panose="020B0604030504040204" pitchFamily="34" charset="-128"/>
              </a:rPr>
              <a:t>・腎機能が低下</a:t>
            </a:r>
            <a:endParaRPr kumimoji="1" lang="en-US" altLang="ja-JP" sz="2000" b="1" dirty="0">
              <a:solidFill>
                <a:schemeClr val="tx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4353831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7E41E5-1419-E745-B0AD-52E361CED2EE}"/>
              </a:ext>
            </a:extLst>
          </p:cNvPr>
          <p:cNvSpPr>
            <a:spLocks noGrp="1"/>
          </p:cNvSpPr>
          <p:nvPr>
            <p:ph type="title"/>
          </p:nvPr>
        </p:nvSpPr>
        <p:spPr/>
        <p:txBody>
          <a:bodyPr>
            <a:normAutofit/>
          </a:bodyPr>
          <a:lstStyle/>
          <a:p>
            <a:r>
              <a:rPr kumimoji="1" lang="ja-JP" altLang="en-US" sz="3600" b="1">
                <a:latin typeface="Meiryo" panose="020B0604030504040204" pitchFamily="34" charset="-128"/>
                <a:ea typeface="Meiryo" panose="020B0604030504040204" pitchFamily="34" charset="-128"/>
              </a:rPr>
              <a:t>成長障害（低身長）について</a:t>
            </a:r>
          </a:p>
        </p:txBody>
      </p:sp>
      <p:sp>
        <p:nvSpPr>
          <p:cNvPr id="3" name="コンテンツ プレースホルダー 2">
            <a:extLst>
              <a:ext uri="{FF2B5EF4-FFF2-40B4-BE49-F238E27FC236}">
                <a16:creationId xmlns:a16="http://schemas.microsoft.com/office/drawing/2014/main" id="{F3244C51-A835-614F-962D-81E9F9D3140D}"/>
              </a:ext>
            </a:extLst>
          </p:cNvPr>
          <p:cNvSpPr>
            <a:spLocks noGrp="1"/>
          </p:cNvSpPr>
          <p:nvPr>
            <p:ph idx="1"/>
          </p:nvPr>
        </p:nvSpPr>
        <p:spPr>
          <a:xfrm>
            <a:off x="427212" y="1871312"/>
            <a:ext cx="8289572" cy="3300762"/>
          </a:xfrm>
        </p:spPr>
        <p:txBody>
          <a:bodyPr>
            <a:normAutofit/>
          </a:bodyPr>
          <a:lstStyle/>
          <a:p>
            <a:pPr>
              <a:lnSpc>
                <a:spcPct val="100000"/>
              </a:lnSpc>
            </a:pPr>
            <a:r>
              <a:rPr kumimoji="1" lang="ja-JP" altLang="en-US" sz="2400" b="1">
                <a:latin typeface="Meiryo" panose="020B0604030504040204" pitchFamily="34" charset="-128"/>
                <a:ea typeface="Meiryo" panose="020B0604030504040204" pitchFamily="34" charset="-128"/>
              </a:rPr>
              <a:t>成長障害は、腎臓病の重要な合併症の一つ（</a:t>
            </a:r>
            <a:r>
              <a:rPr kumimoji="1" lang="en-US" altLang="ja-JP" sz="2400" b="1" dirty="0">
                <a:latin typeface="Meiryo" panose="020B0604030504040204" pitchFamily="34" charset="-128"/>
                <a:ea typeface="Meiryo" panose="020B0604030504040204" pitchFamily="34" charset="-128"/>
              </a:rPr>
              <a:t>※</a:t>
            </a:r>
            <a:r>
              <a:rPr kumimoji="1" lang="ja-JP" altLang="en-US" sz="2400" b="1">
                <a:latin typeface="Meiryo" panose="020B0604030504040204" pitchFamily="34" charset="-128"/>
                <a:ea typeface="Meiryo" panose="020B0604030504040204" pitchFamily="34" charset="-128"/>
              </a:rPr>
              <a:t>）です。　</a:t>
            </a:r>
            <a:endParaRPr kumimoji="1" lang="en-US" altLang="ja-JP" sz="2400" b="1" dirty="0">
              <a:latin typeface="Meiryo" panose="020B0604030504040204" pitchFamily="34" charset="-128"/>
              <a:ea typeface="Meiryo" panose="020B0604030504040204" pitchFamily="34" charset="-128"/>
            </a:endParaRPr>
          </a:p>
          <a:p>
            <a:pPr marL="0" indent="0">
              <a:lnSpc>
                <a:spcPct val="100000"/>
              </a:lnSpc>
              <a:buNone/>
            </a:pPr>
            <a:r>
              <a:rPr kumimoji="1" lang="en-US" altLang="ja-JP" sz="2400" b="1" dirty="0">
                <a:latin typeface="Meiryo" panose="020B0604030504040204" pitchFamily="34" charset="-128"/>
                <a:ea typeface="Meiryo" panose="020B0604030504040204" pitchFamily="34" charset="-128"/>
              </a:rPr>
              <a:t>  </a:t>
            </a:r>
            <a:r>
              <a:rPr kumimoji="1" lang="ja-JP" altLang="en-US" sz="2400" b="1">
                <a:latin typeface="Meiryo" panose="020B0604030504040204" pitchFamily="34" charset="-128"/>
                <a:ea typeface="Meiryo" panose="020B0604030504040204" pitchFamily="34" charset="-128"/>
              </a:rPr>
              <a:t>成長障害で、腎臓病が発見されることもあります。</a:t>
            </a:r>
            <a:endParaRPr kumimoji="1" lang="en-US" altLang="ja-JP" sz="2400" b="1" dirty="0">
              <a:latin typeface="Meiryo" panose="020B0604030504040204" pitchFamily="34" charset="-128"/>
              <a:ea typeface="Meiryo" panose="020B0604030504040204" pitchFamily="34" charset="-128"/>
            </a:endParaRPr>
          </a:p>
          <a:p>
            <a:pPr>
              <a:lnSpc>
                <a:spcPct val="100000"/>
              </a:lnSpc>
            </a:pPr>
            <a:endParaRPr kumimoji="1" lang="en-US" altLang="ja-JP" sz="2400" b="1" dirty="0">
              <a:latin typeface="Meiryo" panose="020B0604030504040204" pitchFamily="34" charset="-128"/>
              <a:ea typeface="Meiryo" panose="020B0604030504040204" pitchFamily="34" charset="-128"/>
            </a:endParaRPr>
          </a:p>
          <a:p>
            <a:pPr>
              <a:lnSpc>
                <a:spcPct val="100000"/>
              </a:lnSpc>
            </a:pPr>
            <a:r>
              <a:rPr lang="ja-JP" altLang="en-US" sz="2400" b="1">
                <a:latin typeface="Meiryo" panose="020B0604030504040204" pitchFamily="34" charset="-128"/>
                <a:ea typeface="Meiryo" panose="020B0604030504040204" pitchFamily="34" charset="-128"/>
              </a:rPr>
              <a:t>病気の有無にかかわらず、定期的に身長を測定し、</a:t>
            </a:r>
            <a:endParaRPr lang="en-US" altLang="ja-JP" sz="2400" b="1" dirty="0">
              <a:latin typeface="Meiryo" panose="020B0604030504040204" pitchFamily="34" charset="-128"/>
              <a:ea typeface="Meiryo" panose="020B0604030504040204" pitchFamily="34" charset="-128"/>
            </a:endParaRPr>
          </a:p>
          <a:p>
            <a:pPr marL="0" indent="0">
              <a:lnSpc>
                <a:spcPct val="100000"/>
              </a:lnSpc>
              <a:buNone/>
            </a:pPr>
            <a:r>
              <a:rPr lang="en-US" altLang="ja-JP" sz="2400" b="1" dirty="0">
                <a:latin typeface="Meiryo" panose="020B0604030504040204" pitchFamily="34" charset="-128"/>
                <a:ea typeface="Meiryo" panose="020B0604030504040204" pitchFamily="34" charset="-128"/>
              </a:rPr>
              <a:t>  </a:t>
            </a:r>
            <a:r>
              <a:rPr lang="ja-JP" altLang="en-US" sz="2400" b="1">
                <a:latin typeface="Meiryo" panose="020B0604030504040204" pitchFamily="34" charset="-128"/>
                <a:ea typeface="Meiryo" panose="020B0604030504040204" pitchFamily="34" charset="-128"/>
              </a:rPr>
              <a:t>疑問があったら医師に相談しましょう。</a:t>
            </a:r>
            <a:endParaRPr lang="en-US" altLang="ja-JP" sz="2400" b="1" dirty="0">
              <a:latin typeface="Meiryo" panose="020B0604030504040204" pitchFamily="34" charset="-128"/>
              <a:ea typeface="Meiryo" panose="020B0604030504040204" pitchFamily="34" charset="-128"/>
            </a:endParaRPr>
          </a:p>
          <a:p>
            <a:pPr>
              <a:lnSpc>
                <a:spcPct val="100000"/>
              </a:lnSpc>
            </a:pPr>
            <a:endParaRPr kumimoji="1" lang="en-US" altLang="ja-JP" sz="2400" b="1" dirty="0">
              <a:latin typeface="Meiryo" panose="020B0604030504040204" pitchFamily="34" charset="-128"/>
              <a:ea typeface="Meiryo" panose="020B0604030504040204" pitchFamily="34" charset="-128"/>
            </a:endParaRPr>
          </a:p>
        </p:txBody>
      </p:sp>
      <p:sp>
        <p:nvSpPr>
          <p:cNvPr id="5" name="角丸四角形 4">
            <a:extLst>
              <a:ext uri="{FF2B5EF4-FFF2-40B4-BE49-F238E27FC236}">
                <a16:creationId xmlns:a16="http://schemas.microsoft.com/office/drawing/2014/main" id="{3AAA171A-9ED2-794D-939A-04008CDDAEA7}"/>
              </a:ext>
            </a:extLst>
          </p:cNvPr>
          <p:cNvSpPr/>
          <p:nvPr/>
        </p:nvSpPr>
        <p:spPr>
          <a:xfrm>
            <a:off x="628651" y="5352696"/>
            <a:ext cx="7886700" cy="11401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b="1" dirty="0">
                <a:solidFill>
                  <a:schemeClr val="tx1"/>
                </a:solidFill>
                <a:latin typeface="Meiryo" panose="020B0604030504040204" pitchFamily="34" charset="-128"/>
                <a:ea typeface="Meiryo" panose="020B0604030504040204" pitchFamily="34" charset="-128"/>
              </a:rPr>
              <a:t>※ </a:t>
            </a:r>
            <a:r>
              <a:rPr kumimoji="1" lang="ja-JP" altLang="en-US" sz="2000" b="1">
                <a:solidFill>
                  <a:schemeClr val="tx1"/>
                </a:solidFill>
                <a:latin typeface="Meiryo" panose="020B0604030504040204" pitchFamily="34" charset="-128"/>
                <a:ea typeface="Meiryo" panose="020B0604030504040204" pitchFamily="34" charset="-128"/>
              </a:rPr>
              <a:t>腎臓病による成長障害には治療があります。</a:t>
            </a:r>
            <a:endParaRPr kumimoji="1" lang="en-US" altLang="ja-JP" sz="2000" b="1" dirty="0">
              <a:solidFill>
                <a:schemeClr val="tx1"/>
              </a:solidFill>
              <a:latin typeface="Meiryo" panose="020B0604030504040204" pitchFamily="34" charset="-128"/>
              <a:ea typeface="Meiryo" panose="020B0604030504040204" pitchFamily="34" charset="-128"/>
            </a:endParaRPr>
          </a:p>
          <a:p>
            <a:r>
              <a:rPr kumimoji="1" lang="en-US" altLang="ja-JP" sz="2000" b="1" dirty="0">
                <a:solidFill>
                  <a:schemeClr val="tx1"/>
                </a:solidFill>
                <a:latin typeface="Meiryo" panose="020B0604030504040204" pitchFamily="34" charset="-128"/>
                <a:ea typeface="Meiryo" panose="020B0604030504040204" pitchFamily="34" charset="-128"/>
              </a:rPr>
              <a:t>   </a:t>
            </a:r>
            <a:r>
              <a:rPr kumimoji="1" lang="ja-JP" altLang="en-US" sz="2000" b="1">
                <a:solidFill>
                  <a:schemeClr val="tx1"/>
                </a:solidFill>
                <a:latin typeface="Meiryo" panose="020B0604030504040204" pitchFamily="34" charset="-128"/>
                <a:ea typeface="Meiryo" panose="020B0604030504040204" pitchFamily="34" charset="-128"/>
              </a:rPr>
              <a:t>「成長ホルモン」というお薬で、保険診療で認められています。</a:t>
            </a:r>
            <a:endParaRPr kumimoji="1" lang="en-US" altLang="ja-JP" sz="2000" b="1" dirty="0">
              <a:solidFill>
                <a:schemeClr val="tx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042338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0550C6-736A-374A-A2A0-7F818CD085AB}"/>
              </a:ext>
            </a:extLst>
          </p:cNvPr>
          <p:cNvSpPr>
            <a:spLocks noGrp="1"/>
          </p:cNvSpPr>
          <p:nvPr>
            <p:ph type="title"/>
          </p:nvPr>
        </p:nvSpPr>
        <p:spPr>
          <a:xfrm>
            <a:off x="628650" y="251707"/>
            <a:ext cx="7886700" cy="1325563"/>
          </a:xfrm>
        </p:spPr>
        <p:txBody>
          <a:bodyPr>
            <a:normAutofit/>
          </a:bodyPr>
          <a:lstStyle/>
          <a:p>
            <a:r>
              <a:rPr kumimoji="1" lang="ja-JP" altLang="en-US" sz="3600" b="1">
                <a:latin typeface="Meiryo" panose="020B0604030504040204" pitchFamily="34" charset="-128"/>
                <a:ea typeface="Meiryo" panose="020B0604030504040204" pitchFamily="34" charset="-128"/>
              </a:rPr>
              <a:t>腎臓病が進行したら？</a:t>
            </a:r>
          </a:p>
        </p:txBody>
      </p:sp>
      <p:sp>
        <p:nvSpPr>
          <p:cNvPr id="3" name="コンテンツ プレースホルダー 2">
            <a:extLst>
              <a:ext uri="{FF2B5EF4-FFF2-40B4-BE49-F238E27FC236}">
                <a16:creationId xmlns:a16="http://schemas.microsoft.com/office/drawing/2014/main" id="{A722FC32-EC8B-F547-92DE-7A74A9AB8AAF}"/>
              </a:ext>
            </a:extLst>
          </p:cNvPr>
          <p:cNvSpPr>
            <a:spLocks noGrp="1"/>
          </p:cNvSpPr>
          <p:nvPr>
            <p:ph idx="1"/>
          </p:nvPr>
        </p:nvSpPr>
        <p:spPr>
          <a:xfrm>
            <a:off x="628649" y="1478107"/>
            <a:ext cx="7886700" cy="2117427"/>
          </a:xfrm>
        </p:spPr>
        <p:txBody>
          <a:bodyPr>
            <a:normAutofit fontScale="92500" lnSpcReduction="20000"/>
          </a:bodyPr>
          <a:lstStyle/>
          <a:p>
            <a:pPr>
              <a:lnSpc>
                <a:spcPct val="100000"/>
              </a:lnSpc>
            </a:pPr>
            <a:r>
              <a:rPr kumimoji="1" lang="ja-JP" altLang="en-US" sz="1900" b="1">
                <a:latin typeface="Meiryo" panose="020B0604030504040204" pitchFamily="34" charset="-128"/>
                <a:ea typeface="Meiryo" panose="020B0604030504040204" pitchFamily="34" charset="-128"/>
              </a:rPr>
              <a:t>腎臓病が進行したら、透析（</a:t>
            </a:r>
            <a:r>
              <a:rPr kumimoji="1" lang="en-US" altLang="ja-JP" sz="1900" b="1" dirty="0">
                <a:latin typeface="Meiryo" panose="020B0604030504040204" pitchFamily="34" charset="-128"/>
                <a:ea typeface="Meiryo" panose="020B0604030504040204" pitchFamily="34" charset="-128"/>
              </a:rPr>
              <a:t>※</a:t>
            </a:r>
            <a:r>
              <a:rPr kumimoji="1" lang="ja-JP" altLang="en-US" sz="1900" b="1">
                <a:latin typeface="Meiryo" panose="020B0604030504040204" pitchFamily="34" charset="-128"/>
                <a:ea typeface="Meiryo" panose="020B0604030504040204" pitchFamily="34" charset="-128"/>
              </a:rPr>
              <a:t>）や腎移植が必要になることがあります。</a:t>
            </a:r>
            <a:endParaRPr kumimoji="1" lang="en-US" altLang="ja-JP" sz="1900" b="1" dirty="0">
              <a:latin typeface="Meiryo" panose="020B0604030504040204" pitchFamily="34" charset="-128"/>
              <a:ea typeface="Meiryo" panose="020B0604030504040204" pitchFamily="34" charset="-128"/>
            </a:endParaRPr>
          </a:p>
          <a:p>
            <a:pPr>
              <a:lnSpc>
                <a:spcPct val="100000"/>
              </a:lnSpc>
            </a:pPr>
            <a:endParaRPr kumimoji="1" lang="en-US" altLang="ja-JP" sz="1900" b="1" dirty="0">
              <a:latin typeface="Meiryo" panose="020B0604030504040204" pitchFamily="34" charset="-128"/>
              <a:ea typeface="Meiryo" panose="020B0604030504040204" pitchFamily="34" charset="-128"/>
            </a:endParaRPr>
          </a:p>
          <a:p>
            <a:pPr>
              <a:lnSpc>
                <a:spcPct val="100000"/>
              </a:lnSpc>
            </a:pPr>
            <a:r>
              <a:rPr lang="ja-JP" altLang="en-US" sz="1900" b="1">
                <a:latin typeface="Meiryo" panose="020B0604030504040204" pitchFamily="34" charset="-128"/>
                <a:ea typeface="Meiryo" panose="020B0604030504040204" pitchFamily="34" charset="-128"/>
              </a:rPr>
              <a:t>一旦透析を開始し移植へと進む場合と、直接移植を行う場合があります。</a:t>
            </a:r>
            <a:endParaRPr lang="en-US" altLang="ja-JP" sz="1900" b="1" dirty="0">
              <a:latin typeface="Meiryo" panose="020B0604030504040204" pitchFamily="34" charset="-128"/>
              <a:ea typeface="Meiryo" panose="020B0604030504040204" pitchFamily="34" charset="-128"/>
            </a:endParaRPr>
          </a:p>
          <a:p>
            <a:pPr>
              <a:lnSpc>
                <a:spcPct val="100000"/>
              </a:lnSpc>
            </a:pPr>
            <a:endParaRPr lang="en-US" altLang="ja-JP" sz="1900" b="1" dirty="0">
              <a:latin typeface="Meiryo" panose="020B0604030504040204" pitchFamily="34" charset="-128"/>
              <a:ea typeface="Meiryo" panose="020B0604030504040204" pitchFamily="34" charset="-128"/>
            </a:endParaRPr>
          </a:p>
          <a:p>
            <a:pPr>
              <a:lnSpc>
                <a:spcPct val="100000"/>
              </a:lnSpc>
            </a:pPr>
            <a:r>
              <a:rPr lang="ja-JP" altLang="en-US" sz="1900" b="1">
                <a:latin typeface="Meiryo" panose="020B0604030504040204" pitchFamily="34" charset="-128"/>
                <a:ea typeface="Meiryo" panose="020B0604030504040204" pitchFamily="34" charset="-128"/>
              </a:rPr>
              <a:t>成長や発達には移植が有利ですが、個々に検討が必要です。</a:t>
            </a:r>
            <a:endParaRPr lang="en-US" altLang="ja-JP" sz="1900" b="1" dirty="0">
              <a:latin typeface="Meiryo" panose="020B0604030504040204" pitchFamily="34" charset="-128"/>
              <a:ea typeface="Meiryo" panose="020B0604030504040204" pitchFamily="34" charset="-128"/>
            </a:endParaRPr>
          </a:p>
          <a:p>
            <a:pPr marL="0" indent="0">
              <a:lnSpc>
                <a:spcPct val="100000"/>
              </a:lnSpc>
              <a:buNone/>
            </a:pPr>
            <a:r>
              <a:rPr lang="en-US" altLang="ja-JP" sz="1900" b="1" dirty="0">
                <a:latin typeface="Meiryo" panose="020B0604030504040204" pitchFamily="34" charset="-128"/>
                <a:ea typeface="Meiryo" panose="020B0604030504040204" pitchFamily="34" charset="-128"/>
              </a:rPr>
              <a:t>   </a:t>
            </a:r>
            <a:r>
              <a:rPr lang="ja-JP" altLang="en-US" sz="1900" b="1">
                <a:latin typeface="Meiryo" panose="020B0604030504040204" pitchFamily="34" charset="-128"/>
                <a:ea typeface="Meiryo" panose="020B0604030504040204" pitchFamily="34" charset="-128"/>
              </a:rPr>
              <a:t>早めに専門医に紹介されることが望ましいです。</a:t>
            </a:r>
            <a:endParaRPr kumimoji="1" lang="en-US" altLang="ja-JP" sz="1900" b="1" dirty="0">
              <a:latin typeface="Meiryo" panose="020B0604030504040204" pitchFamily="34" charset="-128"/>
              <a:ea typeface="Meiryo" panose="020B0604030504040204" pitchFamily="34" charset="-128"/>
            </a:endParaRPr>
          </a:p>
        </p:txBody>
      </p:sp>
      <p:pic>
        <p:nvPicPr>
          <p:cNvPr id="7" name="図 6" descr="ダイアグラム&#10;&#10;中程度の精度で自動的に生成された説明">
            <a:extLst>
              <a:ext uri="{FF2B5EF4-FFF2-40B4-BE49-F238E27FC236}">
                <a16:creationId xmlns:a16="http://schemas.microsoft.com/office/drawing/2014/main" id="{16D36914-2BBC-1D44-9726-3852ABC69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6308" y="4363003"/>
            <a:ext cx="1806933" cy="1672060"/>
          </a:xfrm>
          <a:prstGeom prst="rect">
            <a:avLst/>
          </a:prstGeom>
        </p:spPr>
      </p:pic>
      <p:pic>
        <p:nvPicPr>
          <p:cNvPr id="10" name="図 9" descr="挿絵 が含まれている画像&#10;&#10;自動的に生成された説明">
            <a:extLst>
              <a:ext uri="{FF2B5EF4-FFF2-40B4-BE49-F238E27FC236}">
                <a16:creationId xmlns:a16="http://schemas.microsoft.com/office/drawing/2014/main" id="{02D8AF4A-2905-BC40-A681-774D0AFAE5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5183" y="4417622"/>
            <a:ext cx="1229155" cy="1641191"/>
          </a:xfrm>
          <a:prstGeom prst="rect">
            <a:avLst/>
          </a:prstGeom>
        </p:spPr>
      </p:pic>
      <p:sp>
        <p:nvSpPr>
          <p:cNvPr id="6" name="角丸四角形 5">
            <a:extLst>
              <a:ext uri="{FF2B5EF4-FFF2-40B4-BE49-F238E27FC236}">
                <a16:creationId xmlns:a16="http://schemas.microsoft.com/office/drawing/2014/main" id="{9D80B3E1-6E89-A54E-AD55-28928E89A3D0}"/>
              </a:ext>
            </a:extLst>
          </p:cNvPr>
          <p:cNvSpPr/>
          <p:nvPr/>
        </p:nvSpPr>
        <p:spPr>
          <a:xfrm>
            <a:off x="628649" y="3811711"/>
            <a:ext cx="7886699" cy="26811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en-US" altLang="ja-JP" sz="2000" b="1" dirty="0">
                <a:solidFill>
                  <a:schemeClr val="tx1"/>
                </a:solidFill>
                <a:latin typeface="Meiryo" panose="020B0604030504040204" pitchFamily="34" charset="-128"/>
                <a:ea typeface="Meiryo" panose="020B0604030504040204" pitchFamily="34" charset="-128"/>
              </a:rPr>
              <a:t>    ※ </a:t>
            </a:r>
            <a:r>
              <a:rPr kumimoji="1" lang="ja-JP" altLang="en-US" sz="2000" b="1" dirty="0">
                <a:solidFill>
                  <a:schemeClr val="tx1"/>
                </a:solidFill>
                <a:latin typeface="Meiryo" panose="020B0604030504040204" pitchFamily="34" charset="-128"/>
                <a:ea typeface="Meiryo" panose="020B0604030504040204" pitchFamily="34" charset="-128"/>
              </a:rPr>
              <a:t>透析には以下の二つがあります</a:t>
            </a:r>
            <a:endParaRPr kumimoji="1" lang="en-US" altLang="ja-JP" sz="2000" b="1" dirty="0">
              <a:solidFill>
                <a:schemeClr val="tx1"/>
              </a:solidFill>
              <a:latin typeface="Meiryo" panose="020B0604030504040204" pitchFamily="34" charset="-128"/>
              <a:ea typeface="Meiryo" panose="020B0604030504040204" pitchFamily="34" charset="-128"/>
            </a:endParaRPr>
          </a:p>
          <a:p>
            <a:r>
              <a:rPr kumimoji="1" lang="ja-JP" altLang="en-US" sz="2000" b="1" dirty="0">
                <a:solidFill>
                  <a:schemeClr val="tx1"/>
                </a:solidFill>
                <a:latin typeface="Meiryo" panose="020B0604030504040204" pitchFamily="34" charset="-128"/>
                <a:ea typeface="Meiryo" panose="020B0604030504040204" pitchFamily="34" charset="-128"/>
              </a:rPr>
              <a:t>　　</a:t>
            </a:r>
            <a:r>
              <a:rPr kumimoji="1" lang="en-US" altLang="ja-JP" sz="2000" b="1" dirty="0">
                <a:solidFill>
                  <a:schemeClr val="tx1"/>
                </a:solidFill>
                <a:latin typeface="Meiryo" panose="020B0604030504040204" pitchFamily="34" charset="-128"/>
                <a:ea typeface="Meiryo" panose="020B0604030504040204" pitchFamily="34" charset="-128"/>
              </a:rPr>
              <a:t>  1</a:t>
            </a:r>
            <a:r>
              <a:rPr kumimoji="1" lang="ja-JP" altLang="en-US" sz="2000" b="1" dirty="0" err="1">
                <a:solidFill>
                  <a:schemeClr val="tx1"/>
                </a:solidFill>
                <a:latin typeface="Meiryo" panose="020B0604030504040204" pitchFamily="34" charset="-128"/>
                <a:ea typeface="Meiryo" panose="020B0604030504040204" pitchFamily="34" charset="-128"/>
              </a:rPr>
              <a:t>．</a:t>
            </a:r>
            <a:r>
              <a:rPr kumimoji="1" lang="ja-JP" altLang="en-US" sz="2000" b="1" dirty="0">
                <a:solidFill>
                  <a:schemeClr val="tx1"/>
                </a:solidFill>
                <a:latin typeface="Meiryo" panose="020B0604030504040204" pitchFamily="34" charset="-128"/>
                <a:ea typeface="Meiryo" panose="020B0604030504040204" pitchFamily="34" charset="-128"/>
              </a:rPr>
              <a:t>血液透析　　　　　　　　</a:t>
            </a:r>
            <a:r>
              <a:rPr kumimoji="1" lang="en-US" altLang="ja-JP" sz="2000" b="1" dirty="0">
                <a:solidFill>
                  <a:schemeClr val="tx1"/>
                </a:solidFill>
                <a:latin typeface="Meiryo" panose="020B0604030504040204" pitchFamily="34" charset="-128"/>
                <a:ea typeface="Meiryo" panose="020B0604030504040204" pitchFamily="34" charset="-128"/>
              </a:rPr>
              <a:t>2</a:t>
            </a:r>
            <a:r>
              <a:rPr kumimoji="1" lang="ja-JP" altLang="en-US" sz="2000" b="1" dirty="0" err="1">
                <a:solidFill>
                  <a:schemeClr val="tx1"/>
                </a:solidFill>
                <a:latin typeface="Meiryo" panose="020B0604030504040204" pitchFamily="34" charset="-128"/>
                <a:ea typeface="Meiryo" panose="020B0604030504040204" pitchFamily="34" charset="-128"/>
              </a:rPr>
              <a:t>．</a:t>
            </a:r>
            <a:r>
              <a:rPr kumimoji="1" lang="ja-JP" altLang="en-US" sz="2000" b="1" dirty="0">
                <a:solidFill>
                  <a:schemeClr val="tx1"/>
                </a:solidFill>
                <a:latin typeface="Meiryo" panose="020B0604030504040204" pitchFamily="34" charset="-128"/>
                <a:ea typeface="Meiryo" panose="020B0604030504040204" pitchFamily="34" charset="-128"/>
              </a:rPr>
              <a:t>腹膜透析</a:t>
            </a:r>
            <a:endParaRPr kumimoji="1" lang="en-US" altLang="ja-JP" sz="2000" b="1" dirty="0">
              <a:solidFill>
                <a:schemeClr val="tx1"/>
              </a:solidFill>
              <a:latin typeface="Meiryo" panose="020B0604030504040204" pitchFamily="34" charset="-128"/>
              <a:ea typeface="Meiryo" panose="020B0604030504040204" pitchFamily="34" charset="-128"/>
            </a:endParaRPr>
          </a:p>
          <a:p>
            <a:endParaRPr kumimoji="1" lang="en-US" altLang="ja-JP" sz="2000" b="1" dirty="0">
              <a:solidFill>
                <a:schemeClr val="tx1"/>
              </a:solidFill>
              <a:latin typeface="Meiryo" panose="020B0604030504040204" pitchFamily="34" charset="-128"/>
              <a:ea typeface="Meiryo" panose="020B0604030504040204" pitchFamily="34" charset="-128"/>
            </a:endParaRPr>
          </a:p>
          <a:p>
            <a:endParaRPr kumimoji="1" lang="en-US" altLang="ja-JP" sz="2000" b="1" dirty="0">
              <a:solidFill>
                <a:schemeClr val="tx1"/>
              </a:solidFill>
              <a:latin typeface="Meiryo" panose="020B0604030504040204" pitchFamily="34" charset="-128"/>
              <a:ea typeface="Meiryo" panose="020B0604030504040204" pitchFamily="34" charset="-128"/>
            </a:endParaRPr>
          </a:p>
          <a:p>
            <a:endParaRPr kumimoji="1" lang="en-US" altLang="ja-JP" sz="2000" b="1" dirty="0">
              <a:solidFill>
                <a:schemeClr val="tx1"/>
              </a:solidFill>
              <a:latin typeface="Meiryo" panose="020B0604030504040204" pitchFamily="34" charset="-128"/>
              <a:ea typeface="Meiryo" panose="020B0604030504040204" pitchFamily="34" charset="-128"/>
            </a:endParaRPr>
          </a:p>
          <a:p>
            <a:endParaRPr kumimoji="1" lang="en-US" altLang="ja-JP" sz="2000" b="1" dirty="0">
              <a:solidFill>
                <a:schemeClr val="tx1"/>
              </a:solidFill>
              <a:latin typeface="Meiryo" panose="020B0604030504040204" pitchFamily="34" charset="-128"/>
              <a:ea typeface="Meiryo" panose="020B0604030504040204" pitchFamily="34" charset="-128"/>
            </a:endParaRPr>
          </a:p>
          <a:p>
            <a:endParaRPr kumimoji="1" lang="en-US" altLang="ja-JP" sz="2000" b="1" dirty="0">
              <a:solidFill>
                <a:schemeClr val="tx1"/>
              </a:solidFill>
              <a:latin typeface="Meiryo" panose="020B0604030504040204" pitchFamily="34" charset="-128"/>
              <a:ea typeface="Meiryo" panose="020B0604030504040204" pitchFamily="34" charset="-128"/>
            </a:endParaRPr>
          </a:p>
          <a:p>
            <a:pPr>
              <a:lnSpc>
                <a:spcPct val="150000"/>
              </a:lnSpc>
            </a:pPr>
            <a:r>
              <a:rPr kumimoji="1" lang="ja-JP" altLang="en-US" sz="1600" b="1" dirty="0">
                <a:solidFill>
                  <a:schemeClr val="tx1"/>
                </a:solidFill>
                <a:latin typeface="Meiryo" panose="020B0604030504040204" pitchFamily="34" charset="-128"/>
                <a:ea typeface="Meiryo" panose="020B0604030504040204" pitchFamily="34" charset="-128"/>
              </a:rPr>
              <a:t>　　</a:t>
            </a:r>
            <a:r>
              <a:rPr kumimoji="1" lang="en-US" altLang="ja-JP" sz="1600" b="1" dirty="0">
                <a:solidFill>
                  <a:schemeClr val="tx1"/>
                </a:solidFill>
                <a:latin typeface="Meiryo" panose="020B0604030504040204" pitchFamily="34" charset="-128"/>
                <a:ea typeface="Meiryo" panose="020B0604030504040204" pitchFamily="34" charset="-128"/>
              </a:rPr>
              <a:t>  </a:t>
            </a:r>
            <a:r>
              <a:rPr kumimoji="1" lang="ja-JP" altLang="en-US" sz="1600" b="1" dirty="0">
                <a:solidFill>
                  <a:schemeClr val="tx1"/>
                </a:solidFill>
                <a:latin typeface="Meiryo" panose="020B0604030504040204" pitchFamily="34" charset="-128"/>
                <a:ea typeface="Meiryo" panose="020B0604030504040204" pitchFamily="34" charset="-128"/>
              </a:rPr>
              <a:t>お子さんには腹膜透析が一般的ですが、病態などにより異なってきます。</a:t>
            </a:r>
            <a:endParaRPr kumimoji="1" lang="en-US" altLang="ja-JP" sz="1600" b="1" dirty="0">
              <a:solidFill>
                <a:schemeClr val="tx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2917681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EAB7B7-F394-41BA-AB55-9B16ACDBB9E3}"/>
              </a:ext>
            </a:extLst>
          </p:cNvPr>
          <p:cNvSpPr>
            <a:spLocks noGrp="1"/>
          </p:cNvSpPr>
          <p:nvPr>
            <p:ph type="ctrTitle"/>
          </p:nvPr>
        </p:nvSpPr>
        <p:spPr>
          <a:xfrm>
            <a:off x="685800" y="2763781"/>
            <a:ext cx="7772400" cy="1089706"/>
          </a:xfrm>
        </p:spPr>
        <p:txBody>
          <a:bodyPr/>
          <a:lstStyle/>
          <a:p>
            <a:r>
              <a:rPr kumimoji="1" lang="ja-JP" altLang="en-US" b="1" dirty="0">
                <a:latin typeface="Meiryo" panose="020B0604030504040204" pitchFamily="34" charset="-128"/>
                <a:ea typeface="Meiryo" panose="020B0604030504040204" pitchFamily="34" charset="-128"/>
              </a:rPr>
              <a:t>高齢者</a:t>
            </a:r>
            <a:r>
              <a:rPr kumimoji="1" lang="ja-JP" altLang="en-US" b="1">
                <a:latin typeface="Meiryo" panose="020B0604030504040204" pitchFamily="34" charset="-128"/>
                <a:ea typeface="Meiryo" panose="020B0604030504040204" pitchFamily="34" charset="-128"/>
              </a:rPr>
              <a:t>と</a:t>
            </a:r>
            <a:r>
              <a:rPr kumimoji="1" lang="en-US" altLang="ja-JP" b="1" dirty="0">
                <a:latin typeface="Meiryo" panose="020B0604030504040204" pitchFamily="34" charset="-128"/>
                <a:ea typeface="Meiryo" panose="020B0604030504040204" pitchFamily="34" charset="-128"/>
              </a:rPr>
              <a:t>CKD</a:t>
            </a:r>
            <a:endParaRPr kumimoji="1" lang="ja-JP" altLang="en-US" b="1"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7263022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 が含まれている画像&#10;&#10;自動的に生成された説明">
            <a:extLst>
              <a:ext uri="{FF2B5EF4-FFF2-40B4-BE49-F238E27FC236}">
                <a16:creationId xmlns:a16="http://schemas.microsoft.com/office/drawing/2014/main" id="{DF4504F7-022C-164A-A97B-6AE0E8A75F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831" y="2360259"/>
            <a:ext cx="3544338" cy="3466318"/>
          </a:xfrm>
          <a:prstGeom prst="rect">
            <a:avLst/>
          </a:prstGeom>
        </p:spPr>
      </p:pic>
      <p:sp>
        <p:nvSpPr>
          <p:cNvPr id="2" name="タイトル 1">
            <a:extLst>
              <a:ext uri="{FF2B5EF4-FFF2-40B4-BE49-F238E27FC236}">
                <a16:creationId xmlns:a16="http://schemas.microsoft.com/office/drawing/2014/main" id="{91AE657E-AE36-4D3A-83E9-5DAD5B08BD7C}"/>
              </a:ext>
            </a:extLst>
          </p:cNvPr>
          <p:cNvSpPr>
            <a:spLocks noGrp="1"/>
          </p:cNvSpPr>
          <p:nvPr>
            <p:ph type="title"/>
          </p:nvPr>
        </p:nvSpPr>
        <p:spPr/>
        <p:txBody>
          <a:bodyPr>
            <a:normAutofit/>
          </a:bodyPr>
          <a:lstStyle/>
          <a:p>
            <a:r>
              <a:rPr kumimoji="1" lang="ja-JP" altLang="en-US" sz="3600" b="1" dirty="0">
                <a:latin typeface="Meiryo" panose="020B0604030504040204" pitchFamily="34" charset="-128"/>
                <a:ea typeface="Meiryo" panose="020B0604030504040204" pitchFamily="34" charset="-128"/>
              </a:rPr>
              <a:t>医師と綿密に連携をとりましょう</a:t>
            </a:r>
          </a:p>
        </p:txBody>
      </p:sp>
      <p:sp>
        <p:nvSpPr>
          <p:cNvPr id="6" name="吹き出し: 円形 5">
            <a:extLst>
              <a:ext uri="{FF2B5EF4-FFF2-40B4-BE49-F238E27FC236}">
                <a16:creationId xmlns:a16="http://schemas.microsoft.com/office/drawing/2014/main" id="{DA061BDF-E007-4A51-BECA-68A16323950E}"/>
              </a:ext>
            </a:extLst>
          </p:cNvPr>
          <p:cNvSpPr/>
          <p:nvPr/>
        </p:nvSpPr>
        <p:spPr>
          <a:xfrm>
            <a:off x="7339324" y="2398387"/>
            <a:ext cx="1176026" cy="546652"/>
          </a:xfrm>
          <a:prstGeom prst="wedgeEllipseCallou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eiryo" panose="020B0604030504040204" pitchFamily="34" charset="-128"/>
                <a:ea typeface="Meiryo" panose="020B0604030504040204" pitchFamily="34" charset="-128"/>
              </a:rPr>
              <a:t>血糖</a:t>
            </a:r>
          </a:p>
        </p:txBody>
      </p:sp>
      <p:sp>
        <p:nvSpPr>
          <p:cNvPr id="7" name="吹き出し: 円形 6">
            <a:extLst>
              <a:ext uri="{FF2B5EF4-FFF2-40B4-BE49-F238E27FC236}">
                <a16:creationId xmlns:a16="http://schemas.microsoft.com/office/drawing/2014/main" id="{398B6FAA-5928-41A7-9357-8FBDE4C47B78}"/>
              </a:ext>
            </a:extLst>
          </p:cNvPr>
          <p:cNvSpPr/>
          <p:nvPr/>
        </p:nvSpPr>
        <p:spPr>
          <a:xfrm>
            <a:off x="6012081" y="1752148"/>
            <a:ext cx="1655227" cy="546652"/>
          </a:xfrm>
          <a:prstGeom prst="wedgeEllipseCallou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eiryo" panose="020B0604030504040204" pitchFamily="34" charset="-128"/>
                <a:ea typeface="Meiryo" panose="020B0604030504040204" pitchFamily="34" charset="-128"/>
              </a:rPr>
              <a:t>栄養状態</a:t>
            </a:r>
          </a:p>
        </p:txBody>
      </p:sp>
      <p:sp>
        <p:nvSpPr>
          <p:cNvPr id="8" name="吹き出し: 円形 7">
            <a:extLst>
              <a:ext uri="{FF2B5EF4-FFF2-40B4-BE49-F238E27FC236}">
                <a16:creationId xmlns:a16="http://schemas.microsoft.com/office/drawing/2014/main" id="{5A873587-2F9D-4528-B126-797233F146D8}"/>
              </a:ext>
            </a:extLst>
          </p:cNvPr>
          <p:cNvSpPr/>
          <p:nvPr/>
        </p:nvSpPr>
        <p:spPr>
          <a:xfrm flipH="1">
            <a:off x="4394471" y="1594940"/>
            <a:ext cx="1176026" cy="546652"/>
          </a:xfrm>
          <a:prstGeom prst="wedgeEllipseCallou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eiryo" panose="020B0604030504040204" pitchFamily="34" charset="-128"/>
                <a:ea typeface="Meiryo" panose="020B0604030504040204" pitchFamily="34" charset="-128"/>
              </a:rPr>
              <a:t>血圧</a:t>
            </a:r>
          </a:p>
        </p:txBody>
      </p:sp>
      <p:sp>
        <p:nvSpPr>
          <p:cNvPr id="9" name="吹き出し: 円形 8">
            <a:extLst>
              <a:ext uri="{FF2B5EF4-FFF2-40B4-BE49-F238E27FC236}">
                <a16:creationId xmlns:a16="http://schemas.microsoft.com/office/drawing/2014/main" id="{A0296B7A-69AA-4D4A-9622-FE5629C9CD98}"/>
              </a:ext>
            </a:extLst>
          </p:cNvPr>
          <p:cNvSpPr/>
          <p:nvPr/>
        </p:nvSpPr>
        <p:spPr>
          <a:xfrm>
            <a:off x="6427226" y="3186342"/>
            <a:ext cx="1385266" cy="546652"/>
          </a:xfrm>
          <a:prstGeom prst="wedgeEllipseCallou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eiryo" panose="020B0604030504040204" pitchFamily="34" charset="-128"/>
                <a:ea typeface="Meiryo" panose="020B0604030504040204" pitchFamily="34" charset="-128"/>
              </a:rPr>
              <a:t>合併症</a:t>
            </a:r>
          </a:p>
        </p:txBody>
      </p:sp>
      <p:sp>
        <p:nvSpPr>
          <p:cNvPr id="10" name="吹き出し: 円形 9">
            <a:extLst>
              <a:ext uri="{FF2B5EF4-FFF2-40B4-BE49-F238E27FC236}">
                <a16:creationId xmlns:a16="http://schemas.microsoft.com/office/drawing/2014/main" id="{0C162B8B-57A8-4808-ABF8-91E94FF5CA43}"/>
              </a:ext>
            </a:extLst>
          </p:cNvPr>
          <p:cNvSpPr/>
          <p:nvPr/>
        </p:nvSpPr>
        <p:spPr>
          <a:xfrm flipH="1">
            <a:off x="3701838" y="2446730"/>
            <a:ext cx="1385266" cy="546652"/>
          </a:xfrm>
          <a:prstGeom prst="wedgeEllipseCallou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latin typeface="Meiryo" panose="020B0604030504040204" pitchFamily="34" charset="-128"/>
                <a:ea typeface="Meiryo" panose="020B0604030504040204" pitchFamily="34" charset="-128"/>
              </a:rPr>
              <a:t>ADL</a:t>
            </a:r>
            <a:endParaRPr kumimoji="1" lang="ja-JP" altLang="en-US" b="1" dirty="0">
              <a:solidFill>
                <a:schemeClr val="tx1"/>
              </a:solidFill>
              <a:latin typeface="Meiryo" panose="020B0604030504040204" pitchFamily="34" charset="-128"/>
              <a:ea typeface="Meiryo" panose="020B0604030504040204" pitchFamily="34" charset="-128"/>
            </a:endParaRPr>
          </a:p>
        </p:txBody>
      </p:sp>
      <p:sp>
        <p:nvSpPr>
          <p:cNvPr id="11" name="吹き出し: 円形 10">
            <a:extLst>
              <a:ext uri="{FF2B5EF4-FFF2-40B4-BE49-F238E27FC236}">
                <a16:creationId xmlns:a16="http://schemas.microsoft.com/office/drawing/2014/main" id="{86EF1B3C-290D-442A-92EA-C4A593D1ABD6}"/>
              </a:ext>
            </a:extLst>
          </p:cNvPr>
          <p:cNvSpPr/>
          <p:nvPr/>
        </p:nvSpPr>
        <p:spPr>
          <a:xfrm flipH="1">
            <a:off x="2454887" y="1900078"/>
            <a:ext cx="1390650" cy="546652"/>
          </a:xfrm>
          <a:prstGeom prst="wedgeEllipseCallou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Meiryo" panose="020B0604030504040204" pitchFamily="34" charset="-128"/>
                <a:ea typeface="Meiryo" panose="020B0604030504040204" pitchFamily="34" charset="-128"/>
              </a:rPr>
              <a:t>内服薬</a:t>
            </a:r>
            <a:endParaRPr kumimoji="1" lang="en-US" altLang="ja-JP" b="1" dirty="0">
              <a:solidFill>
                <a:schemeClr val="tx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0D844B66-67ED-41BC-93BA-AA0B4DA970FB}"/>
              </a:ext>
            </a:extLst>
          </p:cNvPr>
          <p:cNvSpPr txBox="1"/>
          <p:nvPr/>
        </p:nvSpPr>
        <p:spPr>
          <a:xfrm>
            <a:off x="1279143" y="6039064"/>
            <a:ext cx="6878806"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高齢であればあればあるほど、バランスをとった治療が</a:t>
            </a:r>
            <a:r>
              <a:rPr kumimoji="1" lang="ja-JP" altLang="en-US" b="1">
                <a:latin typeface="Meiryo" panose="020B0604030504040204" pitchFamily="34" charset="-128"/>
                <a:ea typeface="Meiryo" panose="020B0604030504040204" pitchFamily="34" charset="-128"/>
              </a:rPr>
              <a:t>大事です</a:t>
            </a:r>
            <a:endParaRPr kumimoji="1" lang="en-US" altLang="ja-JP" b="1"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817281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4A57D9-5D00-4C42-BF52-C2580B1A2760}"/>
              </a:ext>
            </a:extLst>
          </p:cNvPr>
          <p:cNvSpPr>
            <a:spLocks noGrp="1"/>
          </p:cNvSpPr>
          <p:nvPr>
            <p:ph type="ctrTitle"/>
          </p:nvPr>
        </p:nvSpPr>
        <p:spPr>
          <a:xfrm>
            <a:off x="772297" y="2891972"/>
            <a:ext cx="7772400" cy="1074056"/>
          </a:xfrm>
        </p:spPr>
        <p:txBody>
          <a:bodyPr/>
          <a:lstStyle/>
          <a:p>
            <a:r>
              <a:rPr kumimoji="1" lang="ja-JP" altLang="en-US" b="1" dirty="0">
                <a:latin typeface="Meiryo" panose="020B0604030504040204" pitchFamily="34" charset="-128"/>
                <a:ea typeface="Meiryo" panose="020B0604030504040204" pitchFamily="34" charset="-128"/>
              </a:rPr>
              <a:t>腎不全が進んだら</a:t>
            </a:r>
          </a:p>
        </p:txBody>
      </p:sp>
    </p:spTree>
    <p:extLst>
      <p:ext uri="{BB962C8B-B14F-4D97-AF65-F5344CB8AC3E}">
        <p14:creationId xmlns:p14="http://schemas.microsoft.com/office/powerpoint/2010/main" val="38322322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742294-6876-4688-A3AE-1E912D8D7CCC}"/>
              </a:ext>
            </a:extLst>
          </p:cNvPr>
          <p:cNvSpPr>
            <a:spLocks noGrp="1"/>
          </p:cNvSpPr>
          <p:nvPr>
            <p:ph type="title"/>
          </p:nvPr>
        </p:nvSpPr>
        <p:spPr>
          <a:xfrm>
            <a:off x="628650" y="365126"/>
            <a:ext cx="7886700" cy="1325563"/>
          </a:xfrm>
        </p:spPr>
        <p:txBody>
          <a:bodyPr>
            <a:normAutofit/>
          </a:bodyPr>
          <a:lstStyle/>
          <a:p>
            <a:r>
              <a:rPr kumimoji="1" lang="ja-JP" altLang="en-US" sz="3600" b="1" dirty="0">
                <a:latin typeface="Meiryo" panose="020B0604030504040204" pitchFamily="34" charset="-128"/>
                <a:ea typeface="Meiryo" panose="020B0604030504040204" pitchFamily="34" charset="-128"/>
              </a:rPr>
              <a:t>腎不全が進んだら専門医へ！</a:t>
            </a:r>
          </a:p>
        </p:txBody>
      </p:sp>
      <p:sp>
        <p:nvSpPr>
          <p:cNvPr id="9" name="テキスト ボックス 8">
            <a:extLst>
              <a:ext uri="{FF2B5EF4-FFF2-40B4-BE49-F238E27FC236}">
                <a16:creationId xmlns:a16="http://schemas.microsoft.com/office/drawing/2014/main" id="{AB18797D-9877-47CF-8204-572DDAFAB2A2}"/>
              </a:ext>
            </a:extLst>
          </p:cNvPr>
          <p:cNvSpPr txBox="1"/>
          <p:nvPr/>
        </p:nvSpPr>
        <p:spPr>
          <a:xfrm>
            <a:off x="4659795" y="2110988"/>
            <a:ext cx="3865161" cy="369332"/>
          </a:xfrm>
          <a:prstGeom prst="rect">
            <a:avLst/>
          </a:prstGeom>
          <a:noFill/>
        </p:spPr>
        <p:txBody>
          <a:bodyPr wrap="none" rtlCol="0">
            <a:spAutoFit/>
          </a:bodyPr>
          <a:lstStyle/>
          <a:p>
            <a:r>
              <a:rPr kumimoji="1" lang="en-US" altLang="ja-JP" b="1" dirty="0">
                <a:latin typeface="Meiryo" panose="020B0604030504040204" pitchFamily="34" charset="-128"/>
                <a:ea typeface="Meiryo" panose="020B0604030504040204" pitchFamily="34" charset="-128"/>
              </a:rPr>
              <a:t>eGFR&lt;45</a:t>
            </a:r>
            <a:r>
              <a:rPr kumimoji="1" lang="ja-JP" altLang="en-US" b="1" dirty="0">
                <a:latin typeface="Meiryo" panose="020B0604030504040204" pitchFamily="34" charset="-128"/>
                <a:ea typeface="Meiryo" panose="020B0604030504040204" pitchFamily="34" charset="-128"/>
              </a:rPr>
              <a:t>で一度専門医の受診を！</a:t>
            </a:r>
          </a:p>
        </p:txBody>
      </p:sp>
      <p:sp>
        <p:nvSpPr>
          <p:cNvPr id="12" name="テキスト ボックス 11">
            <a:extLst>
              <a:ext uri="{FF2B5EF4-FFF2-40B4-BE49-F238E27FC236}">
                <a16:creationId xmlns:a16="http://schemas.microsoft.com/office/drawing/2014/main" id="{75A31D84-A700-4653-8357-EBF3F9DD9955}"/>
              </a:ext>
            </a:extLst>
          </p:cNvPr>
          <p:cNvSpPr txBox="1"/>
          <p:nvPr/>
        </p:nvSpPr>
        <p:spPr>
          <a:xfrm>
            <a:off x="981121" y="5297556"/>
            <a:ext cx="2954655" cy="923330"/>
          </a:xfrm>
          <a:prstGeom prst="rect">
            <a:avLst/>
          </a:prstGeom>
          <a:noFill/>
        </p:spPr>
        <p:txBody>
          <a:bodyPr wrap="square" rtlCol="0">
            <a:spAutoFit/>
          </a:bodyPr>
          <a:lstStyle/>
          <a:p>
            <a:r>
              <a:rPr kumimoji="1" lang="ja-JP" altLang="en-US" b="1" dirty="0">
                <a:latin typeface="Meiryo" panose="020B0604030504040204" pitchFamily="34" charset="-128"/>
                <a:ea typeface="Meiryo" panose="020B0604030504040204" pitchFamily="34" charset="-128"/>
              </a:rPr>
              <a:t>腎機能の悪くなった原因と</a:t>
            </a:r>
            <a:endParaRPr kumimoji="1" lang="en-US" altLang="ja-JP" b="1" dirty="0">
              <a:latin typeface="Meiryo" panose="020B0604030504040204" pitchFamily="34" charset="-128"/>
              <a:ea typeface="Meiryo" panose="020B0604030504040204" pitchFamily="34" charset="-128"/>
            </a:endParaRPr>
          </a:p>
          <a:p>
            <a:r>
              <a:rPr kumimoji="1" lang="ja-JP" altLang="en-US" b="1" dirty="0">
                <a:latin typeface="Meiryo" panose="020B0604030504040204" pitchFamily="34" charset="-128"/>
                <a:ea typeface="Meiryo" panose="020B0604030504040204" pitchFamily="34" charset="-128"/>
              </a:rPr>
              <a:t>今後の事（腎代替療法）</a:t>
            </a:r>
            <a:endParaRPr kumimoji="1" lang="en-US" altLang="ja-JP" b="1" dirty="0">
              <a:latin typeface="Meiryo" panose="020B0604030504040204" pitchFamily="34" charset="-128"/>
              <a:ea typeface="Meiryo" panose="020B0604030504040204" pitchFamily="34" charset="-128"/>
            </a:endParaRPr>
          </a:p>
          <a:p>
            <a:r>
              <a:rPr kumimoji="1" lang="ja-JP" altLang="en-US" b="1" dirty="0">
                <a:latin typeface="Meiryo" panose="020B0604030504040204" pitchFamily="34" charset="-128"/>
                <a:ea typeface="Meiryo" panose="020B0604030504040204" pitchFamily="34" charset="-128"/>
              </a:rPr>
              <a:t>について相談しましょう！</a:t>
            </a:r>
          </a:p>
        </p:txBody>
      </p:sp>
      <p:pic>
        <p:nvPicPr>
          <p:cNvPr id="10" name="図 9" descr="図形, 円&#10;&#10;自動的に生成された説明">
            <a:extLst>
              <a:ext uri="{FF2B5EF4-FFF2-40B4-BE49-F238E27FC236}">
                <a16:creationId xmlns:a16="http://schemas.microsoft.com/office/drawing/2014/main" id="{CF6FCAD7-B1E2-B84B-B7B7-DAAB0E7C30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3831" y="2625132"/>
            <a:ext cx="2213424" cy="2657232"/>
          </a:xfrm>
          <a:prstGeom prst="rect">
            <a:avLst/>
          </a:prstGeom>
        </p:spPr>
      </p:pic>
      <p:pic>
        <p:nvPicPr>
          <p:cNvPr id="14" name="図 13" descr="アイコン&#10;&#10;低い精度で自動的に生成された説明">
            <a:extLst>
              <a:ext uri="{FF2B5EF4-FFF2-40B4-BE49-F238E27FC236}">
                <a16:creationId xmlns:a16="http://schemas.microsoft.com/office/drawing/2014/main" id="{A4A833C3-B3D0-8442-B630-809445DEA3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2450" y="2209207"/>
            <a:ext cx="1956122" cy="400733"/>
          </a:xfrm>
          <a:prstGeom prst="rect">
            <a:avLst/>
          </a:prstGeom>
        </p:spPr>
      </p:pic>
      <p:sp>
        <p:nvSpPr>
          <p:cNvPr id="8" name="テキスト ボックス 7">
            <a:extLst>
              <a:ext uri="{FF2B5EF4-FFF2-40B4-BE49-F238E27FC236}">
                <a16:creationId xmlns:a16="http://schemas.microsoft.com/office/drawing/2014/main" id="{8DD6431F-2D91-4A94-AEBB-311C4C0AB7C7}"/>
              </a:ext>
            </a:extLst>
          </p:cNvPr>
          <p:cNvSpPr txBox="1"/>
          <p:nvPr/>
        </p:nvSpPr>
        <p:spPr>
          <a:xfrm>
            <a:off x="739789" y="2255800"/>
            <a:ext cx="822661" cy="369332"/>
          </a:xfrm>
          <a:prstGeom prst="rect">
            <a:avLst/>
          </a:prstGeom>
          <a:noFill/>
        </p:spPr>
        <p:txBody>
          <a:bodyPr wrap="none" rtlCol="0">
            <a:spAutoFit/>
          </a:bodyPr>
          <a:lstStyle/>
          <a:p>
            <a:r>
              <a:rPr kumimoji="1" lang="en-US" altLang="ja-JP" b="1" dirty="0">
                <a:latin typeface="Meiryo" panose="020B0604030504040204" pitchFamily="34" charset="-128"/>
                <a:ea typeface="Meiryo" panose="020B0604030504040204" pitchFamily="34" charset="-128"/>
              </a:rPr>
              <a:t>eGFR</a:t>
            </a:r>
            <a:endParaRPr kumimoji="1" lang="ja-JP" altLang="en-US" b="1" dirty="0">
              <a:latin typeface="Meiryo" panose="020B0604030504040204" pitchFamily="34" charset="-128"/>
              <a:ea typeface="Meiryo" panose="020B0604030504040204" pitchFamily="34" charset="-128"/>
            </a:endParaRPr>
          </a:p>
        </p:txBody>
      </p:sp>
      <p:pic>
        <p:nvPicPr>
          <p:cNvPr id="16" name="図 15" descr="抽象, 挿絵 が含まれている画像&#10;&#10;自動的に生成された説明">
            <a:extLst>
              <a:ext uri="{FF2B5EF4-FFF2-40B4-BE49-F238E27FC236}">
                <a16:creationId xmlns:a16="http://schemas.microsoft.com/office/drawing/2014/main" id="{E8331EF5-F7C8-AE48-870C-586E2420CF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208226" y="2812056"/>
            <a:ext cx="2351272" cy="3408830"/>
          </a:xfrm>
          <a:prstGeom prst="rect">
            <a:avLst/>
          </a:prstGeom>
        </p:spPr>
      </p:pic>
    </p:spTree>
    <p:extLst>
      <p:ext uri="{BB962C8B-B14F-4D97-AF65-F5344CB8AC3E}">
        <p14:creationId xmlns:p14="http://schemas.microsoft.com/office/powerpoint/2010/main" val="8777267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79C753-D5D5-46C2-9F5E-91387F173502}"/>
              </a:ext>
            </a:extLst>
          </p:cNvPr>
          <p:cNvSpPr>
            <a:spLocks noGrp="1"/>
          </p:cNvSpPr>
          <p:nvPr>
            <p:ph type="title"/>
          </p:nvPr>
        </p:nvSpPr>
        <p:spPr/>
        <p:txBody>
          <a:bodyPr>
            <a:normAutofit/>
          </a:bodyPr>
          <a:lstStyle/>
          <a:p>
            <a:r>
              <a:rPr kumimoji="1" lang="ja-JP" altLang="en-US" sz="3600" b="1" dirty="0">
                <a:latin typeface="Meiryo" panose="020B0604030504040204" pitchFamily="34" charset="-128"/>
                <a:ea typeface="Meiryo" panose="020B0604030504040204" pitchFamily="34" charset="-128"/>
              </a:rPr>
              <a:t>もし、腎不全がすすんだら</a:t>
            </a:r>
          </a:p>
        </p:txBody>
      </p:sp>
      <p:sp>
        <p:nvSpPr>
          <p:cNvPr id="8" name="テキスト ボックス 7">
            <a:extLst>
              <a:ext uri="{FF2B5EF4-FFF2-40B4-BE49-F238E27FC236}">
                <a16:creationId xmlns:a16="http://schemas.microsoft.com/office/drawing/2014/main" id="{B1AEB31A-FB92-4D7A-9AEF-678BD5B435CB}"/>
              </a:ext>
            </a:extLst>
          </p:cNvPr>
          <p:cNvSpPr txBox="1"/>
          <p:nvPr/>
        </p:nvSpPr>
        <p:spPr>
          <a:xfrm>
            <a:off x="1605522" y="4767045"/>
            <a:ext cx="1107996"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血液透析</a:t>
            </a:r>
          </a:p>
        </p:txBody>
      </p:sp>
      <p:sp>
        <p:nvSpPr>
          <p:cNvPr id="9" name="テキスト ボックス 8">
            <a:extLst>
              <a:ext uri="{FF2B5EF4-FFF2-40B4-BE49-F238E27FC236}">
                <a16:creationId xmlns:a16="http://schemas.microsoft.com/office/drawing/2014/main" id="{3BBB2CBB-37DA-4119-968F-FE9669E42A9F}"/>
              </a:ext>
            </a:extLst>
          </p:cNvPr>
          <p:cNvSpPr txBox="1"/>
          <p:nvPr/>
        </p:nvSpPr>
        <p:spPr>
          <a:xfrm>
            <a:off x="4127608" y="4762525"/>
            <a:ext cx="1107996"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腹膜透析</a:t>
            </a:r>
          </a:p>
        </p:txBody>
      </p:sp>
      <p:sp>
        <p:nvSpPr>
          <p:cNvPr id="11" name="テキスト ボックス 10">
            <a:extLst>
              <a:ext uri="{FF2B5EF4-FFF2-40B4-BE49-F238E27FC236}">
                <a16:creationId xmlns:a16="http://schemas.microsoft.com/office/drawing/2014/main" id="{95EE3F3B-BEC4-4118-A4DB-C8CB71BC41CA}"/>
              </a:ext>
            </a:extLst>
          </p:cNvPr>
          <p:cNvSpPr txBox="1"/>
          <p:nvPr/>
        </p:nvSpPr>
        <p:spPr>
          <a:xfrm>
            <a:off x="6649694" y="4758688"/>
            <a:ext cx="1107996"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腎臓移植</a:t>
            </a:r>
          </a:p>
        </p:txBody>
      </p:sp>
      <p:sp>
        <p:nvSpPr>
          <p:cNvPr id="12" name="テキスト ボックス 11">
            <a:extLst>
              <a:ext uri="{FF2B5EF4-FFF2-40B4-BE49-F238E27FC236}">
                <a16:creationId xmlns:a16="http://schemas.microsoft.com/office/drawing/2014/main" id="{C6D9D034-6681-4C0C-BD9D-D5EA23593876}"/>
              </a:ext>
            </a:extLst>
          </p:cNvPr>
          <p:cNvSpPr txBox="1"/>
          <p:nvPr/>
        </p:nvSpPr>
        <p:spPr>
          <a:xfrm>
            <a:off x="2250960" y="6016664"/>
            <a:ext cx="5032147"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どの治療もメリット</a:t>
            </a:r>
            <a:r>
              <a:rPr kumimoji="1" lang="ja-JP" altLang="en-US" b="1">
                <a:latin typeface="Meiryo" panose="020B0604030504040204" pitchFamily="34" charset="-128"/>
                <a:ea typeface="Meiryo" panose="020B0604030504040204" pitchFamily="34" charset="-128"/>
              </a:rPr>
              <a:t>・デメリットが</a:t>
            </a:r>
            <a:r>
              <a:rPr kumimoji="1" lang="ja-JP" altLang="en-US" b="1" dirty="0">
                <a:latin typeface="Meiryo" panose="020B0604030504040204" pitchFamily="34" charset="-128"/>
                <a:ea typeface="Meiryo" panose="020B0604030504040204" pitchFamily="34" charset="-128"/>
              </a:rPr>
              <a:t>あります！</a:t>
            </a:r>
          </a:p>
        </p:txBody>
      </p:sp>
      <p:pic>
        <p:nvPicPr>
          <p:cNvPr id="4" name="図 3" descr="ダイアグラム&#10;&#10;中程度の精度で自動的に生成された説明">
            <a:extLst>
              <a:ext uri="{FF2B5EF4-FFF2-40B4-BE49-F238E27FC236}">
                <a16:creationId xmlns:a16="http://schemas.microsoft.com/office/drawing/2014/main" id="{D0D97664-C815-CD45-9CD6-14C2E03F79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210" y="2120018"/>
            <a:ext cx="2932546" cy="2617964"/>
          </a:xfrm>
          <a:prstGeom prst="rect">
            <a:avLst/>
          </a:prstGeom>
        </p:spPr>
      </p:pic>
      <p:pic>
        <p:nvPicPr>
          <p:cNvPr id="13" name="図 12" descr="アイコン&#10;&#10;中程度の精度で自動的に生成された説明">
            <a:extLst>
              <a:ext uri="{FF2B5EF4-FFF2-40B4-BE49-F238E27FC236}">
                <a16:creationId xmlns:a16="http://schemas.microsoft.com/office/drawing/2014/main" id="{3846AD0B-DB75-1148-A7D0-F8E22E3A7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325" y="2237486"/>
            <a:ext cx="1976353" cy="2500496"/>
          </a:xfrm>
          <a:prstGeom prst="rect">
            <a:avLst/>
          </a:prstGeom>
        </p:spPr>
      </p:pic>
      <p:pic>
        <p:nvPicPr>
          <p:cNvPr id="5" name="図 4" descr="挿絵 が含まれている画像&#10;&#10;自動的に生成された説明">
            <a:extLst>
              <a:ext uri="{FF2B5EF4-FFF2-40B4-BE49-F238E27FC236}">
                <a16:creationId xmlns:a16="http://schemas.microsoft.com/office/drawing/2014/main" id="{36EAD717-9A76-CC4B-9D94-E9617DCB5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633" y="2271103"/>
            <a:ext cx="2432068" cy="2315794"/>
          </a:xfrm>
          <a:prstGeom prst="rect">
            <a:avLst/>
          </a:prstGeom>
        </p:spPr>
      </p:pic>
    </p:spTree>
    <p:extLst>
      <p:ext uri="{BB962C8B-B14F-4D97-AF65-F5344CB8AC3E}">
        <p14:creationId xmlns:p14="http://schemas.microsoft.com/office/powerpoint/2010/main" val="3036958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抽象, 挿絵 が含まれている画像&#10;&#10;自動的に生成された説明">
            <a:extLst>
              <a:ext uri="{FF2B5EF4-FFF2-40B4-BE49-F238E27FC236}">
                <a16:creationId xmlns:a16="http://schemas.microsoft.com/office/drawing/2014/main" id="{F05D7602-9ACC-6D4A-9622-01994BFC3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5736" y="2332560"/>
            <a:ext cx="1333499" cy="1600876"/>
          </a:xfrm>
          <a:prstGeom prst="rect">
            <a:avLst/>
          </a:prstGeom>
        </p:spPr>
      </p:pic>
      <p:sp>
        <p:nvSpPr>
          <p:cNvPr id="11" name="矢印: 左 10">
            <a:extLst>
              <a:ext uri="{FF2B5EF4-FFF2-40B4-BE49-F238E27FC236}">
                <a16:creationId xmlns:a16="http://schemas.microsoft.com/office/drawing/2014/main" id="{0EACB2A7-FA77-47D7-A476-F9CA961BD0FB}"/>
              </a:ext>
            </a:extLst>
          </p:cNvPr>
          <p:cNvSpPr/>
          <p:nvPr/>
        </p:nvSpPr>
        <p:spPr>
          <a:xfrm rot="10800000">
            <a:off x="3077899" y="3933436"/>
            <a:ext cx="3106585" cy="463138"/>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Yu Gothic Medium" panose="020B0400000000000000" pitchFamily="34" charset="-128"/>
            </a:endParaRPr>
          </a:p>
        </p:txBody>
      </p:sp>
      <p:sp>
        <p:nvSpPr>
          <p:cNvPr id="2" name="タイトル 1">
            <a:extLst>
              <a:ext uri="{FF2B5EF4-FFF2-40B4-BE49-F238E27FC236}">
                <a16:creationId xmlns:a16="http://schemas.microsoft.com/office/drawing/2014/main" id="{7F1E3B91-6EF0-4D16-8FBC-68C91BBA577C}"/>
              </a:ext>
            </a:extLst>
          </p:cNvPr>
          <p:cNvSpPr>
            <a:spLocks noGrp="1"/>
          </p:cNvSpPr>
          <p:nvPr>
            <p:ph type="title"/>
          </p:nvPr>
        </p:nvSpPr>
        <p:spPr/>
        <p:txBody>
          <a:bodyPr>
            <a:normAutofit/>
          </a:bodyPr>
          <a:lstStyle/>
          <a:p>
            <a:r>
              <a:rPr kumimoji="1" lang="ja-JP" altLang="en-US" sz="3600" b="1" dirty="0">
                <a:latin typeface="Meiryo" panose="020B0604030504040204" pitchFamily="34" charset="-128"/>
                <a:ea typeface="Meiryo" panose="020B0604030504040204" pitchFamily="34" charset="-128"/>
              </a:rPr>
              <a:t>腎移植は</a:t>
            </a:r>
            <a:r>
              <a:rPr lang="ja-JP" altLang="en-US" sz="3600" b="1" dirty="0">
                <a:latin typeface="Meiryo" panose="020B0604030504040204" pitchFamily="34" charset="-128"/>
                <a:ea typeface="Meiryo" panose="020B0604030504040204" pitchFamily="34" charset="-128"/>
              </a:rPr>
              <a:t>渡す</a:t>
            </a:r>
            <a:r>
              <a:rPr kumimoji="1" lang="ja-JP" altLang="en-US" sz="3600" b="1" dirty="0">
                <a:latin typeface="Meiryo" panose="020B0604030504040204" pitchFamily="34" charset="-128"/>
                <a:ea typeface="Meiryo" panose="020B0604030504040204" pitchFamily="34" charset="-128"/>
              </a:rPr>
              <a:t>側の体調も大事！</a:t>
            </a:r>
          </a:p>
        </p:txBody>
      </p:sp>
      <p:sp>
        <p:nvSpPr>
          <p:cNvPr id="12" name="テキスト ボックス 11">
            <a:extLst>
              <a:ext uri="{FF2B5EF4-FFF2-40B4-BE49-F238E27FC236}">
                <a16:creationId xmlns:a16="http://schemas.microsoft.com/office/drawing/2014/main" id="{7B951ED3-CE0B-4D64-AF88-50ED5B8F159B}"/>
              </a:ext>
            </a:extLst>
          </p:cNvPr>
          <p:cNvSpPr txBox="1"/>
          <p:nvPr/>
        </p:nvSpPr>
        <p:spPr>
          <a:xfrm>
            <a:off x="1247888" y="5340620"/>
            <a:ext cx="6878806" cy="646331"/>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腎臓を提供する側の</a:t>
            </a:r>
            <a:r>
              <a:rPr kumimoji="1" lang="ja-JP" altLang="en-US" b="1">
                <a:latin typeface="Meiryo" panose="020B0604030504040204" pitchFamily="34" charset="-128"/>
                <a:ea typeface="Meiryo" panose="020B0604030504040204" pitchFamily="34" charset="-128"/>
              </a:rPr>
              <a:t>体調がかなり</a:t>
            </a:r>
            <a:r>
              <a:rPr kumimoji="1" lang="ja-JP" altLang="en-US" b="1" dirty="0">
                <a:latin typeface="Meiryo" panose="020B0604030504040204" pitchFamily="34" charset="-128"/>
                <a:ea typeface="Meiryo" panose="020B0604030504040204" pitchFamily="34" charset="-128"/>
              </a:rPr>
              <a:t>良いことが必要</a:t>
            </a:r>
            <a:endParaRPr kumimoji="1" lang="en-US" altLang="ja-JP" b="1" dirty="0">
              <a:latin typeface="Meiryo" panose="020B0604030504040204" pitchFamily="34" charset="-128"/>
              <a:ea typeface="Meiryo" panose="020B0604030504040204" pitchFamily="34" charset="-128"/>
            </a:endParaRPr>
          </a:p>
          <a:p>
            <a:r>
              <a:rPr kumimoji="1" lang="ja-JP" altLang="en-US" b="1">
                <a:latin typeface="Meiryo" panose="020B0604030504040204" pitchFamily="34" charset="-128"/>
                <a:ea typeface="Meiryo" panose="020B0604030504040204" pitchFamily="34" charset="-128"/>
              </a:rPr>
              <a:t>心臓、肺、肝臓、感染症</a:t>
            </a:r>
            <a:r>
              <a:rPr kumimoji="1" lang="en-US" altLang="ja-JP" b="1" dirty="0">
                <a:latin typeface="Meiryo" panose="020B0604030504040204" pitchFamily="34" charset="-128"/>
                <a:ea typeface="Meiryo" panose="020B0604030504040204" pitchFamily="34" charset="-128"/>
              </a:rPr>
              <a:t>…</a:t>
            </a:r>
            <a:r>
              <a:rPr kumimoji="1" lang="ja-JP" altLang="en-US" b="1">
                <a:latin typeface="Meiryo" panose="020B0604030504040204" pitchFamily="34" charset="-128"/>
                <a:ea typeface="Meiryo" panose="020B0604030504040204" pitchFamily="34" charset="-128"/>
              </a:rPr>
              <a:t>提供後に問題ないであろう人が適応。</a:t>
            </a:r>
            <a:endParaRPr kumimoji="1" lang="en-US" altLang="ja-JP" b="1" dirty="0">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E08CE154-2F17-4626-BA39-E0F4E979A671}"/>
              </a:ext>
            </a:extLst>
          </p:cNvPr>
          <p:cNvSpPr/>
          <p:nvPr/>
        </p:nvSpPr>
        <p:spPr>
          <a:xfrm>
            <a:off x="1247889" y="5775081"/>
            <a:ext cx="6648224" cy="646331"/>
          </a:xfrm>
          <a:prstGeom prst="rect">
            <a:avLst/>
          </a:prstGeom>
        </p:spPr>
        <p:txBody>
          <a:bodyPr wrap="square">
            <a:spAutoFit/>
          </a:bodyPr>
          <a:lstStyle/>
          <a:p>
            <a:endParaRPr kumimoji="1" lang="en-US" altLang="ja-JP" b="1" dirty="0">
              <a:latin typeface="Meiryo" panose="020B0604030504040204" pitchFamily="34" charset="-128"/>
              <a:ea typeface="Meiryo" panose="020B0604030504040204" pitchFamily="34" charset="-128"/>
            </a:endParaRPr>
          </a:p>
          <a:p>
            <a:r>
              <a:rPr kumimoji="1" lang="ja-JP" altLang="en-US" b="1" dirty="0">
                <a:latin typeface="Meiryo" panose="020B0604030504040204" pitchFamily="34" charset="-128"/>
                <a:ea typeface="Meiryo" panose="020B0604030504040204" pitchFamily="34" charset="-128"/>
              </a:rPr>
              <a:t>早め（</a:t>
            </a:r>
            <a:r>
              <a:rPr kumimoji="1" lang="en-US" altLang="ja-JP" b="1" dirty="0">
                <a:latin typeface="Meiryo" panose="020B0604030504040204" pitchFamily="34" charset="-128"/>
                <a:ea typeface="Meiryo" panose="020B0604030504040204" pitchFamily="34" charset="-128"/>
              </a:rPr>
              <a:t>eGFR</a:t>
            </a:r>
            <a:r>
              <a:rPr kumimoji="1" lang="ja-JP" altLang="en-US" b="1">
                <a:latin typeface="Meiryo" panose="020B0604030504040204" pitchFamily="34" charset="-128"/>
                <a:ea typeface="Meiryo" panose="020B0604030504040204" pitchFamily="34" charset="-128"/>
              </a:rPr>
              <a:t>＝</a:t>
            </a:r>
            <a:r>
              <a:rPr kumimoji="1" lang="en-US" altLang="ja-JP" b="1" dirty="0">
                <a:latin typeface="Meiryo" panose="020B0604030504040204" pitchFamily="34" charset="-128"/>
                <a:ea typeface="Meiryo" panose="020B0604030504040204" pitchFamily="34" charset="-128"/>
              </a:rPr>
              <a:t>20〜25</a:t>
            </a:r>
            <a:r>
              <a:rPr kumimoji="1" lang="ja-JP" altLang="en-US" b="1" dirty="0">
                <a:latin typeface="Meiryo" panose="020B0604030504040204" pitchFamily="34" charset="-128"/>
                <a:ea typeface="Meiryo" panose="020B0604030504040204" pitchFamily="34" charset="-128"/>
              </a:rPr>
              <a:t>位で相談するくらいのつもりで）</a:t>
            </a:r>
            <a:endParaRPr lang="ja-JP" altLang="en-US" b="1" dirty="0">
              <a:latin typeface="Meiryo" panose="020B0604030504040204" pitchFamily="34" charset="-128"/>
              <a:ea typeface="Meiryo" panose="020B0604030504040204" pitchFamily="34" charset="-128"/>
            </a:endParaRPr>
          </a:p>
        </p:txBody>
      </p:sp>
      <p:pic>
        <p:nvPicPr>
          <p:cNvPr id="5" name="図 4" descr="抽象, 挿絵 が含まれている画像&#10;&#10;自動的に生成された説明">
            <a:extLst>
              <a:ext uri="{FF2B5EF4-FFF2-40B4-BE49-F238E27FC236}">
                <a16:creationId xmlns:a16="http://schemas.microsoft.com/office/drawing/2014/main" id="{94247BB0-15C5-3243-8277-C1F7FEB2F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495347" y="1758936"/>
            <a:ext cx="1481115" cy="2787492"/>
          </a:xfrm>
          <a:prstGeom prst="rect">
            <a:avLst/>
          </a:prstGeom>
        </p:spPr>
      </p:pic>
      <p:pic>
        <p:nvPicPr>
          <p:cNvPr id="7" name="図 6" descr="挿絵, 抽象 が含まれている画像&#10;&#10;自動的に生成された説明">
            <a:extLst>
              <a:ext uri="{FF2B5EF4-FFF2-40B4-BE49-F238E27FC236}">
                <a16:creationId xmlns:a16="http://schemas.microsoft.com/office/drawing/2014/main" id="{64D9AFAC-4705-9C45-81E4-B073732C89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8933" y="1742193"/>
            <a:ext cx="1461945" cy="2751412"/>
          </a:xfrm>
          <a:prstGeom prst="rect">
            <a:avLst/>
          </a:prstGeom>
        </p:spPr>
      </p:pic>
    </p:spTree>
    <p:extLst>
      <p:ext uri="{BB962C8B-B14F-4D97-AF65-F5344CB8AC3E}">
        <p14:creationId xmlns:p14="http://schemas.microsoft.com/office/powerpoint/2010/main" val="3127739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4A57D9-5D00-4C42-BF52-C2580B1A2760}"/>
              </a:ext>
            </a:extLst>
          </p:cNvPr>
          <p:cNvSpPr>
            <a:spLocks noGrp="1"/>
          </p:cNvSpPr>
          <p:nvPr>
            <p:ph type="ctrTitle"/>
          </p:nvPr>
        </p:nvSpPr>
        <p:spPr>
          <a:xfrm>
            <a:off x="685800" y="2779890"/>
            <a:ext cx="7772400" cy="1057487"/>
          </a:xfrm>
        </p:spPr>
        <p:txBody>
          <a:bodyPr/>
          <a:lstStyle/>
          <a:p>
            <a:r>
              <a:rPr kumimoji="1" lang="ja-JP" altLang="en-US" b="1" dirty="0">
                <a:latin typeface="Meiryo" panose="020B0604030504040204" pitchFamily="34" charset="-128"/>
                <a:ea typeface="Meiryo" panose="020B0604030504040204" pitchFamily="34" charset="-128"/>
              </a:rPr>
              <a:t>腎臓の病気</a:t>
            </a:r>
          </a:p>
        </p:txBody>
      </p:sp>
    </p:spTree>
    <p:extLst>
      <p:ext uri="{BB962C8B-B14F-4D97-AF65-F5344CB8AC3E}">
        <p14:creationId xmlns:p14="http://schemas.microsoft.com/office/powerpoint/2010/main" val="2017359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descr="Cgで描かれた建物&#10;&#10;低い精度で自動的に生成された説明">
            <a:extLst>
              <a:ext uri="{FF2B5EF4-FFF2-40B4-BE49-F238E27FC236}">
                <a16:creationId xmlns:a16="http://schemas.microsoft.com/office/drawing/2014/main" id="{8102F2F4-A9F2-DC4C-9978-23B23652BF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5565" y="2279417"/>
            <a:ext cx="3769938" cy="2133747"/>
          </a:xfrm>
          <a:prstGeom prst="rect">
            <a:avLst/>
          </a:prstGeom>
        </p:spPr>
      </p:pic>
      <p:pic>
        <p:nvPicPr>
          <p:cNvPr id="45" name="図 44">
            <a:extLst>
              <a:ext uri="{FF2B5EF4-FFF2-40B4-BE49-F238E27FC236}">
                <a16:creationId xmlns:a16="http://schemas.microsoft.com/office/drawing/2014/main" id="{AA7D86A2-8062-0F45-B583-EADFEC18FF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5282" y="1865068"/>
            <a:ext cx="2187870" cy="2626555"/>
          </a:xfrm>
          <a:prstGeom prst="rect">
            <a:avLst/>
          </a:prstGeom>
        </p:spPr>
      </p:pic>
      <p:sp>
        <p:nvSpPr>
          <p:cNvPr id="2" name="タイトル 1">
            <a:extLst>
              <a:ext uri="{FF2B5EF4-FFF2-40B4-BE49-F238E27FC236}">
                <a16:creationId xmlns:a16="http://schemas.microsoft.com/office/drawing/2014/main" id="{7C09621A-862D-40C2-A231-2A5A0B54E9B2}"/>
              </a:ext>
            </a:extLst>
          </p:cNvPr>
          <p:cNvSpPr>
            <a:spLocks noGrp="1"/>
          </p:cNvSpPr>
          <p:nvPr>
            <p:ph type="title"/>
          </p:nvPr>
        </p:nvSpPr>
        <p:spPr/>
        <p:txBody>
          <a:bodyPr>
            <a:normAutofit/>
          </a:bodyPr>
          <a:lstStyle/>
          <a:p>
            <a:r>
              <a:rPr kumimoji="1" lang="ja-JP" altLang="en-US" sz="3600" b="1" dirty="0">
                <a:latin typeface="Meiryo" panose="020B0604030504040204" pitchFamily="34" charset="-128"/>
                <a:ea typeface="Meiryo" panose="020B0604030504040204" pitchFamily="34" charset="-128"/>
              </a:rPr>
              <a:t>腎臓を敵から守ろう！</a:t>
            </a:r>
          </a:p>
        </p:txBody>
      </p:sp>
      <p:sp>
        <p:nvSpPr>
          <p:cNvPr id="5" name="テキスト ボックス 4">
            <a:extLst>
              <a:ext uri="{FF2B5EF4-FFF2-40B4-BE49-F238E27FC236}">
                <a16:creationId xmlns:a16="http://schemas.microsoft.com/office/drawing/2014/main" id="{6F4F8EA1-6285-4858-82CB-E1A5BB5A72A4}"/>
              </a:ext>
            </a:extLst>
          </p:cNvPr>
          <p:cNvSpPr txBox="1"/>
          <p:nvPr/>
        </p:nvSpPr>
        <p:spPr>
          <a:xfrm>
            <a:off x="884623" y="1824017"/>
            <a:ext cx="877163"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高血圧</a:t>
            </a:r>
          </a:p>
        </p:txBody>
      </p:sp>
      <p:sp>
        <p:nvSpPr>
          <p:cNvPr id="7" name="テキスト ボックス 6">
            <a:extLst>
              <a:ext uri="{FF2B5EF4-FFF2-40B4-BE49-F238E27FC236}">
                <a16:creationId xmlns:a16="http://schemas.microsoft.com/office/drawing/2014/main" id="{74971217-D206-4441-8483-609391E344B7}"/>
              </a:ext>
            </a:extLst>
          </p:cNvPr>
          <p:cNvSpPr txBox="1"/>
          <p:nvPr/>
        </p:nvSpPr>
        <p:spPr>
          <a:xfrm>
            <a:off x="884623" y="2494162"/>
            <a:ext cx="877163"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糖尿病</a:t>
            </a:r>
          </a:p>
        </p:txBody>
      </p:sp>
      <p:sp>
        <p:nvSpPr>
          <p:cNvPr id="8" name="テキスト ボックス 7">
            <a:extLst>
              <a:ext uri="{FF2B5EF4-FFF2-40B4-BE49-F238E27FC236}">
                <a16:creationId xmlns:a16="http://schemas.microsoft.com/office/drawing/2014/main" id="{442A1496-7FA7-403A-8EFF-1CA2ED0D92BC}"/>
              </a:ext>
            </a:extLst>
          </p:cNvPr>
          <p:cNvSpPr txBox="1"/>
          <p:nvPr/>
        </p:nvSpPr>
        <p:spPr>
          <a:xfrm>
            <a:off x="974854" y="3293506"/>
            <a:ext cx="646331"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喫煙</a:t>
            </a:r>
          </a:p>
        </p:txBody>
      </p:sp>
      <p:sp>
        <p:nvSpPr>
          <p:cNvPr id="9" name="テキスト ボックス 8">
            <a:extLst>
              <a:ext uri="{FF2B5EF4-FFF2-40B4-BE49-F238E27FC236}">
                <a16:creationId xmlns:a16="http://schemas.microsoft.com/office/drawing/2014/main" id="{18A1FF29-4247-48BE-A50D-A75E76B02678}"/>
              </a:ext>
            </a:extLst>
          </p:cNvPr>
          <p:cNvSpPr txBox="1"/>
          <p:nvPr/>
        </p:nvSpPr>
        <p:spPr>
          <a:xfrm>
            <a:off x="997406" y="4068573"/>
            <a:ext cx="646331"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肥満</a:t>
            </a:r>
          </a:p>
        </p:txBody>
      </p:sp>
      <p:sp>
        <p:nvSpPr>
          <p:cNvPr id="10" name="テキスト ボックス 9">
            <a:extLst>
              <a:ext uri="{FF2B5EF4-FFF2-40B4-BE49-F238E27FC236}">
                <a16:creationId xmlns:a16="http://schemas.microsoft.com/office/drawing/2014/main" id="{547C5FD7-A53E-4FA3-A159-B1188FB01558}"/>
              </a:ext>
            </a:extLst>
          </p:cNvPr>
          <p:cNvSpPr txBox="1"/>
          <p:nvPr/>
        </p:nvSpPr>
        <p:spPr>
          <a:xfrm>
            <a:off x="890511" y="4889305"/>
            <a:ext cx="877163"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寝不足</a:t>
            </a:r>
          </a:p>
        </p:txBody>
      </p:sp>
      <p:sp>
        <p:nvSpPr>
          <p:cNvPr id="6" name="テキスト ボックス 5">
            <a:extLst>
              <a:ext uri="{FF2B5EF4-FFF2-40B4-BE49-F238E27FC236}">
                <a16:creationId xmlns:a16="http://schemas.microsoft.com/office/drawing/2014/main" id="{3CBCEC7C-0DBD-41CD-B769-1EF12BBB3C82}"/>
              </a:ext>
            </a:extLst>
          </p:cNvPr>
          <p:cNvSpPr txBox="1"/>
          <p:nvPr/>
        </p:nvSpPr>
        <p:spPr>
          <a:xfrm>
            <a:off x="418641" y="6180463"/>
            <a:ext cx="3416320"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身体に悪いものは腎臓に悪い！</a:t>
            </a:r>
          </a:p>
        </p:txBody>
      </p:sp>
      <p:cxnSp>
        <p:nvCxnSpPr>
          <p:cNvPr id="12" name="直線コネクタ 11">
            <a:extLst>
              <a:ext uri="{FF2B5EF4-FFF2-40B4-BE49-F238E27FC236}">
                <a16:creationId xmlns:a16="http://schemas.microsoft.com/office/drawing/2014/main" id="{FFD1689C-5693-48F8-83B6-C0EBD8997B6E}"/>
              </a:ext>
            </a:extLst>
          </p:cNvPr>
          <p:cNvCxnSpPr>
            <a:cxnSpLocks/>
            <a:stCxn id="10" idx="3"/>
          </p:cNvCxnSpPr>
          <p:nvPr/>
        </p:nvCxnSpPr>
        <p:spPr>
          <a:xfrm flipV="1">
            <a:off x="1767674" y="4076050"/>
            <a:ext cx="2611169" cy="997921"/>
          </a:xfrm>
          <a:prstGeom prst="line">
            <a:avLst/>
          </a:prstGeom>
          <a:ln w="38100">
            <a:solidFill>
              <a:srgbClr val="EA9086"/>
            </a:solidFill>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DE1D8A4D-CBAE-4FC5-B237-D09292C463E0}"/>
              </a:ext>
            </a:extLst>
          </p:cNvPr>
          <p:cNvCxnSpPr>
            <a:cxnSpLocks/>
          </p:cNvCxnSpPr>
          <p:nvPr/>
        </p:nvCxnSpPr>
        <p:spPr>
          <a:xfrm flipH="1">
            <a:off x="3574186" y="4077988"/>
            <a:ext cx="804017" cy="692623"/>
          </a:xfrm>
          <a:prstGeom prst="straightConnector1">
            <a:avLst/>
          </a:prstGeom>
          <a:ln w="38100">
            <a:solidFill>
              <a:srgbClr val="EA9086"/>
            </a:solidFill>
            <a:tailEnd type="triangle"/>
          </a:ln>
        </p:spPr>
        <p:style>
          <a:lnRef idx="1">
            <a:schemeClr val="dk1"/>
          </a:lnRef>
          <a:fillRef idx="0">
            <a:schemeClr val="dk1"/>
          </a:fillRef>
          <a:effectRef idx="0">
            <a:schemeClr val="dk1"/>
          </a:effectRef>
          <a:fontRef idx="minor">
            <a:schemeClr val="tx1"/>
          </a:fontRef>
        </p:style>
      </p:cxnSp>
      <p:cxnSp>
        <p:nvCxnSpPr>
          <p:cNvPr id="16" name="直線コネクタ 15">
            <a:extLst>
              <a:ext uri="{FF2B5EF4-FFF2-40B4-BE49-F238E27FC236}">
                <a16:creationId xmlns:a16="http://schemas.microsoft.com/office/drawing/2014/main" id="{BEC17C03-0C39-4EB9-A003-07B983F531C5}"/>
              </a:ext>
            </a:extLst>
          </p:cNvPr>
          <p:cNvCxnSpPr>
            <a:cxnSpLocks/>
          </p:cNvCxnSpPr>
          <p:nvPr/>
        </p:nvCxnSpPr>
        <p:spPr>
          <a:xfrm>
            <a:off x="1761786" y="1988133"/>
            <a:ext cx="2616417" cy="1048747"/>
          </a:xfrm>
          <a:prstGeom prst="line">
            <a:avLst/>
          </a:prstGeom>
          <a:ln w="38100">
            <a:solidFill>
              <a:srgbClr val="EA9086"/>
            </a:solidFill>
          </a:ln>
        </p:spPr>
        <p:style>
          <a:lnRef idx="3">
            <a:schemeClr val="dk1"/>
          </a:lnRef>
          <a:fillRef idx="0">
            <a:schemeClr val="dk1"/>
          </a:fillRef>
          <a:effectRef idx="2">
            <a:schemeClr val="dk1"/>
          </a:effectRef>
          <a:fontRef idx="minor">
            <a:schemeClr val="tx1"/>
          </a:fontRef>
        </p:style>
      </p:cxnSp>
      <p:cxnSp>
        <p:nvCxnSpPr>
          <p:cNvPr id="17" name="直線矢印コネクタ 16">
            <a:extLst>
              <a:ext uri="{FF2B5EF4-FFF2-40B4-BE49-F238E27FC236}">
                <a16:creationId xmlns:a16="http://schemas.microsoft.com/office/drawing/2014/main" id="{4D1E222A-163B-48D3-B3C7-0328FDFAE51C}"/>
              </a:ext>
            </a:extLst>
          </p:cNvPr>
          <p:cNvCxnSpPr>
            <a:cxnSpLocks/>
          </p:cNvCxnSpPr>
          <p:nvPr/>
        </p:nvCxnSpPr>
        <p:spPr>
          <a:xfrm flipH="1" flipV="1">
            <a:off x="3656355" y="2098233"/>
            <a:ext cx="722488" cy="940835"/>
          </a:xfrm>
          <a:prstGeom prst="straightConnector1">
            <a:avLst/>
          </a:prstGeom>
          <a:ln w="38100">
            <a:solidFill>
              <a:srgbClr val="EA9086"/>
            </a:solidFill>
            <a:tailEnd type="triangle"/>
          </a:ln>
        </p:spPr>
        <p:style>
          <a:lnRef idx="1">
            <a:schemeClr val="dk1"/>
          </a:lnRef>
          <a:fillRef idx="0">
            <a:schemeClr val="dk1"/>
          </a:fillRef>
          <a:effectRef idx="0">
            <a:schemeClr val="dk1"/>
          </a:effectRef>
          <a:fontRef idx="minor">
            <a:schemeClr val="tx1"/>
          </a:fontRef>
        </p:style>
      </p:cxnSp>
      <p:cxnSp>
        <p:nvCxnSpPr>
          <p:cNvPr id="22" name="直線コネクタ 21">
            <a:extLst>
              <a:ext uri="{FF2B5EF4-FFF2-40B4-BE49-F238E27FC236}">
                <a16:creationId xmlns:a16="http://schemas.microsoft.com/office/drawing/2014/main" id="{64A2360C-1C35-4B2A-8A31-B56366ECB34F}"/>
              </a:ext>
            </a:extLst>
          </p:cNvPr>
          <p:cNvCxnSpPr>
            <a:cxnSpLocks/>
          </p:cNvCxnSpPr>
          <p:nvPr/>
        </p:nvCxnSpPr>
        <p:spPr>
          <a:xfrm>
            <a:off x="1732932" y="2680966"/>
            <a:ext cx="2207768" cy="600258"/>
          </a:xfrm>
          <a:prstGeom prst="line">
            <a:avLst/>
          </a:prstGeom>
          <a:ln w="38100">
            <a:solidFill>
              <a:srgbClr val="EA9086"/>
            </a:solidFill>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97672D10-24C6-4E54-B72C-56A52F2ECB2C}"/>
              </a:ext>
            </a:extLst>
          </p:cNvPr>
          <p:cNvCxnSpPr>
            <a:cxnSpLocks/>
          </p:cNvCxnSpPr>
          <p:nvPr/>
        </p:nvCxnSpPr>
        <p:spPr>
          <a:xfrm flipH="1" flipV="1">
            <a:off x="3044590" y="3305108"/>
            <a:ext cx="1059192" cy="340230"/>
          </a:xfrm>
          <a:prstGeom prst="straightConnector1">
            <a:avLst/>
          </a:prstGeom>
          <a:ln w="38100">
            <a:solidFill>
              <a:srgbClr val="EA9086"/>
            </a:solidFill>
            <a:tailEnd type="triangle"/>
          </a:ln>
        </p:spPr>
        <p:style>
          <a:lnRef idx="1">
            <a:schemeClr val="dk1"/>
          </a:lnRef>
          <a:fillRef idx="0">
            <a:schemeClr val="dk1"/>
          </a:fillRef>
          <a:effectRef idx="0">
            <a:schemeClr val="dk1"/>
          </a:effectRef>
          <a:fontRef idx="minor">
            <a:schemeClr val="tx1"/>
          </a:fontRef>
        </p:style>
      </p:cxnSp>
      <p:cxnSp>
        <p:nvCxnSpPr>
          <p:cNvPr id="26" name="直線コネクタ 25">
            <a:extLst>
              <a:ext uri="{FF2B5EF4-FFF2-40B4-BE49-F238E27FC236}">
                <a16:creationId xmlns:a16="http://schemas.microsoft.com/office/drawing/2014/main" id="{8D9C2DEA-6498-49CB-A6F4-0E8F812FBFCE}"/>
              </a:ext>
            </a:extLst>
          </p:cNvPr>
          <p:cNvCxnSpPr>
            <a:cxnSpLocks/>
          </p:cNvCxnSpPr>
          <p:nvPr/>
        </p:nvCxnSpPr>
        <p:spPr>
          <a:xfrm>
            <a:off x="1621185" y="3445751"/>
            <a:ext cx="2482597" cy="205067"/>
          </a:xfrm>
          <a:prstGeom prst="line">
            <a:avLst/>
          </a:prstGeom>
          <a:ln w="38100">
            <a:solidFill>
              <a:srgbClr val="EA9086"/>
            </a:solidFill>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95C245E2-1E86-4B6B-8720-6EFDCB89EE2D}"/>
              </a:ext>
            </a:extLst>
          </p:cNvPr>
          <p:cNvCxnSpPr>
            <a:cxnSpLocks/>
          </p:cNvCxnSpPr>
          <p:nvPr/>
        </p:nvCxnSpPr>
        <p:spPr>
          <a:xfrm flipH="1">
            <a:off x="2808530" y="3842285"/>
            <a:ext cx="967637" cy="526429"/>
          </a:xfrm>
          <a:prstGeom prst="straightConnector1">
            <a:avLst/>
          </a:prstGeom>
          <a:ln w="38100">
            <a:solidFill>
              <a:srgbClr val="EA9086"/>
            </a:solidFill>
            <a:tailEnd type="triangle"/>
          </a:ln>
        </p:spPr>
        <p:style>
          <a:lnRef idx="1">
            <a:schemeClr val="dk1"/>
          </a:lnRef>
          <a:fillRef idx="0">
            <a:schemeClr val="dk1"/>
          </a:fillRef>
          <a:effectRef idx="0">
            <a:schemeClr val="dk1"/>
          </a:effectRef>
          <a:fontRef idx="minor">
            <a:schemeClr val="tx1"/>
          </a:fontRef>
        </p:style>
      </p:cxnSp>
      <p:cxnSp>
        <p:nvCxnSpPr>
          <p:cNvPr id="29" name="直線コネクタ 28">
            <a:extLst>
              <a:ext uri="{FF2B5EF4-FFF2-40B4-BE49-F238E27FC236}">
                <a16:creationId xmlns:a16="http://schemas.microsoft.com/office/drawing/2014/main" id="{41E56608-BB78-42A9-8096-E7E486165750}"/>
              </a:ext>
            </a:extLst>
          </p:cNvPr>
          <p:cNvCxnSpPr>
            <a:cxnSpLocks/>
          </p:cNvCxnSpPr>
          <p:nvPr/>
        </p:nvCxnSpPr>
        <p:spPr>
          <a:xfrm flipV="1">
            <a:off x="1643737" y="3840549"/>
            <a:ext cx="2157701" cy="382884"/>
          </a:xfrm>
          <a:prstGeom prst="line">
            <a:avLst/>
          </a:prstGeom>
          <a:ln w="38100">
            <a:solidFill>
              <a:srgbClr val="EA9086"/>
            </a:solidFill>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CC2DD0E6-A70C-47D4-83A5-1BB256B5FA37}"/>
              </a:ext>
            </a:extLst>
          </p:cNvPr>
          <p:cNvCxnSpPr>
            <a:cxnSpLocks/>
          </p:cNvCxnSpPr>
          <p:nvPr/>
        </p:nvCxnSpPr>
        <p:spPr>
          <a:xfrm flipH="1" flipV="1">
            <a:off x="3292348" y="2816438"/>
            <a:ext cx="648352" cy="466768"/>
          </a:xfrm>
          <a:prstGeom prst="straightConnector1">
            <a:avLst/>
          </a:prstGeom>
          <a:ln w="38100">
            <a:solidFill>
              <a:srgbClr val="EA9086"/>
            </a:solidFill>
            <a:tailEnd type="triangle"/>
          </a:ln>
        </p:spPr>
        <p:style>
          <a:lnRef idx="1">
            <a:schemeClr val="dk1"/>
          </a:lnRef>
          <a:fillRef idx="0">
            <a:schemeClr val="dk1"/>
          </a:fillRef>
          <a:effectRef idx="0">
            <a:schemeClr val="dk1"/>
          </a:effectRef>
          <a:fontRef idx="minor">
            <a:schemeClr val="tx1"/>
          </a:fontRef>
        </p:style>
      </p:cxnSp>
      <p:sp>
        <p:nvSpPr>
          <p:cNvPr id="41" name="テキスト ボックス 40">
            <a:extLst>
              <a:ext uri="{FF2B5EF4-FFF2-40B4-BE49-F238E27FC236}">
                <a16:creationId xmlns:a16="http://schemas.microsoft.com/office/drawing/2014/main" id="{7AE8EB2E-9A03-FF4D-9F82-F8397F512B85}"/>
              </a:ext>
            </a:extLst>
          </p:cNvPr>
          <p:cNvSpPr txBox="1"/>
          <p:nvPr/>
        </p:nvSpPr>
        <p:spPr>
          <a:xfrm>
            <a:off x="4524100" y="6169708"/>
            <a:ext cx="4515980" cy="646331"/>
          </a:xfrm>
          <a:prstGeom prst="rect">
            <a:avLst/>
          </a:prstGeom>
          <a:noFill/>
        </p:spPr>
        <p:txBody>
          <a:bodyPr wrap="none" rtlCol="0">
            <a:spAutoFit/>
          </a:bodyPr>
          <a:lstStyle/>
          <a:p>
            <a:r>
              <a:rPr kumimoji="1" lang="en-US" altLang="ja-JP" b="1" dirty="0">
                <a:latin typeface="Meiryo" panose="020B0604030504040204" pitchFamily="34" charset="-128"/>
                <a:ea typeface="Meiryo" panose="020B0604030504040204" pitchFamily="34" charset="-128"/>
              </a:rPr>
              <a:t>eGFR</a:t>
            </a:r>
            <a:r>
              <a:rPr kumimoji="1" lang="ja-JP" altLang="en-US" b="1" dirty="0">
                <a:latin typeface="Meiryo" panose="020B0604030504040204" pitchFamily="34" charset="-128"/>
                <a:ea typeface="Meiryo" panose="020B0604030504040204" pitchFamily="34" charset="-128"/>
              </a:rPr>
              <a:t>を元に戻す薬草や魔法はありません</a:t>
            </a:r>
            <a:endParaRPr kumimoji="1" lang="en-US" altLang="ja-JP" b="1" dirty="0">
              <a:latin typeface="Meiryo" panose="020B0604030504040204" pitchFamily="34" charset="-128"/>
              <a:ea typeface="Meiryo" panose="020B0604030504040204" pitchFamily="34" charset="-128"/>
            </a:endParaRPr>
          </a:p>
          <a:p>
            <a:endParaRPr kumimoji="1" lang="ja-JP" altLang="en-US" b="1" dirty="0">
              <a:latin typeface="Meiryo" panose="020B0604030504040204" pitchFamily="34" charset="-128"/>
              <a:ea typeface="Meiryo" panose="020B0604030504040204" pitchFamily="34" charset="-128"/>
            </a:endParaRPr>
          </a:p>
        </p:txBody>
      </p:sp>
      <p:pic>
        <p:nvPicPr>
          <p:cNvPr id="42" name="図 41" descr="アイコン&#10;&#10;自動的に生成された説明">
            <a:extLst>
              <a:ext uri="{FF2B5EF4-FFF2-40B4-BE49-F238E27FC236}">
                <a16:creationId xmlns:a16="http://schemas.microsoft.com/office/drawing/2014/main" id="{AF56ED97-36EF-5145-A6B2-FD69D73DA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6352" y="5166078"/>
            <a:ext cx="832801" cy="879852"/>
          </a:xfrm>
          <a:prstGeom prst="rect">
            <a:avLst/>
          </a:prstGeom>
        </p:spPr>
      </p:pic>
      <p:pic>
        <p:nvPicPr>
          <p:cNvPr id="43" name="図 42" descr="アイコン&#10;&#10;自動的に生成された説明">
            <a:extLst>
              <a:ext uri="{FF2B5EF4-FFF2-40B4-BE49-F238E27FC236}">
                <a16:creationId xmlns:a16="http://schemas.microsoft.com/office/drawing/2014/main" id="{4E58B972-56A0-B84E-8062-404364BF74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4766" y="5212814"/>
            <a:ext cx="899943" cy="833116"/>
          </a:xfrm>
          <a:prstGeom prst="rect">
            <a:avLst/>
          </a:prstGeom>
        </p:spPr>
      </p:pic>
    </p:spTree>
    <p:extLst>
      <p:ext uri="{BB962C8B-B14F-4D97-AF65-F5344CB8AC3E}">
        <p14:creationId xmlns:p14="http://schemas.microsoft.com/office/powerpoint/2010/main" val="27308278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25CE69-23ED-484C-BDE2-EC9328F1592C}"/>
              </a:ext>
            </a:extLst>
          </p:cNvPr>
          <p:cNvSpPr>
            <a:spLocks noGrp="1"/>
          </p:cNvSpPr>
          <p:nvPr>
            <p:ph type="title"/>
          </p:nvPr>
        </p:nvSpPr>
        <p:spPr/>
        <p:txBody>
          <a:bodyPr>
            <a:normAutofit/>
          </a:bodyPr>
          <a:lstStyle/>
          <a:p>
            <a:r>
              <a:rPr kumimoji="1" lang="ja-JP" altLang="en-US" sz="3600" b="1" dirty="0">
                <a:latin typeface="Meiryo" panose="020B0604030504040204" pitchFamily="34" charset="-128"/>
                <a:ea typeface="Meiryo" panose="020B0604030504040204" pitchFamily="34" charset="-128"/>
              </a:rPr>
              <a:t>この三つが大事</a:t>
            </a:r>
          </a:p>
        </p:txBody>
      </p:sp>
      <p:sp>
        <p:nvSpPr>
          <p:cNvPr id="3" name="コンテンツ プレースホルダー 2">
            <a:extLst>
              <a:ext uri="{FF2B5EF4-FFF2-40B4-BE49-F238E27FC236}">
                <a16:creationId xmlns:a16="http://schemas.microsoft.com/office/drawing/2014/main" id="{8162323F-6AED-46C5-879B-B78B4C172F1A}"/>
              </a:ext>
            </a:extLst>
          </p:cNvPr>
          <p:cNvSpPr>
            <a:spLocks noGrp="1"/>
          </p:cNvSpPr>
          <p:nvPr>
            <p:ph idx="1"/>
          </p:nvPr>
        </p:nvSpPr>
        <p:spPr>
          <a:xfrm>
            <a:off x="3293787" y="3653635"/>
            <a:ext cx="2515455" cy="329498"/>
          </a:xfrm>
        </p:spPr>
        <p:txBody>
          <a:bodyPr>
            <a:noAutofit/>
          </a:bodyPr>
          <a:lstStyle/>
          <a:p>
            <a:pPr marL="0" indent="0">
              <a:buNone/>
            </a:pPr>
            <a:r>
              <a:rPr kumimoji="1" lang="ja-JP" altLang="en-US" sz="1800" b="1" dirty="0">
                <a:latin typeface="Meiryo" panose="020B0604030504040204" pitchFamily="34" charset="-128"/>
                <a:ea typeface="Meiryo" panose="020B0604030504040204" pitchFamily="34" charset="-128"/>
              </a:rPr>
              <a:t>採尿→尿蛋白、</a:t>
            </a:r>
            <a:r>
              <a:rPr kumimoji="1" lang="ja-JP" altLang="en-US" sz="1800" b="1">
                <a:latin typeface="Meiryo" panose="020B0604030504040204" pitchFamily="34" charset="-128"/>
                <a:ea typeface="Meiryo" panose="020B0604030504040204" pitchFamily="34" charset="-128"/>
              </a:rPr>
              <a:t>尿潜血</a:t>
            </a:r>
            <a:endParaRPr kumimoji="1" lang="en-US" altLang="ja-JP" sz="1800" b="1" dirty="0">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DE64E196-5D49-4F5D-9E49-B6F05041F631}"/>
              </a:ext>
            </a:extLst>
          </p:cNvPr>
          <p:cNvSpPr/>
          <p:nvPr/>
        </p:nvSpPr>
        <p:spPr>
          <a:xfrm>
            <a:off x="6214533" y="3616054"/>
            <a:ext cx="2031325" cy="369332"/>
          </a:xfrm>
          <a:prstGeom prst="rect">
            <a:avLst/>
          </a:prstGeom>
        </p:spPr>
        <p:txBody>
          <a:bodyPr wrap="none">
            <a:spAutoFit/>
          </a:bodyPr>
          <a:lstStyle/>
          <a:p>
            <a:r>
              <a:rPr kumimoji="1" lang="ja-JP" altLang="en-US" b="1" dirty="0">
                <a:latin typeface="Meiryo" panose="020B0604030504040204" pitchFamily="34" charset="-128"/>
                <a:ea typeface="Meiryo" panose="020B0604030504040204" pitchFamily="34" charset="-128"/>
              </a:rPr>
              <a:t>画像→腎臓の形態</a:t>
            </a:r>
          </a:p>
        </p:txBody>
      </p:sp>
      <p:sp>
        <p:nvSpPr>
          <p:cNvPr id="9" name="正方形/長方形 8">
            <a:extLst>
              <a:ext uri="{FF2B5EF4-FFF2-40B4-BE49-F238E27FC236}">
                <a16:creationId xmlns:a16="http://schemas.microsoft.com/office/drawing/2014/main" id="{8E955D8B-7BF5-42D1-9C7B-8EC01A2F6761}"/>
              </a:ext>
            </a:extLst>
          </p:cNvPr>
          <p:cNvSpPr/>
          <p:nvPr/>
        </p:nvSpPr>
        <p:spPr>
          <a:xfrm>
            <a:off x="1013518" y="3633718"/>
            <a:ext cx="1618533" cy="369332"/>
          </a:xfrm>
          <a:prstGeom prst="rect">
            <a:avLst/>
          </a:prstGeom>
        </p:spPr>
        <p:txBody>
          <a:bodyPr wrap="square">
            <a:spAutoFit/>
          </a:bodyPr>
          <a:lstStyle/>
          <a:p>
            <a:r>
              <a:rPr kumimoji="1" lang="ja-JP" altLang="en-US" b="1" dirty="0">
                <a:latin typeface="Meiryo" panose="020B0604030504040204" pitchFamily="34" charset="-128"/>
                <a:ea typeface="Meiryo" panose="020B0604030504040204" pitchFamily="34" charset="-128"/>
              </a:rPr>
              <a:t>採血→</a:t>
            </a:r>
            <a:r>
              <a:rPr kumimoji="1" lang="en-US" altLang="ja-JP" b="1" dirty="0">
                <a:latin typeface="Meiryo" panose="020B0604030504040204" pitchFamily="34" charset="-128"/>
                <a:ea typeface="Meiryo" panose="020B0604030504040204" pitchFamily="34" charset="-128"/>
              </a:rPr>
              <a:t>eGFR</a:t>
            </a:r>
          </a:p>
        </p:txBody>
      </p:sp>
      <p:sp>
        <p:nvSpPr>
          <p:cNvPr id="12" name="テキスト ボックス 11">
            <a:extLst>
              <a:ext uri="{FF2B5EF4-FFF2-40B4-BE49-F238E27FC236}">
                <a16:creationId xmlns:a16="http://schemas.microsoft.com/office/drawing/2014/main" id="{E25CA67E-650E-41BE-9466-4633BAFD015F}"/>
              </a:ext>
            </a:extLst>
          </p:cNvPr>
          <p:cNvSpPr txBox="1"/>
          <p:nvPr/>
        </p:nvSpPr>
        <p:spPr>
          <a:xfrm>
            <a:off x="2286759" y="6179259"/>
            <a:ext cx="4570482"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どこかの検査で引っかかったら専門医へ！</a:t>
            </a:r>
          </a:p>
        </p:txBody>
      </p:sp>
      <p:pic>
        <p:nvPicPr>
          <p:cNvPr id="14" name="図 13">
            <a:extLst>
              <a:ext uri="{FF2B5EF4-FFF2-40B4-BE49-F238E27FC236}">
                <a16:creationId xmlns:a16="http://schemas.microsoft.com/office/drawing/2014/main" id="{8BC9FD22-8DA7-4015-952B-2721EE1AFFC2}"/>
              </a:ext>
            </a:extLst>
          </p:cNvPr>
          <p:cNvPicPr>
            <a:picLocks noChangeAspect="1"/>
          </p:cNvPicPr>
          <p:nvPr/>
        </p:nvPicPr>
        <p:blipFill rotWithShape="1">
          <a:blip r:embed="rId2"/>
          <a:srcRect l="9102" t="6899" r="8538" b="39539"/>
          <a:stretch/>
        </p:blipFill>
        <p:spPr>
          <a:xfrm>
            <a:off x="4270171" y="4308196"/>
            <a:ext cx="3942618" cy="1602555"/>
          </a:xfrm>
          <a:prstGeom prst="rect">
            <a:avLst/>
          </a:prstGeom>
        </p:spPr>
      </p:pic>
      <p:sp>
        <p:nvSpPr>
          <p:cNvPr id="15" name="テキスト ボックス 14">
            <a:extLst>
              <a:ext uri="{FF2B5EF4-FFF2-40B4-BE49-F238E27FC236}">
                <a16:creationId xmlns:a16="http://schemas.microsoft.com/office/drawing/2014/main" id="{2123A3A8-113D-47FB-814C-86619F65CA69}"/>
              </a:ext>
            </a:extLst>
          </p:cNvPr>
          <p:cNvSpPr txBox="1"/>
          <p:nvPr/>
        </p:nvSpPr>
        <p:spPr>
          <a:xfrm>
            <a:off x="918563" y="4570864"/>
            <a:ext cx="3158870" cy="1077218"/>
          </a:xfrm>
          <a:prstGeom prst="rect">
            <a:avLst/>
          </a:prstGeom>
          <a:solidFill>
            <a:srgbClr val="FFFF00"/>
          </a:solidFill>
        </p:spPr>
        <p:txBody>
          <a:bodyPr wrap="square" rtlCol="0">
            <a:spAutoFit/>
          </a:bodyPr>
          <a:lstStyle/>
          <a:p>
            <a:r>
              <a:rPr kumimoji="1" lang="ja-JP" altLang="en-US" sz="3200" b="1" dirty="0">
                <a:solidFill>
                  <a:srgbClr val="FF0000"/>
                </a:solidFill>
                <a:latin typeface="Meiryo" panose="020B0604030504040204" pitchFamily="34" charset="-128"/>
                <a:ea typeface="Meiryo" panose="020B0604030504040204" pitchFamily="34" charset="-128"/>
              </a:rPr>
              <a:t>毎年</a:t>
            </a:r>
            <a:r>
              <a:rPr kumimoji="1" lang="ja-JP" altLang="en-US" sz="3200" b="1" dirty="0">
                <a:latin typeface="Meiryo" panose="020B0604030504040204" pitchFamily="34" charset="-128"/>
                <a:ea typeface="Meiryo" panose="020B0604030504040204" pitchFamily="34" charset="-128"/>
              </a:rPr>
              <a:t>健</a:t>
            </a:r>
            <a:r>
              <a:rPr kumimoji="1" lang="ja-JP" altLang="en-US" sz="3200" b="1">
                <a:latin typeface="Meiryo" panose="020B0604030504040204" pitchFamily="34" charset="-128"/>
                <a:ea typeface="Meiryo" panose="020B0604030504040204" pitchFamily="34" charset="-128"/>
              </a:rPr>
              <a:t>診を</a:t>
            </a:r>
            <a:endParaRPr kumimoji="1" lang="en-US" altLang="ja-JP" sz="3200" b="1" dirty="0">
              <a:latin typeface="Meiryo" panose="020B0604030504040204" pitchFamily="34" charset="-128"/>
              <a:ea typeface="Meiryo" panose="020B0604030504040204" pitchFamily="34" charset="-128"/>
            </a:endParaRPr>
          </a:p>
          <a:p>
            <a:r>
              <a:rPr kumimoji="1" lang="ja-JP" altLang="en-US" sz="3200" b="1">
                <a:latin typeface="Meiryo" panose="020B0604030504040204" pitchFamily="34" charset="-128"/>
                <a:ea typeface="Meiryo" panose="020B0604030504040204" pitchFamily="34" charset="-128"/>
              </a:rPr>
              <a:t>受けましょう</a:t>
            </a:r>
            <a:r>
              <a:rPr kumimoji="1" lang="ja-JP" altLang="en-US" sz="3200" b="1" dirty="0">
                <a:latin typeface="Meiryo" panose="020B0604030504040204" pitchFamily="34" charset="-128"/>
                <a:ea typeface="Meiryo" panose="020B0604030504040204" pitchFamily="34" charset="-128"/>
              </a:rPr>
              <a:t>！</a:t>
            </a:r>
          </a:p>
        </p:txBody>
      </p:sp>
      <p:pic>
        <p:nvPicPr>
          <p:cNvPr id="7" name="図 6" descr="挿絵 が含まれている画像&#10;&#10;自動的に生成された説明">
            <a:extLst>
              <a:ext uri="{FF2B5EF4-FFF2-40B4-BE49-F238E27FC236}">
                <a16:creationId xmlns:a16="http://schemas.microsoft.com/office/drawing/2014/main" id="{B8790463-C7D9-1C4E-A0DD-EE29D2178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23" y="1513167"/>
            <a:ext cx="2600121" cy="2179095"/>
          </a:xfrm>
          <a:prstGeom prst="rect">
            <a:avLst/>
          </a:prstGeom>
        </p:spPr>
      </p:pic>
      <p:pic>
        <p:nvPicPr>
          <p:cNvPr id="13" name="図 12" descr="アイコン&#10;&#10;自動的に生成された説明">
            <a:extLst>
              <a:ext uri="{FF2B5EF4-FFF2-40B4-BE49-F238E27FC236}">
                <a16:creationId xmlns:a16="http://schemas.microsoft.com/office/drawing/2014/main" id="{273090FC-E306-7F42-BD74-F186330C8D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8975" y="1702270"/>
            <a:ext cx="1419468" cy="1781480"/>
          </a:xfrm>
          <a:prstGeom prst="rect">
            <a:avLst/>
          </a:prstGeom>
        </p:spPr>
      </p:pic>
      <p:pic>
        <p:nvPicPr>
          <p:cNvPr id="17" name="図 16" descr="図形&#10;&#10;自動的に生成された説明">
            <a:extLst>
              <a:ext uri="{FF2B5EF4-FFF2-40B4-BE49-F238E27FC236}">
                <a16:creationId xmlns:a16="http://schemas.microsoft.com/office/drawing/2014/main" id="{1FD165AD-294D-5C42-8D59-323DE8DA07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9920" y="2513731"/>
            <a:ext cx="709734" cy="928847"/>
          </a:xfrm>
          <a:prstGeom prst="rect">
            <a:avLst/>
          </a:prstGeom>
        </p:spPr>
      </p:pic>
      <p:pic>
        <p:nvPicPr>
          <p:cNvPr id="19" name="図 18" descr="抽象, 挿絵 が含まれている画像&#10;&#10;自動的に生成された説明">
            <a:extLst>
              <a:ext uri="{FF2B5EF4-FFF2-40B4-BE49-F238E27FC236}">
                <a16:creationId xmlns:a16="http://schemas.microsoft.com/office/drawing/2014/main" id="{F15E6BD7-B732-C840-9FE0-03C4C80458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2469" y="1635039"/>
            <a:ext cx="2515455" cy="1928516"/>
          </a:xfrm>
          <a:prstGeom prst="rect">
            <a:avLst/>
          </a:prstGeom>
        </p:spPr>
      </p:pic>
    </p:spTree>
    <p:extLst>
      <p:ext uri="{BB962C8B-B14F-4D97-AF65-F5344CB8AC3E}">
        <p14:creationId xmlns:p14="http://schemas.microsoft.com/office/powerpoint/2010/main" val="42543575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7E1636-28F0-4F43-983F-ADBF25C0E8FA}"/>
              </a:ext>
            </a:extLst>
          </p:cNvPr>
          <p:cNvSpPr>
            <a:spLocks noGrp="1"/>
          </p:cNvSpPr>
          <p:nvPr>
            <p:ph type="title"/>
          </p:nvPr>
        </p:nvSpPr>
        <p:spPr>
          <a:xfrm>
            <a:off x="628650" y="365126"/>
            <a:ext cx="8154106" cy="1325563"/>
          </a:xfrm>
        </p:spPr>
        <p:txBody>
          <a:bodyPr>
            <a:normAutofit/>
          </a:bodyPr>
          <a:lstStyle/>
          <a:p>
            <a:pPr>
              <a:lnSpc>
                <a:spcPct val="100000"/>
              </a:lnSpc>
            </a:pPr>
            <a:r>
              <a:rPr kumimoji="1" lang="ja-JP" altLang="en-US" sz="3600" b="1" dirty="0">
                <a:latin typeface="Meiryo" panose="020B0604030504040204" pitchFamily="34" charset="-128"/>
                <a:ea typeface="Meiryo" panose="020B0604030504040204" pitchFamily="34" charset="-128"/>
              </a:rPr>
              <a:t>専門医とかかりつけ</a:t>
            </a:r>
            <a:r>
              <a:rPr kumimoji="1" lang="ja-JP" altLang="en-US" sz="3600" b="1">
                <a:latin typeface="Meiryo" panose="020B0604030504040204" pitchFamily="34" charset="-128"/>
                <a:ea typeface="Meiryo" panose="020B0604030504040204" pitchFamily="34" charset="-128"/>
              </a:rPr>
              <a:t>医は</a:t>
            </a:r>
            <a:br>
              <a:rPr kumimoji="1" lang="en-US" altLang="ja-JP" sz="3600" b="1" dirty="0">
                <a:latin typeface="Meiryo" panose="020B0604030504040204" pitchFamily="34" charset="-128"/>
                <a:ea typeface="Meiryo" panose="020B0604030504040204" pitchFamily="34" charset="-128"/>
              </a:rPr>
            </a:br>
            <a:r>
              <a:rPr kumimoji="1" lang="ja-JP" altLang="en-US" sz="3600" b="1">
                <a:latin typeface="Meiryo" panose="020B0604030504040204" pitchFamily="34" charset="-128"/>
                <a:ea typeface="Meiryo" panose="020B0604030504040204" pitchFamily="34" charset="-128"/>
              </a:rPr>
              <a:t>連携</a:t>
            </a:r>
            <a:r>
              <a:rPr kumimoji="1" lang="ja-JP" altLang="en-US" sz="3600" b="1" dirty="0">
                <a:latin typeface="Meiryo" panose="020B0604030504040204" pitchFamily="34" charset="-128"/>
                <a:ea typeface="Meiryo" panose="020B0604030504040204" pitchFamily="34" charset="-128"/>
              </a:rPr>
              <a:t>しています！</a:t>
            </a:r>
          </a:p>
        </p:txBody>
      </p:sp>
      <p:sp>
        <p:nvSpPr>
          <p:cNvPr id="8" name="テキスト ボックス 7">
            <a:extLst>
              <a:ext uri="{FF2B5EF4-FFF2-40B4-BE49-F238E27FC236}">
                <a16:creationId xmlns:a16="http://schemas.microsoft.com/office/drawing/2014/main" id="{64DC0EB0-8C8A-486E-81E4-3BDBF0509BE2}"/>
              </a:ext>
            </a:extLst>
          </p:cNvPr>
          <p:cNvSpPr txBox="1"/>
          <p:nvPr/>
        </p:nvSpPr>
        <p:spPr>
          <a:xfrm>
            <a:off x="925158" y="4695057"/>
            <a:ext cx="2262158" cy="646331"/>
          </a:xfrm>
          <a:prstGeom prst="rect">
            <a:avLst/>
          </a:prstGeom>
          <a:noFill/>
        </p:spPr>
        <p:txBody>
          <a:bodyPr wrap="none" rtlCol="0">
            <a:spAutoFit/>
          </a:bodyPr>
          <a:lstStyle/>
          <a:p>
            <a:pPr algn="ctr"/>
            <a:r>
              <a:rPr kumimoji="1" lang="ja-JP" altLang="en-US" b="1" dirty="0">
                <a:latin typeface="Meiryo" panose="020B0604030504040204" pitchFamily="34" charset="-128"/>
                <a:ea typeface="Meiryo" panose="020B0604030504040204" pitchFamily="34" charset="-128"/>
              </a:rPr>
              <a:t>かかりつけ医</a:t>
            </a:r>
            <a:endParaRPr kumimoji="1" lang="en-US" altLang="ja-JP" b="1" dirty="0">
              <a:latin typeface="Meiryo" panose="020B0604030504040204" pitchFamily="34" charset="-128"/>
              <a:ea typeface="Meiryo" panose="020B0604030504040204" pitchFamily="34" charset="-128"/>
            </a:endParaRPr>
          </a:p>
          <a:p>
            <a:pPr algn="ctr"/>
            <a:r>
              <a:rPr kumimoji="1" lang="ja-JP" altLang="en-US" b="1" dirty="0">
                <a:latin typeface="Meiryo" panose="020B0604030504040204" pitchFamily="34" charset="-128"/>
                <a:ea typeface="Meiryo" panose="020B0604030504040204" pitchFamily="34" charset="-128"/>
              </a:rPr>
              <a:t>（町のお医者さん）</a:t>
            </a:r>
          </a:p>
        </p:txBody>
      </p:sp>
      <p:sp>
        <p:nvSpPr>
          <p:cNvPr id="9" name="テキスト ボックス 8">
            <a:extLst>
              <a:ext uri="{FF2B5EF4-FFF2-40B4-BE49-F238E27FC236}">
                <a16:creationId xmlns:a16="http://schemas.microsoft.com/office/drawing/2014/main" id="{AB2650F7-FFB0-488B-9657-8C09FD38B24B}"/>
              </a:ext>
            </a:extLst>
          </p:cNvPr>
          <p:cNvSpPr txBox="1"/>
          <p:nvPr/>
        </p:nvSpPr>
        <p:spPr>
          <a:xfrm>
            <a:off x="5885164" y="4688159"/>
            <a:ext cx="2658663" cy="646331"/>
          </a:xfrm>
          <a:prstGeom prst="rect">
            <a:avLst/>
          </a:prstGeom>
          <a:noFill/>
        </p:spPr>
        <p:txBody>
          <a:bodyPr wrap="square" rtlCol="0">
            <a:spAutoFit/>
          </a:bodyPr>
          <a:lstStyle/>
          <a:p>
            <a:pPr algn="ctr"/>
            <a:r>
              <a:rPr kumimoji="1" lang="ja-JP" altLang="en-US" b="1" dirty="0">
                <a:latin typeface="Meiryo" panose="020B0604030504040204" pitchFamily="34" charset="-128"/>
                <a:ea typeface="Meiryo" panose="020B0604030504040204" pitchFamily="34" charset="-128"/>
              </a:rPr>
              <a:t>専門医</a:t>
            </a:r>
            <a:endParaRPr kumimoji="1" lang="en-US" altLang="ja-JP" b="1" dirty="0">
              <a:latin typeface="Meiryo" panose="020B0604030504040204" pitchFamily="34" charset="-128"/>
              <a:ea typeface="Meiryo" panose="020B0604030504040204" pitchFamily="34" charset="-128"/>
            </a:endParaRPr>
          </a:p>
          <a:p>
            <a:pPr algn="ctr"/>
            <a:r>
              <a:rPr kumimoji="1" lang="ja-JP" altLang="en-US" b="1" dirty="0">
                <a:latin typeface="Meiryo" panose="020B0604030504040204" pitchFamily="34" charset="-128"/>
                <a:ea typeface="Meiryo" panose="020B0604030504040204" pitchFamily="34" charset="-128"/>
              </a:rPr>
              <a:t>（病院のお医者さん）</a:t>
            </a:r>
          </a:p>
        </p:txBody>
      </p:sp>
      <p:sp>
        <p:nvSpPr>
          <p:cNvPr id="10" name="矢印: 左右 9">
            <a:extLst>
              <a:ext uri="{FF2B5EF4-FFF2-40B4-BE49-F238E27FC236}">
                <a16:creationId xmlns:a16="http://schemas.microsoft.com/office/drawing/2014/main" id="{4FFD0C98-BDEF-4D94-926E-A0CB4B9A0954}"/>
              </a:ext>
            </a:extLst>
          </p:cNvPr>
          <p:cNvSpPr/>
          <p:nvPr/>
        </p:nvSpPr>
        <p:spPr>
          <a:xfrm>
            <a:off x="3073632" y="2842708"/>
            <a:ext cx="2996735" cy="1172584"/>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Yu Gothic Medium" panose="020B0400000000000000" pitchFamily="34" charset="-128"/>
            </a:endParaRPr>
          </a:p>
        </p:txBody>
      </p:sp>
      <p:sp>
        <p:nvSpPr>
          <p:cNvPr id="11" name="テキスト ボックス 10">
            <a:extLst>
              <a:ext uri="{FF2B5EF4-FFF2-40B4-BE49-F238E27FC236}">
                <a16:creationId xmlns:a16="http://schemas.microsoft.com/office/drawing/2014/main" id="{098B21F5-E5D2-4D37-9472-4DAA4E0C5141}"/>
              </a:ext>
            </a:extLst>
          </p:cNvPr>
          <p:cNvSpPr txBox="1"/>
          <p:nvPr/>
        </p:nvSpPr>
        <p:spPr>
          <a:xfrm>
            <a:off x="2305046" y="6051692"/>
            <a:ext cx="4801314"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安心してかかりつけ医に相談して</a:t>
            </a:r>
            <a:r>
              <a:rPr kumimoji="1" lang="ja-JP" altLang="en-US" b="1">
                <a:latin typeface="Meiryo" panose="020B0604030504040204" pitchFamily="34" charset="-128"/>
                <a:ea typeface="Meiryo" panose="020B0604030504040204" pitchFamily="34" charset="-128"/>
              </a:rPr>
              <a:t>ください！</a:t>
            </a:r>
            <a:endParaRPr kumimoji="1" lang="en-US" altLang="ja-JP" b="1" dirty="0">
              <a:latin typeface="Meiryo" panose="020B0604030504040204" pitchFamily="34" charset="-128"/>
              <a:ea typeface="Meiryo" panose="020B0604030504040204" pitchFamily="34" charset="-128"/>
            </a:endParaRPr>
          </a:p>
        </p:txBody>
      </p:sp>
      <p:pic>
        <p:nvPicPr>
          <p:cNvPr id="4" name="図 3">
            <a:extLst>
              <a:ext uri="{FF2B5EF4-FFF2-40B4-BE49-F238E27FC236}">
                <a16:creationId xmlns:a16="http://schemas.microsoft.com/office/drawing/2014/main" id="{0123426D-D0E0-6540-BD4D-9973B8716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698" y="1949625"/>
            <a:ext cx="1460500" cy="2606914"/>
          </a:xfrm>
          <a:prstGeom prst="rect">
            <a:avLst/>
          </a:prstGeom>
        </p:spPr>
      </p:pic>
      <p:pic>
        <p:nvPicPr>
          <p:cNvPr id="5" name="図 4" descr="挿絵, 抽象 が含まれている画像&#10;&#10;自動的に生成された説明">
            <a:extLst>
              <a:ext uri="{FF2B5EF4-FFF2-40B4-BE49-F238E27FC236}">
                <a16:creationId xmlns:a16="http://schemas.microsoft.com/office/drawing/2014/main" id="{AD712C75-BEA7-8647-BCF0-0602C470BB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758" y="1949625"/>
            <a:ext cx="1473473" cy="2606914"/>
          </a:xfrm>
          <a:prstGeom prst="rect">
            <a:avLst/>
          </a:prstGeom>
        </p:spPr>
      </p:pic>
    </p:spTree>
    <p:extLst>
      <p:ext uri="{BB962C8B-B14F-4D97-AF65-F5344CB8AC3E}">
        <p14:creationId xmlns:p14="http://schemas.microsoft.com/office/powerpoint/2010/main" val="40722215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671E3C-5ED2-4C96-9ADD-22524BB3180C}"/>
              </a:ext>
            </a:extLst>
          </p:cNvPr>
          <p:cNvSpPr>
            <a:spLocks noGrp="1"/>
          </p:cNvSpPr>
          <p:nvPr>
            <p:ph type="title"/>
          </p:nvPr>
        </p:nvSpPr>
        <p:spPr/>
        <p:txBody>
          <a:bodyPr>
            <a:normAutofit/>
          </a:bodyPr>
          <a:lstStyle/>
          <a:p>
            <a:r>
              <a:rPr kumimoji="1" lang="ja-JP" altLang="en-US" sz="3600" b="1" dirty="0">
                <a:latin typeface="Meiryo" panose="020B0604030504040204" pitchFamily="34" charset="-128"/>
                <a:ea typeface="Meiryo" panose="020B0604030504040204" pitchFamily="34" charset="-128"/>
              </a:rPr>
              <a:t>患者さんができること！</a:t>
            </a:r>
          </a:p>
        </p:txBody>
      </p:sp>
      <p:sp>
        <p:nvSpPr>
          <p:cNvPr id="3" name="コンテンツ プレースホルダー 2">
            <a:extLst>
              <a:ext uri="{FF2B5EF4-FFF2-40B4-BE49-F238E27FC236}">
                <a16:creationId xmlns:a16="http://schemas.microsoft.com/office/drawing/2014/main" id="{6256DF82-2866-4635-9F78-716C21E7C0D6}"/>
              </a:ext>
            </a:extLst>
          </p:cNvPr>
          <p:cNvSpPr>
            <a:spLocks noGrp="1"/>
          </p:cNvSpPr>
          <p:nvPr>
            <p:ph idx="1"/>
          </p:nvPr>
        </p:nvSpPr>
        <p:spPr>
          <a:xfrm>
            <a:off x="628650" y="1825625"/>
            <a:ext cx="7886700" cy="4338108"/>
          </a:xfrm>
        </p:spPr>
        <p:txBody>
          <a:bodyPr>
            <a:noAutofit/>
          </a:bodyPr>
          <a:lstStyle/>
          <a:p>
            <a:pPr>
              <a:lnSpc>
                <a:spcPct val="150000"/>
              </a:lnSpc>
            </a:pPr>
            <a:r>
              <a:rPr lang="ja-JP" altLang="en-US" sz="1800" b="1" dirty="0">
                <a:latin typeface="Meiryo" panose="020B0604030504040204" pitchFamily="34" charset="-128"/>
                <a:ea typeface="Meiryo" panose="020B0604030504040204" pitchFamily="34" charset="-128"/>
              </a:rPr>
              <a:t>毎年健診を受ける</a:t>
            </a:r>
            <a:endParaRPr lang="en-US" altLang="ja-JP" sz="1800" b="1" dirty="0">
              <a:latin typeface="Meiryo" panose="020B0604030504040204" pitchFamily="34" charset="-128"/>
              <a:ea typeface="Meiryo" panose="020B0604030504040204" pitchFamily="34" charset="-128"/>
            </a:endParaRPr>
          </a:p>
          <a:p>
            <a:pPr>
              <a:lnSpc>
                <a:spcPct val="150000"/>
              </a:lnSpc>
            </a:pPr>
            <a:r>
              <a:rPr lang="ja-JP" altLang="en-US" sz="1800" b="1" dirty="0">
                <a:latin typeface="Meiryo" panose="020B0604030504040204" pitchFamily="34" charset="-128"/>
                <a:ea typeface="Meiryo" panose="020B0604030504040204" pitchFamily="34" charset="-128"/>
              </a:rPr>
              <a:t>異常があれば病院へ（勧められたら病院へ！）</a:t>
            </a:r>
            <a:endParaRPr kumimoji="1" lang="en-US" altLang="ja-JP" sz="1800" b="1" dirty="0">
              <a:latin typeface="Meiryo" panose="020B0604030504040204" pitchFamily="34" charset="-128"/>
              <a:ea typeface="Meiryo" panose="020B0604030504040204" pitchFamily="34" charset="-128"/>
            </a:endParaRPr>
          </a:p>
          <a:p>
            <a:pPr>
              <a:lnSpc>
                <a:spcPct val="150000"/>
              </a:lnSpc>
            </a:pPr>
            <a:r>
              <a:rPr kumimoji="1" lang="ja-JP" altLang="en-US" sz="1800" b="1" dirty="0">
                <a:latin typeface="Meiryo" panose="020B0604030504040204" pitchFamily="34" charset="-128"/>
                <a:ea typeface="Meiryo" panose="020B0604030504040204" pitchFamily="34" charset="-128"/>
              </a:rPr>
              <a:t>適切な食事（減塩）、運動（栄養士、看護師の話もよく聞く）</a:t>
            </a:r>
            <a:endParaRPr lang="en-US" altLang="ja-JP" sz="1800" b="1" dirty="0">
              <a:latin typeface="Meiryo" panose="020B0604030504040204" pitchFamily="34" charset="-128"/>
              <a:ea typeface="Meiryo" panose="020B0604030504040204" pitchFamily="34" charset="-128"/>
            </a:endParaRPr>
          </a:p>
          <a:p>
            <a:pPr>
              <a:lnSpc>
                <a:spcPct val="150000"/>
              </a:lnSpc>
            </a:pPr>
            <a:r>
              <a:rPr kumimoji="1" lang="ja-JP" altLang="en-US" sz="1800" b="1" dirty="0">
                <a:latin typeface="Meiryo" panose="020B0604030504040204" pitchFamily="34" charset="-128"/>
                <a:ea typeface="Meiryo" panose="020B0604030504040204" pitchFamily="34" charset="-128"/>
              </a:rPr>
              <a:t>きちんと薬を飲む（薬のことは薬剤師によく聞く）</a:t>
            </a:r>
            <a:endParaRPr kumimoji="1" lang="en-US" altLang="ja-JP" sz="1800" b="1" dirty="0">
              <a:latin typeface="Meiryo" panose="020B0604030504040204" pitchFamily="34" charset="-128"/>
              <a:ea typeface="Meiryo" panose="020B0604030504040204" pitchFamily="34" charset="-128"/>
            </a:endParaRPr>
          </a:p>
          <a:p>
            <a:pPr>
              <a:lnSpc>
                <a:spcPct val="150000"/>
              </a:lnSpc>
            </a:pPr>
            <a:r>
              <a:rPr kumimoji="1" lang="ja-JP" altLang="en-US" sz="1800" b="1" dirty="0">
                <a:latin typeface="Meiryo" panose="020B0604030504040204" pitchFamily="34" charset="-128"/>
                <a:ea typeface="Meiryo" panose="020B0604030504040204" pitchFamily="34" charset="-128"/>
              </a:rPr>
              <a:t>血圧を測定して、ノートに書いておく（特に血圧の薬飲んでいる人）</a:t>
            </a:r>
            <a:endParaRPr kumimoji="1" lang="en-US" altLang="ja-JP" sz="1800" b="1" dirty="0">
              <a:latin typeface="Meiryo" panose="020B0604030504040204" pitchFamily="34" charset="-128"/>
              <a:ea typeface="Meiryo" panose="020B0604030504040204" pitchFamily="34" charset="-128"/>
            </a:endParaRPr>
          </a:p>
          <a:p>
            <a:pPr>
              <a:lnSpc>
                <a:spcPct val="150000"/>
              </a:lnSpc>
            </a:pPr>
            <a:r>
              <a:rPr kumimoji="1" lang="ja-JP" altLang="en-US" sz="1800" b="1" dirty="0">
                <a:latin typeface="Meiryo" panose="020B0604030504040204" pitchFamily="34" charset="-128"/>
                <a:ea typeface="Meiryo" panose="020B0604030504040204" pitchFamily="34" charset="-128"/>
              </a:rPr>
              <a:t>お薬手帳を持参</a:t>
            </a:r>
            <a:endParaRPr kumimoji="1" lang="en-US" altLang="ja-JP" sz="1800" b="1" dirty="0">
              <a:latin typeface="Meiryo" panose="020B0604030504040204" pitchFamily="34" charset="-128"/>
              <a:ea typeface="Meiryo" panose="020B0604030504040204" pitchFamily="34" charset="-128"/>
            </a:endParaRPr>
          </a:p>
          <a:p>
            <a:pPr>
              <a:lnSpc>
                <a:spcPct val="150000"/>
              </a:lnSpc>
            </a:pPr>
            <a:r>
              <a:rPr kumimoji="1" lang="ja-JP" altLang="en-US" sz="1800" b="1" dirty="0">
                <a:latin typeface="Meiryo" panose="020B0604030504040204" pitchFamily="34" charset="-128"/>
                <a:ea typeface="Meiryo" panose="020B0604030504040204" pitchFamily="34" charset="-128"/>
              </a:rPr>
              <a:t>検査結果も持参</a:t>
            </a:r>
            <a:endParaRPr kumimoji="1" lang="en-US" altLang="ja-JP" sz="1800" b="1"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4811668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53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D47F4D8-1FCB-4405-A762-3354C4C5BBBB}"/>
              </a:ext>
            </a:extLst>
          </p:cNvPr>
          <p:cNvSpPr txBox="1"/>
          <p:nvPr/>
        </p:nvSpPr>
        <p:spPr>
          <a:xfrm>
            <a:off x="536448" y="195072"/>
            <a:ext cx="8022336" cy="2585323"/>
          </a:xfrm>
          <a:prstGeom prst="rect">
            <a:avLst/>
          </a:prstGeom>
          <a:noFill/>
        </p:spPr>
        <p:txBody>
          <a:bodyPr wrap="square" rtlCol="0">
            <a:spAutoFit/>
          </a:bodyPr>
          <a:lstStyle/>
          <a:p>
            <a:pPr algn="ctr"/>
            <a:r>
              <a:rPr kumimoji="1" lang="ja-JP" altLang="en-US" dirty="0">
                <a:latin typeface="BIZ UDPゴシック" panose="020B0400000000000000" pitchFamily="50" charset="-128"/>
                <a:ea typeface="BIZ UDPゴシック" panose="020B0400000000000000" pitchFamily="50" charset="-128"/>
              </a:rPr>
              <a:t>制作</a:t>
            </a:r>
            <a:endParaRPr kumimoji="1" lang="en-US" altLang="ja-JP" dirty="0">
              <a:latin typeface="BIZ UDPゴシック" panose="020B0400000000000000" pitchFamily="50" charset="-128"/>
              <a:ea typeface="BIZ UDPゴシック" panose="020B0400000000000000" pitchFamily="50" charset="-128"/>
            </a:endParaRPr>
          </a:p>
          <a:p>
            <a:pPr algn="ct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令和</a:t>
            </a:r>
            <a:r>
              <a:rPr kumimoji="1" lang="en-US" altLang="ja-JP" dirty="0">
                <a:latin typeface="BIZ UDPゴシック" panose="020B0400000000000000" pitchFamily="50" charset="-128"/>
                <a:ea typeface="BIZ UDPゴシック" panose="020B0400000000000000" pitchFamily="50" charset="-128"/>
              </a:rPr>
              <a:t>3</a:t>
            </a:r>
            <a:r>
              <a:rPr kumimoji="1" lang="ja-JP" altLang="en-US" dirty="0">
                <a:latin typeface="BIZ UDPゴシック" panose="020B0400000000000000" pitchFamily="50" charset="-128"/>
                <a:ea typeface="BIZ UDPゴシック" panose="020B0400000000000000" pitchFamily="50" charset="-128"/>
              </a:rPr>
              <a:t>年度　厚生労働行政推進調査事業補助金（腎疾患政策研究事業）</a:t>
            </a:r>
          </a:p>
          <a:p>
            <a:r>
              <a:rPr kumimoji="1" lang="ja-JP" altLang="en-US" dirty="0">
                <a:latin typeface="BIZ UDPゴシック" panose="020B0400000000000000" pitchFamily="50" charset="-128"/>
                <a:ea typeface="BIZ UDPゴシック" panose="020B0400000000000000" pitchFamily="50" charset="-128"/>
              </a:rPr>
              <a:t>「腎疾患対策検討会報告書に基づく対策の進捗管理および新たな対策の提言に資するエビデンス構築」（研究代表者　柏原直樹）　</a:t>
            </a:r>
          </a:p>
          <a:p>
            <a:endParaRPr kumimoji="1" lang="ja-JP" altLang="en-US"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令和</a:t>
            </a:r>
            <a:r>
              <a:rPr kumimoji="1" lang="en-US" altLang="ja-JP" dirty="0">
                <a:latin typeface="BIZ UDPゴシック" panose="020B0400000000000000" pitchFamily="50" charset="-128"/>
                <a:ea typeface="BIZ UDPゴシック" panose="020B0400000000000000" pitchFamily="50" charset="-128"/>
              </a:rPr>
              <a:t>3</a:t>
            </a:r>
            <a:r>
              <a:rPr kumimoji="1" lang="ja-JP" altLang="en-US" dirty="0">
                <a:latin typeface="BIZ UDPゴシック" panose="020B0400000000000000" pitchFamily="50" charset="-128"/>
                <a:ea typeface="BIZ UDPゴシック" panose="020B0400000000000000" pitchFamily="50" charset="-128"/>
              </a:rPr>
              <a:t>年度　厚生労働科学研究費補助金（腎疾患政策研究事業）</a:t>
            </a:r>
          </a:p>
          <a:p>
            <a:r>
              <a:rPr kumimoji="1" lang="ja-JP" altLang="en-US" dirty="0">
                <a:latin typeface="BIZ UDPゴシック" panose="020B0400000000000000" pitchFamily="50" charset="-128"/>
                <a:ea typeface="BIZ UDPゴシック" panose="020B0400000000000000" pitchFamily="50" charset="-128"/>
              </a:rPr>
              <a:t>「慢性腎臓病（</a:t>
            </a:r>
            <a:r>
              <a:rPr kumimoji="1" lang="en-US" altLang="ja-JP" dirty="0">
                <a:latin typeface="BIZ UDPゴシック" panose="020B0400000000000000" pitchFamily="50" charset="-128"/>
                <a:ea typeface="BIZ UDPゴシック" panose="020B0400000000000000" pitchFamily="50" charset="-128"/>
              </a:rPr>
              <a:t>CKD</a:t>
            </a:r>
            <a:r>
              <a:rPr kumimoji="1" lang="ja-JP" altLang="en-US" dirty="0">
                <a:latin typeface="BIZ UDPゴシック" panose="020B0400000000000000" pitchFamily="50" charset="-128"/>
                <a:ea typeface="BIZ UDPゴシック" panose="020B0400000000000000" pitchFamily="50" charset="-128"/>
              </a:rPr>
              <a:t>）に対する全国での普及啓発の推進、地域における診療連携体制構築を介した医療への貢献」（研究代表者　伊藤孝史）</a:t>
            </a:r>
            <a:endParaRPr kumimoji="1" lang="en-US" altLang="ja-JP" dirty="0">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FA648EB5-4FDF-4C52-A216-3F92683678D5}"/>
              </a:ext>
            </a:extLst>
          </p:cNvPr>
          <p:cNvSpPr txBox="1"/>
          <p:nvPr/>
        </p:nvSpPr>
        <p:spPr>
          <a:xfrm>
            <a:off x="536448" y="2974848"/>
            <a:ext cx="8022336" cy="923330"/>
          </a:xfrm>
          <a:prstGeom prst="rect">
            <a:avLst/>
          </a:prstGeom>
          <a:noFill/>
        </p:spPr>
        <p:txBody>
          <a:bodyPr wrap="square" rtlCol="0">
            <a:spAutoFit/>
          </a:bodyPr>
          <a:lstStyle/>
          <a:p>
            <a:pPr algn="ctr"/>
            <a:r>
              <a:rPr kumimoji="1" lang="ja-JP" altLang="en-US" dirty="0">
                <a:latin typeface="BIZ UDPゴシック" panose="020B0400000000000000" pitchFamily="50" charset="-128"/>
                <a:ea typeface="BIZ UDPゴシック" panose="020B0400000000000000" pitchFamily="50" charset="-128"/>
              </a:rPr>
              <a:t>制作チーム</a:t>
            </a:r>
            <a:endParaRPr kumimoji="1" lang="en-US" altLang="ja-JP" dirty="0">
              <a:latin typeface="BIZ UDPゴシック" panose="020B0400000000000000" pitchFamily="50" charset="-128"/>
              <a:ea typeface="BIZ UDPゴシック" panose="020B0400000000000000" pitchFamily="50" charset="-128"/>
            </a:endParaRPr>
          </a:p>
          <a:p>
            <a:pPr algn="ctr"/>
            <a:r>
              <a:rPr kumimoji="1" lang="ja-JP" altLang="en-US" dirty="0">
                <a:latin typeface="BIZ UDPゴシック" panose="020B0400000000000000" pitchFamily="50" charset="-128"/>
                <a:ea typeface="BIZ UDPゴシック" panose="020B0400000000000000" pitchFamily="50" charset="-128"/>
              </a:rPr>
              <a:t>旭川医科大学　中川直樹、　東北大学　長澤　将、　筑波大学　斎藤知栄、</a:t>
            </a:r>
            <a:endParaRPr kumimoji="1" lang="en-US" altLang="ja-JP" dirty="0">
              <a:latin typeface="BIZ UDPゴシック" panose="020B0400000000000000" pitchFamily="50" charset="-128"/>
              <a:ea typeface="BIZ UDPゴシック" panose="020B0400000000000000" pitchFamily="50" charset="-128"/>
            </a:endParaRPr>
          </a:p>
          <a:p>
            <a:pPr algn="ctr"/>
            <a:r>
              <a:rPr kumimoji="1" lang="ja-JP" altLang="en-US" dirty="0">
                <a:latin typeface="BIZ UDPゴシック" panose="020B0400000000000000" pitchFamily="50" charset="-128"/>
                <a:ea typeface="BIZ UDPゴシック" panose="020B0400000000000000" pitchFamily="50" charset="-128"/>
              </a:rPr>
              <a:t>島根大学　伊藤孝史、　岡山大学　内田治仁、　熊本大学　桒原孝成、</a:t>
            </a:r>
          </a:p>
        </p:txBody>
      </p:sp>
      <p:sp>
        <p:nvSpPr>
          <p:cNvPr id="7" name="テキスト ボックス 6">
            <a:extLst>
              <a:ext uri="{FF2B5EF4-FFF2-40B4-BE49-F238E27FC236}">
                <a16:creationId xmlns:a16="http://schemas.microsoft.com/office/drawing/2014/main" id="{F2A56E8B-C75C-415C-BAFC-F8C4863FAAED}"/>
              </a:ext>
            </a:extLst>
          </p:cNvPr>
          <p:cNvSpPr txBox="1"/>
          <p:nvPr/>
        </p:nvSpPr>
        <p:spPr>
          <a:xfrm>
            <a:off x="536448" y="3953048"/>
            <a:ext cx="8022336" cy="923330"/>
          </a:xfrm>
          <a:prstGeom prst="rect">
            <a:avLst/>
          </a:prstGeom>
          <a:noFill/>
        </p:spPr>
        <p:txBody>
          <a:bodyPr wrap="square" rtlCol="0">
            <a:spAutoFit/>
          </a:bodyPr>
          <a:lstStyle/>
          <a:p>
            <a:pPr algn="ctr"/>
            <a:r>
              <a:rPr kumimoji="1" lang="ja-JP" altLang="en-US" dirty="0">
                <a:latin typeface="BIZ UDPゴシック" panose="020B0400000000000000" pitchFamily="50" charset="-128"/>
                <a:ea typeface="BIZ UDPゴシック" panose="020B0400000000000000" pitchFamily="50" charset="-128"/>
              </a:rPr>
              <a:t>エグゼクティブアドバイザー</a:t>
            </a:r>
            <a:endParaRPr kumimoji="1" lang="en-US" altLang="ja-JP" dirty="0">
              <a:latin typeface="BIZ UDPゴシック" panose="020B0400000000000000" pitchFamily="50" charset="-128"/>
              <a:ea typeface="BIZ UDPゴシック" panose="020B0400000000000000" pitchFamily="50" charset="-128"/>
            </a:endParaRPr>
          </a:p>
          <a:p>
            <a:pPr algn="ctr"/>
            <a:r>
              <a:rPr kumimoji="1" lang="ja-JP" altLang="en-US" dirty="0">
                <a:latin typeface="BIZ UDPゴシック" panose="020B0400000000000000" pitchFamily="50" charset="-128"/>
                <a:ea typeface="BIZ UDPゴシック" panose="020B0400000000000000" pitchFamily="50" charset="-128"/>
              </a:rPr>
              <a:t>埼玉医科大学　岡田浩一、　東京女子医科大学　服部元史、　</a:t>
            </a:r>
            <a:endParaRPr kumimoji="1" lang="en-US" altLang="ja-JP" dirty="0">
              <a:latin typeface="BIZ UDPゴシック" panose="020B0400000000000000" pitchFamily="50" charset="-128"/>
              <a:ea typeface="BIZ UDPゴシック" panose="020B0400000000000000" pitchFamily="50" charset="-128"/>
            </a:endParaRPr>
          </a:p>
          <a:p>
            <a:pPr algn="ctr"/>
            <a:r>
              <a:rPr kumimoji="1" lang="ja-JP" altLang="en-US" dirty="0">
                <a:latin typeface="BIZ UDPゴシック" panose="020B0400000000000000" pitchFamily="50" charset="-128"/>
                <a:ea typeface="BIZ UDPゴシック" panose="020B0400000000000000" pitchFamily="50" charset="-128"/>
              </a:rPr>
              <a:t>東京慈恵会医科大学　福井　亮、　大阪大学　守山敏樹、　</a:t>
            </a:r>
          </a:p>
        </p:txBody>
      </p:sp>
      <p:sp>
        <p:nvSpPr>
          <p:cNvPr id="8" name="テキスト ボックス 7">
            <a:extLst>
              <a:ext uri="{FF2B5EF4-FFF2-40B4-BE49-F238E27FC236}">
                <a16:creationId xmlns:a16="http://schemas.microsoft.com/office/drawing/2014/main" id="{350C174B-0D6B-4084-BCB4-ED2681853E11}"/>
              </a:ext>
            </a:extLst>
          </p:cNvPr>
          <p:cNvSpPr txBox="1"/>
          <p:nvPr/>
        </p:nvSpPr>
        <p:spPr>
          <a:xfrm>
            <a:off x="536448" y="4931509"/>
            <a:ext cx="8022336" cy="923330"/>
          </a:xfrm>
          <a:prstGeom prst="rect">
            <a:avLst/>
          </a:prstGeom>
          <a:noFill/>
        </p:spPr>
        <p:txBody>
          <a:bodyPr wrap="square" rtlCol="0">
            <a:spAutoFit/>
          </a:bodyPr>
          <a:lstStyle/>
          <a:p>
            <a:pPr algn="ctr"/>
            <a:r>
              <a:rPr kumimoji="1" lang="ja-JP" altLang="en-US" dirty="0">
                <a:latin typeface="BIZ UDPゴシック" panose="020B0400000000000000" pitchFamily="50" charset="-128"/>
                <a:ea typeface="BIZ UDPゴシック" panose="020B0400000000000000" pitchFamily="50" charset="-128"/>
              </a:rPr>
              <a:t>監修</a:t>
            </a:r>
            <a:endParaRPr kumimoji="1" lang="en-US" altLang="ja-JP" dirty="0">
              <a:latin typeface="BIZ UDPゴシック" panose="020B0400000000000000" pitchFamily="50" charset="-128"/>
              <a:ea typeface="BIZ UDPゴシック" panose="020B0400000000000000" pitchFamily="50" charset="-128"/>
            </a:endParaRPr>
          </a:p>
          <a:p>
            <a:pPr algn="ctr"/>
            <a:r>
              <a:rPr kumimoji="1" lang="ja-JP" altLang="en-US" dirty="0">
                <a:latin typeface="BIZ UDPゴシック" panose="020B0400000000000000" pitchFamily="50" charset="-128"/>
                <a:ea typeface="BIZ UDPゴシック" panose="020B0400000000000000" pitchFamily="50" charset="-128"/>
              </a:rPr>
              <a:t>一般社団法人日本腎臓学会理事長、</a:t>
            </a:r>
            <a:r>
              <a:rPr kumimoji="1" lang="en-US" altLang="ja-JP" dirty="0">
                <a:latin typeface="BIZ UDPゴシック" panose="020B0400000000000000" pitchFamily="50" charset="-128"/>
                <a:ea typeface="BIZ UDPゴシック" panose="020B0400000000000000" pitchFamily="50" charset="-128"/>
              </a:rPr>
              <a:t>NPO</a:t>
            </a:r>
            <a:r>
              <a:rPr kumimoji="1" lang="ja-JP" altLang="en-US" dirty="0">
                <a:latin typeface="BIZ UDPゴシック" panose="020B0400000000000000" pitchFamily="50" charset="-128"/>
                <a:ea typeface="BIZ UDPゴシック" panose="020B0400000000000000" pitchFamily="50" charset="-128"/>
              </a:rPr>
              <a:t>法人日本腎臓病協会理事長</a:t>
            </a:r>
            <a:endParaRPr kumimoji="1" lang="en-US" altLang="ja-JP" dirty="0">
              <a:latin typeface="BIZ UDPゴシック" panose="020B0400000000000000" pitchFamily="50" charset="-128"/>
              <a:ea typeface="BIZ UDPゴシック" panose="020B0400000000000000" pitchFamily="50" charset="-128"/>
            </a:endParaRPr>
          </a:p>
          <a:p>
            <a:pPr algn="ctr"/>
            <a:r>
              <a:rPr kumimoji="1" lang="ja-JP" altLang="en-US" dirty="0">
                <a:latin typeface="BIZ UDPゴシック" panose="020B0400000000000000" pitchFamily="50" charset="-128"/>
                <a:ea typeface="BIZ UDPゴシック" panose="020B0400000000000000" pitchFamily="50" charset="-128"/>
              </a:rPr>
              <a:t>川崎医科大学　柏原直樹</a:t>
            </a:r>
          </a:p>
        </p:txBody>
      </p:sp>
      <p:sp>
        <p:nvSpPr>
          <p:cNvPr id="9" name="テキスト ボックス 8">
            <a:extLst>
              <a:ext uri="{FF2B5EF4-FFF2-40B4-BE49-F238E27FC236}">
                <a16:creationId xmlns:a16="http://schemas.microsoft.com/office/drawing/2014/main" id="{029EC332-ECD5-406C-A515-A91679AD76FE}"/>
              </a:ext>
            </a:extLst>
          </p:cNvPr>
          <p:cNvSpPr txBox="1"/>
          <p:nvPr/>
        </p:nvSpPr>
        <p:spPr>
          <a:xfrm>
            <a:off x="536448" y="5915799"/>
            <a:ext cx="8022336" cy="646331"/>
          </a:xfrm>
          <a:prstGeom prst="rect">
            <a:avLst/>
          </a:prstGeom>
          <a:noFill/>
        </p:spPr>
        <p:txBody>
          <a:bodyPr wrap="square" rtlCol="0">
            <a:spAutoFit/>
          </a:bodyPr>
          <a:lstStyle/>
          <a:p>
            <a:pPr algn="ctr"/>
            <a:r>
              <a:rPr kumimoji="1" lang="ja-JP" altLang="en-US" dirty="0">
                <a:latin typeface="BIZ UDPゴシック" panose="020B0400000000000000" pitchFamily="50" charset="-128"/>
                <a:ea typeface="BIZ UDPゴシック" panose="020B0400000000000000" pitchFamily="50" charset="-128"/>
              </a:rPr>
              <a:t>後援</a:t>
            </a:r>
            <a:endParaRPr kumimoji="1" lang="en-US" altLang="ja-JP" dirty="0">
              <a:latin typeface="BIZ UDPゴシック" panose="020B0400000000000000" pitchFamily="50" charset="-128"/>
              <a:ea typeface="BIZ UDPゴシック" panose="020B0400000000000000" pitchFamily="50" charset="-128"/>
            </a:endParaRPr>
          </a:p>
          <a:p>
            <a:pPr algn="ctr"/>
            <a:r>
              <a:rPr kumimoji="1" lang="ja-JP" altLang="en-US" dirty="0">
                <a:latin typeface="BIZ UDPゴシック" panose="020B0400000000000000" pitchFamily="50" charset="-128"/>
                <a:ea typeface="BIZ UDPゴシック" panose="020B0400000000000000" pitchFamily="50" charset="-128"/>
              </a:rPr>
              <a:t>一般社団法人日本腎臓学会、</a:t>
            </a:r>
            <a:r>
              <a:rPr kumimoji="1" lang="en-US" altLang="ja-JP" dirty="0">
                <a:latin typeface="BIZ UDPゴシック" panose="020B0400000000000000" pitchFamily="50" charset="-128"/>
                <a:ea typeface="BIZ UDPゴシック" panose="020B0400000000000000" pitchFamily="50" charset="-128"/>
              </a:rPr>
              <a:t>NPO</a:t>
            </a:r>
            <a:r>
              <a:rPr kumimoji="1" lang="ja-JP" altLang="en-US" dirty="0">
                <a:latin typeface="BIZ UDPゴシック" panose="020B0400000000000000" pitchFamily="50" charset="-128"/>
                <a:ea typeface="BIZ UDPゴシック" panose="020B0400000000000000" pitchFamily="50" charset="-128"/>
              </a:rPr>
              <a:t>法人日本腎臓病協会</a:t>
            </a:r>
          </a:p>
        </p:txBody>
      </p:sp>
    </p:spTree>
    <p:extLst>
      <p:ext uri="{BB962C8B-B14F-4D97-AF65-F5344CB8AC3E}">
        <p14:creationId xmlns:p14="http://schemas.microsoft.com/office/powerpoint/2010/main" val="42240730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671E3C-5ED2-4C96-9ADD-22524BB3180C}"/>
              </a:ext>
            </a:extLst>
          </p:cNvPr>
          <p:cNvSpPr>
            <a:spLocks noGrp="1"/>
          </p:cNvSpPr>
          <p:nvPr>
            <p:ph type="title"/>
          </p:nvPr>
        </p:nvSpPr>
        <p:spPr>
          <a:solidFill>
            <a:srgbClr val="FFFF00"/>
          </a:solidFill>
        </p:spPr>
        <p:txBody>
          <a:bodyPr>
            <a:normAutofit/>
          </a:bodyPr>
          <a:lstStyle/>
          <a:p>
            <a:pPr algn="ctr"/>
            <a:r>
              <a:rPr kumimoji="1" lang="ja-JP" altLang="en-US" sz="3600" b="1" dirty="0">
                <a:latin typeface="BIZ UDPゴシック" panose="020B0400000000000000" pitchFamily="50" charset="-128"/>
                <a:ea typeface="BIZ UDPゴシック" panose="020B0400000000000000" pitchFamily="50" charset="-128"/>
              </a:rPr>
              <a:t>終わりに</a:t>
            </a:r>
          </a:p>
        </p:txBody>
      </p:sp>
      <p:sp>
        <p:nvSpPr>
          <p:cNvPr id="5" name="正方形/長方形 4">
            <a:extLst>
              <a:ext uri="{FF2B5EF4-FFF2-40B4-BE49-F238E27FC236}">
                <a16:creationId xmlns:a16="http://schemas.microsoft.com/office/drawing/2014/main" id="{6D8579B0-FFBF-4949-AFA7-0CACAFE901EE}"/>
              </a:ext>
            </a:extLst>
          </p:cNvPr>
          <p:cNvSpPr/>
          <p:nvPr/>
        </p:nvSpPr>
        <p:spPr>
          <a:xfrm>
            <a:off x="628651" y="2145051"/>
            <a:ext cx="7886699" cy="2862322"/>
          </a:xfrm>
          <a:prstGeom prst="rect">
            <a:avLst/>
          </a:prstGeom>
        </p:spPr>
        <p:txBody>
          <a:bodyPr wrap="square">
            <a:spAutoFit/>
          </a:bodyPr>
          <a:lstStyle/>
          <a:p>
            <a:r>
              <a:rPr lang="ja-JP" altLang="en-US" dirty="0">
                <a:latin typeface="BIZ UDPゴシック" panose="020B0400000000000000" pitchFamily="50" charset="-128"/>
                <a:ea typeface="BIZ UDPゴシック" panose="020B0400000000000000" pitchFamily="50" charset="-128"/>
              </a:rPr>
              <a:t>ぜひとも、</a:t>
            </a:r>
            <a:r>
              <a:rPr lang="en-US" altLang="ja-JP" dirty="0">
                <a:latin typeface="BIZ UDPゴシック" panose="020B0400000000000000" pitchFamily="50" charset="-128"/>
                <a:ea typeface="BIZ UDPゴシック" panose="020B0400000000000000" pitchFamily="50" charset="-128"/>
              </a:rPr>
              <a:t>CKD</a:t>
            </a:r>
            <a:r>
              <a:rPr lang="ja-JP" altLang="en-US" dirty="0">
                <a:latin typeface="BIZ UDPゴシック" panose="020B0400000000000000" pitchFamily="50" charset="-128"/>
                <a:ea typeface="BIZ UDPゴシック" panose="020B0400000000000000" pitchFamily="50" charset="-128"/>
              </a:rPr>
              <a:t>普及啓発にこの基本スライドキットを幅広くご活用していただければと思います。</a:t>
            </a:r>
            <a:endParaRPr lang="en-US" altLang="ja-JP" dirty="0">
              <a:latin typeface="BIZ UDPゴシック" panose="020B0400000000000000" pitchFamily="50" charset="-128"/>
              <a:ea typeface="BIZ UDPゴシック" panose="020B0400000000000000" pitchFamily="50" charset="-128"/>
            </a:endParaRPr>
          </a:p>
          <a:p>
            <a:endParaRPr lang="ja-JP" altLang="en-US"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使用用途に応じて、スライド内容への加筆・修正・削除など自由にしてください。</a:t>
            </a:r>
          </a:p>
          <a:p>
            <a:endParaRPr lang="ja-JP" altLang="en-US"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注意事項！</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全てのスライドにおける、血圧目標値は診察室での測定値です。</a:t>
            </a:r>
            <a:endParaRPr lang="en-US" altLang="ja-JP" dirty="0">
              <a:latin typeface="BIZ UDPゴシック" panose="020B0400000000000000" pitchFamily="50" charset="-128"/>
              <a:ea typeface="BIZ UDPゴシック" panose="020B0400000000000000" pitchFamily="50" charset="-128"/>
            </a:endParaRPr>
          </a:p>
          <a:p>
            <a:r>
              <a:rPr lang="ja-JP" altLang="en-US" dirty="0">
                <a:solidFill>
                  <a:srgbClr val="FF0000"/>
                </a:solidFill>
                <a:latin typeface="BIZ UDPゴシック" panose="020B0400000000000000" pitchFamily="50" charset="-128"/>
                <a:ea typeface="BIZ UDPゴシック" panose="020B0400000000000000" pitchFamily="50" charset="-128"/>
              </a:rPr>
              <a:t>家庭血圧値の目標値を提示する場合は、</a:t>
            </a:r>
            <a:r>
              <a:rPr lang="en-US" altLang="ja-JP" dirty="0">
                <a:solidFill>
                  <a:srgbClr val="FF0000"/>
                </a:solidFill>
                <a:latin typeface="BIZ UDPゴシック" panose="020B0400000000000000" pitchFamily="50" charset="-128"/>
                <a:ea typeface="BIZ UDPゴシック" panose="020B0400000000000000" pitchFamily="50" charset="-128"/>
              </a:rPr>
              <a:t>5</a:t>
            </a:r>
            <a:r>
              <a:rPr lang="ja-JP" altLang="en-US" dirty="0">
                <a:solidFill>
                  <a:srgbClr val="FF0000"/>
                </a:solidFill>
                <a:latin typeface="BIZ UDPゴシック" panose="020B0400000000000000" pitchFamily="50" charset="-128"/>
                <a:ea typeface="BIZ UDPゴシック" panose="020B0400000000000000" pitchFamily="50" charset="-128"/>
              </a:rPr>
              <a:t>を引いた数値が目標です</a:t>
            </a:r>
            <a:r>
              <a:rPr lang="ja-JP" altLang="en-US" dirty="0">
                <a:latin typeface="BIZ UDPゴシック" panose="020B0400000000000000" pitchFamily="50" charset="-128"/>
                <a:ea typeface="BIZ UDPゴシック" panose="020B0400000000000000" pitchFamily="50" charset="-128"/>
              </a:rPr>
              <a:t>ので、</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適宜加筆ください。</a:t>
            </a:r>
          </a:p>
        </p:txBody>
      </p:sp>
    </p:spTree>
    <p:extLst>
      <p:ext uri="{BB962C8B-B14F-4D97-AF65-F5344CB8AC3E}">
        <p14:creationId xmlns:p14="http://schemas.microsoft.com/office/powerpoint/2010/main" val="233792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4C02F0-942B-4699-8C10-A874874516EF}"/>
              </a:ext>
            </a:extLst>
          </p:cNvPr>
          <p:cNvSpPr>
            <a:spLocks noGrp="1"/>
          </p:cNvSpPr>
          <p:nvPr>
            <p:ph type="title"/>
          </p:nvPr>
        </p:nvSpPr>
        <p:spPr>
          <a:xfrm>
            <a:off x="690166" y="391221"/>
            <a:ext cx="8593278" cy="1325563"/>
          </a:xfrm>
        </p:spPr>
        <p:txBody>
          <a:bodyPr>
            <a:normAutofit/>
          </a:bodyPr>
          <a:lstStyle/>
          <a:p>
            <a:r>
              <a:rPr kumimoji="1" lang="ja-JP" altLang="en-US" sz="3600" b="1" dirty="0">
                <a:latin typeface="Meiryo" panose="020B0604030504040204" pitchFamily="34" charset="-128"/>
                <a:ea typeface="Meiryo" panose="020B0604030504040204" pitchFamily="34" charset="-128"/>
              </a:rPr>
              <a:t>喫煙は</a:t>
            </a:r>
            <a:r>
              <a:rPr lang="zh-TW" altLang="en-US" sz="3600" b="1" dirty="0">
                <a:latin typeface="Meiryo" panose="020B0604030504040204" pitchFamily="34" charset="-128"/>
                <a:ea typeface="Meiryo" panose="020B0604030504040204" pitchFamily="34" charset="-128"/>
              </a:rPr>
              <a:t>慢性腎臓病（</a:t>
            </a:r>
            <a:r>
              <a:rPr lang="en-US" altLang="zh-TW" sz="3600" b="1" dirty="0">
                <a:latin typeface="Meiryo" panose="020B0604030504040204" pitchFamily="34" charset="-128"/>
                <a:ea typeface="Meiryo" panose="020B0604030504040204" pitchFamily="34" charset="-128"/>
              </a:rPr>
              <a:t>CKD</a:t>
            </a:r>
            <a:r>
              <a:rPr lang="zh-TW" altLang="en-US" sz="3600" b="1" dirty="0">
                <a:latin typeface="Meiryo" panose="020B0604030504040204" pitchFamily="34" charset="-128"/>
                <a:ea typeface="Meiryo" panose="020B0604030504040204" pitchFamily="34" charset="-128"/>
              </a:rPr>
              <a:t>）</a:t>
            </a:r>
            <a:r>
              <a:rPr kumimoji="1" lang="ja-JP" altLang="en-US" sz="3600" b="1">
                <a:latin typeface="Meiryo" panose="020B0604030504040204" pitchFamily="34" charset="-128"/>
                <a:ea typeface="Meiryo" panose="020B0604030504040204" pitchFamily="34" charset="-128"/>
              </a:rPr>
              <a:t>を</a:t>
            </a:r>
            <a:br>
              <a:rPr kumimoji="1" lang="en-US" altLang="ja-JP" sz="3600" b="1" dirty="0">
                <a:latin typeface="Meiryo" panose="020B0604030504040204" pitchFamily="34" charset="-128"/>
                <a:ea typeface="Meiryo" panose="020B0604030504040204" pitchFamily="34" charset="-128"/>
              </a:rPr>
            </a:br>
            <a:r>
              <a:rPr kumimoji="1" lang="ja-JP" altLang="en-US" sz="3600" b="1">
                <a:latin typeface="Meiryo" panose="020B0604030504040204" pitchFamily="34" charset="-128"/>
                <a:ea typeface="Meiryo" panose="020B0604030504040204" pitchFamily="34" charset="-128"/>
              </a:rPr>
              <a:t>悪化</a:t>
            </a:r>
            <a:r>
              <a:rPr kumimoji="1" lang="ja-JP" altLang="en-US" sz="3600" b="1" dirty="0">
                <a:latin typeface="Meiryo" panose="020B0604030504040204" pitchFamily="34" charset="-128"/>
                <a:ea typeface="Meiryo" panose="020B0604030504040204" pitchFamily="34" charset="-128"/>
              </a:rPr>
              <a:t>させます！</a:t>
            </a:r>
          </a:p>
        </p:txBody>
      </p:sp>
      <p:pic>
        <p:nvPicPr>
          <p:cNvPr id="12" name="図 11" descr="挿絵 が含まれている画像&#10;&#10;自動的に生成された説明">
            <a:extLst>
              <a:ext uri="{FF2B5EF4-FFF2-40B4-BE49-F238E27FC236}">
                <a16:creationId xmlns:a16="http://schemas.microsoft.com/office/drawing/2014/main" id="{B372D168-4ED6-594C-8A47-DBDB92E622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3462" y="3323967"/>
            <a:ext cx="2425509" cy="2911843"/>
          </a:xfrm>
          <a:prstGeom prst="rect">
            <a:avLst/>
          </a:prstGeom>
        </p:spPr>
      </p:pic>
      <p:pic>
        <p:nvPicPr>
          <p:cNvPr id="4" name="図 3" descr="人, 持つ, 女性, 男 が含まれている画像&#10;&#10;自動的に生成された説明">
            <a:extLst>
              <a:ext uri="{FF2B5EF4-FFF2-40B4-BE49-F238E27FC236}">
                <a16:creationId xmlns:a16="http://schemas.microsoft.com/office/drawing/2014/main" id="{4CB5D014-FEC1-B144-B11A-76D55CFDF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312" y="1914492"/>
            <a:ext cx="5468549" cy="3646807"/>
          </a:xfrm>
          <a:prstGeom prst="rect">
            <a:avLst/>
          </a:prstGeom>
        </p:spPr>
      </p:pic>
    </p:spTree>
    <p:extLst>
      <p:ext uri="{BB962C8B-B14F-4D97-AF65-F5344CB8AC3E}">
        <p14:creationId xmlns:p14="http://schemas.microsoft.com/office/powerpoint/2010/main" val="775788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抽象, 挿絵 が含まれている画像&#10;&#10;自動的に生成された説明">
            <a:extLst>
              <a:ext uri="{FF2B5EF4-FFF2-40B4-BE49-F238E27FC236}">
                <a16:creationId xmlns:a16="http://schemas.microsoft.com/office/drawing/2014/main" id="{45CD47D6-BF71-AE46-AABF-348A771BFA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0953" y="3237470"/>
            <a:ext cx="2547002" cy="3057696"/>
          </a:xfrm>
          <a:prstGeom prst="rect">
            <a:avLst/>
          </a:prstGeom>
        </p:spPr>
      </p:pic>
      <p:pic>
        <p:nvPicPr>
          <p:cNvPr id="9" name="図 8" descr="ワイングラスに入った飲み物&#10;&#10;中程度の精度で自動的に生成された説明">
            <a:extLst>
              <a:ext uri="{FF2B5EF4-FFF2-40B4-BE49-F238E27FC236}">
                <a16:creationId xmlns:a16="http://schemas.microsoft.com/office/drawing/2014/main" id="{55C243C1-31AA-0F4E-89EB-675EDD251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632" y="4189319"/>
            <a:ext cx="2877337" cy="1970008"/>
          </a:xfrm>
          <a:prstGeom prst="rect">
            <a:avLst/>
          </a:prstGeom>
        </p:spPr>
      </p:pic>
      <p:sp>
        <p:nvSpPr>
          <p:cNvPr id="2" name="タイトル 1">
            <a:extLst>
              <a:ext uri="{FF2B5EF4-FFF2-40B4-BE49-F238E27FC236}">
                <a16:creationId xmlns:a16="http://schemas.microsoft.com/office/drawing/2014/main" id="{DE4C02F0-942B-4699-8C10-A874874516EF}"/>
              </a:ext>
            </a:extLst>
          </p:cNvPr>
          <p:cNvSpPr>
            <a:spLocks noGrp="1"/>
          </p:cNvSpPr>
          <p:nvPr>
            <p:ph type="title"/>
          </p:nvPr>
        </p:nvSpPr>
        <p:spPr/>
        <p:txBody>
          <a:bodyPr>
            <a:normAutofit/>
          </a:bodyPr>
          <a:lstStyle/>
          <a:p>
            <a:r>
              <a:rPr kumimoji="1" lang="ja-JP" altLang="en-US" sz="3600" b="1">
                <a:latin typeface="Meiryo" panose="020B0604030504040204" pitchFamily="34" charset="-128"/>
                <a:ea typeface="Meiryo" panose="020B0604030504040204" pitchFamily="34" charset="-128"/>
              </a:rPr>
              <a:t>酒はほどほど（アルコールで</a:t>
            </a:r>
            <a:r>
              <a:rPr kumimoji="1" lang="en-US" altLang="ja-JP" sz="3600" b="1" dirty="0">
                <a:latin typeface="Meiryo" panose="020B0604030504040204" pitchFamily="34" charset="-128"/>
                <a:ea typeface="Meiryo" panose="020B0604030504040204" pitchFamily="34" charset="-128"/>
              </a:rPr>
              <a:t>20g</a:t>
            </a:r>
            <a:r>
              <a:rPr kumimoji="1" lang="ja-JP" altLang="en-US" sz="3600" b="1">
                <a:latin typeface="Meiryo" panose="020B0604030504040204" pitchFamily="34" charset="-128"/>
                <a:ea typeface="Meiryo" panose="020B0604030504040204" pitchFamily="34" charset="-128"/>
              </a:rPr>
              <a:t>）</a:t>
            </a:r>
            <a:endParaRPr kumimoji="1" lang="ja-JP" altLang="en-US" sz="3600" b="1" dirty="0">
              <a:latin typeface="Meiryo" panose="020B0604030504040204" pitchFamily="34" charset="-128"/>
              <a:ea typeface="Meiryo" panose="020B0604030504040204" pitchFamily="34" charset="-128"/>
            </a:endParaRPr>
          </a:p>
        </p:txBody>
      </p:sp>
      <p:pic>
        <p:nvPicPr>
          <p:cNvPr id="7" name="図 6" descr="木製テーブルの上に置かれたガラスのコップ&#10;&#10;低い精度で自動的に生成された説明">
            <a:extLst>
              <a:ext uri="{FF2B5EF4-FFF2-40B4-BE49-F238E27FC236}">
                <a16:creationId xmlns:a16="http://schemas.microsoft.com/office/drawing/2014/main" id="{4ABFBCBB-97C4-4B48-B759-F95C5A3105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1716" y="2618167"/>
            <a:ext cx="2880422" cy="1919312"/>
          </a:xfrm>
          <a:prstGeom prst="rect">
            <a:avLst/>
          </a:prstGeom>
        </p:spPr>
      </p:pic>
      <p:pic>
        <p:nvPicPr>
          <p:cNvPr id="4" name="図 3">
            <a:extLst>
              <a:ext uri="{FF2B5EF4-FFF2-40B4-BE49-F238E27FC236}">
                <a16:creationId xmlns:a16="http://schemas.microsoft.com/office/drawing/2014/main" id="{68F3F946-398F-4E42-8D1E-85E1C1A81D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650" y="1649337"/>
            <a:ext cx="2877337" cy="1919311"/>
          </a:xfrm>
          <a:prstGeom prst="rect">
            <a:avLst/>
          </a:prstGeom>
        </p:spPr>
      </p:pic>
    </p:spTree>
    <p:extLst>
      <p:ext uri="{BB962C8B-B14F-4D97-AF65-F5344CB8AC3E}">
        <p14:creationId xmlns:p14="http://schemas.microsoft.com/office/powerpoint/2010/main" val="1448419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3B3D7B-517B-4191-818F-A949086C0210}"/>
              </a:ext>
            </a:extLst>
          </p:cNvPr>
          <p:cNvSpPr>
            <a:spLocks noGrp="1"/>
          </p:cNvSpPr>
          <p:nvPr>
            <p:ph type="title"/>
          </p:nvPr>
        </p:nvSpPr>
        <p:spPr>
          <a:xfrm>
            <a:off x="628650" y="365126"/>
            <a:ext cx="7886700" cy="1325563"/>
          </a:xfrm>
        </p:spPr>
        <p:txBody>
          <a:bodyPr>
            <a:normAutofit/>
          </a:bodyPr>
          <a:lstStyle/>
          <a:p>
            <a:r>
              <a:rPr kumimoji="1" lang="ja-JP" altLang="en-US" sz="3600" b="1" dirty="0">
                <a:latin typeface="Meiryo" panose="020B0604030504040204" pitchFamily="34" charset="-128"/>
                <a:ea typeface="Meiryo" panose="020B0604030504040204" pitchFamily="34" charset="-128"/>
              </a:rPr>
              <a:t>運動もしましょう！</a:t>
            </a:r>
          </a:p>
        </p:txBody>
      </p:sp>
      <p:pic>
        <p:nvPicPr>
          <p:cNvPr id="4" name="図 3" descr="挿絵, 部屋 が含まれている画像&#10;&#10;自動的に生成された説明">
            <a:extLst>
              <a:ext uri="{FF2B5EF4-FFF2-40B4-BE49-F238E27FC236}">
                <a16:creationId xmlns:a16="http://schemas.microsoft.com/office/drawing/2014/main" id="{207FED0C-AA7B-FA4C-AA4B-753FE7A45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585" y="1394418"/>
            <a:ext cx="5060829" cy="5098456"/>
          </a:xfrm>
          <a:prstGeom prst="rect">
            <a:avLst/>
          </a:prstGeom>
        </p:spPr>
      </p:pic>
    </p:spTree>
    <p:extLst>
      <p:ext uri="{BB962C8B-B14F-4D97-AF65-F5344CB8AC3E}">
        <p14:creationId xmlns:p14="http://schemas.microsoft.com/office/powerpoint/2010/main" val="99666638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6884</TotalTime>
  <Words>1996</Words>
  <Application>Microsoft Office PowerPoint</Application>
  <PresentationFormat>画面に合わせる (4:3)</PresentationFormat>
  <Paragraphs>338</Paragraphs>
  <Slides>65</Slides>
  <Notes>27</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65</vt:i4>
      </vt:variant>
    </vt:vector>
  </HeadingPairs>
  <TitlesOfParts>
    <vt:vector size="74" baseType="lpstr">
      <vt:lpstr>BIZ UDPゴシック</vt:lpstr>
      <vt:lpstr>Yu Gothic Medium</vt:lpstr>
      <vt:lpstr>メイリオ</vt:lpstr>
      <vt:lpstr>メイリオ</vt:lpstr>
      <vt:lpstr>游ゴシック Light</vt:lpstr>
      <vt:lpstr>Arial</vt:lpstr>
      <vt:lpstr>Calibri</vt:lpstr>
      <vt:lpstr>Calibri Light</vt:lpstr>
      <vt:lpstr>Office テーマ</vt:lpstr>
      <vt:lpstr>一般向けスライド</vt:lpstr>
      <vt:lpstr>腎臓とは？</vt:lpstr>
      <vt:lpstr>PowerPoint プレゼンテーション</vt:lpstr>
      <vt:lpstr>PowerPoint プレゼンテーション</vt:lpstr>
      <vt:lpstr>もし慢性腎臓病（CKD）といわれたら</vt:lpstr>
      <vt:lpstr>腎臓を敵から守ろう！</vt:lpstr>
      <vt:lpstr>喫煙は慢性腎臓病（CKD）を 悪化させます！</vt:lpstr>
      <vt:lpstr>酒はほどほど（アルコールで20g）</vt:lpstr>
      <vt:lpstr>運動もしましょう！</vt:lpstr>
      <vt:lpstr>良い睡眠は大事！</vt:lpstr>
      <vt:lpstr>ワクチン接種を受けましょう！</vt:lpstr>
      <vt:lpstr>CKDと食事</vt:lpstr>
      <vt:lpstr>バランスの良い食事を</vt:lpstr>
      <vt:lpstr>ぜひ一度専門家の食事指導を！</vt:lpstr>
      <vt:lpstr>減塩は大事！</vt:lpstr>
      <vt:lpstr>CKDと高血圧</vt:lpstr>
      <vt:lpstr>高血圧を放置すると</vt:lpstr>
      <vt:lpstr>血圧の目標値</vt:lpstr>
      <vt:lpstr>薬は医師に相談を！</vt:lpstr>
      <vt:lpstr>CKDと貧血</vt:lpstr>
      <vt:lpstr>腎臓が悪くなると 貧血になりやすいです。</vt:lpstr>
      <vt:lpstr>注射や飲み薬で赤血球を増やす事ができます。</vt:lpstr>
      <vt:lpstr>CKDと糖尿病</vt:lpstr>
      <vt:lpstr>糖尿病で透析になる人が一番多い！</vt:lpstr>
      <vt:lpstr>早期の糖尿病は全然怖くない</vt:lpstr>
      <vt:lpstr>血圧、血糖の目標値（糖尿病）</vt:lpstr>
      <vt:lpstr>尿検査を欠かさずに！</vt:lpstr>
      <vt:lpstr>糖尿病こじらせると大変！</vt:lpstr>
      <vt:lpstr>こじらせたら早めに専門医</vt:lpstr>
      <vt:lpstr>CKDとCa、P</vt:lpstr>
      <vt:lpstr>腎臓悪くなるとビタミンDが作れない！</vt:lpstr>
      <vt:lpstr>腎臓が悪くなるとPがたまります</vt:lpstr>
      <vt:lpstr>Pは動脈硬化を進めます！</vt:lpstr>
      <vt:lpstr>CKDと尿酸</vt:lpstr>
      <vt:lpstr>腎臓を敵から守ろう！</vt:lpstr>
      <vt:lpstr>尿酸やコレステロールも 悪い可能性があり！</vt:lpstr>
      <vt:lpstr>尿酸を下げるには！</vt:lpstr>
      <vt:lpstr>CKDとコレステロール 肥満、運動</vt:lpstr>
      <vt:lpstr>コレステロールを下げるには！</vt:lpstr>
      <vt:lpstr>メタボリックシンドローム</vt:lpstr>
      <vt:lpstr>運動は大事！</vt:lpstr>
      <vt:lpstr>CKDとくすり</vt:lpstr>
      <vt:lpstr>腎臓を悪くする事に対して 薬を飲みましょう！</vt:lpstr>
      <vt:lpstr>薬手帳を持参しよう！</vt:lpstr>
      <vt:lpstr>妊娠とCKD</vt:lpstr>
      <vt:lpstr>CKDだからといって 妊娠をあきらめる必要はありません！</vt:lpstr>
      <vt:lpstr>妊娠中の血圧、尿蛋白に注意！</vt:lpstr>
      <vt:lpstr>小児とCKD</vt:lpstr>
      <vt:lpstr>3歳児検尿、学校検尿</vt:lpstr>
      <vt:lpstr>食事と運動の注意点</vt:lpstr>
      <vt:lpstr>成長障害（低身長）について</vt:lpstr>
      <vt:lpstr>腎臓病が進行したら？</vt:lpstr>
      <vt:lpstr>高齢者とCKD</vt:lpstr>
      <vt:lpstr>医師と綿密に連携をとりましょう</vt:lpstr>
      <vt:lpstr>腎不全が進んだら</vt:lpstr>
      <vt:lpstr>腎不全が進んだら専門医へ！</vt:lpstr>
      <vt:lpstr>もし、腎不全がすすんだら</vt:lpstr>
      <vt:lpstr>腎移植は渡す側の体調も大事！</vt:lpstr>
      <vt:lpstr>腎臓の病気</vt:lpstr>
      <vt:lpstr>この三つが大事</vt:lpstr>
      <vt:lpstr>専門医とかかりつけ医は 連携しています！</vt:lpstr>
      <vt:lpstr>患者さんができること！</vt:lpstr>
      <vt:lpstr>PowerPoint プレゼンテーション</vt:lpstr>
      <vt:lpstr>PowerPoint プレゼンテーション</vt:lpstr>
      <vt:lpstr>終わりに</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一般向けスライド</dc:title>
  <dc:creator>将 長澤</dc:creator>
  <cp:lastModifiedBy>内田 治仁</cp:lastModifiedBy>
  <cp:revision>117</cp:revision>
  <dcterms:created xsi:type="dcterms:W3CDTF">2019-07-25T05:39:07Z</dcterms:created>
  <dcterms:modified xsi:type="dcterms:W3CDTF">2022-01-11T15:44:04Z</dcterms:modified>
</cp:coreProperties>
</file>