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74" r:id="rId3"/>
  </p:sldMasterIdLst>
  <p:notesMasterIdLst>
    <p:notesMasterId r:id="rId165"/>
  </p:notesMasterIdLst>
  <p:sldIdLst>
    <p:sldId id="5819" r:id="rId4"/>
    <p:sldId id="652" r:id="rId5"/>
    <p:sldId id="5834" r:id="rId6"/>
    <p:sldId id="5835" r:id="rId7"/>
    <p:sldId id="5826" r:id="rId8"/>
    <p:sldId id="5827" r:id="rId9"/>
    <p:sldId id="256" r:id="rId10"/>
    <p:sldId id="257" r:id="rId11"/>
    <p:sldId id="259" r:id="rId12"/>
    <p:sldId id="258" r:id="rId13"/>
    <p:sldId id="260" r:id="rId14"/>
    <p:sldId id="5828" r:id="rId15"/>
    <p:sldId id="5829" r:id="rId16"/>
    <p:sldId id="263" r:id="rId17"/>
    <p:sldId id="433" r:id="rId18"/>
    <p:sldId id="264" r:id="rId19"/>
    <p:sldId id="265" r:id="rId20"/>
    <p:sldId id="266" r:id="rId21"/>
    <p:sldId id="267" r:id="rId22"/>
    <p:sldId id="268" r:id="rId23"/>
    <p:sldId id="269" r:id="rId24"/>
    <p:sldId id="270" r:id="rId25"/>
    <p:sldId id="271" r:id="rId26"/>
    <p:sldId id="272" r:id="rId27"/>
    <p:sldId id="5833" r:id="rId28"/>
    <p:sldId id="5832" r:id="rId29"/>
    <p:sldId id="5831" r:id="rId30"/>
    <p:sldId id="5830" r:id="rId31"/>
    <p:sldId id="278" r:id="rId32"/>
    <p:sldId id="279" r:id="rId33"/>
    <p:sldId id="280" r:id="rId34"/>
    <p:sldId id="587" r:id="rId35"/>
    <p:sldId id="588" r:id="rId36"/>
    <p:sldId id="589" r:id="rId37"/>
    <p:sldId id="590" r:id="rId38"/>
    <p:sldId id="473" r:id="rId39"/>
    <p:sldId id="510" r:id="rId40"/>
    <p:sldId id="564" r:id="rId41"/>
    <p:sldId id="565" r:id="rId42"/>
    <p:sldId id="566" r:id="rId43"/>
    <p:sldId id="377" r:id="rId44"/>
    <p:sldId id="591" r:id="rId45"/>
    <p:sldId id="386" r:id="rId46"/>
    <p:sldId id="388" r:id="rId47"/>
    <p:sldId id="389" r:id="rId48"/>
    <p:sldId id="390" r:id="rId49"/>
    <p:sldId id="592" r:id="rId50"/>
    <p:sldId id="420" r:id="rId51"/>
    <p:sldId id="593" r:id="rId52"/>
    <p:sldId id="459" r:id="rId53"/>
    <p:sldId id="460" r:id="rId54"/>
    <p:sldId id="595" r:id="rId55"/>
    <p:sldId id="596" r:id="rId56"/>
    <p:sldId id="597" r:id="rId57"/>
    <p:sldId id="437" r:id="rId58"/>
    <p:sldId id="457" r:id="rId59"/>
    <p:sldId id="599" r:id="rId60"/>
    <p:sldId id="394" r:id="rId61"/>
    <p:sldId id="395" r:id="rId62"/>
    <p:sldId id="396" r:id="rId63"/>
    <p:sldId id="397" r:id="rId64"/>
    <p:sldId id="398" r:id="rId65"/>
    <p:sldId id="399" r:id="rId66"/>
    <p:sldId id="400" r:id="rId67"/>
    <p:sldId id="401" r:id="rId68"/>
    <p:sldId id="402" r:id="rId69"/>
    <p:sldId id="403" r:id="rId70"/>
    <p:sldId id="404" r:id="rId71"/>
    <p:sldId id="405" r:id="rId72"/>
    <p:sldId id="600" r:id="rId73"/>
    <p:sldId id="408" r:id="rId74"/>
    <p:sldId id="550" r:id="rId75"/>
    <p:sldId id="462" r:id="rId76"/>
    <p:sldId id="574" r:id="rId77"/>
    <p:sldId id="469" r:id="rId78"/>
    <p:sldId id="470" r:id="rId79"/>
    <p:sldId id="471" r:id="rId80"/>
    <p:sldId id="570" r:id="rId81"/>
    <p:sldId id="601" r:id="rId82"/>
    <p:sldId id="517" r:id="rId83"/>
    <p:sldId id="518" r:id="rId84"/>
    <p:sldId id="519" r:id="rId85"/>
    <p:sldId id="520" r:id="rId86"/>
    <p:sldId id="521" r:id="rId87"/>
    <p:sldId id="522" r:id="rId88"/>
    <p:sldId id="523" r:id="rId89"/>
    <p:sldId id="524" r:id="rId90"/>
    <p:sldId id="525" r:id="rId91"/>
    <p:sldId id="526" r:id="rId92"/>
    <p:sldId id="602" r:id="rId93"/>
    <p:sldId id="529" r:id="rId94"/>
    <p:sldId id="530" r:id="rId95"/>
    <p:sldId id="603" r:id="rId96"/>
    <p:sldId id="532" r:id="rId97"/>
    <p:sldId id="533" r:id="rId98"/>
    <p:sldId id="535" r:id="rId99"/>
    <p:sldId id="536" r:id="rId100"/>
    <p:sldId id="604" r:id="rId101"/>
    <p:sldId id="538" r:id="rId102"/>
    <p:sldId id="539" r:id="rId103"/>
    <p:sldId id="540" r:id="rId104"/>
    <p:sldId id="541" r:id="rId105"/>
    <p:sldId id="605" r:id="rId106"/>
    <p:sldId id="606" r:id="rId107"/>
    <p:sldId id="607" r:id="rId108"/>
    <p:sldId id="609" r:id="rId109"/>
    <p:sldId id="610" r:id="rId110"/>
    <p:sldId id="611" r:id="rId111"/>
    <p:sldId id="612" r:id="rId112"/>
    <p:sldId id="613" r:id="rId113"/>
    <p:sldId id="614" r:id="rId114"/>
    <p:sldId id="615" r:id="rId115"/>
    <p:sldId id="616" r:id="rId116"/>
    <p:sldId id="617" r:id="rId117"/>
    <p:sldId id="618" r:id="rId118"/>
    <p:sldId id="619" r:id="rId119"/>
    <p:sldId id="620" r:id="rId120"/>
    <p:sldId id="281" r:id="rId121"/>
    <p:sldId id="650" r:id="rId122"/>
    <p:sldId id="649" r:id="rId123"/>
    <p:sldId id="282" r:id="rId124"/>
    <p:sldId id="283" r:id="rId125"/>
    <p:sldId id="284" r:id="rId126"/>
    <p:sldId id="285" r:id="rId127"/>
    <p:sldId id="286" r:id="rId128"/>
    <p:sldId id="287" r:id="rId129"/>
    <p:sldId id="645" r:id="rId130"/>
    <p:sldId id="288" r:id="rId131"/>
    <p:sldId id="289" r:id="rId132"/>
    <p:sldId id="621" r:id="rId133"/>
    <p:sldId id="622" r:id="rId134"/>
    <p:sldId id="623" r:id="rId135"/>
    <p:sldId id="624" r:id="rId136"/>
    <p:sldId id="625" r:id="rId137"/>
    <p:sldId id="626" r:id="rId138"/>
    <p:sldId id="627" r:id="rId139"/>
    <p:sldId id="628" r:id="rId140"/>
    <p:sldId id="629" r:id="rId141"/>
    <p:sldId id="630" r:id="rId142"/>
    <p:sldId id="631" r:id="rId143"/>
    <p:sldId id="632" r:id="rId144"/>
    <p:sldId id="633" r:id="rId145"/>
    <p:sldId id="634" r:id="rId146"/>
    <p:sldId id="635" r:id="rId147"/>
    <p:sldId id="636" r:id="rId148"/>
    <p:sldId id="637" r:id="rId149"/>
    <p:sldId id="638" r:id="rId150"/>
    <p:sldId id="639" r:id="rId151"/>
    <p:sldId id="640" r:id="rId152"/>
    <p:sldId id="641" r:id="rId153"/>
    <p:sldId id="642" r:id="rId154"/>
    <p:sldId id="643" r:id="rId155"/>
    <p:sldId id="5818" r:id="rId156"/>
    <p:sldId id="5825" r:id="rId157"/>
    <p:sldId id="4943" r:id="rId158"/>
    <p:sldId id="732" r:id="rId159"/>
    <p:sldId id="5791" r:id="rId160"/>
    <p:sldId id="5751" r:id="rId161"/>
    <p:sldId id="644" r:id="rId162"/>
    <p:sldId id="651" r:id="rId163"/>
    <p:sldId id="327" r:id="rId164"/>
  </p:sldIdLst>
  <p:sldSz cx="9144000" cy="6858000" type="screen4x3"/>
  <p:notesSz cx="6735763" cy="9866313"/>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FF"/>
    <a:srgbClr val="99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46" autoAdjust="0"/>
    <p:restoredTop sz="93750" autoAdjust="0"/>
  </p:normalViewPr>
  <p:slideViewPr>
    <p:cSldViewPr snapToGrid="0" snapToObjects="1" showGuides="1">
      <p:cViewPr varScale="1">
        <p:scale>
          <a:sx n="71" d="100"/>
          <a:sy n="71" d="100"/>
        </p:scale>
        <p:origin x="163" y="48"/>
      </p:cViewPr>
      <p:guideLst>
        <p:guide orient="horz" pos="2160"/>
        <p:guide pos="2885"/>
      </p:guideLst>
    </p:cSldViewPr>
  </p:slideViewPr>
  <p:outlineViewPr>
    <p:cViewPr>
      <p:scale>
        <a:sx n="33" d="100"/>
        <a:sy n="33" d="100"/>
      </p:scale>
      <p:origin x="0" y="-1050"/>
    </p:cViewPr>
  </p:outlineViewPr>
  <p:notesTextViewPr>
    <p:cViewPr>
      <p:scale>
        <a:sx n="100" d="100"/>
        <a:sy n="100" d="100"/>
      </p:scale>
      <p:origin x="0" y="0"/>
    </p:cViewPr>
  </p:notesTextViewPr>
  <p:sorterViewPr>
    <p:cViewPr varScale="1">
      <p:scale>
        <a:sx n="100" d="100"/>
        <a:sy n="100" d="100"/>
      </p:scale>
      <p:origin x="0" y="-7148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notesMaster" Target="notesMasters/notesMaster1.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A08F06B9-D5DD-44A0-A817-81690DDF3E73}" type="datetimeFigureOut">
              <a:rPr kumimoji="1" lang="ja-JP" altLang="en-US" smtClean="0"/>
              <a:t>2022/1/12</a:t>
            </a:fld>
            <a:endParaRPr kumimoji="1" lang="ja-JP" altLang="en-US" dirty="0"/>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2BE737B1-E4C5-4EAB-9A06-A5BD215A14E0}" type="slidenum">
              <a:rPr kumimoji="1" lang="ja-JP" altLang="en-US" smtClean="0"/>
              <a:t>‹#›</a:t>
            </a:fld>
            <a:endParaRPr kumimoji="1" lang="ja-JP" altLang="en-US" dirty="0"/>
          </a:p>
        </p:txBody>
      </p:sp>
    </p:spTree>
    <p:extLst>
      <p:ext uri="{BB962C8B-B14F-4D97-AF65-F5344CB8AC3E}">
        <p14:creationId xmlns:p14="http://schemas.microsoft.com/office/powerpoint/2010/main" val="292686010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1D4B8D-86FC-40B0-BEC1-144EFCEEE262}" type="slidenum">
              <a:rPr kumimoji="1"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1" lang="ja-JP" altLang="en-US" sz="13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766720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Rot="1" noChangeAspect="1" noChangeArrowheads="1" noTextEdit="1"/>
          </p:cNvSpPr>
          <p:nvPr>
            <p:ph type="sldImg"/>
          </p:nvPr>
        </p:nvSpPr>
        <p:spPr>
          <a:xfrm>
            <a:off x="901700" y="739775"/>
            <a:ext cx="4933950" cy="3700463"/>
          </a:xfrm>
          <a:ln/>
        </p:spPr>
      </p:sp>
      <p:sp>
        <p:nvSpPr>
          <p:cNvPr id="294914" name="Rectangle 3"/>
          <p:cNvSpPr>
            <a:spLocks noGrp="1" noChangeArrowheads="1"/>
          </p:cNvSpPr>
          <p:nvPr>
            <p:ph type="body" idx="1"/>
          </p:nvPr>
        </p:nvSpPr>
        <p:spPr>
          <a:noFill/>
          <a:ln/>
        </p:spPr>
        <p:txBody>
          <a:bodyPr/>
          <a:lstStyle/>
          <a:p>
            <a:r>
              <a:rPr lang="ja-JP" altLang="en-US">
                <a:latin typeface="Arial" charset="0"/>
              </a:rPr>
              <a:t>昨年、日本腎臓学会より発行されたＣＫＤ診療ガイドでＣＫＤの定義がこのように示されました。</a:t>
            </a:r>
          </a:p>
          <a:p>
            <a:r>
              <a:rPr lang="ja-JP" altLang="en-US">
                <a:latin typeface="Arial" charset="0"/>
              </a:rPr>
              <a:t>「尿異常、画像診断、血液病理検査において腎障害が明らかであること」、「ＧＦＲが</a:t>
            </a:r>
            <a:r>
              <a:rPr lang="en-US" altLang="ja-JP">
                <a:latin typeface="Arial" charset="0"/>
              </a:rPr>
              <a:t>60</a:t>
            </a:r>
            <a:r>
              <a:rPr lang="ja-JP" altLang="en-US">
                <a:latin typeface="Arial" charset="0"/>
              </a:rPr>
              <a:t>未満であること」の</a:t>
            </a:r>
            <a:r>
              <a:rPr lang="en-US" altLang="ja-JP">
                <a:latin typeface="Arial" charset="0"/>
              </a:rPr>
              <a:t>2</a:t>
            </a:r>
            <a:r>
              <a:rPr lang="ja-JP" altLang="en-US">
                <a:latin typeface="Arial" charset="0"/>
              </a:rPr>
              <a:t>項目のいずれか、または療法が</a:t>
            </a:r>
            <a:r>
              <a:rPr lang="en-US" altLang="ja-JP">
                <a:latin typeface="Arial" charset="0"/>
              </a:rPr>
              <a:t>3</a:t>
            </a:r>
            <a:r>
              <a:rPr lang="ja-JP" altLang="en-US">
                <a:latin typeface="Arial" charset="0"/>
              </a:rPr>
              <a:t>ヶ月以上持続した場合、ＣＫＤと診断されます。</a:t>
            </a:r>
          </a:p>
          <a:p>
            <a:r>
              <a:rPr lang="ja-JP" altLang="en-US">
                <a:latin typeface="Arial" charset="0"/>
              </a:rPr>
              <a:t>腎障害の所見では、特に微量アルブミン尿を含む尿蛋白の存在を重要としています。</a:t>
            </a:r>
          </a:p>
        </p:txBody>
      </p:sp>
    </p:spTree>
    <p:extLst>
      <p:ext uri="{BB962C8B-B14F-4D97-AF65-F5344CB8AC3E}">
        <p14:creationId xmlns:p14="http://schemas.microsoft.com/office/powerpoint/2010/main" val="1466074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11618" name="Rectangle 3"/>
          <p:cNvSpPr>
            <a:spLocks noGrp="1" noChangeArrowheads="1"/>
          </p:cNvSpPr>
          <p:nvPr>
            <p:ph type="body" idx="1"/>
          </p:nvPr>
        </p:nvSpPr>
        <p:spPr>
          <a:xfrm>
            <a:off x="898102" y="4688212"/>
            <a:ext cx="4939560" cy="4438127"/>
          </a:xfrm>
          <a:solidFill>
            <a:srgbClr val="FFFFFF"/>
          </a:solidFill>
          <a:ln>
            <a:solidFill>
              <a:srgbClr val="000000"/>
            </a:solidFill>
            <a:miter lim="800000"/>
            <a:headEnd/>
            <a:tailEnd/>
          </a:ln>
        </p:spPr>
        <p:txBody>
          <a:bodyPr/>
          <a:lstStyle/>
          <a:p>
            <a:endParaRPr lang="ja-JP" altLang="en-US"/>
          </a:p>
        </p:txBody>
      </p:sp>
    </p:spTree>
    <p:extLst>
      <p:ext uri="{BB962C8B-B14F-4D97-AF65-F5344CB8AC3E}">
        <p14:creationId xmlns:p14="http://schemas.microsoft.com/office/powerpoint/2010/main" val="4285794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BE737B1-E4C5-4EAB-9A06-A5BD215A14E0}" type="slidenum">
              <a:rPr kumimoji="1" lang="ja-JP" altLang="en-US" smtClean="0"/>
              <a:t>57</a:t>
            </a:fld>
            <a:endParaRPr kumimoji="1" lang="ja-JP" altLang="en-US"/>
          </a:p>
        </p:txBody>
      </p:sp>
    </p:spTree>
    <p:extLst>
      <p:ext uri="{BB962C8B-B14F-4D97-AF65-F5344CB8AC3E}">
        <p14:creationId xmlns:p14="http://schemas.microsoft.com/office/powerpoint/2010/main" val="1024204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BE737B1-E4C5-4EAB-9A06-A5BD215A14E0}" type="slidenum">
              <a:rPr kumimoji="1" lang="ja-JP" altLang="en-US" smtClean="0"/>
              <a:t>70</a:t>
            </a:fld>
            <a:endParaRPr kumimoji="1" lang="ja-JP" altLang="en-US"/>
          </a:p>
        </p:txBody>
      </p:sp>
    </p:spTree>
    <p:extLst>
      <p:ext uri="{BB962C8B-B14F-4D97-AF65-F5344CB8AC3E}">
        <p14:creationId xmlns:p14="http://schemas.microsoft.com/office/powerpoint/2010/main" val="1062746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320F538-8158-4207-9F79-8DF76516F544}" type="slidenum">
              <a:rPr lang="ja-JP" altLang="en-US" smtClean="0">
                <a:solidFill>
                  <a:prstClr val="black"/>
                </a:solidFill>
              </a:rPr>
              <a:pPr/>
              <a:t>72</a:t>
            </a:fld>
            <a:endParaRPr lang="ja-JP" altLang="en-US">
              <a:solidFill>
                <a:prstClr val="black"/>
              </a:solidFill>
            </a:endParaRPr>
          </a:p>
        </p:txBody>
      </p:sp>
    </p:spTree>
    <p:extLst>
      <p:ext uri="{BB962C8B-B14F-4D97-AF65-F5344CB8AC3E}">
        <p14:creationId xmlns:p14="http://schemas.microsoft.com/office/powerpoint/2010/main" val="3402211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16932" y="9372997"/>
            <a:ext cx="2918831" cy="49331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b"/>
          <a:lstStyle/>
          <a:p>
            <a:pPr algn="r" fontAlgn="base">
              <a:spcBef>
                <a:spcPct val="0"/>
              </a:spcBef>
              <a:spcAft>
                <a:spcPct val="0"/>
              </a:spcAft>
              <a:defRPr/>
            </a:pPr>
            <a:fld id="{602F0A24-3325-5649-94A3-84ABACE24809}" type="slidenum">
              <a:rPr lang="en-US" altLang="ja-JP" sz="1200">
                <a:solidFill>
                  <a:srgbClr val="000000"/>
                </a:solidFill>
                <a:latin typeface="Times" charset="0"/>
                <a:ea typeface="Osaka" charset="0"/>
                <a:cs typeface="Osaka" charset="0"/>
              </a:rPr>
              <a:pPr algn="r" fontAlgn="base">
                <a:spcBef>
                  <a:spcPct val="0"/>
                </a:spcBef>
                <a:spcAft>
                  <a:spcPct val="0"/>
                </a:spcAft>
                <a:defRPr/>
              </a:pPr>
              <a:t>73</a:t>
            </a:fld>
            <a:endParaRPr lang="en-US" altLang="ja-JP" sz="1200">
              <a:solidFill>
                <a:srgbClr val="000000"/>
              </a:solidFill>
              <a:latin typeface="Times" charset="0"/>
              <a:ea typeface="Osaka" charset="0"/>
              <a:cs typeface="Osaka" charset="0"/>
            </a:endParaRPr>
          </a:p>
        </p:txBody>
      </p:sp>
      <p:sp>
        <p:nvSpPr>
          <p:cNvPr id="2264066" name="Rectangle 2"/>
          <p:cNvSpPr>
            <a:spLocks noGrp="1" noRot="1" noChangeAspect="1" noChangeArrowheads="1" noTextEdit="1"/>
          </p:cNvSpPr>
          <p:nvPr>
            <p:ph type="sldImg"/>
          </p:nvPr>
        </p:nvSpPr>
        <p:spPr>
          <a:xfrm>
            <a:off x="241300" y="244475"/>
            <a:ext cx="6249988" cy="4689475"/>
          </a:xfrm>
          <a:solidFill>
            <a:srgbClr val="FFFFFF"/>
          </a:solidFill>
          <a:ln/>
          <a:extLst>
            <a:ext uri="{FAA26D3D-D897-4be2-8F04-BA451C77F1D7}">
              <ma14:placeholderFlag xmlns:ma14="http://schemas.microsoft.com/office/mac/drawingml/2011/main" xmlns="" val="1"/>
            </a:ext>
          </a:extLst>
        </p:spPr>
      </p:sp>
      <p:sp>
        <p:nvSpPr>
          <p:cNvPr id="50179" name="Rectangle 3"/>
          <p:cNvSpPr>
            <a:spLocks noGrp="1" noChangeArrowheads="1"/>
          </p:cNvSpPr>
          <p:nvPr>
            <p:ph type="body" idx="1"/>
          </p:nvPr>
        </p:nvSpPr>
        <p:spPr>
          <a:xfrm>
            <a:off x="343025" y="5219212"/>
            <a:ext cx="6018529" cy="4217164"/>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US" altLang="ja-JP"/>
              <a:t>GFR</a:t>
            </a:r>
            <a:r>
              <a:rPr lang="ja-JP" altLang="en-US"/>
              <a:t>測定のゴールデンスタンダードはイヌリンクリアランス法による測定です。しかしイヌリンクリアランス法は煩雑なため、臨床的には</a:t>
            </a:r>
            <a:r>
              <a:rPr lang="en-US" altLang="ja-JP"/>
              <a:t>eGFR</a:t>
            </a:r>
            <a:r>
              <a:rPr lang="ja-JP" altLang="en-US"/>
              <a:t>が用いられています。</a:t>
            </a:r>
            <a:endParaRPr lang="en-US" altLang="ja-JP"/>
          </a:p>
          <a:p>
            <a:r>
              <a:rPr lang="ja-JP" altLang="en-US"/>
              <a:t>世界的に</a:t>
            </a:r>
            <a:r>
              <a:rPr lang="en-US" altLang="ja-JP"/>
              <a:t>e</a:t>
            </a:r>
            <a:r>
              <a:rPr lang="ja-JP" altLang="en-US"/>
              <a:t>ＧＦＲの推算にはＭＤＲＤ簡易式が多く用いられています。日本においても</a:t>
            </a:r>
            <a:r>
              <a:rPr lang="en-US" altLang="ja-JP"/>
              <a:t>2007</a:t>
            </a:r>
            <a:r>
              <a:rPr lang="ja-JP" altLang="en-US"/>
              <a:t>年までは、</a:t>
            </a:r>
            <a:r>
              <a:rPr lang="en-US" altLang="ja-JP"/>
              <a:t>MDRD</a:t>
            </a:r>
            <a:r>
              <a:rPr lang="ja-JP" altLang="en-US"/>
              <a:t>簡易式に日本人係数をかけた旧</a:t>
            </a:r>
            <a:r>
              <a:rPr lang="en-US" altLang="ja-JP"/>
              <a:t>GFR</a:t>
            </a:r>
            <a:r>
              <a:rPr lang="ja-JP" altLang="en-US"/>
              <a:t>推算式が用いられていました。この式では、若年者や</a:t>
            </a:r>
            <a:r>
              <a:rPr lang="en-US" altLang="ja-JP"/>
              <a:t>GFR60mL/</a:t>
            </a:r>
            <a:r>
              <a:rPr lang="ja-JP" altLang="en-US"/>
              <a:t>分以上の人で実測値よりも</a:t>
            </a:r>
            <a:r>
              <a:rPr lang="en-US" altLang="ja-JP"/>
              <a:t>GFR</a:t>
            </a:r>
            <a:r>
              <a:rPr lang="ja-JP" altLang="en-US"/>
              <a:t>が低く計算されるという課題がありました。</a:t>
            </a:r>
            <a:endParaRPr lang="en-US" altLang="ja-JP"/>
          </a:p>
          <a:p>
            <a:r>
              <a:rPr lang="ja-JP" altLang="en-US"/>
              <a:t>そこで、</a:t>
            </a:r>
            <a:r>
              <a:rPr lang="en-US" altLang="ja-JP"/>
              <a:t>2008</a:t>
            </a:r>
            <a:r>
              <a:rPr lang="ja-JP" altLang="en-US"/>
              <a:t>年</a:t>
            </a:r>
            <a:r>
              <a:rPr lang="en-US" altLang="ja-JP"/>
              <a:t>6</a:t>
            </a:r>
            <a:r>
              <a:rPr lang="ja-JP" altLang="en-US"/>
              <a:t>月に開催された第</a:t>
            </a:r>
            <a:r>
              <a:rPr lang="en-US" altLang="ja-JP"/>
              <a:t>51</a:t>
            </a:r>
            <a:r>
              <a:rPr lang="ja-JP" altLang="en-US"/>
              <a:t>回日本腎臓学会において、全ての日本人で使える</a:t>
            </a:r>
            <a:r>
              <a:rPr lang="en-US" altLang="ja-JP"/>
              <a:t>GFR</a:t>
            </a:r>
            <a:r>
              <a:rPr lang="ja-JP" altLang="en-US"/>
              <a:t>推算式が発表になりました。</a:t>
            </a:r>
            <a:endParaRPr lang="en-US" altLang="ja-JP"/>
          </a:p>
          <a:p>
            <a:endParaRPr lang="ja-JP" altLang="en-US"/>
          </a:p>
        </p:txBody>
      </p:sp>
    </p:spTree>
    <p:extLst>
      <p:ext uri="{BB962C8B-B14F-4D97-AF65-F5344CB8AC3E}">
        <p14:creationId xmlns:p14="http://schemas.microsoft.com/office/powerpoint/2010/main" val="615556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BE737B1-E4C5-4EAB-9A06-A5BD215A14E0}" type="slidenum">
              <a:rPr kumimoji="1" lang="ja-JP" altLang="en-US" smtClean="0"/>
              <a:t>79</a:t>
            </a:fld>
            <a:endParaRPr kumimoji="1" lang="ja-JP" altLang="en-US"/>
          </a:p>
        </p:txBody>
      </p:sp>
    </p:spTree>
    <p:extLst>
      <p:ext uri="{BB962C8B-B14F-4D97-AF65-F5344CB8AC3E}">
        <p14:creationId xmlns:p14="http://schemas.microsoft.com/office/powerpoint/2010/main" val="4912612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3D76AE15-DF65-4335-9132-1D6BB933F811}" type="slidenum">
              <a:rPr lang="ja-JP" altLang="en-US" smtClean="0">
                <a:solidFill>
                  <a:prstClr val="black"/>
                </a:solidFill>
              </a:rPr>
              <a:pPr/>
              <a:t>81</a:t>
            </a:fld>
            <a:endParaRPr lang="ja-JP" altLang="en-US">
              <a:solidFill>
                <a:prstClr val="black"/>
              </a:solidFill>
            </a:endParaRPr>
          </a:p>
        </p:txBody>
      </p:sp>
    </p:spTree>
    <p:extLst>
      <p:ext uri="{BB962C8B-B14F-4D97-AF65-F5344CB8AC3E}">
        <p14:creationId xmlns:p14="http://schemas.microsoft.com/office/powerpoint/2010/main" val="3113583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BE737B1-E4C5-4EAB-9A06-A5BD215A14E0}" type="slidenum">
              <a:rPr kumimoji="1" lang="ja-JP" altLang="en-US" smtClean="0"/>
              <a:t>90</a:t>
            </a:fld>
            <a:endParaRPr kumimoji="1" lang="ja-JP" altLang="en-US"/>
          </a:p>
        </p:txBody>
      </p:sp>
    </p:spTree>
    <p:extLst>
      <p:ext uri="{BB962C8B-B14F-4D97-AF65-F5344CB8AC3E}">
        <p14:creationId xmlns:p14="http://schemas.microsoft.com/office/powerpoint/2010/main" val="5748159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BE737B1-E4C5-4EAB-9A06-A5BD215A14E0}" type="slidenum">
              <a:rPr kumimoji="1" lang="ja-JP" altLang="en-US" smtClean="0"/>
              <a:t>93</a:t>
            </a:fld>
            <a:endParaRPr kumimoji="1" lang="ja-JP" altLang="en-US"/>
          </a:p>
        </p:txBody>
      </p:sp>
    </p:spTree>
    <p:extLst>
      <p:ext uri="{BB962C8B-B14F-4D97-AF65-F5344CB8AC3E}">
        <p14:creationId xmlns:p14="http://schemas.microsoft.com/office/powerpoint/2010/main" val="1606227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55638" y="825500"/>
            <a:ext cx="5383212" cy="4038600"/>
          </a:xfrm>
        </p:spPr>
      </p:sp>
      <p:sp>
        <p:nvSpPr>
          <p:cNvPr id="3" name="ノート プレースホルダー 2"/>
          <p:cNvSpPr>
            <a:spLocks noGrp="1"/>
          </p:cNvSpPr>
          <p:nvPr>
            <p:ph type="body" idx="1"/>
          </p:nvPr>
        </p:nvSpPr>
        <p:spPr/>
        <p:txBody>
          <a:bodyPr/>
          <a:lstStyle/>
          <a:p>
            <a:pPr defTabSz="914331">
              <a:defRPr/>
            </a:pPr>
            <a:endParaRPr lang="en-US" altLang="ja-JP" b="0" dirty="0">
              <a:solidFill>
                <a:schemeClr val="tx1"/>
              </a:solidFill>
              <a:latin typeface="+mn-ea"/>
            </a:endParaRP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EDED9F-460C-4CEF-9A23-09F7AA712798}" type="slidenum">
              <a:rPr kumimoji="1"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1"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4335529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BE737B1-E4C5-4EAB-9A06-A5BD215A14E0}" type="slidenum">
              <a:rPr kumimoji="1" lang="ja-JP" altLang="en-US" smtClean="0"/>
              <a:t>98</a:t>
            </a:fld>
            <a:endParaRPr kumimoji="1" lang="ja-JP" altLang="en-US"/>
          </a:p>
        </p:txBody>
      </p:sp>
    </p:spTree>
    <p:extLst>
      <p:ext uri="{BB962C8B-B14F-4D97-AF65-F5344CB8AC3E}">
        <p14:creationId xmlns:p14="http://schemas.microsoft.com/office/powerpoint/2010/main" val="2221319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BE737B1-E4C5-4EAB-9A06-A5BD215A14E0}" type="slidenum">
              <a:rPr kumimoji="1" lang="ja-JP" altLang="en-US" smtClean="0"/>
              <a:t>118</a:t>
            </a:fld>
            <a:endParaRPr kumimoji="1" lang="ja-JP" altLang="en-US" dirty="0"/>
          </a:p>
        </p:txBody>
      </p:sp>
    </p:spTree>
    <p:extLst>
      <p:ext uri="{BB962C8B-B14F-4D97-AF65-F5344CB8AC3E}">
        <p14:creationId xmlns:p14="http://schemas.microsoft.com/office/powerpoint/2010/main" val="39298583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159347-A9AD-4077-BD8F-83576D8917B6}"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7588159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6834" rtl="0" eaLnBrk="1" fontAlgn="auto" latinLnBrk="0" hangingPunct="1">
              <a:lnSpc>
                <a:spcPct val="100000"/>
              </a:lnSpc>
              <a:spcBef>
                <a:spcPts val="0"/>
              </a:spcBef>
              <a:spcAft>
                <a:spcPts val="0"/>
              </a:spcAft>
              <a:buClrTx/>
              <a:buSzTx/>
              <a:buFontTx/>
              <a:buNone/>
              <a:tabLst/>
              <a:defRPr/>
            </a:pPr>
            <a:fld id="{1EE6D11C-7868-9944-B3FC-9B9B755AC478}" type="slidenum">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pPr marL="0" marR="0" lvl="0" indent="0" algn="r" defTabSz="456834" rtl="0" eaLnBrk="1" fontAlgn="auto" latinLnBrk="0" hangingPunct="1">
                <a:lnSpc>
                  <a:spcPct val="100000"/>
                </a:lnSpc>
                <a:spcBef>
                  <a:spcPts val="0"/>
                </a:spcBef>
                <a:spcAft>
                  <a:spcPts val="0"/>
                </a:spcAft>
                <a:buClrTx/>
                <a:buSzTx/>
                <a:buFontTx/>
                <a:buNone/>
                <a:tabLst/>
                <a:defRPr/>
              </a:pPr>
              <a:t>157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109789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bwMode="auto">
          <a:xfrm>
            <a:off x="901700" y="739775"/>
            <a:ext cx="4933950" cy="37004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a:t>最後に尿毒素対策についてご紹介します。</a:t>
            </a:r>
          </a:p>
        </p:txBody>
      </p:sp>
    </p:spTree>
    <p:extLst>
      <p:ext uri="{BB962C8B-B14F-4D97-AF65-F5344CB8AC3E}">
        <p14:creationId xmlns:p14="http://schemas.microsoft.com/office/powerpoint/2010/main" val="4260199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BE737B1-E4C5-4EAB-9A06-A5BD215A14E0}" type="slidenum">
              <a:rPr kumimoji="1" lang="ja-JP" altLang="en-US" smtClean="0"/>
              <a:t>38</a:t>
            </a:fld>
            <a:endParaRPr kumimoji="1" lang="ja-JP" altLang="en-US"/>
          </a:p>
        </p:txBody>
      </p:sp>
    </p:spTree>
    <p:extLst>
      <p:ext uri="{BB962C8B-B14F-4D97-AF65-F5344CB8AC3E}">
        <p14:creationId xmlns:p14="http://schemas.microsoft.com/office/powerpoint/2010/main" val="2874580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77825" y="862013"/>
            <a:ext cx="5740400" cy="4306887"/>
          </a:xfrm>
        </p:spPr>
      </p:sp>
      <p:sp>
        <p:nvSpPr>
          <p:cNvPr id="3" name="ノート プレースホルダー 2"/>
          <p:cNvSpPr>
            <a:spLocks noGrp="1"/>
          </p:cNvSpPr>
          <p:nvPr>
            <p:ph type="body" idx="1"/>
          </p:nvPr>
        </p:nvSpPr>
        <p:spPr/>
        <p:txBody>
          <a:bodyPr/>
          <a:lstStyle/>
          <a:p>
            <a:pPr defTabSz="914308">
              <a:defRPr/>
            </a:pPr>
            <a:r>
              <a:rPr lang="ja-JP" altLang="en-US" dirty="0"/>
              <a:t>腎疾患には、原発性のものと糖尿病や高血圧などの生活習慣病あるいは全身性疾患に続発するものがあります。これらを原因とした慢性腎不全や透析患者数は年々増加しており、国民の大きな健康問題となっております。</a:t>
            </a:r>
            <a:endParaRPr lang="en-US" altLang="ja-JP" dirty="0"/>
          </a:p>
          <a:p>
            <a:pPr defTabSz="914308">
              <a:defRPr/>
            </a:pPr>
            <a:r>
              <a:rPr lang="ja-JP" altLang="en-US" dirty="0"/>
              <a:t>私はこれまで、慢性腎臓病の発症予防、進展抑制を目指して、こちらにお示ししますような研究を展開し、診療への還元を目指すとともに、特に腎臓病と密接に関連する高血圧や糖尿病に関しては、腎臓に限定されないアプローチで取り組んでまいりました。本日はこれらについてご紹介いたします。</a:t>
            </a:r>
            <a:endParaRPr lang="en-US" altLang="ja-JP" dirty="0"/>
          </a:p>
        </p:txBody>
      </p:sp>
      <p:sp>
        <p:nvSpPr>
          <p:cNvPr id="4" name="スライド番号プレースホルダー 3"/>
          <p:cNvSpPr>
            <a:spLocks noGrp="1"/>
          </p:cNvSpPr>
          <p:nvPr>
            <p:ph type="sldNum" sz="quarter" idx="10"/>
          </p:nvPr>
        </p:nvSpPr>
        <p:spPr/>
        <p:txBody>
          <a:bodyPr/>
          <a:lstStyle/>
          <a:p>
            <a:fld id="{2B14947E-4573-44FB-AC08-125464EB169E}" type="slidenum">
              <a:rPr lang="ja-JP" altLang="en-US" smtClean="0">
                <a:solidFill>
                  <a:prstClr val="black"/>
                </a:solidFill>
              </a:rPr>
              <a:pPr/>
              <a:t>41</a:t>
            </a:fld>
            <a:endParaRPr lang="ja-JP" altLang="en-US">
              <a:solidFill>
                <a:prstClr val="black"/>
              </a:solidFill>
            </a:endParaRPr>
          </a:p>
        </p:txBody>
      </p:sp>
    </p:spTree>
    <p:extLst>
      <p:ext uri="{BB962C8B-B14F-4D97-AF65-F5344CB8AC3E}">
        <p14:creationId xmlns:p14="http://schemas.microsoft.com/office/powerpoint/2010/main" val="117765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38BF4E-75D5-4F18-8CAC-F99F1136BB64}" type="slidenum">
              <a:rPr lang="en-US" altLang="ja-JP">
                <a:solidFill>
                  <a:srgbClr val="000000"/>
                </a:solidFill>
              </a:rPr>
              <a:pPr/>
              <a:t>43</a:t>
            </a:fld>
            <a:endParaRPr lang="en-US" altLang="ja-JP">
              <a:solidFill>
                <a:srgbClr val="000000"/>
              </a:solidFill>
            </a:endParaRPr>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endParaRPr lang="en-US" altLang="ja-JP" dirty="0">
              <a:latin typeface="ＭＳ Ｐ明朝" panose="02020600040205080304" pitchFamily="18" charset="-128"/>
            </a:endParaRPr>
          </a:p>
        </p:txBody>
      </p:sp>
    </p:spTree>
    <p:extLst>
      <p:ext uri="{BB962C8B-B14F-4D97-AF65-F5344CB8AC3E}">
        <p14:creationId xmlns:p14="http://schemas.microsoft.com/office/powerpoint/2010/main" val="720320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DF16013-03F7-4E7D-91C1-B39426D242F0}" type="slidenum">
              <a:rPr lang="en-US" altLang="ja-JP" smtClean="0">
                <a:solidFill>
                  <a:srgbClr val="000000"/>
                </a:solidFill>
              </a:rPr>
              <a:pPr/>
              <a:t>44</a:t>
            </a:fld>
            <a:endParaRPr lang="en-US" altLang="ja-JP">
              <a:solidFill>
                <a:srgbClr val="000000"/>
              </a:solidFill>
            </a:endParaRPr>
          </a:p>
        </p:txBody>
      </p:sp>
    </p:spTree>
    <p:extLst>
      <p:ext uri="{BB962C8B-B14F-4D97-AF65-F5344CB8AC3E}">
        <p14:creationId xmlns:p14="http://schemas.microsoft.com/office/powerpoint/2010/main" val="3656735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DF16013-03F7-4E7D-91C1-B39426D242F0}" type="slidenum">
              <a:rPr lang="en-US" altLang="ja-JP" smtClean="0">
                <a:solidFill>
                  <a:srgbClr val="000000"/>
                </a:solidFill>
              </a:rPr>
              <a:pPr/>
              <a:t>45</a:t>
            </a:fld>
            <a:endParaRPr lang="en-US" altLang="ja-JP">
              <a:solidFill>
                <a:srgbClr val="000000"/>
              </a:solidFill>
            </a:endParaRPr>
          </a:p>
        </p:txBody>
      </p:sp>
    </p:spTree>
    <p:extLst>
      <p:ext uri="{BB962C8B-B14F-4D97-AF65-F5344CB8AC3E}">
        <p14:creationId xmlns:p14="http://schemas.microsoft.com/office/powerpoint/2010/main" val="3720474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DF16013-03F7-4E7D-91C1-B39426D242F0}" type="slidenum">
              <a:rPr lang="en-US" altLang="ja-JP" smtClean="0">
                <a:solidFill>
                  <a:srgbClr val="000000"/>
                </a:solidFill>
              </a:rPr>
              <a:pPr/>
              <a:t>46</a:t>
            </a:fld>
            <a:endParaRPr lang="en-US" altLang="ja-JP">
              <a:solidFill>
                <a:srgbClr val="000000"/>
              </a:solidFill>
            </a:endParaRPr>
          </a:p>
        </p:txBody>
      </p:sp>
    </p:spTree>
    <p:extLst>
      <p:ext uri="{BB962C8B-B14F-4D97-AF65-F5344CB8AC3E}">
        <p14:creationId xmlns:p14="http://schemas.microsoft.com/office/powerpoint/2010/main" val="21411408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10E1C75-2745-9644-9286-9539EB7E57EF}"/>
              </a:ext>
            </a:extLst>
          </p:cNvPr>
          <p:cNvPicPr>
            <a:picLocks noChangeAspect="1"/>
          </p:cNvPicPr>
          <p:nvPr userDrawn="1"/>
        </p:nvPicPr>
        <p:blipFill>
          <a:blip r:embed="rId2"/>
          <a:stretch>
            <a:fillRect/>
          </a:stretch>
        </p:blipFill>
        <p:spPr>
          <a:xfrm>
            <a:off x="0" y="0"/>
            <a:ext cx="9144000" cy="6663649"/>
          </a:xfrm>
          <a:prstGeom prst="rect">
            <a:avLst/>
          </a:prstGeom>
        </p:spPr>
      </p:pic>
    </p:spTree>
    <p:extLst>
      <p:ext uri="{BB962C8B-B14F-4D97-AF65-F5344CB8AC3E}">
        <p14:creationId xmlns:p14="http://schemas.microsoft.com/office/powerpoint/2010/main" val="3107902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D814AE3-155E-3B4F-8E0C-E91B739784E6}" type="datetimeFigureOut">
              <a:rPr kumimoji="1" lang="ja-JP" altLang="en-US" smtClean="0"/>
              <a:t>2022/1/12</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D3BFD17F-24C2-B840-8828-019C19B04F5B}" type="slidenum">
              <a:rPr kumimoji="1" lang="ja-JP" altLang="en-US" smtClean="0"/>
              <a:t>‹#›</a:t>
            </a:fld>
            <a:endParaRPr kumimoji="1" lang="ja-JP" altLang="en-US" dirty="0"/>
          </a:p>
        </p:txBody>
      </p:sp>
    </p:spTree>
    <p:extLst>
      <p:ext uri="{BB962C8B-B14F-4D97-AF65-F5344CB8AC3E}">
        <p14:creationId xmlns:p14="http://schemas.microsoft.com/office/powerpoint/2010/main" val="1915524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D814AE3-155E-3B4F-8E0C-E91B739784E6}" type="datetimeFigureOut">
              <a:rPr kumimoji="1" lang="ja-JP" altLang="en-US" smtClean="0"/>
              <a:t>2022/1/12</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D3BFD17F-24C2-B840-8828-019C19B04F5B}" type="slidenum">
              <a:rPr kumimoji="1" lang="ja-JP" altLang="en-US" smtClean="0"/>
              <a:t>‹#›</a:t>
            </a:fld>
            <a:endParaRPr kumimoji="1" lang="ja-JP" altLang="en-US" dirty="0"/>
          </a:p>
        </p:txBody>
      </p:sp>
    </p:spTree>
    <p:extLst>
      <p:ext uri="{BB962C8B-B14F-4D97-AF65-F5344CB8AC3E}">
        <p14:creationId xmlns:p14="http://schemas.microsoft.com/office/powerpoint/2010/main" val="1560994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D814AE3-155E-3B4F-8E0C-E91B739784E6}" type="datetimeFigureOut">
              <a:rPr kumimoji="1" lang="ja-JP" altLang="en-US" smtClean="0"/>
              <a:t>2022/1/12</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D3BFD17F-24C2-B840-8828-019C19B04F5B}" type="slidenum">
              <a:rPr kumimoji="1" lang="ja-JP" altLang="en-US" smtClean="0"/>
              <a:t>‹#›</a:t>
            </a:fld>
            <a:endParaRPr kumimoji="1" lang="ja-JP" altLang="en-US" dirty="0"/>
          </a:p>
        </p:txBody>
      </p:sp>
    </p:spTree>
    <p:extLst>
      <p:ext uri="{BB962C8B-B14F-4D97-AF65-F5344CB8AC3E}">
        <p14:creationId xmlns:p14="http://schemas.microsoft.com/office/powerpoint/2010/main" val="141226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10"/>
          </p:nvPr>
        </p:nvSpPr>
        <p:spPr>
          <a:xfrm>
            <a:off x="3109546" y="6378575"/>
            <a:ext cx="2924908" cy="511358"/>
          </a:xfrm>
        </p:spPr>
        <p:txBody>
          <a:bodyPr/>
          <a:lstStyle>
            <a:lvl1pPr algn="ctr" eaLnBrk="0" fontAlgn="base" hangingPunct="0">
              <a:spcBef>
                <a:spcPct val="0"/>
              </a:spcBef>
              <a:spcAft>
                <a:spcPct val="0"/>
              </a:spcAft>
              <a:defRPr sz="3323">
                <a:solidFill>
                  <a:prstClr val="black">
                    <a:tint val="75000"/>
                  </a:prstClr>
                </a:solidFill>
                <a:latin typeface="Times New Roman" panose="02020603050405020304" pitchFamily="18" charset="0"/>
                <a:ea typeface="ＭＳ Ｐゴシック" panose="020B0600070205080204" pitchFamily="50" charset="-128"/>
              </a:defRPr>
            </a:lvl1pPr>
          </a:lstStyle>
          <a:p>
            <a:pPr>
              <a:defRPr/>
            </a:pPr>
            <a:endParaRPr dirty="0"/>
          </a:p>
        </p:txBody>
      </p:sp>
      <p:sp>
        <p:nvSpPr>
          <p:cNvPr id="3" name="Holder 3"/>
          <p:cNvSpPr>
            <a:spLocks noGrp="1"/>
          </p:cNvSpPr>
          <p:nvPr>
            <p:ph type="dt" sz="half" idx="11"/>
          </p:nvPr>
        </p:nvSpPr>
        <p:spPr>
          <a:xfrm>
            <a:off x="457201" y="6378575"/>
            <a:ext cx="2102827" cy="511358"/>
          </a:xfrm>
        </p:spPr>
        <p:txBody>
          <a:bodyPr/>
          <a:lstStyle>
            <a:lvl1pPr algn="l" eaLnBrk="0" fontAlgn="base" hangingPunct="0">
              <a:spcBef>
                <a:spcPct val="0"/>
              </a:spcBef>
              <a:spcAft>
                <a:spcPct val="0"/>
              </a:spcAft>
              <a:defRPr sz="3323">
                <a:solidFill>
                  <a:prstClr val="black">
                    <a:tint val="75000"/>
                  </a:prstClr>
                </a:solidFill>
                <a:latin typeface="Times New Roman" panose="02020603050405020304" pitchFamily="18" charset="0"/>
                <a:ea typeface="ＭＳ Ｐゴシック" panose="020B0600070205080204" pitchFamily="50" charset="-128"/>
              </a:defRPr>
            </a:lvl1pPr>
          </a:lstStyle>
          <a:p>
            <a:pPr>
              <a:defRPr/>
            </a:pPr>
            <a:fld id="{576A3811-09A1-45A7-A998-79132AD5B691}" type="datetimeFigureOut">
              <a:rPr lang="en-US"/>
              <a:pPr>
                <a:defRPr/>
              </a:pPr>
              <a:t>1/12/2022</a:t>
            </a:fld>
            <a:endParaRPr lang="en-US" dirty="0"/>
          </a:p>
        </p:txBody>
      </p:sp>
      <p:sp>
        <p:nvSpPr>
          <p:cNvPr id="4" name="Holder 4"/>
          <p:cNvSpPr>
            <a:spLocks noGrp="1"/>
          </p:cNvSpPr>
          <p:nvPr>
            <p:ph type="sldNum" sz="quarter" idx="12"/>
          </p:nvPr>
        </p:nvSpPr>
        <p:spPr>
          <a:xfrm>
            <a:off x="6583974" y="6378575"/>
            <a:ext cx="2102826" cy="511358"/>
          </a:xfrm>
        </p:spPr>
        <p:txBody>
          <a:bodyPr/>
          <a:lstStyle>
            <a:lvl1pPr algn="r" eaLnBrk="0" fontAlgn="base" hangingPunct="0">
              <a:spcBef>
                <a:spcPct val="0"/>
              </a:spcBef>
              <a:spcAft>
                <a:spcPct val="0"/>
              </a:spcAft>
              <a:defRPr sz="3323">
                <a:solidFill>
                  <a:prstClr val="black">
                    <a:tint val="75000"/>
                  </a:prstClr>
                </a:solidFill>
                <a:latin typeface="Times New Roman" panose="02020603050405020304" pitchFamily="18" charset="0"/>
                <a:ea typeface="ＭＳ Ｐゴシック" panose="020B0600070205080204" pitchFamily="50" charset="-128"/>
              </a:defRPr>
            </a:lvl1pPr>
          </a:lstStyle>
          <a:p>
            <a:pPr>
              <a:defRPr/>
            </a:pPr>
            <a:fld id="{57A1B667-2BBB-4FC8-96D5-8C0F2315BEB9}" type="slidenum">
              <a:rPr/>
              <a:pPr>
                <a:defRPr/>
              </a:pPr>
              <a:t>‹#›</a:t>
            </a:fld>
            <a:endParaRPr dirty="0"/>
          </a:p>
        </p:txBody>
      </p:sp>
    </p:spTree>
    <p:extLst>
      <p:ext uri="{BB962C8B-B14F-4D97-AF65-F5344CB8AC3E}">
        <p14:creationId xmlns:p14="http://schemas.microsoft.com/office/powerpoint/2010/main" val="3810481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275E193-C6C1-48F9-864E-DA82581B764F}"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2022/1/12</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CB3F7D-7DE3-4295-B1DC-FAD5D5E3458C}"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000997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275E193-C6C1-48F9-864E-DA82581B764F}"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2022/1/12</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CB3F7D-7DE3-4295-B1DC-FAD5D5E3458C}"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89667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275E193-C6C1-48F9-864E-DA82581B764F}"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2022/1/12</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CB3F7D-7DE3-4295-B1DC-FAD5D5E3458C}"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60839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275E193-C6C1-48F9-864E-DA82581B764F}"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2022/1/12</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CB3F7D-7DE3-4295-B1DC-FAD5D5E3458C}"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15929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275E193-C6C1-48F9-864E-DA82581B764F}"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2022/1/12</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CB3F7D-7DE3-4295-B1DC-FAD5D5E3458C}"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070178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275E193-C6C1-48F9-864E-DA82581B764F}"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2022/1/12</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CB3F7D-7DE3-4295-B1DC-FAD5D5E3458C}"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33395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4D814AE3-155E-3B4F-8E0C-E91B739784E6}" type="datetimeFigureOut">
              <a:rPr kumimoji="1" lang="ja-JP" altLang="en-US" smtClean="0"/>
              <a:t>2022/1/12</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D3BFD17F-24C2-B840-8828-019C19B04F5B}" type="slidenum">
              <a:rPr kumimoji="1" lang="ja-JP" altLang="en-US" smtClean="0"/>
              <a:t>‹#›</a:t>
            </a:fld>
            <a:endParaRPr kumimoji="1" lang="ja-JP" altLang="en-US" dirty="0"/>
          </a:p>
        </p:txBody>
      </p:sp>
      <p:pic>
        <p:nvPicPr>
          <p:cNvPr id="7" name="図 6">
            <a:extLst>
              <a:ext uri="{FF2B5EF4-FFF2-40B4-BE49-F238E27FC236}">
                <a16:creationId xmlns:a16="http://schemas.microsoft.com/office/drawing/2014/main" id="{AFCF2517-52E9-BD49-AF6F-E91452F2EC4B}"/>
              </a:ext>
            </a:extLst>
          </p:cNvPr>
          <p:cNvPicPr>
            <a:picLocks noChangeAspect="1"/>
          </p:cNvPicPr>
          <p:nvPr userDrawn="1"/>
        </p:nvPicPr>
        <p:blipFill>
          <a:blip r:embed="rId2"/>
          <a:stretch>
            <a:fillRect/>
          </a:stretch>
        </p:blipFill>
        <p:spPr>
          <a:xfrm>
            <a:off x="0" y="0"/>
            <a:ext cx="9144000" cy="6663649"/>
          </a:xfrm>
          <a:prstGeom prst="rect">
            <a:avLst/>
          </a:prstGeom>
        </p:spPr>
      </p:pic>
    </p:spTree>
    <p:extLst>
      <p:ext uri="{BB962C8B-B14F-4D97-AF65-F5344CB8AC3E}">
        <p14:creationId xmlns:p14="http://schemas.microsoft.com/office/powerpoint/2010/main" val="292368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275E193-C6C1-48F9-864E-DA82581B764F}"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2022/1/12</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CB3F7D-7DE3-4295-B1DC-FAD5D5E3458C}"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8138966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275E193-C6C1-48F9-864E-DA82581B764F}"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2022/1/12</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CB3F7D-7DE3-4295-B1DC-FAD5D5E3458C}"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235443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275E193-C6C1-48F9-864E-DA82581B764F}"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2022/1/12</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CB3F7D-7DE3-4295-B1DC-FAD5D5E3458C}"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157757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275E193-C6C1-48F9-864E-DA82581B764F}"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2022/1/12</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CB3F7D-7DE3-4295-B1DC-FAD5D5E3458C}"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457707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275E193-C6C1-48F9-864E-DA82581B764F}"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2022/1/12</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CB3F7D-7DE3-4295-B1DC-FAD5D5E3458C}"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16273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14AE7C-0F2F-0946-9D75-7FF5227A06FD}"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2022/1/12</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5FBFAA-A724-A14C-BF36-C5B6B3507AB8}"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9446321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14AE7C-0F2F-0946-9D75-7FF5227A06FD}"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2022/1/12</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5FBFAA-A724-A14C-BF36-C5B6B3507AB8}"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2115951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14AE7C-0F2F-0946-9D75-7FF5227A06FD}"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2022/1/12</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5FBFAA-A724-A14C-BF36-C5B6B3507AB8}"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670649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14AE7C-0F2F-0946-9D75-7FF5227A06FD}"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2022/1/12</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フッター プレースホルダー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7" name="スライド番号プレースホルダー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5FBFAA-A724-A14C-BF36-C5B6B3507AB8}"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5342661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14AE7C-0F2F-0946-9D75-7FF5227A06FD}"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2022/1/12</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8" name="フッター プレースホルダー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9" name="スライド番号プレースホルダー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5FBFAA-A724-A14C-BF36-C5B6B3507AB8}"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134276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D814AE3-155E-3B4F-8E0C-E91B739784E6}" type="datetimeFigureOut">
              <a:rPr kumimoji="1" lang="ja-JP" altLang="en-US" smtClean="0"/>
              <a:t>2022/1/12</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D3BFD17F-24C2-B840-8828-019C19B04F5B}" type="slidenum">
              <a:rPr kumimoji="1" lang="ja-JP" altLang="en-US" smtClean="0"/>
              <a:t>‹#›</a:t>
            </a:fld>
            <a:endParaRPr kumimoji="1" lang="ja-JP" altLang="en-US" dirty="0"/>
          </a:p>
        </p:txBody>
      </p:sp>
      <p:pic>
        <p:nvPicPr>
          <p:cNvPr id="7" name="図 6">
            <a:extLst>
              <a:ext uri="{FF2B5EF4-FFF2-40B4-BE49-F238E27FC236}">
                <a16:creationId xmlns:a16="http://schemas.microsoft.com/office/drawing/2014/main" id="{FF4812E8-571D-C445-8E0B-13B73C3887A6}"/>
              </a:ext>
            </a:extLst>
          </p:cNvPr>
          <p:cNvPicPr>
            <a:picLocks noChangeAspect="1"/>
          </p:cNvPicPr>
          <p:nvPr userDrawn="1"/>
        </p:nvPicPr>
        <p:blipFill>
          <a:blip r:embed="rId2"/>
          <a:stretch>
            <a:fillRect/>
          </a:stretch>
        </p:blipFill>
        <p:spPr>
          <a:xfrm>
            <a:off x="0" y="0"/>
            <a:ext cx="9144000" cy="6663649"/>
          </a:xfrm>
          <a:prstGeom prst="rect">
            <a:avLst/>
          </a:prstGeom>
        </p:spPr>
      </p:pic>
    </p:spTree>
    <p:extLst>
      <p:ext uri="{BB962C8B-B14F-4D97-AF65-F5344CB8AC3E}">
        <p14:creationId xmlns:p14="http://schemas.microsoft.com/office/powerpoint/2010/main" val="1737044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14AE7C-0F2F-0946-9D75-7FF5227A06FD}"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2022/1/12</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4" name="フッター プレースホルダー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スライド番号プレースホルダー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5FBFAA-A724-A14C-BF36-C5B6B3507AB8}"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4691658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14AE7C-0F2F-0946-9D75-7FF5227A06FD}"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2022/1/12</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3" name="フッター プレースホルダー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5FBFAA-A724-A14C-BF36-C5B6B3507AB8}"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106908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14AE7C-0F2F-0946-9D75-7FF5227A06FD}"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2022/1/12</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フッター プレースホルダー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7" name="スライド番号プレースホルダー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5FBFAA-A724-A14C-BF36-C5B6B3507AB8}"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721344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14AE7C-0F2F-0946-9D75-7FF5227A06FD}"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2022/1/12</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フッター プレースホルダー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7" name="スライド番号プレースホルダー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5FBFAA-A724-A14C-BF36-C5B6B3507AB8}"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2352424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14AE7C-0F2F-0946-9D75-7FF5227A06FD}"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2022/1/12</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5FBFAA-A724-A14C-BF36-C5B6B3507AB8}"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0915865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14AE7C-0F2F-0946-9D75-7FF5227A06FD}"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2022/1/12</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5FBFAA-A724-A14C-BF36-C5B6B3507AB8}"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436631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4D814AE3-155E-3B4F-8E0C-E91B739784E6}" type="datetimeFigureOut">
              <a:rPr kumimoji="1" lang="ja-JP" altLang="en-US" smtClean="0"/>
              <a:t>2022/1/12</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D3BFD17F-24C2-B840-8828-019C19B04F5B}" type="slidenum">
              <a:rPr kumimoji="1" lang="ja-JP" altLang="en-US" smtClean="0"/>
              <a:t>‹#›</a:t>
            </a:fld>
            <a:endParaRPr kumimoji="1" lang="ja-JP" altLang="en-US" dirty="0"/>
          </a:p>
        </p:txBody>
      </p:sp>
      <p:pic>
        <p:nvPicPr>
          <p:cNvPr id="7" name="図 6">
            <a:extLst>
              <a:ext uri="{FF2B5EF4-FFF2-40B4-BE49-F238E27FC236}">
                <a16:creationId xmlns:a16="http://schemas.microsoft.com/office/drawing/2014/main" id="{D308027B-503A-5F4F-BD9E-493259ACC06D}"/>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629158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4D814AE3-155E-3B4F-8E0C-E91B739784E6}" type="datetimeFigureOut">
              <a:rPr kumimoji="1" lang="ja-JP" altLang="en-US" smtClean="0"/>
              <a:t>2022/1/12</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D3BFD17F-24C2-B840-8828-019C19B04F5B}" type="slidenum">
              <a:rPr kumimoji="1" lang="ja-JP" altLang="en-US" smtClean="0"/>
              <a:t>‹#›</a:t>
            </a:fld>
            <a:endParaRPr kumimoji="1" lang="ja-JP" altLang="en-US" dirty="0"/>
          </a:p>
        </p:txBody>
      </p:sp>
    </p:spTree>
    <p:extLst>
      <p:ext uri="{BB962C8B-B14F-4D97-AF65-F5344CB8AC3E}">
        <p14:creationId xmlns:p14="http://schemas.microsoft.com/office/powerpoint/2010/main" val="1623224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4D814AE3-155E-3B4F-8E0C-E91B739784E6}" type="datetimeFigureOut">
              <a:rPr kumimoji="1" lang="ja-JP" altLang="en-US" smtClean="0"/>
              <a:t>2022/1/12</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D3BFD17F-24C2-B840-8828-019C19B04F5B}" type="slidenum">
              <a:rPr kumimoji="1" lang="ja-JP" altLang="en-US" smtClean="0"/>
              <a:t>‹#›</a:t>
            </a:fld>
            <a:endParaRPr kumimoji="1" lang="ja-JP" altLang="en-US" dirty="0"/>
          </a:p>
        </p:txBody>
      </p:sp>
    </p:spTree>
    <p:extLst>
      <p:ext uri="{BB962C8B-B14F-4D97-AF65-F5344CB8AC3E}">
        <p14:creationId xmlns:p14="http://schemas.microsoft.com/office/powerpoint/2010/main" val="133020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4D814AE3-155E-3B4F-8E0C-E91B739784E6}" type="datetimeFigureOut">
              <a:rPr kumimoji="1" lang="ja-JP" altLang="en-US" smtClean="0"/>
              <a:t>2022/1/12</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D3BFD17F-24C2-B840-8828-019C19B04F5B}" type="slidenum">
              <a:rPr kumimoji="1" lang="ja-JP" altLang="en-US" smtClean="0"/>
              <a:t>‹#›</a:t>
            </a:fld>
            <a:endParaRPr kumimoji="1" lang="ja-JP" altLang="en-US" dirty="0"/>
          </a:p>
        </p:txBody>
      </p:sp>
    </p:spTree>
    <p:extLst>
      <p:ext uri="{BB962C8B-B14F-4D97-AF65-F5344CB8AC3E}">
        <p14:creationId xmlns:p14="http://schemas.microsoft.com/office/powerpoint/2010/main" val="3179053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4D814AE3-155E-3B4F-8E0C-E91B739784E6}" type="datetimeFigureOut">
              <a:rPr kumimoji="1" lang="ja-JP" altLang="en-US" smtClean="0"/>
              <a:t>2022/1/12</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D3BFD17F-24C2-B840-8828-019C19B04F5B}" type="slidenum">
              <a:rPr kumimoji="1" lang="ja-JP" altLang="en-US" smtClean="0"/>
              <a:t>‹#›</a:t>
            </a:fld>
            <a:endParaRPr kumimoji="1" lang="ja-JP" altLang="en-US" dirty="0"/>
          </a:p>
        </p:txBody>
      </p:sp>
    </p:spTree>
    <p:extLst>
      <p:ext uri="{BB962C8B-B14F-4D97-AF65-F5344CB8AC3E}">
        <p14:creationId xmlns:p14="http://schemas.microsoft.com/office/powerpoint/2010/main" val="3677112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D814AE3-155E-3B4F-8E0C-E91B739784E6}" type="datetimeFigureOut">
              <a:rPr kumimoji="1" lang="ja-JP" altLang="en-US" smtClean="0"/>
              <a:t>2022/1/12</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D3BFD17F-24C2-B840-8828-019C19B04F5B}" type="slidenum">
              <a:rPr kumimoji="1" lang="ja-JP" altLang="en-US" smtClean="0"/>
              <a:t>‹#›</a:t>
            </a:fld>
            <a:endParaRPr kumimoji="1" lang="ja-JP" altLang="en-US" dirty="0"/>
          </a:p>
        </p:txBody>
      </p:sp>
    </p:spTree>
    <p:extLst>
      <p:ext uri="{BB962C8B-B14F-4D97-AF65-F5344CB8AC3E}">
        <p14:creationId xmlns:p14="http://schemas.microsoft.com/office/powerpoint/2010/main" val="159335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jp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814AE3-155E-3B4F-8E0C-E91B739784E6}" type="datetimeFigureOut">
              <a:rPr kumimoji="1" lang="ja-JP" altLang="en-US" smtClean="0"/>
              <a:t>2022/1/12</a:t>
            </a:fld>
            <a:endParaRPr kumimoji="1"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BFD17F-24C2-B840-8828-019C19B04F5B}" type="slidenum">
              <a:rPr kumimoji="1" lang="ja-JP" altLang="en-US" smtClean="0"/>
              <a:t>‹#›</a:t>
            </a:fld>
            <a:endParaRPr kumimoji="1" lang="ja-JP" altLang="en-US" dirty="0"/>
          </a:p>
        </p:txBody>
      </p:sp>
      <p:pic>
        <p:nvPicPr>
          <p:cNvPr id="7" name="図 6" descr="header_0409.pdf"/>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9144000" cy="6652115"/>
          </a:xfrm>
          <a:prstGeom prst="rect">
            <a:avLst/>
          </a:prstGeom>
        </p:spPr>
      </p:pic>
      <p:pic>
        <p:nvPicPr>
          <p:cNvPr id="9" name="図 8">
            <a:extLst>
              <a:ext uri="{FF2B5EF4-FFF2-40B4-BE49-F238E27FC236}">
                <a16:creationId xmlns:a16="http://schemas.microsoft.com/office/drawing/2014/main" id="{91EC1EB5-624F-4768-9D4C-577AC8A8C637}"/>
              </a:ext>
            </a:extLst>
          </p:cNvPr>
          <p:cNvPicPr>
            <a:picLocks noChangeAspect="1"/>
          </p:cNvPicPr>
          <p:nvPr userDrawn="1"/>
        </p:nvPicPr>
        <p:blipFill>
          <a:blip r:embed="rId16"/>
          <a:stretch>
            <a:fillRect/>
          </a:stretch>
        </p:blipFill>
        <p:spPr>
          <a:xfrm>
            <a:off x="8686800" y="0"/>
            <a:ext cx="457200" cy="457200"/>
          </a:xfrm>
          <a:prstGeom prst="rect">
            <a:avLst/>
          </a:prstGeom>
        </p:spPr>
      </p:pic>
      <p:pic>
        <p:nvPicPr>
          <p:cNvPr id="10" name="図 9">
            <a:extLst>
              <a:ext uri="{FF2B5EF4-FFF2-40B4-BE49-F238E27FC236}">
                <a16:creationId xmlns:a16="http://schemas.microsoft.com/office/drawing/2014/main" id="{107E41D6-3585-F842-A950-9F3ED65F7EBF}"/>
              </a:ext>
            </a:extLst>
          </p:cNvPr>
          <p:cNvPicPr>
            <a:picLocks noChangeAspect="1"/>
          </p:cNvPicPr>
          <p:nvPr userDrawn="1"/>
        </p:nvPicPr>
        <p:blipFill>
          <a:blip r:embed="rId17"/>
          <a:stretch>
            <a:fillRect/>
          </a:stretch>
        </p:blipFill>
        <p:spPr>
          <a:xfrm>
            <a:off x="0" y="0"/>
            <a:ext cx="9144000" cy="6858000"/>
          </a:xfrm>
          <a:prstGeom prst="rect">
            <a:avLst/>
          </a:prstGeom>
        </p:spPr>
      </p:pic>
    </p:spTree>
    <p:extLst>
      <p:ext uri="{BB962C8B-B14F-4D97-AF65-F5344CB8AC3E}">
        <p14:creationId xmlns:p14="http://schemas.microsoft.com/office/powerpoint/2010/main" val="2019190456"/>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275E193-C6C1-48F9-864E-DA82581B764F}"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2022/1/12</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98CB3F7D-7DE3-4295-B1DC-FAD5D5E3458C}"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7064110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D14AE7C-0F2F-0946-9D75-7FF5227A06FD}"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2022/1/12</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45FBFAA-A724-A14C-BF36-C5B6B3507AB8}"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28923444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8.xml"/><Relationship Id="rId4" Type="http://schemas.openxmlformats.org/officeDocument/2006/relationships/image" Target="../media/image65.emf"/></Relationships>
</file>

<file path=ppt/slides/_rels/slide11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8.xml"/><Relationship Id="rId4" Type="http://schemas.openxmlformats.org/officeDocument/2006/relationships/image" Target="../media/image68.png"/></Relationships>
</file>

<file path=ppt/slides/_rels/slide1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xml"/><Relationship Id="rId1" Type="http://schemas.openxmlformats.org/officeDocument/2006/relationships/vmlDrawing" Target="../drawings/vmlDrawing1.vml"/><Relationship Id="rId4" Type="http://schemas.openxmlformats.org/officeDocument/2006/relationships/image" Target="../media/image69.emf"/></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g"/><Relationship Id="rId1" Type="http://schemas.openxmlformats.org/officeDocument/2006/relationships/slideLayout" Target="../slideLayouts/slideLayout3.xml"/><Relationship Id="rId4" Type="http://schemas.openxmlformats.org/officeDocument/2006/relationships/image" Target="../media/image76.jpeg"/></Relationships>
</file>

<file path=ppt/slides/_rels/slide12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8.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5.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tiff"/><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1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jsn.or.jp/medic/guideline/" TargetMode="External"/><Relationship Id="rId1" Type="http://schemas.openxmlformats.org/officeDocument/2006/relationships/slideLayout" Target="../slideLayouts/slideLayout3.xml"/><Relationship Id="rId4" Type="http://schemas.openxmlformats.org/officeDocument/2006/relationships/image" Target="../media/image96.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hyperlink" Target="http://www.google.co.jp/url?sa=i&amp;rct=j&amp;q=&amp;esrc=s&amp;frm=1&amp;source=images&amp;cd=&amp;cad=rja&amp;docid=e-ngh97P2dKdcM&amp;tbnid=x70no5xMLXdQJM:&amp;ved=0CAUQjRw&amp;url=http://www.geocities.jp/miyata_hosp/html/ketueki_touseki.html&amp;ei=W6E1UdvpDYX7ygHunIHAAQ&amp;bvm=bv.43148975,d.dGI&amp;psig=AFQjCNFTRsxCvEiGLemghle09ADhO5jmmQ&amp;ust=1362555551533494"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21.png"/><Relationship Id="rId4"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1.emf"/><Relationship Id="rId5" Type="http://schemas.openxmlformats.org/officeDocument/2006/relationships/image" Target="../media/image30.png"/><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file:///\\upload.wikimedia.org\wikipedia\commons\4\40\Creatinine-tautomerism-3D-balls.png" TargetMode="Externa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file:///\\upload.wikimedia.org\wikipedia\commons\a\a2\Urea-3D-balls.png" TargetMode="External"/><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9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file:///\\upload.wikimedia.org\wikipedia\commons\a\a2\Urea-3D-balls.png" TargetMode="External"/><Relationship Id="rId1" Type="http://schemas.openxmlformats.org/officeDocument/2006/relationships/slideLayout" Target="../slideLayouts/slideLayout8.xml"/><Relationship Id="rId4" Type="http://schemas.openxmlformats.org/officeDocument/2006/relationships/image" Target="../media/image55.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000C3B-EFC2-4974-92CA-867466D702A7}"/>
              </a:ext>
            </a:extLst>
          </p:cNvPr>
          <p:cNvSpPr>
            <a:spLocks noGrp="1"/>
          </p:cNvSpPr>
          <p:nvPr>
            <p:ph type="ctrTitle"/>
          </p:nvPr>
        </p:nvSpPr>
        <p:spPr>
          <a:xfrm>
            <a:off x="685800" y="2571000"/>
            <a:ext cx="7772400" cy="1470025"/>
          </a:xfrm>
        </p:spPr>
        <p:txBody>
          <a:bodyPr/>
          <a:lstStyle/>
          <a:p>
            <a:r>
              <a:rPr kumimoji="1" lang="ja-JP" altLang="en-US" dirty="0"/>
              <a:t>医療従事者向けスライド</a:t>
            </a:r>
          </a:p>
        </p:txBody>
      </p:sp>
    </p:spTree>
    <p:extLst>
      <p:ext uri="{BB962C8B-B14F-4D97-AF65-F5344CB8AC3E}">
        <p14:creationId xmlns:p14="http://schemas.microsoft.com/office/powerpoint/2010/main" val="1991483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397596" y="39730"/>
            <a:ext cx="3078087" cy="369332"/>
          </a:xfrm>
          <a:prstGeom prst="rect">
            <a:avLst/>
          </a:prstGeom>
          <a:noFill/>
        </p:spPr>
        <p:txBody>
          <a:bodyPr wrap="none" rtlCol="0">
            <a:spAutoFit/>
          </a:bodyPr>
          <a:lstStyle/>
          <a:p>
            <a:r>
              <a:rPr lang="ja-JP" altLang="en-US" b="1" dirty="0">
                <a:solidFill>
                  <a:schemeClr val="bg1"/>
                </a:solidFill>
                <a:latin typeface="+mj-ea"/>
                <a:ea typeface="+mj-ea"/>
                <a:cs typeface="メイリオ" panose="020B0604030504040204" pitchFamily="50" charset="-128"/>
              </a:rPr>
              <a:t>慢性腎臓病ってどんな病気？</a:t>
            </a:r>
          </a:p>
        </p:txBody>
      </p:sp>
      <p:grpSp>
        <p:nvGrpSpPr>
          <p:cNvPr id="7" name="グループ化 1"/>
          <p:cNvGrpSpPr/>
          <p:nvPr/>
        </p:nvGrpSpPr>
        <p:grpSpPr>
          <a:xfrm>
            <a:off x="645460" y="872775"/>
            <a:ext cx="7999298" cy="5508553"/>
            <a:chOff x="645460" y="430912"/>
            <a:chExt cx="7999298" cy="5508553"/>
          </a:xfrm>
        </p:grpSpPr>
        <p:sp>
          <p:nvSpPr>
            <p:cNvPr id="8" name="正方形/長方形 7"/>
            <p:cNvSpPr/>
            <p:nvPr/>
          </p:nvSpPr>
          <p:spPr>
            <a:xfrm>
              <a:off x="645460" y="1700808"/>
              <a:ext cx="7999298" cy="2616222"/>
            </a:xfrm>
            <a:prstGeom prst="rect">
              <a:avLst/>
            </a:prstGeom>
            <a:solidFill>
              <a:srgbClr val="FFD55D"/>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ja-JP" altLang="en-US"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 name="Picture 2" descr="C:\Users\suzukit\Desktop\png1008\jinzo1008-10.png"/>
            <p:cNvPicPr>
              <a:picLocks noChangeAspect="1" noChangeArrowheads="1"/>
            </p:cNvPicPr>
            <p:nvPr/>
          </p:nvPicPr>
          <p:blipFill>
            <a:blip r:embed="rId2"/>
            <a:srcRect/>
            <a:stretch>
              <a:fillRect/>
            </a:stretch>
          </p:blipFill>
          <p:spPr bwMode="auto">
            <a:xfrm>
              <a:off x="1381088" y="4189275"/>
              <a:ext cx="6272525" cy="1750190"/>
            </a:xfrm>
            <a:prstGeom prst="rect">
              <a:avLst/>
            </a:prstGeom>
            <a:noFill/>
          </p:spPr>
        </p:pic>
        <p:sp>
          <p:nvSpPr>
            <p:cNvPr id="10" name="角丸四角形 9"/>
            <p:cNvSpPr/>
            <p:nvPr/>
          </p:nvSpPr>
          <p:spPr>
            <a:xfrm>
              <a:off x="787225" y="1862784"/>
              <a:ext cx="3280719" cy="1425090"/>
            </a:xfrm>
            <a:prstGeom prst="roundRect">
              <a:avLst/>
            </a:prstGeom>
            <a:solidFill>
              <a:srgbClr val="009900"/>
            </a:solidFill>
            <a:ln w="31750">
              <a:noFill/>
            </a:ln>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600" b="1" dirty="0">
                  <a:solidFill>
                    <a:prstClr val="white"/>
                  </a:solidFill>
                  <a:latin typeface="ＭＳ Ｐゴシック" panose="020B0600070205080204" pitchFamily="50" charset="-128"/>
                  <a:ea typeface="ＭＳ Ｐゴシック" panose="020B0600070205080204" pitchFamily="50" charset="-128"/>
                  <a:cs typeface="メイリオ" panose="020B0604030504040204" pitchFamily="50" charset="-128"/>
                </a:rPr>
                <a:t>尿</a:t>
              </a:r>
              <a:r>
                <a:rPr lang="ja-JP" altLang="en-US" sz="2800" b="1" dirty="0">
                  <a:solidFill>
                    <a:prstClr val="white"/>
                  </a:solidFill>
                  <a:latin typeface="ＭＳ Ｐゴシック" panose="020B0600070205080204" pitchFamily="50" charset="-128"/>
                  <a:ea typeface="ＭＳ Ｐゴシック" panose="020B0600070205080204" pitchFamily="50" charset="-128"/>
                  <a:cs typeface="メイリオ" panose="020B0604030504040204" pitchFamily="50" charset="-128"/>
                </a:rPr>
                <a:t>の</a:t>
              </a:r>
              <a:r>
                <a:rPr lang="ja-JP" altLang="en-US" sz="3600" b="1" dirty="0">
                  <a:solidFill>
                    <a:prstClr val="white"/>
                  </a:solidFill>
                  <a:latin typeface="ＭＳ Ｐゴシック" panose="020B0600070205080204" pitchFamily="50" charset="-128"/>
                  <a:ea typeface="ＭＳ Ｐゴシック" panose="020B0600070205080204" pitchFamily="50" charset="-128"/>
                  <a:cs typeface="メイリオ" panose="020B0604030504040204" pitchFamily="50" charset="-128"/>
                </a:rPr>
                <a:t>異常</a:t>
              </a:r>
              <a:r>
                <a:rPr lang="ja-JP" altLang="en-US" sz="2800" b="1" dirty="0">
                  <a:solidFill>
                    <a:prstClr val="white"/>
                  </a:solidFill>
                  <a:latin typeface="ＭＳ Ｐゴシック" panose="020B0600070205080204" pitchFamily="50" charset="-128"/>
                  <a:ea typeface="ＭＳ Ｐゴシック" panose="020B0600070205080204" pitchFamily="50" charset="-128"/>
                  <a:cs typeface="メイリオ" panose="020B0604030504040204" pitchFamily="50" charset="-128"/>
                </a:rPr>
                <a:t>がある</a:t>
              </a:r>
            </a:p>
          </p:txBody>
        </p:sp>
        <p:sp>
          <p:nvSpPr>
            <p:cNvPr id="11" name="角丸四角形 10"/>
            <p:cNvSpPr/>
            <p:nvPr/>
          </p:nvSpPr>
          <p:spPr>
            <a:xfrm>
              <a:off x="4139952" y="1862784"/>
              <a:ext cx="4447784" cy="1425090"/>
            </a:xfrm>
            <a:prstGeom prst="roundRect">
              <a:avLst/>
            </a:prstGeom>
            <a:solidFill>
              <a:srgbClr val="009900"/>
            </a:solidFill>
            <a:ln w="31750">
              <a:noFill/>
            </a:ln>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3600" b="1" dirty="0">
                  <a:solidFill>
                    <a:prstClr val="white"/>
                  </a:solidFill>
                  <a:latin typeface="+mj-ea"/>
                  <a:ea typeface="+mj-ea"/>
                  <a:cs typeface="メイリオ" panose="020B0604030504040204" pitchFamily="50" charset="-128"/>
                </a:rPr>
                <a:t>eGFR</a:t>
              </a:r>
              <a:r>
                <a:rPr lang="ja-JP" altLang="en-US" sz="2400" b="1" dirty="0">
                  <a:solidFill>
                    <a:prstClr val="white"/>
                  </a:solidFill>
                  <a:latin typeface="+mj-ea"/>
                  <a:ea typeface="+mj-ea"/>
                  <a:cs typeface="メイリオ" panose="020B0604030504040204" pitchFamily="50" charset="-128"/>
                </a:rPr>
                <a:t>（腎機能の指標）</a:t>
              </a:r>
              <a:endParaRPr lang="en-US" altLang="ja-JP" sz="2400" b="1" dirty="0">
                <a:solidFill>
                  <a:prstClr val="white"/>
                </a:solidFill>
                <a:latin typeface="+mj-ea"/>
                <a:ea typeface="+mj-ea"/>
                <a:cs typeface="メイリオ" panose="020B0604030504040204" pitchFamily="50" charset="-128"/>
              </a:endParaRPr>
            </a:p>
            <a:p>
              <a:pPr algn="ctr"/>
              <a:r>
                <a:rPr lang="en-US" altLang="ja-JP" sz="4000" b="1" dirty="0">
                  <a:solidFill>
                    <a:prstClr val="white"/>
                  </a:solidFill>
                  <a:latin typeface="+mj-ea"/>
                  <a:ea typeface="+mj-ea"/>
                  <a:cs typeface="メイリオ" panose="020B0604030504040204" pitchFamily="50" charset="-128"/>
                </a:rPr>
                <a:t>60</a:t>
              </a:r>
              <a:r>
                <a:rPr lang="ja-JP" altLang="en-US" sz="4000" b="1" dirty="0">
                  <a:solidFill>
                    <a:prstClr val="white"/>
                  </a:solidFill>
                  <a:latin typeface="+mj-ea"/>
                  <a:ea typeface="+mj-ea"/>
                  <a:cs typeface="メイリオ" panose="020B0604030504040204" pitchFamily="50" charset="-128"/>
                </a:rPr>
                <a:t>未満</a:t>
              </a:r>
            </a:p>
          </p:txBody>
        </p:sp>
        <p:sp>
          <p:nvSpPr>
            <p:cNvPr id="12" name="テキスト ボックス 11"/>
            <p:cNvSpPr txBox="1"/>
            <p:nvPr/>
          </p:nvSpPr>
          <p:spPr>
            <a:xfrm>
              <a:off x="1920818" y="3434557"/>
              <a:ext cx="6138040" cy="769441"/>
            </a:xfrm>
            <a:prstGeom prst="rect">
              <a:avLst/>
            </a:prstGeom>
            <a:noFill/>
          </p:spPr>
          <p:txBody>
            <a:bodyPr wrap="square" rtlCol="0">
              <a:spAutoFit/>
            </a:bodyPr>
            <a:lstStyle/>
            <a:p>
              <a:r>
                <a:rPr lang="ja-JP" altLang="en-US" sz="2000" b="1" dirty="0">
                  <a:latin typeface="+mj-ea"/>
                  <a:ea typeface="+mj-ea"/>
                  <a:cs typeface="メイリオ" panose="020B0604030504040204" pitchFamily="50" charset="-128"/>
                </a:rPr>
                <a:t>いずれか、または両方が３ヵ月以上続く状態なら、</a:t>
              </a:r>
              <a:endParaRPr lang="en-US" altLang="ja-JP" sz="2000" b="1" dirty="0">
                <a:latin typeface="+mj-ea"/>
                <a:ea typeface="+mj-ea"/>
                <a:cs typeface="メイリオ" panose="020B0604030504040204" pitchFamily="50" charset="-128"/>
              </a:endParaRPr>
            </a:p>
            <a:p>
              <a:r>
                <a:rPr lang="ja-JP" altLang="en-US" sz="2400" b="1" dirty="0">
                  <a:latin typeface="+mj-ea"/>
                  <a:ea typeface="+mj-ea"/>
                  <a:cs typeface="メイリオ" panose="020B0604030504040204" pitchFamily="50" charset="-128"/>
                </a:rPr>
                <a:t>慢性腎臓病 </a:t>
              </a:r>
              <a:r>
                <a:rPr lang="en-US" altLang="ja-JP" sz="2400" b="1" dirty="0">
                  <a:latin typeface="+mj-ea"/>
                  <a:ea typeface="+mj-ea"/>
                  <a:cs typeface="メイリオ" panose="020B0604030504040204" pitchFamily="50" charset="-128"/>
                </a:rPr>
                <a:t>CKD</a:t>
              </a:r>
              <a:r>
                <a:rPr lang="ja-JP" altLang="en-US" sz="2000" b="1" dirty="0">
                  <a:latin typeface="+mj-ea"/>
                  <a:ea typeface="+mj-ea"/>
                  <a:cs typeface="メイリオ" panose="020B0604030504040204" pitchFamily="50" charset="-128"/>
                </a:rPr>
                <a:t>と診断します</a:t>
              </a:r>
            </a:p>
          </p:txBody>
        </p:sp>
        <p:sp>
          <p:nvSpPr>
            <p:cNvPr id="13" name="正方形/長方形 12"/>
            <p:cNvSpPr/>
            <p:nvPr/>
          </p:nvSpPr>
          <p:spPr>
            <a:xfrm>
              <a:off x="702481" y="430912"/>
              <a:ext cx="7885255" cy="1077218"/>
            </a:xfrm>
            <a:prstGeom prst="rect">
              <a:avLst/>
            </a:prstGeom>
          </p:spPr>
          <p:txBody>
            <a:bodyPr wrap="square">
              <a:spAutoFit/>
            </a:bodyPr>
            <a:lstStyle/>
            <a:p>
              <a:pPr marL="0" lvl="1"/>
              <a:r>
                <a:rPr lang="ja-JP" altLang="en-US" sz="3200" b="1" dirty="0">
                  <a:latin typeface="+mj-ea"/>
                  <a:ea typeface="+mj-ea"/>
                  <a:cs typeface="メイリオ" panose="020B0604030504040204" pitchFamily="50" charset="-128"/>
                </a:rPr>
                <a:t>慢性腎臓病は、腎臓本来の働きが</a:t>
              </a:r>
              <a:endParaRPr lang="en-US" altLang="ja-JP" sz="3200" b="1" dirty="0">
                <a:latin typeface="+mj-ea"/>
                <a:ea typeface="+mj-ea"/>
                <a:cs typeface="メイリオ" panose="020B0604030504040204" pitchFamily="50" charset="-128"/>
              </a:endParaRPr>
            </a:p>
            <a:p>
              <a:pPr marL="0" lvl="1"/>
              <a:r>
                <a:rPr lang="en-US" altLang="ja-JP" sz="3200" b="1" dirty="0">
                  <a:latin typeface="+mj-ea"/>
                  <a:ea typeface="+mj-ea"/>
                  <a:cs typeface="メイリオ" panose="020B0604030504040204" pitchFamily="50" charset="-128"/>
                </a:rPr>
                <a:t>                 </a:t>
              </a:r>
              <a:r>
                <a:rPr lang="ja-JP" altLang="en-US" sz="3200" b="1" dirty="0">
                  <a:latin typeface="+mj-ea"/>
                  <a:ea typeface="+mj-ea"/>
                  <a:cs typeface="メイリオ" panose="020B0604030504040204" pitchFamily="50" charset="-128"/>
                </a:rPr>
                <a:t>徐々に悪くなってくる状態です。</a:t>
              </a:r>
            </a:p>
          </p:txBody>
        </p:sp>
      </p:grpSp>
    </p:spTree>
    <p:extLst>
      <p:ext uri="{BB962C8B-B14F-4D97-AF65-F5344CB8AC3E}">
        <p14:creationId xmlns:p14="http://schemas.microsoft.com/office/powerpoint/2010/main" val="104007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E6397FAE-2683-4050-A3C6-60AEBBC3876D}"/>
              </a:ext>
            </a:extLst>
          </p:cNvPr>
          <p:cNvSpPr/>
          <p:nvPr/>
        </p:nvSpPr>
        <p:spPr>
          <a:xfrm>
            <a:off x="960438" y="1188336"/>
            <a:ext cx="7239000" cy="2926463"/>
          </a:xfrm>
          <a:prstGeom prst="rect">
            <a:avLst/>
          </a:prstGeom>
          <a:solidFill>
            <a:srgbClr val="FF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1423613" y="4683561"/>
            <a:ext cx="6610092" cy="1446550"/>
          </a:xfrm>
          <a:prstGeom prst="rect">
            <a:avLst/>
          </a:prstGeom>
        </p:spPr>
        <p:txBody>
          <a:bodyPr wrap="square">
            <a:spAutoFit/>
          </a:bodyPr>
          <a:lstStyle/>
          <a:p>
            <a:r>
              <a:rPr lang="en-US" altLang="ja-JP" sz="4400" b="1" dirty="0">
                <a:effectLst>
                  <a:outerShdw blurRad="38100" dist="38100" dir="2700000" algn="tl">
                    <a:srgbClr val="000000">
                      <a:alpha val="43137"/>
                    </a:srgbClr>
                  </a:outerShdw>
                </a:effectLst>
                <a:latin typeface="+mn-ea"/>
              </a:rPr>
              <a:t>GFR</a:t>
            </a:r>
            <a:r>
              <a:rPr lang="ja-JP" altLang="en-US" sz="3600" dirty="0">
                <a:latin typeface="+mn-ea"/>
              </a:rPr>
              <a:t>の値は、</a:t>
            </a:r>
            <a:endParaRPr lang="en-US" altLang="ja-JP" sz="3600" dirty="0">
              <a:latin typeface="+mn-ea"/>
            </a:endParaRPr>
          </a:p>
          <a:p>
            <a:r>
              <a:rPr lang="en-US" altLang="ja-JP" sz="3600" b="1" dirty="0">
                <a:latin typeface="+mn-ea"/>
              </a:rPr>
              <a:t>	</a:t>
            </a:r>
            <a:r>
              <a:rPr lang="ja-JP" altLang="en-US" sz="4400" b="1" dirty="0">
                <a:latin typeface="+mn-ea"/>
              </a:rPr>
              <a:t>腎機能（％）</a:t>
            </a:r>
            <a:r>
              <a:rPr lang="ja-JP" altLang="en-US" sz="3600" dirty="0">
                <a:latin typeface="+mn-ea"/>
              </a:rPr>
              <a:t>と考えてよい。</a:t>
            </a:r>
          </a:p>
        </p:txBody>
      </p:sp>
      <p:grpSp>
        <p:nvGrpSpPr>
          <p:cNvPr id="3" name="グループ化 2">
            <a:extLst>
              <a:ext uri="{FF2B5EF4-FFF2-40B4-BE49-F238E27FC236}">
                <a16:creationId xmlns:a16="http://schemas.microsoft.com/office/drawing/2014/main" id="{9E549F60-8B28-42B5-BDF8-46601E4EB4FB}"/>
              </a:ext>
            </a:extLst>
          </p:cNvPr>
          <p:cNvGrpSpPr/>
          <p:nvPr/>
        </p:nvGrpSpPr>
        <p:grpSpPr>
          <a:xfrm>
            <a:off x="1102222" y="1303295"/>
            <a:ext cx="6472077" cy="2603537"/>
            <a:chOff x="683568" y="1215684"/>
            <a:chExt cx="6472077" cy="2603537"/>
          </a:xfrm>
        </p:grpSpPr>
        <p:grpSp>
          <p:nvGrpSpPr>
            <p:cNvPr id="4" name="グループ化 3"/>
            <p:cNvGrpSpPr/>
            <p:nvPr/>
          </p:nvGrpSpPr>
          <p:grpSpPr>
            <a:xfrm>
              <a:off x="827584" y="2008568"/>
              <a:ext cx="6286383" cy="400110"/>
              <a:chOff x="827584" y="2608091"/>
              <a:chExt cx="6286383" cy="400110"/>
            </a:xfrm>
          </p:grpSpPr>
          <p:sp>
            <p:nvSpPr>
              <p:cNvPr id="8" name="正方形/長方形 7"/>
              <p:cNvSpPr/>
              <p:nvPr/>
            </p:nvSpPr>
            <p:spPr>
              <a:xfrm>
                <a:off x="827584" y="2608091"/>
                <a:ext cx="4104456" cy="400110"/>
              </a:xfrm>
              <a:prstGeom prst="rect">
                <a:avLst/>
              </a:prstGeom>
            </p:spPr>
            <p:txBody>
              <a:bodyPr wrap="square">
                <a:spAutoFit/>
              </a:bodyPr>
              <a:lstStyle/>
              <a:p>
                <a:r>
                  <a:rPr lang="ja-JP" altLang="en-US" sz="2000" b="1" dirty="0">
                    <a:latin typeface="+mn-ea"/>
                  </a:rPr>
                  <a:t>腎機能が</a:t>
                </a:r>
                <a:r>
                  <a:rPr lang="en-US" altLang="ja-JP" sz="2000" b="1" dirty="0">
                    <a:latin typeface="+mn-ea"/>
                  </a:rPr>
                  <a:t>100%</a:t>
                </a:r>
                <a:r>
                  <a:rPr lang="ja-JP" altLang="en-US" sz="2000" b="1" dirty="0">
                    <a:latin typeface="+mn-ea"/>
                  </a:rPr>
                  <a:t>では</a:t>
                </a:r>
                <a:endParaRPr lang="en-US" altLang="ja-JP" sz="2000" b="1" dirty="0">
                  <a:latin typeface="+mn-ea"/>
                </a:endParaRPr>
              </a:p>
            </p:txBody>
          </p:sp>
          <p:sp>
            <p:nvSpPr>
              <p:cNvPr id="12" name="正方形/長方形 11"/>
              <p:cNvSpPr/>
              <p:nvPr/>
            </p:nvSpPr>
            <p:spPr>
              <a:xfrm>
                <a:off x="4165724" y="2608091"/>
                <a:ext cx="2948243" cy="400110"/>
              </a:xfrm>
              <a:prstGeom prst="rect">
                <a:avLst/>
              </a:prstGeom>
            </p:spPr>
            <p:txBody>
              <a:bodyPr wrap="none">
                <a:spAutoFit/>
              </a:bodyPr>
              <a:lstStyle/>
              <a:p>
                <a:r>
                  <a:rPr lang="ja-JP" altLang="en-US" sz="2000" b="1" dirty="0">
                    <a:latin typeface="+mn-ea"/>
                  </a:rPr>
                  <a:t>糸球体濾過量</a:t>
                </a:r>
                <a:r>
                  <a:rPr lang="en-US" altLang="ja-JP" sz="2000" b="1" dirty="0">
                    <a:latin typeface="+mn-ea"/>
                  </a:rPr>
                  <a:t> 100ml/min</a:t>
                </a:r>
                <a:endParaRPr lang="ja-JP" altLang="en-US" sz="2000" b="1" dirty="0">
                  <a:latin typeface="+mn-ea"/>
                </a:endParaRPr>
              </a:p>
            </p:txBody>
          </p:sp>
        </p:grpSp>
        <p:grpSp>
          <p:nvGrpSpPr>
            <p:cNvPr id="6" name="グループ化 5"/>
            <p:cNvGrpSpPr/>
            <p:nvPr/>
          </p:nvGrpSpPr>
          <p:grpSpPr>
            <a:xfrm>
              <a:off x="827584" y="2713839"/>
              <a:ext cx="6328061" cy="400110"/>
              <a:chOff x="827584" y="3400179"/>
              <a:chExt cx="6328061" cy="400110"/>
            </a:xfrm>
          </p:grpSpPr>
          <p:sp>
            <p:nvSpPr>
              <p:cNvPr id="13" name="正方形/長方形 12"/>
              <p:cNvSpPr/>
              <p:nvPr/>
            </p:nvSpPr>
            <p:spPr>
              <a:xfrm>
                <a:off x="827584" y="3400179"/>
                <a:ext cx="4104456" cy="400110"/>
              </a:xfrm>
              <a:prstGeom prst="rect">
                <a:avLst/>
              </a:prstGeom>
            </p:spPr>
            <p:txBody>
              <a:bodyPr wrap="square">
                <a:spAutoFit/>
              </a:bodyPr>
              <a:lstStyle/>
              <a:p>
                <a:r>
                  <a:rPr lang="ja-JP" altLang="en-US" sz="2000" b="1" dirty="0">
                    <a:latin typeface="+mn-ea"/>
                  </a:rPr>
                  <a:t>腎機能が</a:t>
                </a:r>
                <a:r>
                  <a:rPr lang="en-US" altLang="ja-JP" sz="2000" b="1" dirty="0">
                    <a:latin typeface="+mn-ea"/>
                  </a:rPr>
                  <a:t>50%</a:t>
                </a:r>
                <a:r>
                  <a:rPr lang="ja-JP" altLang="en-US" sz="2000" b="1" dirty="0">
                    <a:latin typeface="+mn-ea"/>
                  </a:rPr>
                  <a:t>になると</a:t>
                </a:r>
                <a:endParaRPr lang="en-US" altLang="ja-JP" sz="2000" b="1" dirty="0">
                  <a:latin typeface="+mn-ea"/>
                </a:endParaRPr>
              </a:p>
            </p:txBody>
          </p:sp>
          <p:sp>
            <p:nvSpPr>
              <p:cNvPr id="14" name="正方形/長方形 13"/>
              <p:cNvSpPr/>
              <p:nvPr/>
            </p:nvSpPr>
            <p:spPr>
              <a:xfrm>
                <a:off x="4165724" y="3400179"/>
                <a:ext cx="2989921" cy="400110"/>
              </a:xfrm>
              <a:prstGeom prst="rect">
                <a:avLst/>
              </a:prstGeom>
            </p:spPr>
            <p:txBody>
              <a:bodyPr wrap="none">
                <a:spAutoFit/>
              </a:bodyPr>
              <a:lstStyle/>
              <a:p>
                <a:r>
                  <a:rPr lang="ja-JP" altLang="en-US" sz="2000" b="1" dirty="0">
                    <a:latin typeface="+mn-ea"/>
                  </a:rPr>
                  <a:t>糸球体濾過量</a:t>
                </a:r>
                <a:r>
                  <a:rPr lang="en-US" altLang="ja-JP" sz="2000" b="1" dirty="0">
                    <a:latin typeface="+mn-ea"/>
                  </a:rPr>
                  <a:t> </a:t>
                </a:r>
                <a:r>
                  <a:rPr lang="ja-JP" altLang="en-US" sz="2000" b="1" dirty="0">
                    <a:latin typeface="+mn-ea"/>
                  </a:rPr>
                  <a:t>　</a:t>
                </a:r>
                <a:r>
                  <a:rPr lang="en-US" altLang="ja-JP" sz="2000" b="1" dirty="0">
                    <a:latin typeface="+mn-ea"/>
                  </a:rPr>
                  <a:t>50ml/min</a:t>
                </a:r>
                <a:endParaRPr lang="ja-JP" altLang="en-US" sz="2000" b="1" dirty="0">
                  <a:latin typeface="+mn-ea"/>
                </a:endParaRPr>
              </a:p>
            </p:txBody>
          </p:sp>
        </p:grpSp>
        <p:grpSp>
          <p:nvGrpSpPr>
            <p:cNvPr id="7" name="グループ化 6"/>
            <p:cNvGrpSpPr/>
            <p:nvPr/>
          </p:nvGrpSpPr>
          <p:grpSpPr>
            <a:xfrm>
              <a:off x="827584" y="3419111"/>
              <a:ext cx="6328061" cy="400110"/>
              <a:chOff x="827584" y="4018634"/>
              <a:chExt cx="6328061" cy="400110"/>
            </a:xfrm>
          </p:grpSpPr>
          <p:sp>
            <p:nvSpPr>
              <p:cNvPr id="15" name="正方形/長方形 14"/>
              <p:cNvSpPr/>
              <p:nvPr/>
            </p:nvSpPr>
            <p:spPr>
              <a:xfrm>
                <a:off x="827584" y="4018634"/>
                <a:ext cx="4104456" cy="400110"/>
              </a:xfrm>
              <a:prstGeom prst="rect">
                <a:avLst/>
              </a:prstGeom>
            </p:spPr>
            <p:txBody>
              <a:bodyPr wrap="square">
                <a:spAutoFit/>
              </a:bodyPr>
              <a:lstStyle/>
              <a:p>
                <a:r>
                  <a:rPr lang="ja-JP" altLang="en-US" sz="2000" b="1" dirty="0">
                    <a:latin typeface="+mn-ea"/>
                  </a:rPr>
                  <a:t>腎機能が</a:t>
                </a:r>
                <a:r>
                  <a:rPr lang="en-US" altLang="ja-JP" sz="2000" b="1" dirty="0">
                    <a:latin typeface="+mn-ea"/>
                  </a:rPr>
                  <a:t>20</a:t>
                </a:r>
                <a:r>
                  <a:rPr lang="ja-JP" altLang="en-US" sz="2000" b="1" dirty="0">
                    <a:latin typeface="+mn-ea"/>
                  </a:rPr>
                  <a:t>％になると</a:t>
                </a:r>
                <a:endParaRPr lang="en-US" altLang="ja-JP" sz="2000" b="1" dirty="0">
                  <a:latin typeface="+mn-ea"/>
                </a:endParaRPr>
              </a:p>
            </p:txBody>
          </p:sp>
          <p:sp>
            <p:nvSpPr>
              <p:cNvPr id="16" name="正方形/長方形 15"/>
              <p:cNvSpPr/>
              <p:nvPr/>
            </p:nvSpPr>
            <p:spPr>
              <a:xfrm>
                <a:off x="4165724" y="4018634"/>
                <a:ext cx="2989921" cy="400110"/>
              </a:xfrm>
              <a:prstGeom prst="rect">
                <a:avLst/>
              </a:prstGeom>
            </p:spPr>
            <p:txBody>
              <a:bodyPr wrap="none">
                <a:spAutoFit/>
              </a:bodyPr>
              <a:lstStyle/>
              <a:p>
                <a:r>
                  <a:rPr lang="ja-JP" altLang="en-US" sz="2000" b="1" dirty="0">
                    <a:latin typeface="+mn-ea"/>
                  </a:rPr>
                  <a:t>糸球体濾過量</a:t>
                </a:r>
                <a:r>
                  <a:rPr lang="en-US" altLang="ja-JP" sz="2000" b="1" dirty="0">
                    <a:latin typeface="+mn-ea"/>
                  </a:rPr>
                  <a:t> </a:t>
                </a:r>
                <a:r>
                  <a:rPr lang="ja-JP" altLang="en-US" sz="2000" b="1" dirty="0">
                    <a:latin typeface="+mn-ea"/>
                  </a:rPr>
                  <a:t>　</a:t>
                </a:r>
                <a:r>
                  <a:rPr lang="en-US" altLang="ja-JP" sz="2000" b="1" dirty="0">
                    <a:latin typeface="+mn-ea"/>
                  </a:rPr>
                  <a:t>20ml/min</a:t>
                </a:r>
                <a:endParaRPr lang="ja-JP" altLang="en-US" sz="2000" b="1" dirty="0">
                  <a:latin typeface="+mn-ea"/>
                </a:endParaRPr>
              </a:p>
            </p:txBody>
          </p:sp>
        </p:grpSp>
        <p:sp>
          <p:nvSpPr>
            <p:cNvPr id="2" name="正方形/長方形 1"/>
            <p:cNvSpPr/>
            <p:nvPr/>
          </p:nvSpPr>
          <p:spPr>
            <a:xfrm>
              <a:off x="683568" y="1215684"/>
              <a:ext cx="1723549" cy="400110"/>
            </a:xfrm>
            <a:prstGeom prst="rect">
              <a:avLst/>
            </a:prstGeom>
          </p:spPr>
          <p:txBody>
            <a:bodyPr wrap="none">
              <a:spAutoFit/>
            </a:bodyPr>
            <a:lstStyle/>
            <a:p>
              <a:r>
                <a:rPr lang="ja-JP" altLang="en-US" sz="2000" b="1" dirty="0">
                  <a:latin typeface="+mn-ea"/>
                </a:rPr>
                <a:t>糸球体濾過量</a:t>
              </a:r>
            </a:p>
          </p:txBody>
        </p:sp>
      </p:grpSp>
      <p:sp>
        <p:nvSpPr>
          <p:cNvPr id="18" name="正方形/長方形 17"/>
          <p:cNvSpPr/>
          <p:nvPr/>
        </p:nvSpPr>
        <p:spPr>
          <a:xfrm>
            <a:off x="1423613" y="6130111"/>
            <a:ext cx="2233304" cy="461665"/>
          </a:xfrm>
          <a:prstGeom prst="rect">
            <a:avLst/>
          </a:prstGeom>
        </p:spPr>
        <p:txBody>
          <a:bodyPr wrap="none">
            <a:spAutoFit/>
          </a:bodyPr>
          <a:lstStyle/>
          <a:p>
            <a:r>
              <a:rPr lang="ja-JP" altLang="en-US" sz="2400" dirty="0">
                <a:latin typeface="+mj-ea"/>
                <a:ea typeface="+mj-ea"/>
              </a:rPr>
              <a:t>分かりやすい！</a:t>
            </a:r>
          </a:p>
        </p:txBody>
      </p:sp>
      <p:sp>
        <p:nvSpPr>
          <p:cNvPr id="19" name="テキスト ボックス 18">
            <a:extLst>
              <a:ext uri="{FF2B5EF4-FFF2-40B4-BE49-F238E27FC236}">
                <a16:creationId xmlns:a16="http://schemas.microsoft.com/office/drawing/2014/main" id="{C3EF9A5A-BC3C-462F-B00B-B2BD88403AB2}"/>
              </a:ext>
            </a:extLst>
          </p:cNvPr>
          <p:cNvSpPr txBox="1"/>
          <p:nvPr/>
        </p:nvSpPr>
        <p:spPr>
          <a:xfrm>
            <a:off x="313318" y="12739"/>
            <a:ext cx="8830682" cy="369332"/>
          </a:xfrm>
          <a:prstGeom prst="rect">
            <a:avLst/>
          </a:prstGeom>
          <a:noFill/>
        </p:spPr>
        <p:txBody>
          <a:bodyPr wrap="square" rtlCol="0">
            <a:spAutoFit/>
          </a:bodyPr>
          <a:lstStyle/>
          <a:p>
            <a:pPr lvl="0">
              <a:defRPr/>
            </a:pPr>
            <a:r>
              <a:rPr lang="ja-JP" altLang="en-US" b="1" dirty="0">
                <a:solidFill>
                  <a:srgbClr val="FFFFFF"/>
                </a:solidFill>
                <a:latin typeface="+mj-ea"/>
                <a:ea typeface="+mj-ea"/>
              </a:rPr>
              <a:t>なぜ、</a:t>
            </a:r>
            <a:r>
              <a:rPr lang="en-US" altLang="ja-JP" b="1" dirty="0">
                <a:solidFill>
                  <a:srgbClr val="FFFFFF"/>
                </a:solidFill>
                <a:latin typeface="+mj-ea"/>
                <a:ea typeface="+mj-ea"/>
              </a:rPr>
              <a:t>GFR</a:t>
            </a:r>
            <a:r>
              <a:rPr lang="ja-JP" altLang="en-US" b="1" dirty="0">
                <a:solidFill>
                  <a:srgbClr val="FFFFFF"/>
                </a:solidFill>
                <a:latin typeface="+mj-ea"/>
                <a:ea typeface="+mj-ea"/>
              </a:rPr>
              <a:t>を使うようになったのか？</a:t>
            </a:r>
          </a:p>
        </p:txBody>
      </p:sp>
    </p:spTree>
    <p:extLst>
      <p:ext uri="{BB962C8B-B14F-4D97-AF65-F5344CB8AC3E}">
        <p14:creationId xmlns:p14="http://schemas.microsoft.com/office/powerpoint/2010/main" val="227956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四角形: 角を丸くする 13">
            <a:extLst>
              <a:ext uri="{FF2B5EF4-FFF2-40B4-BE49-F238E27FC236}">
                <a16:creationId xmlns:a16="http://schemas.microsoft.com/office/drawing/2014/main" id="{36608EE1-1B6E-49CC-934C-910A8987B590}"/>
              </a:ext>
            </a:extLst>
          </p:cNvPr>
          <p:cNvSpPr/>
          <p:nvPr/>
        </p:nvSpPr>
        <p:spPr>
          <a:xfrm>
            <a:off x="436534" y="3900104"/>
            <a:ext cx="8286808" cy="2425700"/>
          </a:xfrm>
          <a:prstGeom prst="roundRect">
            <a:avLst>
              <a:gd name="adj" fmla="val 6719"/>
            </a:avLst>
          </a:prstGeom>
          <a:no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四角形: 角を丸くする 1">
            <a:extLst>
              <a:ext uri="{FF2B5EF4-FFF2-40B4-BE49-F238E27FC236}">
                <a16:creationId xmlns:a16="http://schemas.microsoft.com/office/drawing/2014/main" id="{F0C15058-5F31-4635-A87B-17B7A0AE2763}"/>
              </a:ext>
            </a:extLst>
          </p:cNvPr>
          <p:cNvSpPr/>
          <p:nvPr/>
        </p:nvSpPr>
        <p:spPr>
          <a:xfrm>
            <a:off x="436534" y="942380"/>
            <a:ext cx="8286808" cy="2425700"/>
          </a:xfrm>
          <a:prstGeom prst="roundRect">
            <a:avLst>
              <a:gd name="adj" fmla="val 6719"/>
            </a:avLst>
          </a:prstGeom>
          <a:no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4" name="グループ化 3"/>
          <p:cNvGrpSpPr/>
          <p:nvPr/>
        </p:nvGrpSpPr>
        <p:grpSpPr>
          <a:xfrm>
            <a:off x="436534" y="708041"/>
            <a:ext cx="8501122" cy="1331063"/>
            <a:chOff x="357158" y="1330508"/>
            <a:chExt cx="8501122" cy="1331063"/>
          </a:xfrm>
        </p:grpSpPr>
        <p:sp>
          <p:nvSpPr>
            <p:cNvPr id="10" name="テキスト ボックス 9"/>
            <p:cNvSpPr txBox="1"/>
            <p:nvPr/>
          </p:nvSpPr>
          <p:spPr>
            <a:xfrm>
              <a:off x="500034" y="1830574"/>
              <a:ext cx="8358246" cy="830997"/>
            </a:xfrm>
            <a:prstGeom prst="rect">
              <a:avLst/>
            </a:prstGeom>
            <a:noFill/>
          </p:spPr>
          <p:txBody>
            <a:bodyPr wrap="square" rtlCol="0">
              <a:spAutoFit/>
            </a:bodyPr>
            <a:lstStyle/>
            <a:p>
              <a:r>
                <a:rPr lang="en-US" altLang="ja-JP" sz="2400" b="1" dirty="0" err="1">
                  <a:latin typeface="+mj-ea"/>
                  <a:ea typeface="+mj-ea"/>
                </a:rPr>
                <a:t>Ccr</a:t>
              </a:r>
              <a:r>
                <a:rPr lang="ja-JP" altLang="en-US" sz="2400" b="1" dirty="0">
                  <a:latin typeface="+mj-ea"/>
                  <a:ea typeface="+mj-ea"/>
                </a:rPr>
                <a:t>（</a:t>
              </a:r>
              <a:r>
                <a:rPr lang="en-US" altLang="ja-JP" sz="2400" b="1" dirty="0">
                  <a:latin typeface="+mj-ea"/>
                  <a:ea typeface="+mj-ea"/>
                </a:rPr>
                <a:t>ml</a:t>
              </a:r>
              <a:r>
                <a:rPr lang="ja-JP" altLang="en-US" sz="2400" b="1" dirty="0">
                  <a:latin typeface="+mj-ea"/>
                  <a:ea typeface="+mj-ea"/>
                </a:rPr>
                <a:t>／</a:t>
              </a:r>
              <a:r>
                <a:rPr lang="en-US" altLang="ja-JP" sz="2400" b="1" dirty="0">
                  <a:latin typeface="+mj-ea"/>
                  <a:ea typeface="+mj-ea"/>
                </a:rPr>
                <a:t>min</a:t>
              </a:r>
              <a:r>
                <a:rPr lang="ja-JP" altLang="en-US" sz="2400" b="1" dirty="0">
                  <a:latin typeface="+mj-ea"/>
                  <a:ea typeface="+mj-ea"/>
                </a:rPr>
                <a:t>）＝</a:t>
              </a:r>
              <a:endParaRPr lang="en-US" altLang="ja-JP" sz="2400" b="1" dirty="0">
                <a:latin typeface="+mj-ea"/>
                <a:ea typeface="+mj-ea"/>
              </a:endParaRPr>
            </a:p>
            <a:p>
              <a:r>
                <a:rPr lang="ja-JP" altLang="en-US" sz="2400" b="1" dirty="0">
                  <a:latin typeface="+mj-ea"/>
                  <a:ea typeface="+mj-ea"/>
                </a:rPr>
                <a:t>（尿中</a:t>
              </a:r>
              <a:r>
                <a:rPr lang="en-US" altLang="ja-JP" sz="2400" b="1" dirty="0">
                  <a:latin typeface="+mj-ea"/>
                  <a:ea typeface="+mj-ea"/>
                </a:rPr>
                <a:t>Cr</a:t>
              </a:r>
              <a:r>
                <a:rPr lang="ja-JP" altLang="en-US" sz="2400" b="1" dirty="0">
                  <a:latin typeface="+mj-ea"/>
                  <a:ea typeface="+mj-ea"/>
                </a:rPr>
                <a:t>値</a:t>
              </a:r>
              <a:r>
                <a:rPr lang="en-US" altLang="ja-JP" sz="2400" b="1" dirty="0">
                  <a:latin typeface="+mj-ea"/>
                  <a:ea typeface="+mj-ea"/>
                </a:rPr>
                <a:t>×24</a:t>
              </a:r>
              <a:r>
                <a:rPr lang="ja-JP" altLang="en-US" sz="2400" b="1" dirty="0">
                  <a:latin typeface="+mj-ea"/>
                  <a:ea typeface="+mj-ea"/>
                </a:rPr>
                <a:t>時間尿量／血清</a:t>
              </a:r>
              <a:r>
                <a:rPr lang="en-US" altLang="ja-JP" sz="2400" b="1" dirty="0">
                  <a:latin typeface="+mj-ea"/>
                  <a:ea typeface="+mj-ea"/>
                </a:rPr>
                <a:t>Cr</a:t>
              </a:r>
              <a:r>
                <a:rPr lang="ja-JP" altLang="en-US" sz="2400" b="1" dirty="0">
                  <a:latin typeface="+mj-ea"/>
                  <a:ea typeface="+mj-ea"/>
                </a:rPr>
                <a:t>値）</a:t>
              </a:r>
              <a:r>
                <a:rPr lang="en-US" altLang="ja-JP" sz="2400" b="1" dirty="0">
                  <a:latin typeface="+mj-ea"/>
                  <a:ea typeface="+mj-ea"/>
                </a:rPr>
                <a:t>×</a:t>
              </a:r>
              <a:r>
                <a:rPr lang="ja-JP" altLang="en-US" sz="2400" b="1" dirty="0">
                  <a:latin typeface="+mj-ea"/>
                  <a:ea typeface="+mj-ea"/>
                </a:rPr>
                <a:t>（</a:t>
              </a:r>
              <a:r>
                <a:rPr lang="en-US" altLang="ja-JP" sz="2400" b="1" dirty="0">
                  <a:latin typeface="+mj-ea"/>
                  <a:ea typeface="+mj-ea"/>
                </a:rPr>
                <a:t>1.73</a:t>
              </a:r>
              <a:r>
                <a:rPr lang="ja-JP" altLang="en-US" sz="2400" b="1" dirty="0">
                  <a:latin typeface="+mj-ea"/>
                  <a:ea typeface="+mj-ea"/>
                </a:rPr>
                <a:t>／体表面積）</a:t>
              </a:r>
            </a:p>
          </p:txBody>
        </p:sp>
        <p:sp>
          <p:nvSpPr>
            <p:cNvPr id="9" name="テキスト ボックス 8"/>
            <p:cNvSpPr txBox="1"/>
            <p:nvPr/>
          </p:nvSpPr>
          <p:spPr>
            <a:xfrm>
              <a:off x="357158" y="1330508"/>
              <a:ext cx="3696846" cy="461665"/>
            </a:xfrm>
            <a:prstGeom prst="rect">
              <a:avLst/>
            </a:prstGeom>
            <a:solidFill>
              <a:schemeClr val="bg1"/>
            </a:solidFill>
            <a:ln>
              <a:solidFill>
                <a:schemeClr val="bg1"/>
              </a:solidFill>
            </a:ln>
          </p:spPr>
          <p:txBody>
            <a:bodyPr wrap="none" rtlCol="0">
              <a:spAutoFit/>
            </a:bodyPr>
            <a:lstStyle/>
            <a:p>
              <a:r>
                <a:rPr lang="ja-JP" altLang="en-US" sz="2400" b="1" dirty="0">
                  <a:latin typeface="+mj-ea"/>
                  <a:ea typeface="+mj-ea"/>
                </a:rPr>
                <a:t>１</a:t>
              </a:r>
              <a:r>
                <a:rPr lang="en-US" altLang="ja-JP" sz="2400" b="1" dirty="0">
                  <a:latin typeface="+mj-ea"/>
                  <a:ea typeface="+mj-ea"/>
                </a:rPr>
                <a:t>. </a:t>
              </a:r>
              <a:r>
                <a:rPr lang="ja-JP" altLang="en-US" sz="2400" b="1" dirty="0">
                  <a:latin typeface="+mj-ea"/>
                  <a:ea typeface="+mj-ea"/>
                </a:rPr>
                <a:t>クレアチニンクリアランス</a:t>
              </a:r>
            </a:p>
          </p:txBody>
        </p:sp>
      </p:grpSp>
      <p:grpSp>
        <p:nvGrpSpPr>
          <p:cNvPr id="6" name="グループ化 5"/>
          <p:cNvGrpSpPr/>
          <p:nvPr/>
        </p:nvGrpSpPr>
        <p:grpSpPr>
          <a:xfrm>
            <a:off x="436534" y="3684194"/>
            <a:ext cx="5715040" cy="1331063"/>
            <a:chOff x="357158" y="3973714"/>
            <a:chExt cx="5715040" cy="1331063"/>
          </a:xfrm>
        </p:grpSpPr>
        <p:sp>
          <p:nvSpPr>
            <p:cNvPr id="12" name="テキスト ボックス 11"/>
            <p:cNvSpPr txBox="1"/>
            <p:nvPr/>
          </p:nvSpPr>
          <p:spPr>
            <a:xfrm>
              <a:off x="357158" y="3973714"/>
              <a:ext cx="5408853" cy="461665"/>
            </a:xfrm>
            <a:prstGeom prst="rect">
              <a:avLst/>
            </a:prstGeom>
            <a:solidFill>
              <a:schemeClr val="bg1"/>
            </a:solidFill>
          </p:spPr>
          <p:txBody>
            <a:bodyPr wrap="none" rtlCol="0">
              <a:spAutoFit/>
            </a:bodyPr>
            <a:lstStyle/>
            <a:p>
              <a:r>
                <a:rPr lang="ja-JP" altLang="en-US" sz="2400" b="1" dirty="0">
                  <a:latin typeface="+mj-ea"/>
                  <a:ea typeface="+mj-ea"/>
                </a:rPr>
                <a:t>２</a:t>
              </a:r>
              <a:r>
                <a:rPr lang="en-US" altLang="ja-JP" sz="2400" b="1" dirty="0">
                  <a:latin typeface="+mj-ea"/>
                  <a:ea typeface="+mj-ea"/>
                </a:rPr>
                <a:t>. Cockcroft &amp; Gault </a:t>
              </a:r>
              <a:r>
                <a:rPr lang="ja-JP" altLang="en-US" sz="2400" b="1" dirty="0">
                  <a:latin typeface="+mj-ea"/>
                  <a:ea typeface="+mj-ea"/>
                </a:rPr>
                <a:t>式による</a:t>
              </a:r>
              <a:r>
                <a:rPr lang="en-US" altLang="ja-JP" sz="2400" b="1" dirty="0" err="1">
                  <a:latin typeface="+mj-ea"/>
                </a:rPr>
                <a:t>Ccr</a:t>
              </a:r>
              <a:r>
                <a:rPr lang="ja-JP" altLang="en-US" sz="2400" b="1" dirty="0">
                  <a:latin typeface="+mj-ea"/>
                  <a:ea typeface="+mj-ea"/>
                </a:rPr>
                <a:t>推定</a:t>
              </a:r>
            </a:p>
          </p:txBody>
        </p:sp>
        <p:sp>
          <p:nvSpPr>
            <p:cNvPr id="13" name="テキスト ボックス 12"/>
            <p:cNvSpPr txBox="1"/>
            <p:nvPr/>
          </p:nvSpPr>
          <p:spPr>
            <a:xfrm>
              <a:off x="500034" y="4473780"/>
              <a:ext cx="5572164" cy="830997"/>
            </a:xfrm>
            <a:prstGeom prst="rect">
              <a:avLst/>
            </a:prstGeom>
            <a:noFill/>
          </p:spPr>
          <p:txBody>
            <a:bodyPr wrap="square" rtlCol="0">
              <a:spAutoFit/>
            </a:bodyPr>
            <a:lstStyle/>
            <a:p>
              <a:r>
                <a:rPr lang="en-US" altLang="ja-JP" sz="2400" b="1" dirty="0" err="1">
                  <a:latin typeface="+mj-ea"/>
                  <a:ea typeface="+mj-ea"/>
                </a:rPr>
                <a:t>Ccr</a:t>
              </a:r>
              <a:r>
                <a:rPr lang="ja-JP" altLang="en-US" sz="2400" b="1" dirty="0">
                  <a:latin typeface="+mj-ea"/>
                  <a:ea typeface="+mj-ea"/>
                </a:rPr>
                <a:t>（</a:t>
              </a:r>
              <a:r>
                <a:rPr lang="en-US" altLang="ja-JP" sz="2400" b="1" dirty="0">
                  <a:latin typeface="+mj-ea"/>
                </a:rPr>
                <a:t> ml</a:t>
              </a:r>
              <a:r>
                <a:rPr lang="ja-JP" altLang="en-US" sz="2400" b="1" dirty="0">
                  <a:latin typeface="+mj-ea"/>
                </a:rPr>
                <a:t>／</a:t>
              </a:r>
              <a:r>
                <a:rPr lang="en-US" altLang="ja-JP" sz="2400" b="1" dirty="0">
                  <a:latin typeface="+mj-ea"/>
                </a:rPr>
                <a:t>min </a:t>
              </a:r>
              <a:r>
                <a:rPr lang="ja-JP" altLang="en-US" sz="2400" b="1" dirty="0">
                  <a:latin typeface="+mj-ea"/>
                  <a:ea typeface="+mj-ea"/>
                </a:rPr>
                <a:t>）＝</a:t>
              </a:r>
              <a:endParaRPr lang="en-US" altLang="ja-JP" sz="2400" b="1" dirty="0">
                <a:latin typeface="+mj-ea"/>
                <a:ea typeface="+mj-ea"/>
              </a:endParaRPr>
            </a:p>
            <a:p>
              <a:r>
                <a:rPr lang="ja-JP" altLang="en-US" sz="2400" b="1" dirty="0">
                  <a:latin typeface="+mj-ea"/>
                  <a:ea typeface="+mj-ea"/>
                </a:rPr>
                <a:t>（</a:t>
              </a:r>
              <a:r>
                <a:rPr lang="en-US" altLang="ja-JP" sz="2400" b="1" dirty="0">
                  <a:latin typeface="+mj-ea"/>
                  <a:ea typeface="+mj-ea"/>
                </a:rPr>
                <a:t>140</a:t>
              </a:r>
              <a:r>
                <a:rPr lang="ja-JP" altLang="en-US" sz="2400" b="1" dirty="0">
                  <a:latin typeface="+mj-ea"/>
                  <a:ea typeface="+mj-ea"/>
                </a:rPr>
                <a:t>－年齢）</a:t>
              </a:r>
              <a:r>
                <a:rPr lang="en-US" altLang="ja-JP" sz="2400" b="1" dirty="0">
                  <a:latin typeface="+mj-ea"/>
                  <a:ea typeface="+mj-ea"/>
                </a:rPr>
                <a:t>×</a:t>
              </a:r>
              <a:r>
                <a:rPr lang="ja-JP" altLang="en-US" sz="2400" b="1" dirty="0">
                  <a:latin typeface="+mj-ea"/>
                  <a:ea typeface="+mj-ea"/>
                </a:rPr>
                <a:t>体重／</a:t>
              </a:r>
              <a:r>
                <a:rPr lang="en-US" altLang="ja-JP" sz="2400" b="1" dirty="0">
                  <a:latin typeface="+mj-ea"/>
                  <a:ea typeface="+mj-ea"/>
                </a:rPr>
                <a:t>72×</a:t>
              </a:r>
              <a:r>
                <a:rPr lang="ja-JP" altLang="en-US" sz="2400" b="1" dirty="0">
                  <a:latin typeface="+mj-ea"/>
                  <a:ea typeface="+mj-ea"/>
                </a:rPr>
                <a:t>血清</a:t>
              </a:r>
              <a:r>
                <a:rPr lang="en-US" altLang="ja-JP" sz="2400" b="1" dirty="0">
                  <a:latin typeface="+mj-ea"/>
                  <a:ea typeface="+mj-ea"/>
                </a:rPr>
                <a:t>Cr</a:t>
              </a:r>
              <a:r>
                <a:rPr lang="ja-JP" altLang="en-US" sz="2400" b="1" dirty="0">
                  <a:latin typeface="+mj-ea"/>
                  <a:ea typeface="+mj-ea"/>
                </a:rPr>
                <a:t>値</a:t>
              </a:r>
            </a:p>
          </p:txBody>
        </p:sp>
      </p:grpSp>
      <p:sp>
        <p:nvSpPr>
          <p:cNvPr id="22" name="テキスト ボックス 21"/>
          <p:cNvSpPr txBox="1"/>
          <p:nvPr/>
        </p:nvSpPr>
        <p:spPr>
          <a:xfrm>
            <a:off x="1508104" y="2136801"/>
            <a:ext cx="5448928" cy="92333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none" rtlCol="0">
            <a:spAutoFit/>
          </a:bodyPr>
          <a:lstStyle/>
          <a:p>
            <a:r>
              <a:rPr lang="ja-JP" altLang="en-US" dirty="0">
                <a:solidFill>
                  <a:schemeClr val="tx1"/>
                </a:solidFill>
                <a:latin typeface="+mn-ea"/>
              </a:rPr>
              <a:t>特徴：</a:t>
            </a:r>
            <a:r>
              <a:rPr lang="en-US" altLang="ja-JP" dirty="0">
                <a:solidFill>
                  <a:schemeClr val="tx1"/>
                </a:solidFill>
                <a:latin typeface="+mn-ea"/>
              </a:rPr>
              <a:t>	24</a:t>
            </a:r>
            <a:r>
              <a:rPr lang="ja-JP" altLang="en-US" dirty="0">
                <a:solidFill>
                  <a:schemeClr val="tx1"/>
                </a:solidFill>
                <a:latin typeface="+mn-ea"/>
              </a:rPr>
              <a:t>時間蓄尿がきちんとできているか？</a:t>
            </a:r>
            <a:endParaRPr lang="en-US" altLang="ja-JP" dirty="0">
              <a:solidFill>
                <a:schemeClr val="tx1"/>
              </a:solidFill>
              <a:latin typeface="+mn-ea"/>
            </a:endParaRPr>
          </a:p>
          <a:p>
            <a:r>
              <a:rPr lang="en-US" altLang="ja-JP" dirty="0">
                <a:solidFill>
                  <a:schemeClr val="tx1"/>
                </a:solidFill>
                <a:latin typeface="+mn-ea"/>
              </a:rPr>
              <a:t>	      </a:t>
            </a:r>
            <a:r>
              <a:rPr lang="ja-JP" altLang="en-US" dirty="0">
                <a:solidFill>
                  <a:schemeClr val="tx1"/>
                </a:solidFill>
                <a:latin typeface="+mn-ea"/>
              </a:rPr>
              <a:t>尿中</a:t>
            </a:r>
            <a:r>
              <a:rPr lang="en-US" altLang="ja-JP" dirty="0">
                <a:solidFill>
                  <a:schemeClr val="tx1"/>
                </a:solidFill>
                <a:latin typeface="+mn-ea"/>
              </a:rPr>
              <a:t>Cr</a:t>
            </a:r>
            <a:r>
              <a:rPr lang="ja-JP" altLang="en-US" dirty="0">
                <a:solidFill>
                  <a:schemeClr val="tx1"/>
                </a:solidFill>
                <a:latin typeface="+mn-ea"/>
              </a:rPr>
              <a:t>値を測定し忘れないように</a:t>
            </a:r>
            <a:endParaRPr lang="en-US" altLang="ja-JP" dirty="0">
              <a:solidFill>
                <a:schemeClr val="tx1"/>
              </a:solidFill>
              <a:latin typeface="+mn-ea"/>
            </a:endParaRPr>
          </a:p>
          <a:p>
            <a:r>
              <a:rPr lang="en-US" altLang="ja-JP" dirty="0">
                <a:solidFill>
                  <a:schemeClr val="tx1"/>
                </a:solidFill>
                <a:latin typeface="+mn-ea"/>
              </a:rPr>
              <a:t>	      </a:t>
            </a:r>
            <a:r>
              <a:rPr lang="ja-JP" altLang="en-US" dirty="0">
                <a:solidFill>
                  <a:schemeClr val="tx1"/>
                </a:solidFill>
                <a:latin typeface="+mn-ea"/>
              </a:rPr>
              <a:t>体表面積を求めるために、体重と身長が必要</a:t>
            </a:r>
          </a:p>
        </p:txBody>
      </p:sp>
      <p:sp>
        <p:nvSpPr>
          <p:cNvPr id="23" name="テキスト ボックス 22"/>
          <p:cNvSpPr txBox="1"/>
          <p:nvPr/>
        </p:nvSpPr>
        <p:spPr>
          <a:xfrm>
            <a:off x="1508104" y="5112954"/>
            <a:ext cx="6890028" cy="92333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none" rtlCol="0">
            <a:spAutoFit/>
          </a:bodyPr>
          <a:lstStyle/>
          <a:p>
            <a:r>
              <a:rPr lang="ja-JP" altLang="en-US" dirty="0">
                <a:solidFill>
                  <a:schemeClr val="tx1"/>
                </a:solidFill>
                <a:latin typeface="+mn-ea"/>
              </a:rPr>
              <a:t>特徴：</a:t>
            </a:r>
            <a:r>
              <a:rPr lang="en-US" altLang="ja-JP" dirty="0">
                <a:solidFill>
                  <a:schemeClr val="tx1"/>
                </a:solidFill>
                <a:latin typeface="+mn-ea"/>
              </a:rPr>
              <a:t>	24</a:t>
            </a:r>
            <a:r>
              <a:rPr lang="ja-JP" altLang="en-US" dirty="0">
                <a:solidFill>
                  <a:schemeClr val="tx1"/>
                </a:solidFill>
                <a:latin typeface="+mn-ea"/>
              </a:rPr>
              <a:t>時間蓄尿と尿中</a:t>
            </a:r>
            <a:r>
              <a:rPr lang="en-US" altLang="ja-JP" dirty="0">
                <a:solidFill>
                  <a:schemeClr val="tx1"/>
                </a:solidFill>
                <a:latin typeface="+mn-ea"/>
              </a:rPr>
              <a:t>Cr</a:t>
            </a:r>
            <a:r>
              <a:rPr lang="ja-JP" altLang="en-US" dirty="0">
                <a:solidFill>
                  <a:schemeClr val="tx1"/>
                </a:solidFill>
                <a:latin typeface="+mn-ea"/>
              </a:rPr>
              <a:t>値の測定は必要なし</a:t>
            </a:r>
            <a:endParaRPr lang="en-US" altLang="ja-JP" dirty="0">
              <a:solidFill>
                <a:schemeClr val="tx1"/>
              </a:solidFill>
              <a:latin typeface="+mn-ea"/>
            </a:endParaRPr>
          </a:p>
          <a:p>
            <a:r>
              <a:rPr lang="en-US" altLang="ja-JP" dirty="0">
                <a:solidFill>
                  <a:schemeClr val="tx1"/>
                </a:solidFill>
                <a:latin typeface="+mn-ea"/>
              </a:rPr>
              <a:t>	      </a:t>
            </a:r>
            <a:r>
              <a:rPr lang="ja-JP" altLang="en-US" dirty="0">
                <a:solidFill>
                  <a:schemeClr val="tx1"/>
                </a:solidFill>
                <a:latin typeface="+mn-ea"/>
              </a:rPr>
              <a:t>（畜尿検査は誤差が生じやすい。その誤差を考えなくてよい）</a:t>
            </a:r>
            <a:endParaRPr lang="en-US" altLang="ja-JP" dirty="0">
              <a:solidFill>
                <a:schemeClr val="tx1"/>
              </a:solidFill>
              <a:latin typeface="+mn-ea"/>
            </a:endParaRPr>
          </a:p>
          <a:p>
            <a:r>
              <a:rPr lang="en-US" altLang="ja-JP" dirty="0">
                <a:solidFill>
                  <a:schemeClr val="tx1"/>
                </a:solidFill>
                <a:latin typeface="+mn-ea"/>
              </a:rPr>
              <a:t>	      </a:t>
            </a:r>
            <a:r>
              <a:rPr lang="ja-JP" altLang="en-US" dirty="0">
                <a:solidFill>
                  <a:schemeClr val="tx1"/>
                </a:solidFill>
                <a:latin typeface="+mn-ea"/>
              </a:rPr>
              <a:t>患者の体格も考慮している</a:t>
            </a:r>
            <a:endParaRPr lang="en-US" altLang="ja-JP" dirty="0">
              <a:solidFill>
                <a:schemeClr val="tx1"/>
              </a:solidFill>
              <a:latin typeface="+mn-ea"/>
            </a:endParaRPr>
          </a:p>
        </p:txBody>
      </p:sp>
      <p:sp>
        <p:nvSpPr>
          <p:cNvPr id="11" name="テキスト ボックス 10">
            <a:extLst>
              <a:ext uri="{FF2B5EF4-FFF2-40B4-BE49-F238E27FC236}">
                <a16:creationId xmlns:a16="http://schemas.microsoft.com/office/drawing/2014/main" id="{6E24202F-A187-4046-9BBC-F5B20B55A5CB}"/>
              </a:ext>
            </a:extLst>
          </p:cNvPr>
          <p:cNvSpPr txBox="1"/>
          <p:nvPr/>
        </p:nvSpPr>
        <p:spPr>
          <a:xfrm>
            <a:off x="313318" y="25439"/>
            <a:ext cx="8830682" cy="369332"/>
          </a:xfrm>
          <a:prstGeom prst="rect">
            <a:avLst/>
          </a:prstGeom>
          <a:noFill/>
        </p:spPr>
        <p:txBody>
          <a:bodyPr wrap="square" rtlCol="0">
            <a:spAutoFit/>
          </a:bodyPr>
          <a:lstStyle/>
          <a:p>
            <a:pPr lvl="0">
              <a:defRPr/>
            </a:pPr>
            <a:r>
              <a:rPr lang="ja-JP" altLang="en-US" b="1" dirty="0">
                <a:solidFill>
                  <a:srgbClr val="FFFFFF"/>
                </a:solidFill>
                <a:latin typeface="+mj-ea"/>
                <a:ea typeface="+mj-ea"/>
              </a:rPr>
              <a:t>これまでの腎機能の指標～いかに正確な腎機能を求めるか～</a:t>
            </a:r>
          </a:p>
        </p:txBody>
      </p:sp>
    </p:spTree>
    <p:extLst>
      <p:ext uri="{BB962C8B-B14F-4D97-AF65-F5344CB8AC3E}">
        <p14:creationId xmlns:p14="http://schemas.microsoft.com/office/powerpoint/2010/main" val="1418617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50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6"/>
          <p:cNvSpPr>
            <a:spLocks noChangeArrowheads="1"/>
          </p:cNvSpPr>
          <p:nvPr/>
        </p:nvSpPr>
        <p:spPr bwMode="auto">
          <a:xfrm>
            <a:off x="1475656" y="2313300"/>
            <a:ext cx="6336704" cy="2123658"/>
          </a:xfrm>
          <a:prstGeom prst="rect">
            <a:avLst/>
          </a:prstGeom>
          <a:noFill/>
          <a:ln>
            <a:noFill/>
            <a:headEnd/>
            <a:tailEnd/>
          </a:ln>
          <a:effectLst/>
        </p:spPr>
        <p:style>
          <a:lnRef idx="3">
            <a:schemeClr val="lt1"/>
          </a:lnRef>
          <a:fillRef idx="1">
            <a:schemeClr val="accent5"/>
          </a:fillRef>
          <a:effectRef idx="1">
            <a:schemeClr val="accent5"/>
          </a:effectRef>
          <a:fontRef idx="minor">
            <a:schemeClr val="lt1"/>
          </a:fontRef>
        </p:style>
        <p:txBody>
          <a:bodyPr wrap="square">
            <a:spAutoFit/>
          </a:bodyPr>
          <a:lstStyle/>
          <a:p>
            <a:pPr>
              <a:lnSpc>
                <a:spcPct val="110000"/>
              </a:lnSpc>
            </a:pPr>
            <a:r>
              <a:rPr lang="en-US" altLang="ja-JP" sz="2400" dirty="0">
                <a:solidFill>
                  <a:schemeClr val="tx1"/>
                </a:solidFill>
                <a:latin typeface="+mn-ea"/>
              </a:rPr>
              <a:t>【</a:t>
            </a:r>
            <a:r>
              <a:rPr lang="ja-JP" altLang="en-US" sz="2400" dirty="0">
                <a:solidFill>
                  <a:schemeClr val="tx1"/>
                </a:solidFill>
                <a:latin typeface="+mn-ea"/>
              </a:rPr>
              <a:t>男性</a:t>
            </a:r>
            <a:r>
              <a:rPr lang="en-US" altLang="ja-JP" sz="2400" dirty="0">
                <a:solidFill>
                  <a:schemeClr val="tx1"/>
                </a:solidFill>
                <a:latin typeface="+mn-ea"/>
              </a:rPr>
              <a:t>】</a:t>
            </a:r>
          </a:p>
          <a:p>
            <a:pPr>
              <a:lnSpc>
                <a:spcPct val="110000"/>
              </a:lnSpc>
            </a:pPr>
            <a:r>
              <a:rPr lang="ja-JP" altLang="en-US" sz="2400" dirty="0">
                <a:solidFill>
                  <a:schemeClr val="tx1"/>
                </a:solidFill>
                <a:latin typeface="+mn-ea"/>
              </a:rPr>
              <a:t>　</a:t>
            </a:r>
            <a:r>
              <a:rPr lang="en-US" altLang="ja-JP" sz="2400" b="1" dirty="0">
                <a:solidFill>
                  <a:schemeClr val="tx1"/>
                </a:solidFill>
                <a:latin typeface="+mn-ea"/>
              </a:rPr>
              <a:t>eGFR</a:t>
            </a:r>
            <a:r>
              <a:rPr lang="ja-JP" altLang="en-US" sz="2400" dirty="0">
                <a:solidFill>
                  <a:schemeClr val="tx1"/>
                </a:solidFill>
                <a:latin typeface="+mn-ea"/>
              </a:rPr>
              <a:t>＝</a:t>
            </a:r>
            <a:r>
              <a:rPr lang="en-US" altLang="ja-JP" sz="2400" dirty="0">
                <a:solidFill>
                  <a:schemeClr val="tx1"/>
                </a:solidFill>
                <a:latin typeface="+mn-ea"/>
              </a:rPr>
              <a:t>194 × </a:t>
            </a:r>
            <a:r>
              <a:rPr lang="en-US" altLang="ja-JP" sz="2400" b="1" dirty="0">
                <a:solidFill>
                  <a:schemeClr val="tx1"/>
                </a:solidFill>
                <a:latin typeface="+mn-ea"/>
              </a:rPr>
              <a:t>Cr</a:t>
            </a:r>
            <a:r>
              <a:rPr lang="en-US" altLang="ja-JP" sz="2400" dirty="0">
                <a:solidFill>
                  <a:schemeClr val="tx1"/>
                </a:solidFill>
                <a:latin typeface="+mn-ea"/>
              </a:rPr>
              <a:t> </a:t>
            </a:r>
            <a:r>
              <a:rPr lang="en-US" altLang="ja-JP" sz="2400" baseline="30000" dirty="0">
                <a:solidFill>
                  <a:schemeClr val="tx1"/>
                </a:solidFill>
                <a:latin typeface="+mn-ea"/>
              </a:rPr>
              <a:t>-1.094</a:t>
            </a:r>
            <a:r>
              <a:rPr lang="en-US" altLang="ja-JP" sz="2400" dirty="0">
                <a:solidFill>
                  <a:schemeClr val="tx1"/>
                </a:solidFill>
                <a:latin typeface="+mn-ea"/>
              </a:rPr>
              <a:t>× </a:t>
            </a:r>
            <a:r>
              <a:rPr lang="ja-JP" altLang="en-US" sz="2400" b="1" dirty="0">
                <a:solidFill>
                  <a:schemeClr val="tx1"/>
                </a:solidFill>
                <a:latin typeface="+mn-ea"/>
              </a:rPr>
              <a:t>年齢</a:t>
            </a:r>
            <a:r>
              <a:rPr lang="ja-JP" altLang="en-US" sz="2400" dirty="0">
                <a:solidFill>
                  <a:schemeClr val="tx1"/>
                </a:solidFill>
                <a:latin typeface="+mn-ea"/>
              </a:rPr>
              <a:t> </a:t>
            </a:r>
            <a:r>
              <a:rPr lang="en-US" altLang="ja-JP" sz="2400" baseline="30000" dirty="0">
                <a:solidFill>
                  <a:schemeClr val="tx1"/>
                </a:solidFill>
                <a:latin typeface="+mn-ea"/>
              </a:rPr>
              <a:t>-0.287</a:t>
            </a:r>
          </a:p>
          <a:p>
            <a:pPr>
              <a:lnSpc>
                <a:spcPct val="110000"/>
              </a:lnSpc>
            </a:pPr>
            <a:endParaRPr lang="en-US" altLang="ja-JP" sz="2400" dirty="0">
              <a:solidFill>
                <a:schemeClr val="tx1"/>
              </a:solidFill>
              <a:latin typeface="+mn-ea"/>
            </a:endParaRPr>
          </a:p>
          <a:p>
            <a:pPr>
              <a:lnSpc>
                <a:spcPct val="110000"/>
              </a:lnSpc>
            </a:pPr>
            <a:r>
              <a:rPr lang="en-US" altLang="ja-JP" sz="2400" dirty="0">
                <a:solidFill>
                  <a:schemeClr val="tx1"/>
                </a:solidFill>
                <a:latin typeface="+mn-ea"/>
              </a:rPr>
              <a:t>【</a:t>
            </a:r>
            <a:r>
              <a:rPr lang="ja-JP" altLang="en-US" sz="2400" dirty="0">
                <a:solidFill>
                  <a:schemeClr val="tx1"/>
                </a:solidFill>
                <a:latin typeface="+mn-ea"/>
              </a:rPr>
              <a:t>女性</a:t>
            </a:r>
            <a:r>
              <a:rPr lang="en-US" altLang="ja-JP" sz="2400" dirty="0">
                <a:solidFill>
                  <a:schemeClr val="tx1"/>
                </a:solidFill>
                <a:latin typeface="+mn-ea"/>
              </a:rPr>
              <a:t>】</a:t>
            </a:r>
          </a:p>
          <a:p>
            <a:pPr>
              <a:lnSpc>
                <a:spcPct val="110000"/>
              </a:lnSpc>
            </a:pPr>
            <a:r>
              <a:rPr lang="ja-JP" altLang="en-US" sz="2400" dirty="0">
                <a:solidFill>
                  <a:schemeClr val="tx1"/>
                </a:solidFill>
                <a:latin typeface="+mn-ea"/>
              </a:rPr>
              <a:t>　</a:t>
            </a:r>
            <a:r>
              <a:rPr lang="en-US" altLang="ja-JP" sz="2400" b="1" dirty="0">
                <a:solidFill>
                  <a:schemeClr val="tx1"/>
                </a:solidFill>
                <a:latin typeface="+mn-ea"/>
              </a:rPr>
              <a:t>eGFR </a:t>
            </a:r>
            <a:r>
              <a:rPr lang="ja-JP" altLang="en-US" sz="2400" dirty="0">
                <a:solidFill>
                  <a:schemeClr val="tx1"/>
                </a:solidFill>
                <a:latin typeface="+mn-ea"/>
              </a:rPr>
              <a:t>＝</a:t>
            </a:r>
            <a:r>
              <a:rPr lang="en-US" altLang="ja-JP" sz="2400" dirty="0">
                <a:solidFill>
                  <a:schemeClr val="tx1"/>
                </a:solidFill>
                <a:latin typeface="+mn-ea"/>
              </a:rPr>
              <a:t>【</a:t>
            </a:r>
            <a:r>
              <a:rPr lang="ja-JP" altLang="en-US" sz="2400" dirty="0">
                <a:solidFill>
                  <a:schemeClr val="tx1"/>
                </a:solidFill>
                <a:latin typeface="+mn-ea"/>
              </a:rPr>
              <a:t>男性</a:t>
            </a:r>
            <a:r>
              <a:rPr lang="en-US" altLang="ja-JP" sz="2400" dirty="0">
                <a:solidFill>
                  <a:schemeClr val="tx1"/>
                </a:solidFill>
                <a:latin typeface="+mn-ea"/>
              </a:rPr>
              <a:t>】×0.739</a:t>
            </a:r>
            <a:endParaRPr lang="en-US" altLang="ja-JP" sz="2400" baseline="30000" dirty="0">
              <a:solidFill>
                <a:schemeClr val="tx1"/>
              </a:solidFill>
              <a:latin typeface="+mn-ea"/>
            </a:endParaRPr>
          </a:p>
        </p:txBody>
      </p:sp>
      <p:sp>
        <p:nvSpPr>
          <p:cNvPr id="5" name="Rectangle 2"/>
          <p:cNvSpPr txBox="1">
            <a:spLocks noChangeArrowheads="1"/>
          </p:cNvSpPr>
          <p:nvPr/>
        </p:nvSpPr>
        <p:spPr>
          <a:xfrm>
            <a:off x="607191" y="516889"/>
            <a:ext cx="6786610" cy="1000132"/>
          </a:xfrm>
          <a:prstGeom prst="rect">
            <a:avLst/>
          </a:prstGeom>
        </p:spPr>
        <p:txBody>
          <a:bodyPr vert="horz" anchor="ctr">
            <a:normAutofit lnSpcReduction="10000"/>
          </a:bodyPr>
          <a:lstStyle/>
          <a:p>
            <a:pPr>
              <a:spcBef>
                <a:spcPct val="0"/>
              </a:spcBef>
              <a:defRPr/>
            </a:pPr>
            <a:r>
              <a:rPr lang="ja-JP" altLang="en-US" sz="4300" dirty="0">
                <a:latin typeface="+mj-ea"/>
                <a:ea typeface="+mj-ea"/>
              </a:rPr>
              <a:t>早期発見のための </a:t>
            </a:r>
            <a:r>
              <a:rPr lang="en-US" altLang="ja-JP" sz="6400" b="1" dirty="0">
                <a:latin typeface="+mj-ea"/>
                <a:ea typeface="+mj-ea"/>
              </a:rPr>
              <a:t>eGFR</a:t>
            </a:r>
            <a:endParaRPr lang="ja-JP" altLang="en-US" sz="6400" b="1" dirty="0">
              <a:latin typeface="+mj-ea"/>
              <a:ea typeface="+mj-ea"/>
            </a:endParaRPr>
          </a:p>
        </p:txBody>
      </p:sp>
      <p:sp>
        <p:nvSpPr>
          <p:cNvPr id="15" name="テキスト ボックス 14"/>
          <p:cNvSpPr txBox="1"/>
          <p:nvPr/>
        </p:nvSpPr>
        <p:spPr>
          <a:xfrm>
            <a:off x="5047599" y="1280428"/>
            <a:ext cx="2161169" cy="400110"/>
          </a:xfrm>
          <a:prstGeom prst="rect">
            <a:avLst/>
          </a:prstGeom>
          <a:noFill/>
        </p:spPr>
        <p:txBody>
          <a:bodyPr wrap="none" rtlCol="0">
            <a:spAutoFit/>
          </a:bodyPr>
          <a:lstStyle/>
          <a:p>
            <a:r>
              <a:rPr lang="ja-JP" altLang="en-US" sz="2000" dirty="0">
                <a:latin typeface="ＭＳ Ｐゴシック 見出し"/>
                <a:ea typeface="+mj-ea"/>
              </a:rPr>
              <a:t>推算</a:t>
            </a:r>
            <a:r>
              <a:rPr lang="ja-JP" altLang="en-US" dirty="0">
                <a:latin typeface="ＭＳ Ｐゴシック 見出し"/>
                <a:ea typeface="+mj-ea"/>
              </a:rPr>
              <a:t>糸球体濾過量</a:t>
            </a:r>
            <a:endParaRPr lang="ja-JP" altLang="en-US" sz="2000" dirty="0">
              <a:latin typeface="ＭＳ Ｐゴシック 見出し"/>
              <a:ea typeface="+mj-ea"/>
            </a:endParaRPr>
          </a:p>
        </p:txBody>
      </p:sp>
      <p:sp>
        <p:nvSpPr>
          <p:cNvPr id="16" name="正方形/長方形 15"/>
          <p:cNvSpPr/>
          <p:nvPr/>
        </p:nvSpPr>
        <p:spPr>
          <a:xfrm>
            <a:off x="1107426" y="1761389"/>
            <a:ext cx="6286375" cy="461665"/>
          </a:xfrm>
          <a:prstGeom prst="rect">
            <a:avLst/>
          </a:prstGeom>
        </p:spPr>
        <p:txBody>
          <a:bodyPr wrap="square">
            <a:spAutoFit/>
          </a:bodyPr>
          <a:lstStyle/>
          <a:p>
            <a:r>
              <a:rPr lang="en-US" altLang="ja-JP" sz="2400" b="1" dirty="0">
                <a:latin typeface="+mn-ea"/>
              </a:rPr>
              <a:t>GFR </a:t>
            </a:r>
            <a:r>
              <a:rPr lang="ja-JP" altLang="en-US" sz="2000" dirty="0">
                <a:latin typeface="+mn-ea"/>
              </a:rPr>
              <a:t>を、計算式から求めたもの（</a:t>
            </a:r>
            <a:r>
              <a:rPr lang="en-US" altLang="ja-JP" sz="2000" dirty="0">
                <a:latin typeface="+mn-ea"/>
              </a:rPr>
              <a:t>mL/</a:t>
            </a:r>
            <a:r>
              <a:rPr lang="ja-JP" altLang="en-US" sz="2000" dirty="0">
                <a:latin typeface="+mn-ea"/>
              </a:rPr>
              <a:t>分</a:t>
            </a:r>
            <a:r>
              <a:rPr lang="en-US" altLang="ja-JP" sz="2000" dirty="0">
                <a:latin typeface="+mn-ea"/>
              </a:rPr>
              <a:t>/1.73m</a:t>
            </a:r>
            <a:r>
              <a:rPr lang="en-US" altLang="ja-JP" sz="2000" baseline="30000" dirty="0">
                <a:latin typeface="+mn-ea"/>
              </a:rPr>
              <a:t>2</a:t>
            </a:r>
            <a:r>
              <a:rPr lang="ja-JP" altLang="en-US" sz="2000" dirty="0">
                <a:latin typeface="+mn-ea"/>
              </a:rPr>
              <a:t>）</a:t>
            </a:r>
          </a:p>
        </p:txBody>
      </p:sp>
      <p:sp>
        <p:nvSpPr>
          <p:cNvPr id="10" name="テキスト ボックス 9"/>
          <p:cNvSpPr txBox="1"/>
          <p:nvPr/>
        </p:nvSpPr>
        <p:spPr>
          <a:xfrm>
            <a:off x="607191" y="4720364"/>
            <a:ext cx="7197804" cy="1754326"/>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none" rtlCol="0">
            <a:spAutoFit/>
          </a:bodyPr>
          <a:lstStyle/>
          <a:p>
            <a:r>
              <a:rPr lang="ja-JP" altLang="en-US" dirty="0">
                <a:solidFill>
                  <a:schemeClr val="tx1"/>
                </a:solidFill>
                <a:latin typeface="+mn-ea"/>
              </a:rPr>
              <a:t>特徴：年齢と性別はカルテを作れば必ず分かる</a:t>
            </a:r>
            <a:endParaRPr lang="en-US" altLang="ja-JP" dirty="0">
              <a:solidFill>
                <a:schemeClr val="tx1"/>
              </a:solidFill>
              <a:latin typeface="+mn-ea"/>
            </a:endParaRPr>
          </a:p>
          <a:p>
            <a:r>
              <a:rPr lang="en-US" altLang="ja-JP" dirty="0">
                <a:solidFill>
                  <a:schemeClr val="tx1"/>
                </a:solidFill>
                <a:latin typeface="+mn-ea"/>
              </a:rPr>
              <a:t>	</a:t>
            </a:r>
            <a:r>
              <a:rPr lang="ja-JP" altLang="en-US" dirty="0">
                <a:solidFill>
                  <a:schemeClr val="tx1"/>
                </a:solidFill>
                <a:latin typeface="+mn-ea"/>
              </a:rPr>
              <a:t>  血清</a:t>
            </a:r>
            <a:r>
              <a:rPr lang="en-US" altLang="ja-JP" dirty="0">
                <a:solidFill>
                  <a:schemeClr val="tx1"/>
                </a:solidFill>
                <a:latin typeface="+mn-ea"/>
              </a:rPr>
              <a:t>Cr</a:t>
            </a:r>
            <a:r>
              <a:rPr lang="ja-JP" altLang="en-US" dirty="0">
                <a:solidFill>
                  <a:schemeClr val="tx1"/>
                </a:solidFill>
                <a:latin typeface="+mn-ea"/>
              </a:rPr>
              <a:t>値さえ求めれば、計算できる</a:t>
            </a:r>
            <a:endParaRPr lang="en-US" altLang="ja-JP" dirty="0">
              <a:solidFill>
                <a:schemeClr val="tx1"/>
              </a:solidFill>
              <a:latin typeface="+mn-ea"/>
            </a:endParaRPr>
          </a:p>
          <a:p>
            <a:r>
              <a:rPr lang="en-US" altLang="ja-JP" dirty="0">
                <a:solidFill>
                  <a:schemeClr val="tx1"/>
                </a:solidFill>
                <a:latin typeface="+mn-ea"/>
              </a:rPr>
              <a:t>		</a:t>
            </a:r>
          </a:p>
          <a:p>
            <a:r>
              <a:rPr lang="en-US" altLang="ja-JP" dirty="0">
                <a:solidFill>
                  <a:schemeClr val="tx1"/>
                </a:solidFill>
                <a:latin typeface="+mn-ea"/>
              </a:rPr>
              <a:t>	  </a:t>
            </a:r>
            <a:r>
              <a:rPr lang="ja-JP" altLang="en-US" dirty="0">
                <a:solidFill>
                  <a:schemeClr val="tx1"/>
                </a:solidFill>
                <a:latin typeface="+mn-ea"/>
              </a:rPr>
              <a:t>ただし、体格は考慮していない</a:t>
            </a:r>
            <a:endParaRPr lang="en-US" altLang="ja-JP" dirty="0">
              <a:solidFill>
                <a:schemeClr val="tx1"/>
              </a:solidFill>
              <a:latin typeface="+mn-ea"/>
            </a:endParaRPr>
          </a:p>
          <a:p>
            <a:r>
              <a:rPr lang="en-US" altLang="ja-JP" dirty="0">
                <a:solidFill>
                  <a:schemeClr val="tx1"/>
                </a:solidFill>
                <a:latin typeface="+mn-ea"/>
              </a:rPr>
              <a:t>	  1.73m</a:t>
            </a:r>
            <a:r>
              <a:rPr lang="en-US" altLang="ja-JP" baseline="30000" dirty="0">
                <a:solidFill>
                  <a:schemeClr val="tx1"/>
                </a:solidFill>
                <a:latin typeface="+mn-ea"/>
              </a:rPr>
              <a:t>2</a:t>
            </a:r>
            <a:r>
              <a:rPr lang="ja-JP" altLang="en-US" dirty="0">
                <a:solidFill>
                  <a:schemeClr val="tx1"/>
                </a:solidFill>
                <a:latin typeface="+mn-ea"/>
              </a:rPr>
              <a:t>は日本人の平均（</a:t>
            </a:r>
            <a:r>
              <a:rPr lang="ja-JP" altLang="ja-JP" dirty="0">
                <a:solidFill>
                  <a:schemeClr val="tx1"/>
                </a:solidFill>
                <a:latin typeface="+mn-ea"/>
              </a:rPr>
              <a:t>身長</a:t>
            </a:r>
            <a:r>
              <a:rPr lang="en-US" altLang="ja-JP" dirty="0">
                <a:solidFill>
                  <a:schemeClr val="tx1"/>
                </a:solidFill>
                <a:latin typeface="+mn-ea"/>
              </a:rPr>
              <a:t>170cm</a:t>
            </a:r>
            <a:r>
              <a:rPr lang="ja-JP" altLang="ja-JP" dirty="0" err="1">
                <a:solidFill>
                  <a:schemeClr val="tx1"/>
                </a:solidFill>
                <a:latin typeface="+mn-ea"/>
              </a:rPr>
              <a:t>、</a:t>
            </a:r>
            <a:r>
              <a:rPr lang="ja-JP" altLang="ja-JP" dirty="0">
                <a:solidFill>
                  <a:schemeClr val="tx1"/>
                </a:solidFill>
                <a:latin typeface="+mn-ea"/>
              </a:rPr>
              <a:t>体重</a:t>
            </a:r>
            <a:r>
              <a:rPr lang="en-US" altLang="ja-JP" dirty="0">
                <a:solidFill>
                  <a:schemeClr val="tx1"/>
                </a:solidFill>
                <a:latin typeface="+mn-ea"/>
              </a:rPr>
              <a:t>63kg</a:t>
            </a:r>
            <a:r>
              <a:rPr lang="ja-JP" altLang="en-US" dirty="0">
                <a:solidFill>
                  <a:schemeClr val="tx1"/>
                </a:solidFill>
                <a:latin typeface="+mn-ea"/>
              </a:rPr>
              <a:t>）体表面積であり、</a:t>
            </a:r>
            <a:endParaRPr lang="en-US" altLang="ja-JP" dirty="0">
              <a:solidFill>
                <a:schemeClr val="tx1"/>
              </a:solidFill>
              <a:latin typeface="+mn-ea"/>
            </a:endParaRPr>
          </a:p>
          <a:p>
            <a:r>
              <a:rPr lang="en-US" altLang="ja-JP" dirty="0">
                <a:solidFill>
                  <a:schemeClr val="tx1"/>
                </a:solidFill>
                <a:latin typeface="+mn-ea"/>
              </a:rPr>
              <a:t>	  </a:t>
            </a:r>
            <a:r>
              <a:rPr lang="ja-JP" altLang="en-US" dirty="0">
                <a:solidFill>
                  <a:schemeClr val="tx1"/>
                </a:solidFill>
                <a:latin typeface="+mn-ea"/>
              </a:rPr>
              <a:t>「平均の体格であればこの程度の腎機能です」ということ</a:t>
            </a:r>
          </a:p>
        </p:txBody>
      </p:sp>
      <p:sp>
        <p:nvSpPr>
          <p:cNvPr id="7" name="テキスト ボックス 6">
            <a:extLst>
              <a:ext uri="{FF2B5EF4-FFF2-40B4-BE49-F238E27FC236}">
                <a16:creationId xmlns:a16="http://schemas.microsoft.com/office/drawing/2014/main" id="{5556A6A6-1DBB-4D29-BEA3-58AC1D1972A9}"/>
              </a:ext>
            </a:extLst>
          </p:cNvPr>
          <p:cNvSpPr txBox="1"/>
          <p:nvPr/>
        </p:nvSpPr>
        <p:spPr>
          <a:xfrm>
            <a:off x="313318" y="38139"/>
            <a:ext cx="8830682" cy="369332"/>
          </a:xfrm>
          <a:prstGeom prst="rect">
            <a:avLst/>
          </a:prstGeom>
          <a:noFill/>
        </p:spPr>
        <p:txBody>
          <a:bodyPr wrap="square" rtlCol="0">
            <a:spAutoFit/>
          </a:bodyPr>
          <a:lstStyle/>
          <a:p>
            <a:pPr lvl="0">
              <a:defRPr/>
            </a:pPr>
            <a:r>
              <a:rPr lang="ja-JP" altLang="en-US" b="1" dirty="0">
                <a:solidFill>
                  <a:srgbClr val="FFFFFF"/>
                </a:solidFill>
                <a:latin typeface="+mj-ea"/>
                <a:ea typeface="+mj-ea"/>
              </a:rPr>
              <a:t>これまでの腎機能の指標～いかに正確な腎機能を求めるか～</a:t>
            </a:r>
          </a:p>
        </p:txBody>
      </p:sp>
    </p:spTree>
    <p:extLst>
      <p:ext uri="{BB962C8B-B14F-4D97-AF65-F5344CB8AC3E}">
        <p14:creationId xmlns:p14="http://schemas.microsoft.com/office/powerpoint/2010/main" val="296245851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3F27AB54-8992-A04C-8692-5AF2B0296E3A}"/>
              </a:ext>
            </a:extLst>
          </p:cNvPr>
          <p:cNvPicPr>
            <a:picLocks noChangeAspect="1"/>
          </p:cNvPicPr>
          <p:nvPr/>
        </p:nvPicPr>
        <p:blipFill>
          <a:blip r:embed="rId2"/>
          <a:stretch>
            <a:fillRect/>
          </a:stretch>
        </p:blipFill>
        <p:spPr>
          <a:xfrm>
            <a:off x="0" y="0"/>
            <a:ext cx="9144000" cy="3527292"/>
          </a:xfrm>
          <a:prstGeom prst="rect">
            <a:avLst/>
          </a:prstGeom>
        </p:spPr>
      </p:pic>
      <p:sp>
        <p:nvSpPr>
          <p:cNvPr id="3" name="テキスト ボックス 2">
            <a:extLst>
              <a:ext uri="{FF2B5EF4-FFF2-40B4-BE49-F238E27FC236}">
                <a16:creationId xmlns:a16="http://schemas.microsoft.com/office/drawing/2014/main" id="{EDDAD366-90EC-244B-A561-4D76A1785DEB}"/>
              </a:ext>
            </a:extLst>
          </p:cNvPr>
          <p:cNvSpPr txBox="1"/>
          <p:nvPr/>
        </p:nvSpPr>
        <p:spPr>
          <a:xfrm>
            <a:off x="1401904" y="3136612"/>
            <a:ext cx="6340198" cy="584775"/>
          </a:xfrm>
          <a:prstGeom prst="rect">
            <a:avLst/>
          </a:prstGeom>
          <a:noFill/>
        </p:spPr>
        <p:txBody>
          <a:bodyPr wrap="none" rtlCol="0">
            <a:spAutoFit/>
          </a:bodyPr>
          <a:lstStyle/>
          <a:p>
            <a:pPr algn="ctr"/>
            <a:r>
              <a:rPr lang="ja-JP" altLang="en-US" sz="32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検尿その他検査に関するスライド</a:t>
            </a:r>
          </a:p>
        </p:txBody>
      </p:sp>
      <p:sp>
        <p:nvSpPr>
          <p:cNvPr id="5" name="正方形/長方形 4">
            <a:extLst>
              <a:ext uri="{FF2B5EF4-FFF2-40B4-BE49-F238E27FC236}">
                <a16:creationId xmlns:a16="http://schemas.microsoft.com/office/drawing/2014/main" id="{AEAE0621-B49C-0441-9874-25450494F884}"/>
              </a:ext>
            </a:extLst>
          </p:cNvPr>
          <p:cNvSpPr/>
          <p:nvPr/>
        </p:nvSpPr>
        <p:spPr>
          <a:xfrm>
            <a:off x="195376" y="113978"/>
            <a:ext cx="2499184" cy="358216"/>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887768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8D40CC9-7E34-FD41-A6F7-70122EB032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098835"/>
            <a:ext cx="3796484" cy="2378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a:extLst>
              <a:ext uri="{FF2B5EF4-FFF2-40B4-BE49-F238E27FC236}">
                <a16:creationId xmlns:a16="http://schemas.microsoft.com/office/drawing/2014/main" id="{C8FB2DA2-3A4A-1E43-AE6B-265289F95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829643"/>
            <a:ext cx="3860831" cy="2418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a:extLst>
              <a:ext uri="{FF2B5EF4-FFF2-40B4-BE49-F238E27FC236}">
                <a16:creationId xmlns:a16="http://schemas.microsoft.com/office/drawing/2014/main" id="{6DB339E6-2B77-E54E-9C93-D0D8C166530C}"/>
              </a:ext>
            </a:extLst>
          </p:cNvPr>
          <p:cNvSpPr>
            <a:spLocks noChangeArrowheads="1"/>
          </p:cNvSpPr>
          <p:nvPr/>
        </p:nvSpPr>
        <p:spPr bwMode="auto">
          <a:xfrm>
            <a:off x="5420140" y="1623317"/>
            <a:ext cx="2480688"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fontAlgn="base">
              <a:spcBef>
                <a:spcPct val="0"/>
              </a:spcBef>
              <a:spcAft>
                <a:spcPct val="0"/>
              </a:spcAft>
            </a:pPr>
            <a:r>
              <a:rPr lang="ja-JP" altLang="en-US" sz="2400" b="1" dirty="0">
                <a:solidFill>
                  <a:srgbClr val="000000"/>
                </a:solidFill>
                <a:latin typeface="+mn-ea"/>
              </a:rPr>
              <a:t>糸球体性血尿</a:t>
            </a:r>
          </a:p>
        </p:txBody>
      </p:sp>
      <p:sp>
        <p:nvSpPr>
          <p:cNvPr id="5" name="Rectangle 5">
            <a:extLst>
              <a:ext uri="{FF2B5EF4-FFF2-40B4-BE49-F238E27FC236}">
                <a16:creationId xmlns:a16="http://schemas.microsoft.com/office/drawing/2014/main" id="{6E09766B-62BB-AD4C-8DA8-A2E1576F2F1D}"/>
              </a:ext>
            </a:extLst>
          </p:cNvPr>
          <p:cNvSpPr>
            <a:spLocks noChangeArrowheads="1"/>
          </p:cNvSpPr>
          <p:nvPr/>
        </p:nvSpPr>
        <p:spPr bwMode="auto">
          <a:xfrm>
            <a:off x="5574654" y="5128517"/>
            <a:ext cx="2480688"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fontAlgn="base">
              <a:spcBef>
                <a:spcPct val="0"/>
              </a:spcBef>
              <a:spcAft>
                <a:spcPct val="0"/>
              </a:spcAft>
            </a:pPr>
            <a:r>
              <a:rPr lang="ja-JP" altLang="en-US" sz="2400" b="1" dirty="0">
                <a:solidFill>
                  <a:srgbClr val="000000"/>
                </a:solidFill>
                <a:latin typeface="+mj-ea"/>
                <a:ea typeface="+mj-ea"/>
              </a:rPr>
              <a:t>非糸球体性血尿</a:t>
            </a:r>
          </a:p>
        </p:txBody>
      </p:sp>
    </p:spTree>
    <p:extLst>
      <p:ext uri="{BB962C8B-B14F-4D97-AF65-F5344CB8AC3E}">
        <p14:creationId xmlns:p14="http://schemas.microsoft.com/office/powerpoint/2010/main" val="403645482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192BF697-35B2-AB47-B78E-75A8C4B7DBE0}"/>
              </a:ext>
            </a:extLst>
          </p:cNvPr>
          <p:cNvSpPr txBox="1"/>
          <p:nvPr/>
        </p:nvSpPr>
        <p:spPr>
          <a:xfrm>
            <a:off x="313318" y="12739"/>
            <a:ext cx="8830682" cy="369332"/>
          </a:xfrm>
          <a:prstGeom prst="rect">
            <a:avLst/>
          </a:prstGeom>
          <a:noFill/>
        </p:spPr>
        <p:txBody>
          <a:bodyPr wrap="square" rtlCol="0">
            <a:spAutoFit/>
          </a:bodyPr>
          <a:lstStyle/>
          <a:p>
            <a:pPr fontAlgn="base">
              <a:spcBef>
                <a:spcPct val="0"/>
              </a:spcBef>
              <a:spcAft>
                <a:spcPct val="0"/>
              </a:spcAft>
              <a:defRPr/>
            </a:pPr>
            <a:r>
              <a:rPr lang="ja-JP" altLang="en-US" b="1" dirty="0">
                <a:solidFill>
                  <a:schemeClr val="bg1"/>
                </a:solidFill>
                <a:latin typeface="+mj-ea"/>
                <a:ea typeface="+mj-ea"/>
                <a:cs typeface="Osaka" charset="0"/>
              </a:rPr>
              <a:t>変形赤血球</a:t>
            </a:r>
          </a:p>
        </p:txBody>
      </p:sp>
      <p:sp>
        <p:nvSpPr>
          <p:cNvPr id="5" name="Rectangle 1027">
            <a:extLst>
              <a:ext uri="{FF2B5EF4-FFF2-40B4-BE49-F238E27FC236}">
                <a16:creationId xmlns:a16="http://schemas.microsoft.com/office/drawing/2014/main" id="{3612ED0E-8768-D94E-963C-452430A64799}"/>
              </a:ext>
            </a:extLst>
          </p:cNvPr>
          <p:cNvSpPr>
            <a:spLocks noChangeArrowheads="1"/>
          </p:cNvSpPr>
          <p:nvPr/>
        </p:nvSpPr>
        <p:spPr bwMode="auto">
          <a:xfrm>
            <a:off x="1046922" y="4515744"/>
            <a:ext cx="7801467"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fontAlgn="base">
              <a:spcBef>
                <a:spcPct val="0"/>
              </a:spcBef>
              <a:spcAft>
                <a:spcPct val="0"/>
              </a:spcAft>
              <a:defRPr/>
            </a:pPr>
            <a:r>
              <a:rPr lang="ja-JP" altLang="en-US" sz="2800" dirty="0">
                <a:latin typeface="+mn-ea"/>
                <a:cs typeface="Osaka" charset="0"/>
              </a:rPr>
              <a:t>１，赤血球が糸球体基底膜を通過するときに</a:t>
            </a:r>
            <a:endParaRPr lang="en-US" altLang="ja-JP" sz="2800" dirty="0">
              <a:latin typeface="+mn-ea"/>
              <a:cs typeface="Osaka" charset="0"/>
            </a:endParaRPr>
          </a:p>
          <a:p>
            <a:pPr fontAlgn="base">
              <a:spcBef>
                <a:spcPct val="0"/>
              </a:spcBef>
              <a:spcAft>
                <a:spcPct val="0"/>
              </a:spcAft>
              <a:defRPr/>
            </a:pPr>
            <a:r>
              <a:rPr lang="ja-JP" altLang="en-US" sz="2800" dirty="0">
                <a:latin typeface="+mn-ea"/>
                <a:cs typeface="Osaka" charset="0"/>
              </a:rPr>
              <a:t>　　物理的外力をうける</a:t>
            </a:r>
            <a:endParaRPr lang="en-US" altLang="ja-JP" sz="2800" dirty="0">
              <a:latin typeface="+mn-ea"/>
              <a:cs typeface="Osaka" charset="0"/>
            </a:endParaRPr>
          </a:p>
          <a:p>
            <a:pPr fontAlgn="base">
              <a:spcBef>
                <a:spcPct val="0"/>
              </a:spcBef>
              <a:spcAft>
                <a:spcPct val="0"/>
              </a:spcAft>
              <a:defRPr/>
            </a:pPr>
            <a:endParaRPr lang="en-US" altLang="ja-JP" sz="2800" dirty="0">
              <a:latin typeface="+mn-ea"/>
              <a:cs typeface="Osaka" charset="0"/>
            </a:endParaRPr>
          </a:p>
          <a:p>
            <a:pPr fontAlgn="base">
              <a:spcBef>
                <a:spcPct val="0"/>
              </a:spcBef>
              <a:spcAft>
                <a:spcPct val="0"/>
              </a:spcAft>
              <a:defRPr/>
            </a:pPr>
            <a:r>
              <a:rPr lang="ja-JP" altLang="en-US" sz="2800" dirty="0">
                <a:latin typeface="+mn-ea"/>
                <a:cs typeface="Osaka" charset="0"/>
              </a:rPr>
              <a:t>２，ネフロンを下降していく間に、</a:t>
            </a:r>
            <a:r>
              <a:rPr lang="en-US" altLang="ja-JP" sz="2800" dirty="0">
                <a:latin typeface="+mn-ea"/>
                <a:cs typeface="Osaka" charset="0"/>
              </a:rPr>
              <a:t>PH</a:t>
            </a:r>
            <a:r>
              <a:rPr lang="ja-JP" altLang="en-US" sz="2800" dirty="0">
                <a:latin typeface="+mn-ea"/>
                <a:cs typeface="Osaka" charset="0"/>
              </a:rPr>
              <a:t>と浸透圧</a:t>
            </a:r>
            <a:endParaRPr lang="en-US" altLang="ja-JP" sz="2800" dirty="0">
              <a:latin typeface="+mn-ea"/>
              <a:cs typeface="Osaka" charset="0"/>
            </a:endParaRPr>
          </a:p>
          <a:p>
            <a:pPr fontAlgn="base">
              <a:spcBef>
                <a:spcPct val="0"/>
              </a:spcBef>
              <a:spcAft>
                <a:spcPct val="0"/>
              </a:spcAft>
              <a:defRPr/>
            </a:pPr>
            <a:r>
              <a:rPr lang="ja-JP" altLang="en-US" sz="2800" dirty="0">
                <a:latin typeface="+mn-ea"/>
                <a:cs typeface="Osaka" charset="0"/>
              </a:rPr>
              <a:t>　　の影響をうける</a:t>
            </a:r>
          </a:p>
        </p:txBody>
      </p:sp>
      <p:sp>
        <p:nvSpPr>
          <p:cNvPr id="6" name="Rectangle 1028">
            <a:extLst>
              <a:ext uri="{FF2B5EF4-FFF2-40B4-BE49-F238E27FC236}">
                <a16:creationId xmlns:a16="http://schemas.microsoft.com/office/drawing/2014/main" id="{C8621BE3-FCE2-9949-9B16-37F874363460}"/>
              </a:ext>
            </a:extLst>
          </p:cNvPr>
          <p:cNvSpPr>
            <a:spLocks noChangeArrowheads="1"/>
          </p:cNvSpPr>
          <p:nvPr/>
        </p:nvSpPr>
        <p:spPr bwMode="auto">
          <a:xfrm>
            <a:off x="769657" y="1459468"/>
            <a:ext cx="141577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fontAlgn="base">
              <a:spcBef>
                <a:spcPct val="0"/>
              </a:spcBef>
              <a:spcAft>
                <a:spcPct val="0"/>
              </a:spcAft>
              <a:defRPr/>
            </a:pPr>
            <a:r>
              <a:rPr lang="ja-JP" altLang="en-US" sz="2400" dirty="0">
                <a:latin typeface="+mn-ea"/>
                <a:cs typeface="Osaka" charset="0"/>
              </a:rPr>
              <a:t>有棘状</a:t>
            </a:r>
            <a:endParaRPr lang="en-US" altLang="ja-JP" sz="2400" dirty="0">
              <a:latin typeface="+mn-ea"/>
              <a:cs typeface="Osaka" charset="0"/>
            </a:endParaRPr>
          </a:p>
          <a:p>
            <a:pPr algn="ctr" fontAlgn="base">
              <a:spcBef>
                <a:spcPct val="0"/>
              </a:spcBef>
              <a:spcAft>
                <a:spcPct val="0"/>
              </a:spcAft>
              <a:defRPr/>
            </a:pPr>
            <a:r>
              <a:rPr lang="ja-JP" altLang="en-US" sz="2400" dirty="0">
                <a:latin typeface="+mn-ea"/>
                <a:cs typeface="Osaka" charset="0"/>
              </a:rPr>
              <a:t>（出芽状）</a:t>
            </a:r>
          </a:p>
        </p:txBody>
      </p:sp>
      <p:sp>
        <p:nvSpPr>
          <p:cNvPr id="7" name="Rectangle 1029">
            <a:extLst>
              <a:ext uri="{FF2B5EF4-FFF2-40B4-BE49-F238E27FC236}">
                <a16:creationId xmlns:a16="http://schemas.microsoft.com/office/drawing/2014/main" id="{51700FCF-1539-A343-AA6E-C8C069E4C850}"/>
              </a:ext>
            </a:extLst>
          </p:cNvPr>
          <p:cNvSpPr>
            <a:spLocks noChangeArrowheads="1"/>
          </p:cNvSpPr>
          <p:nvPr/>
        </p:nvSpPr>
        <p:spPr bwMode="auto">
          <a:xfrm>
            <a:off x="3141663" y="1524000"/>
            <a:ext cx="1708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base">
              <a:spcBef>
                <a:spcPct val="0"/>
              </a:spcBef>
              <a:spcAft>
                <a:spcPct val="0"/>
              </a:spcAft>
              <a:defRPr/>
            </a:pPr>
            <a:r>
              <a:rPr lang="ja-JP" altLang="en-US" sz="2400" dirty="0">
                <a:latin typeface="+mn-ea"/>
                <a:cs typeface="Osaka" charset="0"/>
              </a:rPr>
              <a:t>ドーナツ状</a:t>
            </a:r>
          </a:p>
        </p:txBody>
      </p:sp>
      <p:sp>
        <p:nvSpPr>
          <p:cNvPr id="8" name="Rectangle 1030">
            <a:extLst>
              <a:ext uri="{FF2B5EF4-FFF2-40B4-BE49-F238E27FC236}">
                <a16:creationId xmlns:a16="http://schemas.microsoft.com/office/drawing/2014/main" id="{23D22A20-794D-1047-95E0-3CEBFD6798E0}"/>
              </a:ext>
            </a:extLst>
          </p:cNvPr>
          <p:cNvSpPr>
            <a:spLocks noChangeArrowheads="1"/>
          </p:cNvSpPr>
          <p:nvPr/>
        </p:nvSpPr>
        <p:spPr bwMode="auto">
          <a:xfrm>
            <a:off x="7059534" y="1342934"/>
            <a:ext cx="13436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fontAlgn="base">
              <a:spcBef>
                <a:spcPct val="0"/>
              </a:spcBef>
              <a:spcAft>
                <a:spcPct val="0"/>
              </a:spcAft>
              <a:defRPr/>
            </a:pPr>
            <a:r>
              <a:rPr lang="ja-JP" altLang="en-US" sz="2400" dirty="0">
                <a:latin typeface="+mn-ea"/>
                <a:cs typeface="Osaka" charset="0"/>
              </a:rPr>
              <a:t>ねじれ状</a:t>
            </a:r>
            <a:endParaRPr lang="en-US" altLang="ja-JP" sz="2400" dirty="0">
              <a:latin typeface="+mn-ea"/>
              <a:cs typeface="Osaka" charset="0"/>
            </a:endParaRPr>
          </a:p>
          <a:p>
            <a:pPr algn="ctr" fontAlgn="base">
              <a:spcBef>
                <a:spcPct val="0"/>
              </a:spcBef>
              <a:spcAft>
                <a:spcPct val="0"/>
              </a:spcAft>
              <a:defRPr/>
            </a:pPr>
            <a:r>
              <a:rPr lang="ja-JP" altLang="en-US" sz="2400" dirty="0">
                <a:latin typeface="+mn-ea"/>
                <a:cs typeface="Osaka" charset="0"/>
              </a:rPr>
              <a:t>断片状</a:t>
            </a:r>
          </a:p>
        </p:txBody>
      </p:sp>
      <p:sp>
        <p:nvSpPr>
          <p:cNvPr id="9" name="Oval 1031">
            <a:extLst>
              <a:ext uri="{FF2B5EF4-FFF2-40B4-BE49-F238E27FC236}">
                <a16:creationId xmlns:a16="http://schemas.microsoft.com/office/drawing/2014/main" id="{A0854D8A-E821-6A45-8A70-153A78361C23}"/>
              </a:ext>
            </a:extLst>
          </p:cNvPr>
          <p:cNvSpPr>
            <a:spLocks noChangeArrowheads="1"/>
          </p:cNvSpPr>
          <p:nvPr/>
        </p:nvSpPr>
        <p:spPr bwMode="auto">
          <a:xfrm>
            <a:off x="1295400" y="2819400"/>
            <a:ext cx="914400" cy="838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ja-JP" altLang="en-US" sz="2800"/>
          </a:p>
        </p:txBody>
      </p:sp>
      <p:sp>
        <p:nvSpPr>
          <p:cNvPr id="10" name="Oval 1032">
            <a:extLst>
              <a:ext uri="{FF2B5EF4-FFF2-40B4-BE49-F238E27FC236}">
                <a16:creationId xmlns:a16="http://schemas.microsoft.com/office/drawing/2014/main" id="{7C4DC87B-6A09-384B-B9AD-9644AA271136}"/>
              </a:ext>
            </a:extLst>
          </p:cNvPr>
          <p:cNvSpPr>
            <a:spLocks noChangeArrowheads="1"/>
          </p:cNvSpPr>
          <p:nvPr/>
        </p:nvSpPr>
        <p:spPr bwMode="auto">
          <a:xfrm>
            <a:off x="1981200" y="2667000"/>
            <a:ext cx="304800" cy="304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ja-JP" altLang="en-US" sz="2800"/>
          </a:p>
        </p:txBody>
      </p:sp>
      <p:sp>
        <p:nvSpPr>
          <p:cNvPr id="11" name="Oval 1033">
            <a:extLst>
              <a:ext uri="{FF2B5EF4-FFF2-40B4-BE49-F238E27FC236}">
                <a16:creationId xmlns:a16="http://schemas.microsoft.com/office/drawing/2014/main" id="{638A1F27-D064-FE43-9C5D-DF5E096D620E}"/>
              </a:ext>
            </a:extLst>
          </p:cNvPr>
          <p:cNvSpPr>
            <a:spLocks noChangeArrowheads="1"/>
          </p:cNvSpPr>
          <p:nvPr/>
        </p:nvSpPr>
        <p:spPr bwMode="auto">
          <a:xfrm>
            <a:off x="3119438" y="2513013"/>
            <a:ext cx="1676400" cy="838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ja-JP" altLang="en-US" sz="2800"/>
          </a:p>
        </p:txBody>
      </p:sp>
      <p:sp>
        <p:nvSpPr>
          <p:cNvPr id="12" name="Oval 1034">
            <a:extLst>
              <a:ext uri="{FF2B5EF4-FFF2-40B4-BE49-F238E27FC236}">
                <a16:creationId xmlns:a16="http://schemas.microsoft.com/office/drawing/2014/main" id="{7F155A82-A884-6849-80D7-7B94C9B8AD42}"/>
              </a:ext>
            </a:extLst>
          </p:cNvPr>
          <p:cNvSpPr>
            <a:spLocks noChangeArrowheads="1"/>
          </p:cNvSpPr>
          <p:nvPr/>
        </p:nvSpPr>
        <p:spPr bwMode="auto">
          <a:xfrm>
            <a:off x="3576638" y="2817813"/>
            <a:ext cx="838200" cy="2286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ja-JP" altLang="en-US" sz="2800"/>
          </a:p>
        </p:txBody>
      </p:sp>
      <p:sp>
        <p:nvSpPr>
          <p:cNvPr id="13" name="Rectangle 1035">
            <a:extLst>
              <a:ext uri="{FF2B5EF4-FFF2-40B4-BE49-F238E27FC236}">
                <a16:creationId xmlns:a16="http://schemas.microsoft.com/office/drawing/2014/main" id="{7369C6A1-2E0C-F742-ACB1-E5F97BBDF855}"/>
              </a:ext>
            </a:extLst>
          </p:cNvPr>
          <p:cNvSpPr>
            <a:spLocks noChangeArrowheads="1"/>
          </p:cNvSpPr>
          <p:nvPr/>
        </p:nvSpPr>
        <p:spPr bwMode="auto">
          <a:xfrm>
            <a:off x="5609067" y="1510747"/>
            <a:ext cx="94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base">
              <a:spcBef>
                <a:spcPct val="0"/>
              </a:spcBef>
              <a:spcAft>
                <a:spcPct val="0"/>
              </a:spcAft>
              <a:defRPr/>
            </a:pPr>
            <a:r>
              <a:rPr lang="ja-JP" altLang="en-US" sz="2400" dirty="0">
                <a:latin typeface="+mn-ea"/>
                <a:cs typeface="Osaka" charset="0"/>
              </a:rPr>
              <a:t>島状</a:t>
            </a:r>
          </a:p>
        </p:txBody>
      </p:sp>
      <p:sp>
        <p:nvSpPr>
          <p:cNvPr id="14" name="Oval 1036">
            <a:extLst>
              <a:ext uri="{FF2B5EF4-FFF2-40B4-BE49-F238E27FC236}">
                <a16:creationId xmlns:a16="http://schemas.microsoft.com/office/drawing/2014/main" id="{813B874B-E851-4C4E-8495-DCA8D53277C3}"/>
              </a:ext>
            </a:extLst>
          </p:cNvPr>
          <p:cNvSpPr>
            <a:spLocks noChangeArrowheads="1"/>
          </p:cNvSpPr>
          <p:nvPr/>
        </p:nvSpPr>
        <p:spPr bwMode="auto">
          <a:xfrm>
            <a:off x="5257800" y="2478088"/>
            <a:ext cx="1676400" cy="8937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ja-JP" altLang="en-US" sz="2800"/>
          </a:p>
        </p:txBody>
      </p:sp>
      <p:sp>
        <p:nvSpPr>
          <p:cNvPr id="15" name="Oval 1037">
            <a:extLst>
              <a:ext uri="{FF2B5EF4-FFF2-40B4-BE49-F238E27FC236}">
                <a16:creationId xmlns:a16="http://schemas.microsoft.com/office/drawing/2014/main" id="{72117A7F-46B1-B045-9E73-0DE0AAA0C3AC}"/>
              </a:ext>
            </a:extLst>
          </p:cNvPr>
          <p:cNvSpPr>
            <a:spLocks noChangeArrowheads="1"/>
          </p:cNvSpPr>
          <p:nvPr/>
        </p:nvSpPr>
        <p:spPr bwMode="auto">
          <a:xfrm>
            <a:off x="5572125" y="2695575"/>
            <a:ext cx="1076325" cy="44767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ja-JP" altLang="en-US" sz="2800"/>
          </a:p>
        </p:txBody>
      </p:sp>
      <p:sp>
        <p:nvSpPr>
          <p:cNvPr id="16" name="Oval 1038">
            <a:extLst>
              <a:ext uri="{FF2B5EF4-FFF2-40B4-BE49-F238E27FC236}">
                <a16:creationId xmlns:a16="http://schemas.microsoft.com/office/drawing/2014/main" id="{EEF95E3E-1BFB-5549-AADD-DB29EC81F1D9}"/>
              </a:ext>
            </a:extLst>
          </p:cNvPr>
          <p:cNvSpPr>
            <a:spLocks noChangeArrowheads="1"/>
          </p:cNvSpPr>
          <p:nvPr/>
        </p:nvSpPr>
        <p:spPr bwMode="auto">
          <a:xfrm>
            <a:off x="5888038" y="2841625"/>
            <a:ext cx="469900" cy="1492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ja-JP" altLang="en-US" sz="2800"/>
          </a:p>
        </p:txBody>
      </p:sp>
      <p:sp>
        <p:nvSpPr>
          <p:cNvPr id="18" name="Oval 1040">
            <a:extLst>
              <a:ext uri="{FF2B5EF4-FFF2-40B4-BE49-F238E27FC236}">
                <a16:creationId xmlns:a16="http://schemas.microsoft.com/office/drawing/2014/main" id="{5AE37646-F0D5-7E43-8DFA-43530C1F8F77}"/>
              </a:ext>
            </a:extLst>
          </p:cNvPr>
          <p:cNvSpPr>
            <a:spLocks noChangeArrowheads="1"/>
          </p:cNvSpPr>
          <p:nvPr/>
        </p:nvSpPr>
        <p:spPr bwMode="auto">
          <a:xfrm>
            <a:off x="7554932" y="2667000"/>
            <a:ext cx="5334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ja-JP" altLang="en-US" sz="2800"/>
          </a:p>
        </p:txBody>
      </p:sp>
      <p:sp>
        <p:nvSpPr>
          <p:cNvPr id="19" name="Oval 1041">
            <a:extLst>
              <a:ext uri="{FF2B5EF4-FFF2-40B4-BE49-F238E27FC236}">
                <a16:creationId xmlns:a16="http://schemas.microsoft.com/office/drawing/2014/main" id="{5AA9E38C-E35F-084E-A18C-3CD88490926B}"/>
              </a:ext>
            </a:extLst>
          </p:cNvPr>
          <p:cNvSpPr>
            <a:spLocks noChangeArrowheads="1"/>
          </p:cNvSpPr>
          <p:nvPr/>
        </p:nvSpPr>
        <p:spPr bwMode="auto">
          <a:xfrm>
            <a:off x="7402532" y="2819400"/>
            <a:ext cx="4572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ja-JP" altLang="en-US" sz="2800"/>
          </a:p>
        </p:txBody>
      </p:sp>
      <p:sp>
        <p:nvSpPr>
          <p:cNvPr id="20" name="Oval 1042">
            <a:extLst>
              <a:ext uri="{FF2B5EF4-FFF2-40B4-BE49-F238E27FC236}">
                <a16:creationId xmlns:a16="http://schemas.microsoft.com/office/drawing/2014/main" id="{24D67442-E9F2-6A45-84F5-2BFE9A8CDBCD}"/>
              </a:ext>
            </a:extLst>
          </p:cNvPr>
          <p:cNvSpPr>
            <a:spLocks noChangeArrowheads="1"/>
          </p:cNvSpPr>
          <p:nvPr/>
        </p:nvSpPr>
        <p:spPr bwMode="auto">
          <a:xfrm>
            <a:off x="304800" y="1219200"/>
            <a:ext cx="2667000" cy="27432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ja-JP" altLang="en-US" sz="2800"/>
          </a:p>
        </p:txBody>
      </p:sp>
      <p:sp>
        <p:nvSpPr>
          <p:cNvPr id="21" name="Oval 1043">
            <a:extLst>
              <a:ext uri="{FF2B5EF4-FFF2-40B4-BE49-F238E27FC236}">
                <a16:creationId xmlns:a16="http://schemas.microsoft.com/office/drawing/2014/main" id="{011F5F07-9AFE-2F4F-AFC4-B1C91F081D9B}"/>
              </a:ext>
            </a:extLst>
          </p:cNvPr>
          <p:cNvSpPr>
            <a:spLocks noChangeArrowheads="1"/>
          </p:cNvSpPr>
          <p:nvPr/>
        </p:nvSpPr>
        <p:spPr bwMode="auto">
          <a:xfrm>
            <a:off x="1447800" y="2895600"/>
            <a:ext cx="685800" cy="6858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ja-JP" altLang="en-US" sz="2800"/>
          </a:p>
        </p:txBody>
      </p:sp>
    </p:spTree>
    <p:extLst>
      <p:ext uri="{BB962C8B-B14F-4D97-AF65-F5344CB8AC3E}">
        <p14:creationId xmlns:p14="http://schemas.microsoft.com/office/powerpoint/2010/main" val="230737434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2B6E88C-7EC6-D64A-911C-475F35BC1FEA}"/>
              </a:ext>
            </a:extLst>
          </p:cNvPr>
          <p:cNvSpPr txBox="1"/>
          <p:nvPr/>
        </p:nvSpPr>
        <p:spPr>
          <a:xfrm>
            <a:off x="313318" y="25439"/>
            <a:ext cx="8830682" cy="369332"/>
          </a:xfrm>
          <a:prstGeom prst="rect">
            <a:avLst/>
          </a:prstGeom>
          <a:noFill/>
        </p:spPr>
        <p:txBody>
          <a:bodyPr wrap="square" rtlCol="0">
            <a:spAutoFit/>
          </a:bodyPr>
          <a:lstStyle/>
          <a:p>
            <a:pPr fontAlgn="base">
              <a:spcBef>
                <a:spcPct val="0"/>
              </a:spcBef>
              <a:spcAft>
                <a:spcPct val="0"/>
              </a:spcAft>
            </a:pPr>
            <a:r>
              <a:rPr lang="ja-JP" altLang="en-US" b="1" dirty="0">
                <a:solidFill>
                  <a:schemeClr val="bg1"/>
                </a:solidFill>
                <a:latin typeface="+mj-ea"/>
                <a:ea typeface="+mj-ea"/>
              </a:rPr>
              <a:t>これまでの蛋白尿および血尿の評価法</a:t>
            </a:r>
          </a:p>
        </p:txBody>
      </p:sp>
      <p:pic>
        <p:nvPicPr>
          <p:cNvPr id="3" name="図 2">
            <a:extLst>
              <a:ext uri="{FF2B5EF4-FFF2-40B4-BE49-F238E27FC236}">
                <a16:creationId xmlns:a16="http://schemas.microsoft.com/office/drawing/2014/main" id="{3EF4BAB8-43ED-E847-94F5-E37ED0C3DB98}"/>
              </a:ext>
            </a:extLst>
          </p:cNvPr>
          <p:cNvPicPr>
            <a:picLocks noChangeAspect="1"/>
          </p:cNvPicPr>
          <p:nvPr/>
        </p:nvPicPr>
        <p:blipFill>
          <a:blip r:embed="rId2"/>
          <a:stretch>
            <a:fillRect/>
          </a:stretch>
        </p:blipFill>
        <p:spPr>
          <a:xfrm>
            <a:off x="808876" y="1134752"/>
            <a:ext cx="7839565" cy="5029253"/>
          </a:xfrm>
          <a:prstGeom prst="rect">
            <a:avLst/>
          </a:prstGeom>
        </p:spPr>
      </p:pic>
    </p:spTree>
    <p:extLst>
      <p:ext uri="{BB962C8B-B14F-4D97-AF65-F5344CB8AC3E}">
        <p14:creationId xmlns:p14="http://schemas.microsoft.com/office/powerpoint/2010/main" val="363134130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092127F-D4EE-2C44-BB79-B3C76ADD890F}"/>
              </a:ext>
            </a:extLst>
          </p:cNvPr>
          <p:cNvSpPr txBox="1"/>
          <p:nvPr/>
        </p:nvSpPr>
        <p:spPr>
          <a:xfrm>
            <a:off x="313318" y="25439"/>
            <a:ext cx="8830682" cy="369332"/>
          </a:xfrm>
          <a:prstGeom prst="rect">
            <a:avLst/>
          </a:prstGeom>
          <a:noFill/>
        </p:spPr>
        <p:txBody>
          <a:bodyPr wrap="square" rtlCol="0">
            <a:spAutoFit/>
          </a:bodyPr>
          <a:lstStyle/>
          <a:p>
            <a:pPr fontAlgn="base">
              <a:spcBef>
                <a:spcPct val="0"/>
              </a:spcBef>
              <a:spcAft>
                <a:spcPct val="0"/>
              </a:spcAft>
              <a:defRPr/>
            </a:pPr>
            <a:r>
              <a:rPr lang="ja-JP" altLang="en-US" b="1" dirty="0">
                <a:solidFill>
                  <a:schemeClr val="bg1"/>
                </a:solidFill>
                <a:latin typeface="+mj-ea"/>
                <a:ea typeface="+mj-ea"/>
                <a:cs typeface="Osaka" charset="0"/>
              </a:rPr>
              <a:t>蛋白尿の評価</a:t>
            </a:r>
            <a:endParaRPr lang="ja-JP" altLang="ja-JP" b="1" dirty="0">
              <a:solidFill>
                <a:schemeClr val="bg1"/>
              </a:solidFill>
              <a:latin typeface="+mj-ea"/>
              <a:ea typeface="+mj-ea"/>
              <a:cs typeface="Osaka" charset="0"/>
            </a:endParaRPr>
          </a:p>
        </p:txBody>
      </p:sp>
      <p:sp>
        <p:nvSpPr>
          <p:cNvPr id="3" name="Rectangle 3">
            <a:extLst>
              <a:ext uri="{FF2B5EF4-FFF2-40B4-BE49-F238E27FC236}">
                <a16:creationId xmlns:a16="http://schemas.microsoft.com/office/drawing/2014/main" id="{8ED3676D-73AE-B846-807C-75F7E00441D3}"/>
              </a:ext>
            </a:extLst>
          </p:cNvPr>
          <p:cNvSpPr>
            <a:spLocks noChangeArrowheads="1"/>
          </p:cNvSpPr>
          <p:nvPr/>
        </p:nvSpPr>
        <p:spPr bwMode="auto">
          <a:xfrm>
            <a:off x="841724" y="1700235"/>
            <a:ext cx="4770437" cy="224676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ja-JP" altLang="en-US" sz="2800" dirty="0">
                <a:latin typeface="+mn-ea"/>
                <a:cs typeface="Osaka" charset="0"/>
              </a:rPr>
              <a:t>＊試験紙法</a:t>
            </a:r>
            <a:endParaRPr lang="en-US" altLang="ja-JP" sz="2800" dirty="0">
              <a:latin typeface="+mn-ea"/>
              <a:cs typeface="Osaka" charset="0"/>
            </a:endParaRPr>
          </a:p>
          <a:p>
            <a:pPr fontAlgn="base">
              <a:spcBef>
                <a:spcPct val="0"/>
              </a:spcBef>
              <a:spcAft>
                <a:spcPct val="0"/>
              </a:spcAft>
              <a:defRPr/>
            </a:pPr>
            <a:r>
              <a:rPr lang="en-US" altLang="ja-JP" sz="2800" dirty="0">
                <a:latin typeface="+mn-ea"/>
                <a:cs typeface="Osaka" charset="0"/>
              </a:rPr>
              <a:t>     </a:t>
            </a:r>
            <a:r>
              <a:rPr lang="ja-JP" altLang="en-US" sz="2800" dirty="0">
                <a:latin typeface="+mn-ea"/>
                <a:cs typeface="Osaka" charset="0"/>
              </a:rPr>
              <a:t>  </a:t>
            </a:r>
            <a:r>
              <a:rPr lang="en-US" altLang="ja-JP" sz="2800" dirty="0">
                <a:latin typeface="+mn-ea"/>
                <a:cs typeface="Osaka" charset="0"/>
              </a:rPr>
              <a:t>±</a:t>
            </a:r>
            <a:r>
              <a:rPr lang="ja-JP" altLang="en-US" sz="2800" dirty="0">
                <a:latin typeface="+mn-ea"/>
                <a:cs typeface="Osaka" charset="0"/>
              </a:rPr>
              <a:t>　</a:t>
            </a:r>
            <a:r>
              <a:rPr lang="en-US" altLang="ja-JP" sz="2800" dirty="0">
                <a:latin typeface="+mn-ea"/>
                <a:cs typeface="Osaka" charset="0"/>
              </a:rPr>
              <a:t>        </a:t>
            </a:r>
            <a:r>
              <a:rPr lang="ja-JP" altLang="en-US" sz="2800" dirty="0">
                <a:latin typeface="+mn-ea"/>
                <a:cs typeface="Osaka" charset="0"/>
              </a:rPr>
              <a:t>　</a:t>
            </a:r>
            <a:r>
              <a:rPr lang="en-US" altLang="ja-JP" sz="2800" dirty="0">
                <a:latin typeface="+mn-ea"/>
                <a:cs typeface="Osaka" charset="0"/>
              </a:rPr>
              <a:t> 5  mg/dl</a:t>
            </a:r>
          </a:p>
          <a:p>
            <a:pPr fontAlgn="base">
              <a:spcBef>
                <a:spcPct val="0"/>
              </a:spcBef>
              <a:spcAft>
                <a:spcPct val="0"/>
              </a:spcAft>
              <a:defRPr/>
            </a:pPr>
            <a:r>
              <a:rPr lang="ja-JP" altLang="en-US" sz="2800" dirty="0">
                <a:latin typeface="+mn-ea"/>
                <a:cs typeface="Osaka" charset="0"/>
              </a:rPr>
              <a:t>　</a:t>
            </a:r>
            <a:r>
              <a:rPr lang="en-US" altLang="ja-JP" sz="2800" dirty="0">
                <a:latin typeface="+mn-ea"/>
                <a:cs typeface="Osaka" charset="0"/>
              </a:rPr>
              <a:t>  </a:t>
            </a:r>
            <a:r>
              <a:rPr lang="ja-JP" altLang="en-US" sz="2800" dirty="0">
                <a:latin typeface="+mn-ea"/>
                <a:cs typeface="Osaka" charset="0"/>
              </a:rPr>
              <a:t> </a:t>
            </a:r>
            <a:r>
              <a:rPr lang="en-US" altLang="ja-JP" sz="2800" dirty="0">
                <a:latin typeface="+mn-ea"/>
                <a:cs typeface="Osaka" charset="0"/>
              </a:rPr>
              <a:t> 1</a:t>
            </a:r>
            <a:r>
              <a:rPr lang="ja-JP" altLang="en-US" sz="2800" dirty="0">
                <a:latin typeface="+mn-ea"/>
                <a:cs typeface="Osaka" charset="0"/>
              </a:rPr>
              <a:t>＋</a:t>
            </a:r>
            <a:r>
              <a:rPr lang="en-US" altLang="ja-JP" sz="2800" dirty="0">
                <a:latin typeface="+mn-ea"/>
                <a:cs typeface="Osaka" charset="0"/>
              </a:rPr>
              <a:t>            30 mg/dl</a:t>
            </a:r>
          </a:p>
          <a:p>
            <a:pPr fontAlgn="base">
              <a:spcBef>
                <a:spcPct val="0"/>
              </a:spcBef>
              <a:spcAft>
                <a:spcPct val="0"/>
              </a:spcAft>
              <a:defRPr/>
            </a:pPr>
            <a:r>
              <a:rPr lang="ja-JP" altLang="en-US" sz="2800" dirty="0">
                <a:latin typeface="+mn-ea"/>
                <a:cs typeface="Osaka" charset="0"/>
              </a:rPr>
              <a:t>　</a:t>
            </a:r>
            <a:r>
              <a:rPr lang="en-US" altLang="ja-JP" sz="2800" dirty="0">
                <a:latin typeface="+mn-ea"/>
                <a:cs typeface="Osaka" charset="0"/>
              </a:rPr>
              <a:t>    2</a:t>
            </a:r>
            <a:r>
              <a:rPr lang="ja-JP" altLang="en-US" sz="2800" dirty="0">
                <a:latin typeface="+mn-ea"/>
                <a:cs typeface="Osaka" charset="0"/>
              </a:rPr>
              <a:t>＋</a:t>
            </a:r>
            <a:r>
              <a:rPr lang="en-US" altLang="ja-JP" sz="2800" dirty="0">
                <a:latin typeface="+mn-ea"/>
                <a:cs typeface="Osaka" charset="0"/>
              </a:rPr>
              <a:t>           100 mg/dl</a:t>
            </a:r>
          </a:p>
          <a:p>
            <a:pPr fontAlgn="base">
              <a:spcBef>
                <a:spcPct val="0"/>
              </a:spcBef>
              <a:spcAft>
                <a:spcPct val="0"/>
              </a:spcAft>
              <a:defRPr/>
            </a:pPr>
            <a:r>
              <a:rPr lang="ja-JP" altLang="en-US" sz="2800" dirty="0">
                <a:latin typeface="+mn-ea"/>
                <a:cs typeface="Osaka" charset="0"/>
              </a:rPr>
              <a:t>　</a:t>
            </a:r>
            <a:r>
              <a:rPr lang="en-US" altLang="ja-JP" sz="2800" dirty="0">
                <a:latin typeface="+mn-ea"/>
                <a:cs typeface="Osaka" charset="0"/>
              </a:rPr>
              <a:t>    3</a:t>
            </a:r>
            <a:r>
              <a:rPr lang="ja-JP" altLang="en-US" sz="2800" dirty="0">
                <a:latin typeface="+mn-ea"/>
                <a:cs typeface="Osaka" charset="0"/>
              </a:rPr>
              <a:t>＋</a:t>
            </a:r>
            <a:r>
              <a:rPr lang="en-US" altLang="ja-JP" sz="2800" dirty="0">
                <a:latin typeface="+mn-ea"/>
                <a:cs typeface="Osaka" charset="0"/>
              </a:rPr>
              <a:t>           300 mg/dl</a:t>
            </a:r>
          </a:p>
        </p:txBody>
      </p:sp>
      <p:sp>
        <p:nvSpPr>
          <p:cNvPr id="4" name="Rectangle 4">
            <a:extLst>
              <a:ext uri="{FF2B5EF4-FFF2-40B4-BE49-F238E27FC236}">
                <a16:creationId xmlns:a16="http://schemas.microsoft.com/office/drawing/2014/main" id="{37ADE2D5-C52D-2C40-AB32-A3D82BB98ED0}"/>
              </a:ext>
            </a:extLst>
          </p:cNvPr>
          <p:cNvSpPr>
            <a:spLocks noChangeArrowheads="1"/>
          </p:cNvSpPr>
          <p:nvPr/>
        </p:nvSpPr>
        <p:spPr bwMode="auto">
          <a:xfrm>
            <a:off x="841724" y="4667742"/>
            <a:ext cx="7863408" cy="1569660"/>
          </a:xfrm>
          <a:prstGeom prst="rect">
            <a:avLst/>
          </a:prstGeom>
          <a:noFill/>
          <a:ln w="9525">
            <a:noFill/>
            <a:miter lim="800000"/>
            <a:headEnd/>
            <a:tailEnd/>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fontAlgn="base">
              <a:spcBef>
                <a:spcPct val="0"/>
              </a:spcBef>
              <a:spcAft>
                <a:spcPct val="0"/>
              </a:spcAft>
              <a:defRPr/>
            </a:pPr>
            <a:r>
              <a:rPr lang="ja-JP" altLang="en-US" sz="2400" b="1" dirty="0">
                <a:latin typeface="+mn-ea"/>
              </a:rPr>
              <a:t>①　希釈尿、濃縮尿により尿蛋白量は異なる</a:t>
            </a:r>
            <a:endParaRPr lang="en-US" altLang="ja-JP" sz="2400" b="1" dirty="0">
              <a:latin typeface="+mn-ea"/>
            </a:endParaRPr>
          </a:p>
          <a:p>
            <a:pPr fontAlgn="base">
              <a:spcBef>
                <a:spcPct val="0"/>
              </a:spcBef>
              <a:spcAft>
                <a:spcPct val="0"/>
              </a:spcAft>
              <a:defRPr/>
            </a:pPr>
            <a:r>
              <a:rPr lang="ja-JP" altLang="en-US" sz="2400" b="1" dirty="0">
                <a:latin typeface="+mn-ea"/>
              </a:rPr>
              <a:t>　　⇒尿比重の同時測定が濃縮度合いの助けになる</a:t>
            </a:r>
            <a:endParaRPr lang="en-US" altLang="ja-JP" sz="2400" b="1" dirty="0">
              <a:latin typeface="+mn-ea"/>
            </a:endParaRPr>
          </a:p>
          <a:p>
            <a:pPr fontAlgn="base">
              <a:spcBef>
                <a:spcPct val="0"/>
              </a:spcBef>
              <a:spcAft>
                <a:spcPct val="0"/>
              </a:spcAft>
              <a:defRPr/>
            </a:pPr>
            <a:r>
              <a:rPr lang="ja-JP" altLang="en-US" sz="2400" b="1" dirty="0">
                <a:latin typeface="+mn-ea"/>
              </a:rPr>
              <a:t>②　早朝尿で（再）評価を！</a:t>
            </a:r>
            <a:endParaRPr lang="en-US" altLang="ja-JP" sz="2400" b="1" dirty="0">
              <a:latin typeface="+mn-ea"/>
            </a:endParaRPr>
          </a:p>
          <a:p>
            <a:pPr fontAlgn="base">
              <a:spcBef>
                <a:spcPct val="0"/>
              </a:spcBef>
              <a:spcAft>
                <a:spcPct val="0"/>
              </a:spcAft>
              <a:defRPr/>
            </a:pPr>
            <a:r>
              <a:rPr lang="ja-JP" altLang="en-US" sz="2400" b="1" dirty="0">
                <a:latin typeface="+mn-ea"/>
              </a:rPr>
              <a:t>③　尿タンパク／尿クレアチニン比（</a:t>
            </a:r>
            <a:r>
              <a:rPr lang="en-US" altLang="ja-JP" sz="2400" b="1" dirty="0">
                <a:latin typeface="+mn-ea"/>
              </a:rPr>
              <a:t>g/</a:t>
            </a:r>
            <a:r>
              <a:rPr lang="en-US" altLang="ja-JP" sz="2400" b="1" dirty="0" err="1">
                <a:latin typeface="+mn-ea"/>
              </a:rPr>
              <a:t>gCr</a:t>
            </a:r>
            <a:r>
              <a:rPr lang="en-US" altLang="ja-JP" sz="2400" b="1" dirty="0">
                <a:latin typeface="+mn-ea"/>
              </a:rPr>
              <a:t>)</a:t>
            </a:r>
            <a:r>
              <a:rPr lang="ja-JP" altLang="en-US" sz="2400" b="1" dirty="0">
                <a:latin typeface="+mn-ea"/>
              </a:rPr>
              <a:t>で定量評価を！</a:t>
            </a:r>
            <a:endParaRPr lang="en-US" altLang="ja-JP" sz="2400" b="1" dirty="0">
              <a:latin typeface="+mn-ea"/>
            </a:endParaRPr>
          </a:p>
        </p:txBody>
      </p:sp>
      <p:grpSp>
        <p:nvGrpSpPr>
          <p:cNvPr id="5" name="グループ化 4">
            <a:extLst>
              <a:ext uri="{FF2B5EF4-FFF2-40B4-BE49-F238E27FC236}">
                <a16:creationId xmlns:a16="http://schemas.microsoft.com/office/drawing/2014/main" id="{6D933F36-F2A2-0148-A14D-5DDFBD6A1430}"/>
              </a:ext>
            </a:extLst>
          </p:cNvPr>
          <p:cNvGrpSpPr/>
          <p:nvPr/>
        </p:nvGrpSpPr>
        <p:grpSpPr>
          <a:xfrm>
            <a:off x="5459858" y="1520576"/>
            <a:ext cx="3352800" cy="1828800"/>
            <a:chOff x="5562600" y="1828800"/>
            <a:chExt cx="3352800" cy="1828800"/>
          </a:xfrm>
          <a:solidFill>
            <a:schemeClr val="tx2">
              <a:lumMod val="40000"/>
              <a:lumOff val="60000"/>
            </a:schemeClr>
          </a:solidFill>
        </p:grpSpPr>
        <p:sp>
          <p:nvSpPr>
            <p:cNvPr id="6" name="AutoShape 5">
              <a:extLst>
                <a:ext uri="{FF2B5EF4-FFF2-40B4-BE49-F238E27FC236}">
                  <a16:creationId xmlns:a16="http://schemas.microsoft.com/office/drawing/2014/main" id="{B9217E9E-BAE9-B14E-87C3-099A67E9CD2E}"/>
                </a:ext>
              </a:extLst>
            </p:cNvPr>
            <p:cNvSpPr>
              <a:spLocks noChangeArrowheads="1"/>
            </p:cNvSpPr>
            <p:nvPr/>
          </p:nvSpPr>
          <p:spPr bwMode="auto">
            <a:xfrm>
              <a:off x="5562600" y="1828800"/>
              <a:ext cx="3352800" cy="1828800"/>
            </a:xfrm>
            <a:prstGeom prst="cloudCallout">
              <a:avLst>
                <a:gd name="adj1" fmla="val -58190"/>
                <a:gd name="adj2" fmla="val 46787"/>
              </a:avLst>
            </a:prstGeom>
            <a:grp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endParaRPr lang="ja-JP" altLang="en-US" sz="2400">
                <a:latin typeface="ＭＳ Ｐゴシック" charset="0"/>
              </a:endParaRPr>
            </a:p>
          </p:txBody>
        </p:sp>
        <p:sp>
          <p:nvSpPr>
            <p:cNvPr id="7" name="Rectangle 6">
              <a:extLst>
                <a:ext uri="{FF2B5EF4-FFF2-40B4-BE49-F238E27FC236}">
                  <a16:creationId xmlns:a16="http://schemas.microsoft.com/office/drawing/2014/main" id="{AD44463A-25BC-6B44-9D08-CE5DEC1C7099}"/>
                </a:ext>
              </a:extLst>
            </p:cNvPr>
            <p:cNvSpPr>
              <a:spLocks noChangeArrowheads="1"/>
            </p:cNvSpPr>
            <p:nvPr/>
          </p:nvSpPr>
          <p:spPr bwMode="auto">
            <a:xfrm>
              <a:off x="6019800" y="2438400"/>
              <a:ext cx="2443163" cy="45720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ja-JP" altLang="en-US" sz="2400" dirty="0">
                  <a:latin typeface="ＭＳ Ｐゴシック" charset="0"/>
                </a:rPr>
                <a:t>これで正しいの？</a:t>
              </a:r>
            </a:p>
          </p:txBody>
        </p:sp>
      </p:grpSp>
    </p:spTree>
    <p:extLst>
      <p:ext uri="{BB962C8B-B14F-4D97-AF65-F5344CB8AC3E}">
        <p14:creationId xmlns:p14="http://schemas.microsoft.com/office/powerpoint/2010/main" val="385297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5D95830-DF75-5D42-8EF7-138F760BC8E9}"/>
              </a:ext>
            </a:extLst>
          </p:cNvPr>
          <p:cNvSpPr txBox="1"/>
          <p:nvPr/>
        </p:nvSpPr>
        <p:spPr>
          <a:xfrm>
            <a:off x="313318" y="25439"/>
            <a:ext cx="8830682" cy="369332"/>
          </a:xfrm>
          <a:prstGeom prst="rect">
            <a:avLst/>
          </a:prstGeom>
          <a:noFill/>
        </p:spPr>
        <p:txBody>
          <a:bodyPr wrap="square" rtlCol="0">
            <a:spAutoFit/>
          </a:bodyPr>
          <a:lstStyle/>
          <a:p>
            <a:pPr fontAlgn="base">
              <a:spcBef>
                <a:spcPct val="0"/>
              </a:spcBef>
              <a:spcAft>
                <a:spcPct val="0"/>
              </a:spcAft>
            </a:pPr>
            <a:r>
              <a:rPr lang="ja-JP" altLang="en-US" b="1" dirty="0">
                <a:solidFill>
                  <a:schemeClr val="bg1"/>
                </a:solidFill>
                <a:latin typeface="+mj-ea"/>
                <a:ea typeface="+mj-ea"/>
              </a:rPr>
              <a:t>蛋白尿</a:t>
            </a:r>
            <a:r>
              <a:rPr lang="en-US" altLang="ja-JP" b="1" dirty="0">
                <a:solidFill>
                  <a:schemeClr val="bg1"/>
                </a:solidFill>
                <a:latin typeface="+mj-ea"/>
                <a:ea typeface="+mj-ea"/>
              </a:rPr>
              <a:t>±</a:t>
            </a:r>
            <a:r>
              <a:rPr lang="ja-JP" altLang="en-US" b="1" dirty="0">
                <a:solidFill>
                  <a:schemeClr val="bg1"/>
                </a:solidFill>
                <a:latin typeface="+mj-ea"/>
                <a:ea typeface="+mj-ea"/>
              </a:rPr>
              <a:t>は本当に来年まで経過観察でいいの？？</a:t>
            </a:r>
          </a:p>
        </p:txBody>
      </p:sp>
      <p:pic>
        <p:nvPicPr>
          <p:cNvPr id="3" name="図 2">
            <a:extLst>
              <a:ext uri="{FF2B5EF4-FFF2-40B4-BE49-F238E27FC236}">
                <a16:creationId xmlns:a16="http://schemas.microsoft.com/office/drawing/2014/main" id="{0073CB33-D3E5-7443-A30E-1BC5BCE21714}"/>
              </a:ext>
            </a:extLst>
          </p:cNvPr>
          <p:cNvPicPr>
            <a:picLocks noChangeAspect="1"/>
          </p:cNvPicPr>
          <p:nvPr/>
        </p:nvPicPr>
        <p:blipFill>
          <a:blip r:embed="rId2"/>
          <a:stretch>
            <a:fillRect/>
          </a:stretch>
        </p:blipFill>
        <p:spPr>
          <a:xfrm>
            <a:off x="871815" y="1844824"/>
            <a:ext cx="7372593" cy="1800200"/>
          </a:xfrm>
          <a:prstGeom prst="rect">
            <a:avLst/>
          </a:prstGeom>
        </p:spPr>
      </p:pic>
      <p:sp>
        <p:nvSpPr>
          <p:cNvPr id="4" name="Rectangle 4">
            <a:extLst>
              <a:ext uri="{FF2B5EF4-FFF2-40B4-BE49-F238E27FC236}">
                <a16:creationId xmlns:a16="http://schemas.microsoft.com/office/drawing/2014/main" id="{96C37F65-85BB-4E42-B4CE-83CDDDD91603}"/>
              </a:ext>
            </a:extLst>
          </p:cNvPr>
          <p:cNvSpPr>
            <a:spLocks noChangeArrowheads="1"/>
          </p:cNvSpPr>
          <p:nvPr/>
        </p:nvSpPr>
        <p:spPr bwMode="auto">
          <a:xfrm>
            <a:off x="477075" y="4354830"/>
            <a:ext cx="8177420" cy="1569660"/>
          </a:xfrm>
          <a:prstGeom prst="rect">
            <a:avLst/>
          </a:prstGeom>
          <a:noFill/>
          <a:ln w="9525">
            <a:noFill/>
            <a:miter lim="800000"/>
            <a:headEnd/>
            <a:tailEnd/>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fontAlgn="base">
              <a:spcBef>
                <a:spcPct val="0"/>
              </a:spcBef>
              <a:spcAft>
                <a:spcPct val="0"/>
              </a:spcAft>
              <a:defRPr/>
            </a:pPr>
            <a:r>
              <a:rPr lang="ja-JP" altLang="en-US" sz="2400" dirty="0">
                <a:latin typeface="+mn-ea"/>
              </a:rPr>
              <a:t>尿蛋白定性（</a:t>
            </a:r>
            <a:r>
              <a:rPr lang="en-US" altLang="ja-JP" sz="2400" dirty="0">
                <a:latin typeface="+mn-ea"/>
              </a:rPr>
              <a:t>±</a:t>
            </a:r>
            <a:r>
              <a:rPr lang="ja-JP" altLang="en-US" sz="2400" dirty="0">
                <a:latin typeface="+mn-ea"/>
              </a:rPr>
              <a:t>）の約</a:t>
            </a:r>
            <a:r>
              <a:rPr lang="en-US" altLang="ja-JP" sz="2400" dirty="0">
                <a:latin typeface="+mn-ea"/>
              </a:rPr>
              <a:t>60</a:t>
            </a:r>
            <a:r>
              <a:rPr lang="ja-JP" altLang="en-US" sz="2400" dirty="0">
                <a:latin typeface="+mn-ea"/>
              </a:rPr>
              <a:t>％で</a:t>
            </a:r>
            <a:endParaRPr lang="en-US" altLang="ja-JP" sz="2400" dirty="0">
              <a:latin typeface="+mn-ea"/>
            </a:endParaRPr>
          </a:p>
          <a:p>
            <a:pPr fontAlgn="base">
              <a:spcBef>
                <a:spcPct val="0"/>
              </a:spcBef>
              <a:spcAft>
                <a:spcPct val="0"/>
              </a:spcAft>
              <a:defRPr/>
            </a:pPr>
            <a:r>
              <a:rPr lang="ja-JP" altLang="en-US" sz="2400" dirty="0">
                <a:latin typeface="+mn-ea"/>
              </a:rPr>
              <a:t>微量アルブミン尿</a:t>
            </a:r>
            <a:r>
              <a:rPr lang="en-US" altLang="ja-JP" sz="2400" dirty="0">
                <a:latin typeface="+mn-ea"/>
              </a:rPr>
              <a:t>(A2)</a:t>
            </a:r>
            <a:r>
              <a:rPr lang="ja-JP" altLang="en-US" sz="2400" dirty="0">
                <a:latin typeface="+mn-ea"/>
              </a:rPr>
              <a:t>相当以上の蛋白尿を認めることが明らか</a:t>
            </a:r>
            <a:endParaRPr lang="en-US" altLang="ja-JP" sz="2400" dirty="0">
              <a:latin typeface="+mn-ea"/>
            </a:endParaRPr>
          </a:p>
          <a:p>
            <a:pPr fontAlgn="base">
              <a:spcBef>
                <a:spcPct val="0"/>
              </a:spcBef>
              <a:spcAft>
                <a:spcPct val="0"/>
              </a:spcAft>
              <a:defRPr/>
            </a:pPr>
            <a:r>
              <a:rPr lang="ja-JP" altLang="en-US" sz="2400" dirty="0">
                <a:latin typeface="+mn-ea"/>
              </a:rPr>
              <a:t>　　⇒尿蛋白（</a:t>
            </a:r>
            <a:r>
              <a:rPr lang="en-US" altLang="ja-JP" sz="2400" dirty="0">
                <a:latin typeface="+mn-ea"/>
              </a:rPr>
              <a:t>±</a:t>
            </a:r>
            <a:r>
              <a:rPr lang="ja-JP" altLang="en-US" sz="2400" dirty="0">
                <a:latin typeface="+mn-ea"/>
              </a:rPr>
              <a:t>）は（</a:t>
            </a:r>
            <a:r>
              <a:rPr lang="en-US" altLang="ja-JP" sz="2400" dirty="0">
                <a:latin typeface="+mn-ea"/>
              </a:rPr>
              <a:t>-</a:t>
            </a:r>
            <a:r>
              <a:rPr lang="ja-JP" altLang="en-US" sz="2400" dirty="0">
                <a:latin typeface="+mn-ea"/>
              </a:rPr>
              <a:t>）と同等には扱わず、</a:t>
            </a:r>
            <a:endParaRPr lang="en-US" altLang="ja-JP" sz="2400" dirty="0">
              <a:latin typeface="+mn-ea"/>
            </a:endParaRPr>
          </a:p>
          <a:p>
            <a:pPr fontAlgn="base">
              <a:spcBef>
                <a:spcPct val="0"/>
              </a:spcBef>
              <a:spcAft>
                <a:spcPct val="0"/>
              </a:spcAft>
              <a:defRPr/>
            </a:pPr>
            <a:r>
              <a:rPr lang="ja-JP" altLang="en-US" sz="2400" dirty="0">
                <a:latin typeface="+mn-ea"/>
              </a:rPr>
              <a:t>　　　 微量アルブミン尿陽性</a:t>
            </a:r>
            <a:r>
              <a:rPr lang="en-US" altLang="ja-JP" sz="2400" dirty="0">
                <a:latin typeface="+mn-ea"/>
              </a:rPr>
              <a:t>(A2)</a:t>
            </a:r>
            <a:r>
              <a:rPr lang="ja-JP" altLang="en-US" sz="2400" dirty="0">
                <a:latin typeface="+mn-ea"/>
              </a:rPr>
              <a:t>と同等に扱うべき！</a:t>
            </a:r>
            <a:endParaRPr lang="en-US" altLang="ja-JP" sz="2400" dirty="0">
              <a:latin typeface="+mn-ea"/>
            </a:endParaRPr>
          </a:p>
        </p:txBody>
      </p:sp>
      <p:sp>
        <p:nvSpPr>
          <p:cNvPr id="5" name="正方形/長方形 4">
            <a:extLst>
              <a:ext uri="{FF2B5EF4-FFF2-40B4-BE49-F238E27FC236}">
                <a16:creationId xmlns:a16="http://schemas.microsoft.com/office/drawing/2014/main" id="{DFF5D930-EF36-9E45-A416-BD33F6777A6E}"/>
              </a:ext>
            </a:extLst>
          </p:cNvPr>
          <p:cNvSpPr/>
          <p:nvPr/>
        </p:nvSpPr>
        <p:spPr bwMode="auto">
          <a:xfrm>
            <a:off x="3635896" y="2852936"/>
            <a:ext cx="4392488" cy="216024"/>
          </a:xfrm>
          <a:prstGeom prst="rect">
            <a:avLst/>
          </a:prstGeom>
          <a:solidFill>
            <a:srgbClr val="00FF00">
              <a:alpha val="2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kumimoji="0" lang="ja-JP" altLang="en-US" sz="2400"/>
          </a:p>
        </p:txBody>
      </p:sp>
      <p:sp>
        <p:nvSpPr>
          <p:cNvPr id="6" name="正方形/長方形 5">
            <a:extLst>
              <a:ext uri="{FF2B5EF4-FFF2-40B4-BE49-F238E27FC236}">
                <a16:creationId xmlns:a16="http://schemas.microsoft.com/office/drawing/2014/main" id="{EB57C014-F15F-4D45-BE79-D8E95A8DCE12}"/>
              </a:ext>
            </a:extLst>
          </p:cNvPr>
          <p:cNvSpPr/>
          <p:nvPr/>
        </p:nvSpPr>
        <p:spPr bwMode="auto">
          <a:xfrm>
            <a:off x="3635896" y="3091766"/>
            <a:ext cx="4392488" cy="216024"/>
          </a:xfrm>
          <a:prstGeom prst="rect">
            <a:avLst/>
          </a:prstGeom>
          <a:solidFill>
            <a:srgbClr val="FFFF00">
              <a:alpha val="2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kumimoji="0" lang="ja-JP" altLang="en-US" sz="2400"/>
          </a:p>
        </p:txBody>
      </p:sp>
      <p:sp>
        <p:nvSpPr>
          <p:cNvPr id="7" name="正方形/長方形 6">
            <a:extLst>
              <a:ext uri="{FF2B5EF4-FFF2-40B4-BE49-F238E27FC236}">
                <a16:creationId xmlns:a16="http://schemas.microsoft.com/office/drawing/2014/main" id="{CD33AD90-E36C-7447-8B8C-FADBC474166C}"/>
              </a:ext>
            </a:extLst>
          </p:cNvPr>
          <p:cNvSpPr/>
          <p:nvPr/>
        </p:nvSpPr>
        <p:spPr bwMode="auto">
          <a:xfrm>
            <a:off x="3511388" y="3331217"/>
            <a:ext cx="4516995" cy="216024"/>
          </a:xfrm>
          <a:prstGeom prst="rect">
            <a:avLst/>
          </a:prstGeom>
          <a:solidFill>
            <a:srgbClr val="FF0000">
              <a:alpha val="2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kumimoji="0" lang="ja-JP" altLang="en-US" sz="2400"/>
          </a:p>
        </p:txBody>
      </p:sp>
    </p:spTree>
    <p:extLst>
      <p:ext uri="{BB962C8B-B14F-4D97-AF65-F5344CB8AC3E}">
        <p14:creationId xmlns:p14="http://schemas.microsoft.com/office/powerpoint/2010/main" val="378009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C8CDC3E-2FD6-0B43-80E7-EF518AA50CA7}"/>
              </a:ext>
            </a:extLst>
          </p:cNvPr>
          <p:cNvSpPr txBox="1"/>
          <p:nvPr/>
        </p:nvSpPr>
        <p:spPr>
          <a:xfrm>
            <a:off x="419335" y="500748"/>
            <a:ext cx="8009048" cy="369332"/>
          </a:xfrm>
          <a:prstGeom prst="rect">
            <a:avLst/>
          </a:prstGeom>
          <a:noFill/>
        </p:spPr>
        <p:txBody>
          <a:bodyPr wrap="square" rtlCol="0">
            <a:spAutoFit/>
          </a:bodyPr>
          <a:lstStyle/>
          <a:p>
            <a:pPr fontAlgn="base">
              <a:spcBef>
                <a:spcPct val="0"/>
              </a:spcBef>
              <a:spcAft>
                <a:spcPct val="0"/>
              </a:spcAft>
            </a:pPr>
            <a:r>
              <a:rPr lang="ja-JP" altLang="en-US" b="1" dirty="0">
                <a:latin typeface="+mj-ea"/>
                <a:ea typeface="+mj-ea"/>
              </a:rPr>
              <a:t>提言：尿検査受診者で尿蛋白</a:t>
            </a:r>
            <a:r>
              <a:rPr lang="en-US" altLang="ja-JP" b="1" dirty="0">
                <a:latin typeface="+mj-ea"/>
                <a:ea typeface="+mj-ea"/>
              </a:rPr>
              <a:t>±</a:t>
            </a:r>
            <a:r>
              <a:rPr lang="ja-JP" altLang="en-US" b="1" dirty="0">
                <a:latin typeface="+mj-ea"/>
                <a:ea typeface="+mj-ea"/>
              </a:rPr>
              <a:t>の者は保健指導の対象とする</a:t>
            </a:r>
          </a:p>
        </p:txBody>
      </p:sp>
      <p:pic>
        <p:nvPicPr>
          <p:cNvPr id="3" name="図 2">
            <a:extLst>
              <a:ext uri="{FF2B5EF4-FFF2-40B4-BE49-F238E27FC236}">
                <a16:creationId xmlns:a16="http://schemas.microsoft.com/office/drawing/2014/main" id="{CF3972B6-1394-D042-B941-13137E28BEA7}"/>
              </a:ext>
            </a:extLst>
          </p:cNvPr>
          <p:cNvPicPr>
            <a:picLocks noChangeAspect="1"/>
          </p:cNvPicPr>
          <p:nvPr/>
        </p:nvPicPr>
        <p:blipFill>
          <a:blip r:embed="rId2"/>
          <a:stretch>
            <a:fillRect/>
          </a:stretch>
        </p:blipFill>
        <p:spPr>
          <a:xfrm>
            <a:off x="827367" y="1025971"/>
            <a:ext cx="7802584" cy="5023504"/>
          </a:xfrm>
          <a:prstGeom prst="rect">
            <a:avLst/>
          </a:prstGeom>
        </p:spPr>
      </p:pic>
    </p:spTree>
    <p:extLst>
      <p:ext uri="{BB962C8B-B14F-4D97-AF65-F5344CB8AC3E}">
        <p14:creationId xmlns:p14="http://schemas.microsoft.com/office/powerpoint/2010/main" val="2973012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A115B5B-5E03-6842-9082-E771709F6E56}"/>
              </a:ext>
            </a:extLst>
          </p:cNvPr>
          <p:cNvPicPr>
            <a:picLocks noChangeAspect="1"/>
          </p:cNvPicPr>
          <p:nvPr/>
        </p:nvPicPr>
        <p:blipFill rotWithShape="1">
          <a:blip r:embed="rId2"/>
          <a:srcRect l="10156" t="19552" r="13649" b="18403"/>
          <a:stretch/>
        </p:blipFill>
        <p:spPr>
          <a:xfrm>
            <a:off x="89005" y="1508158"/>
            <a:ext cx="8568107" cy="4921929"/>
          </a:xfrm>
          <a:prstGeom prst="rect">
            <a:avLst/>
          </a:prstGeom>
        </p:spPr>
      </p:pic>
      <p:sp>
        <p:nvSpPr>
          <p:cNvPr id="5" name="テキスト ボックス 4"/>
          <p:cNvSpPr txBox="1"/>
          <p:nvPr/>
        </p:nvSpPr>
        <p:spPr>
          <a:xfrm>
            <a:off x="292222" y="25439"/>
            <a:ext cx="2044150" cy="369332"/>
          </a:xfrm>
          <a:prstGeom prst="rect">
            <a:avLst/>
          </a:prstGeom>
          <a:noFill/>
        </p:spPr>
        <p:txBody>
          <a:bodyPr wrap="none" rtlCol="0">
            <a:spAutoFit/>
          </a:bodyPr>
          <a:lstStyle/>
          <a:p>
            <a:pPr algn="ctr"/>
            <a:r>
              <a:rPr lang="ja-JP" altLang="en-US" b="1" dirty="0">
                <a:solidFill>
                  <a:schemeClr val="bg1"/>
                </a:solidFill>
                <a:latin typeface="+mj-ea"/>
                <a:ea typeface="+mj-ea"/>
                <a:cs typeface="メイリオ" panose="020B0604030504040204" pitchFamily="50" charset="-128"/>
              </a:rPr>
              <a:t>慢性腎臓病の進行</a:t>
            </a:r>
          </a:p>
        </p:txBody>
      </p:sp>
      <p:sp>
        <p:nvSpPr>
          <p:cNvPr id="13" name="正方形/長方形 12"/>
          <p:cNvSpPr/>
          <p:nvPr/>
        </p:nvSpPr>
        <p:spPr>
          <a:xfrm>
            <a:off x="1944659" y="886590"/>
            <a:ext cx="5168660" cy="830997"/>
          </a:xfrm>
          <a:prstGeom prst="rect">
            <a:avLst/>
          </a:prstGeom>
        </p:spPr>
        <p:txBody>
          <a:bodyPr wrap="square">
            <a:spAutoFit/>
          </a:bodyPr>
          <a:lstStyle/>
          <a:p>
            <a:pPr marL="0" lvl="1"/>
            <a:r>
              <a:rPr lang="ja-JP" altLang="en-US" sz="2000" dirty="0">
                <a:latin typeface="+mj-ea"/>
                <a:ea typeface="+mj-ea"/>
                <a:cs typeface="メイリオ" panose="020B0604030504040204" pitchFamily="50" charset="-128"/>
              </a:rPr>
              <a:t>慢性腎臓病は、徐々に腎機能が悪化して、</a:t>
            </a:r>
            <a:endParaRPr lang="en-US" altLang="ja-JP" sz="2000" dirty="0">
              <a:latin typeface="+mj-ea"/>
              <a:ea typeface="+mj-ea"/>
              <a:cs typeface="メイリオ" panose="020B0604030504040204" pitchFamily="50" charset="-128"/>
            </a:endParaRPr>
          </a:p>
          <a:p>
            <a:pPr marL="0" lvl="1"/>
            <a:r>
              <a:rPr lang="ja-JP" altLang="en-US" sz="2000" dirty="0">
                <a:latin typeface="+mj-ea"/>
                <a:ea typeface="+mj-ea"/>
                <a:cs typeface="メイリオ" panose="020B0604030504040204" pitchFamily="50" charset="-128"/>
              </a:rPr>
              <a:t>最後には</a:t>
            </a:r>
            <a:r>
              <a:rPr lang="ja-JP" altLang="en-US" sz="2800" b="1" dirty="0">
                <a:latin typeface="+mj-ea"/>
                <a:ea typeface="+mj-ea"/>
                <a:cs typeface="メイリオ" panose="020B0604030504040204" pitchFamily="50" charset="-128"/>
              </a:rPr>
              <a:t>透析</a:t>
            </a:r>
            <a:r>
              <a:rPr lang="ja-JP" altLang="en-US" sz="2000" dirty="0">
                <a:latin typeface="+mj-ea"/>
                <a:ea typeface="+mj-ea"/>
                <a:cs typeface="メイリオ" panose="020B0604030504040204" pitchFamily="50" charset="-128"/>
              </a:rPr>
              <a:t>になるかもしれない病気です。</a:t>
            </a:r>
          </a:p>
        </p:txBody>
      </p:sp>
      <p:sp>
        <p:nvSpPr>
          <p:cNvPr id="14" name="テキスト ボックス 13"/>
          <p:cNvSpPr txBox="1"/>
          <p:nvPr/>
        </p:nvSpPr>
        <p:spPr>
          <a:xfrm>
            <a:off x="8127249" y="3001048"/>
            <a:ext cx="1043608"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2400" b="1" dirty="0">
                <a:solidFill>
                  <a:schemeClr val="tx1"/>
                </a:solidFill>
                <a:effectLst>
                  <a:outerShdw blurRad="38100" dist="38100" dir="2700000" algn="tl">
                    <a:srgbClr val="000000">
                      <a:alpha val="43137"/>
                    </a:srgbClr>
                  </a:outerShdw>
                </a:effectLst>
                <a:latin typeface="+mn-ea"/>
                <a:cs typeface="メイリオ" panose="020B0604030504040204" pitchFamily="50" charset="-128"/>
              </a:rPr>
              <a:t>透析</a:t>
            </a:r>
            <a:endParaRPr lang="en-US" altLang="ja-JP" sz="3200" b="1" dirty="0">
              <a:solidFill>
                <a:schemeClr val="tx1"/>
              </a:solidFill>
              <a:effectLst>
                <a:outerShdw blurRad="38100" dist="38100" dir="2700000" algn="tl">
                  <a:srgbClr val="000000">
                    <a:alpha val="43137"/>
                  </a:srgbClr>
                </a:outerShdw>
              </a:effectLst>
              <a:latin typeface="+mn-ea"/>
              <a:cs typeface="メイリオ" panose="020B0604030504040204" pitchFamily="50" charset="-128"/>
            </a:endParaRPr>
          </a:p>
        </p:txBody>
      </p:sp>
      <p:sp>
        <p:nvSpPr>
          <p:cNvPr id="16" name="テキスト ボックス 15"/>
          <p:cNvSpPr txBox="1"/>
          <p:nvPr/>
        </p:nvSpPr>
        <p:spPr>
          <a:xfrm>
            <a:off x="2263735" y="5270652"/>
            <a:ext cx="1176925" cy="338554"/>
          </a:xfrm>
          <a:prstGeom prst="rect">
            <a:avLst/>
          </a:prstGeom>
          <a:noFill/>
        </p:spPr>
        <p:txBody>
          <a:bodyPr wrap="none" rtlCol="0">
            <a:spAutoFit/>
          </a:bodyPr>
          <a:lstStyle/>
          <a:p>
            <a:r>
              <a:rPr lang="ja-JP" altLang="en-US" sz="1600" dirty="0">
                <a:latin typeface="+mn-ea"/>
                <a:cs typeface="メイリオ" panose="020B0604030504040204" pitchFamily="50" charset="-128"/>
              </a:rPr>
              <a:t>ステージ</a:t>
            </a:r>
            <a:r>
              <a:rPr lang="en-US" altLang="ja-JP" sz="1600" dirty="0">
                <a:latin typeface="+mn-ea"/>
                <a:cs typeface="メイリオ" panose="020B0604030504040204" pitchFamily="50" charset="-128"/>
              </a:rPr>
              <a:t>G2</a:t>
            </a:r>
            <a:endParaRPr lang="ja-JP" altLang="en-US" sz="1600" dirty="0">
              <a:latin typeface="+mn-ea"/>
              <a:cs typeface="メイリオ" panose="020B0604030504040204" pitchFamily="50" charset="-128"/>
            </a:endParaRPr>
          </a:p>
        </p:txBody>
      </p:sp>
      <p:sp>
        <p:nvSpPr>
          <p:cNvPr id="17" name="テキスト ボックス 16"/>
          <p:cNvSpPr txBox="1"/>
          <p:nvPr/>
        </p:nvSpPr>
        <p:spPr>
          <a:xfrm>
            <a:off x="3750443" y="4601300"/>
            <a:ext cx="1176925" cy="338554"/>
          </a:xfrm>
          <a:prstGeom prst="rect">
            <a:avLst/>
          </a:prstGeom>
          <a:noFill/>
        </p:spPr>
        <p:txBody>
          <a:bodyPr wrap="none" rtlCol="0">
            <a:spAutoFit/>
          </a:bodyPr>
          <a:lstStyle/>
          <a:p>
            <a:r>
              <a:rPr lang="ja-JP" altLang="en-US" sz="1600" dirty="0">
                <a:latin typeface="+mn-ea"/>
                <a:cs typeface="メイリオ" panose="020B0604030504040204" pitchFamily="50" charset="-128"/>
              </a:rPr>
              <a:t>ステージ</a:t>
            </a:r>
            <a:r>
              <a:rPr lang="en-US" altLang="ja-JP" sz="1600" dirty="0">
                <a:latin typeface="+mn-ea"/>
                <a:cs typeface="メイリオ" panose="020B0604030504040204" pitchFamily="50" charset="-128"/>
              </a:rPr>
              <a:t>G3</a:t>
            </a:r>
            <a:endParaRPr lang="ja-JP" altLang="en-US" sz="1600" dirty="0">
              <a:latin typeface="+mn-ea"/>
              <a:cs typeface="メイリオ" panose="020B0604030504040204" pitchFamily="50" charset="-128"/>
            </a:endParaRPr>
          </a:p>
        </p:txBody>
      </p:sp>
      <p:sp>
        <p:nvSpPr>
          <p:cNvPr id="18" name="テキスト ボックス 17"/>
          <p:cNvSpPr txBox="1"/>
          <p:nvPr/>
        </p:nvSpPr>
        <p:spPr>
          <a:xfrm>
            <a:off x="5268308" y="3969122"/>
            <a:ext cx="1176925" cy="338554"/>
          </a:xfrm>
          <a:prstGeom prst="rect">
            <a:avLst/>
          </a:prstGeom>
          <a:noFill/>
        </p:spPr>
        <p:txBody>
          <a:bodyPr wrap="none" rtlCol="0">
            <a:spAutoFit/>
          </a:bodyPr>
          <a:lstStyle/>
          <a:p>
            <a:r>
              <a:rPr lang="ja-JP" altLang="en-US" sz="1600" dirty="0">
                <a:latin typeface="+mn-ea"/>
                <a:cs typeface="メイリオ" panose="020B0604030504040204" pitchFamily="50" charset="-128"/>
              </a:rPr>
              <a:t>ステージ</a:t>
            </a:r>
            <a:r>
              <a:rPr lang="en-US" altLang="ja-JP" sz="1600" dirty="0">
                <a:latin typeface="+mn-ea"/>
                <a:cs typeface="メイリオ" panose="020B0604030504040204" pitchFamily="50" charset="-128"/>
              </a:rPr>
              <a:t>G4</a:t>
            </a:r>
            <a:endParaRPr lang="ja-JP" altLang="en-US" sz="1600" dirty="0">
              <a:latin typeface="+mn-ea"/>
              <a:cs typeface="メイリオ" panose="020B0604030504040204" pitchFamily="50" charset="-128"/>
            </a:endParaRPr>
          </a:p>
        </p:txBody>
      </p:sp>
      <p:sp>
        <p:nvSpPr>
          <p:cNvPr id="19" name="テキスト ボックス 18"/>
          <p:cNvSpPr txBox="1"/>
          <p:nvPr/>
        </p:nvSpPr>
        <p:spPr>
          <a:xfrm>
            <a:off x="6662063" y="3293436"/>
            <a:ext cx="1176925" cy="338554"/>
          </a:xfrm>
          <a:prstGeom prst="rect">
            <a:avLst/>
          </a:prstGeom>
          <a:noFill/>
        </p:spPr>
        <p:txBody>
          <a:bodyPr wrap="none" rtlCol="0">
            <a:spAutoFit/>
          </a:bodyPr>
          <a:lstStyle/>
          <a:p>
            <a:r>
              <a:rPr lang="ja-JP" altLang="en-US" sz="1600" dirty="0">
                <a:latin typeface="+mn-ea"/>
                <a:cs typeface="メイリオ" panose="020B0604030504040204" pitchFamily="50" charset="-128"/>
              </a:rPr>
              <a:t>ステージ</a:t>
            </a:r>
            <a:r>
              <a:rPr lang="en-US" altLang="ja-JP" sz="1600" dirty="0">
                <a:latin typeface="+mn-ea"/>
                <a:cs typeface="メイリオ" panose="020B0604030504040204" pitchFamily="50" charset="-128"/>
              </a:rPr>
              <a:t>G5</a:t>
            </a:r>
            <a:endParaRPr lang="ja-JP" altLang="en-US" sz="1600" dirty="0">
              <a:latin typeface="+mn-ea"/>
              <a:cs typeface="メイリオ" panose="020B0604030504040204" pitchFamily="50" charset="-128"/>
            </a:endParaRPr>
          </a:p>
        </p:txBody>
      </p:sp>
      <p:sp>
        <p:nvSpPr>
          <p:cNvPr id="10" name="テキスト ボックス 9">
            <a:extLst>
              <a:ext uri="{FF2B5EF4-FFF2-40B4-BE49-F238E27FC236}">
                <a16:creationId xmlns:a16="http://schemas.microsoft.com/office/drawing/2014/main" id="{A009D777-0117-4D5E-BA67-303B96D265F3}"/>
              </a:ext>
            </a:extLst>
          </p:cNvPr>
          <p:cNvSpPr txBox="1"/>
          <p:nvPr/>
        </p:nvSpPr>
        <p:spPr>
          <a:xfrm>
            <a:off x="767734" y="5846947"/>
            <a:ext cx="1176925" cy="338554"/>
          </a:xfrm>
          <a:prstGeom prst="rect">
            <a:avLst/>
          </a:prstGeom>
          <a:noFill/>
        </p:spPr>
        <p:txBody>
          <a:bodyPr wrap="none" rtlCol="0">
            <a:spAutoFit/>
          </a:bodyPr>
          <a:lstStyle/>
          <a:p>
            <a:r>
              <a:rPr lang="ja-JP" altLang="en-US" sz="1600" dirty="0">
                <a:latin typeface="+mn-ea"/>
                <a:cs typeface="メイリオ" panose="020B0604030504040204" pitchFamily="50" charset="-128"/>
              </a:rPr>
              <a:t>ステージ</a:t>
            </a:r>
            <a:r>
              <a:rPr lang="en-US" altLang="ja-JP" sz="1600" dirty="0">
                <a:latin typeface="+mn-ea"/>
                <a:cs typeface="メイリオ" panose="020B0604030504040204" pitchFamily="50" charset="-128"/>
              </a:rPr>
              <a:t>G1</a:t>
            </a:r>
            <a:endParaRPr lang="ja-JP" altLang="en-US" sz="1600" dirty="0">
              <a:latin typeface="+mn-ea"/>
              <a:cs typeface="メイリオ" panose="020B0604030504040204" pitchFamily="50" charset="-128"/>
            </a:endParaRPr>
          </a:p>
        </p:txBody>
      </p:sp>
    </p:spTree>
    <p:extLst>
      <p:ext uri="{BB962C8B-B14F-4D97-AF65-F5344CB8AC3E}">
        <p14:creationId xmlns:p14="http://schemas.microsoft.com/office/powerpoint/2010/main" val="16170757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AAA41F6-3759-7144-B0F3-485FEFE4DD4C}"/>
              </a:ext>
            </a:extLst>
          </p:cNvPr>
          <p:cNvSpPr txBox="1"/>
          <p:nvPr/>
        </p:nvSpPr>
        <p:spPr>
          <a:xfrm>
            <a:off x="313318" y="38139"/>
            <a:ext cx="8830682" cy="369332"/>
          </a:xfrm>
          <a:prstGeom prst="rect">
            <a:avLst/>
          </a:prstGeom>
          <a:noFill/>
        </p:spPr>
        <p:txBody>
          <a:bodyPr wrap="square" rtlCol="0">
            <a:spAutoFit/>
          </a:bodyPr>
          <a:lstStyle/>
          <a:p>
            <a:pPr>
              <a:defRPr/>
            </a:pPr>
            <a:r>
              <a:rPr lang="ja-JP" altLang="en-US" b="1" kern="0" dirty="0">
                <a:solidFill>
                  <a:schemeClr val="bg1"/>
                </a:solidFill>
                <a:latin typeface="+mj-ea"/>
                <a:ea typeface="+mj-ea"/>
              </a:rPr>
              <a:t>急性腎障害（ＡＫＩ）とは</a:t>
            </a:r>
            <a:endParaRPr lang="en-US" altLang="ja-JP" b="1" kern="0" dirty="0">
              <a:solidFill>
                <a:schemeClr val="bg1"/>
              </a:solidFill>
              <a:latin typeface="+mj-ea"/>
              <a:ea typeface="+mj-ea"/>
            </a:endParaRPr>
          </a:p>
        </p:txBody>
      </p:sp>
      <p:sp>
        <p:nvSpPr>
          <p:cNvPr id="3" name="Text Box 13">
            <a:extLst>
              <a:ext uri="{FF2B5EF4-FFF2-40B4-BE49-F238E27FC236}">
                <a16:creationId xmlns:a16="http://schemas.microsoft.com/office/drawing/2014/main" id="{B5C8FA34-2CCD-7B41-B0A8-4596C5A3281A}"/>
              </a:ext>
            </a:extLst>
          </p:cNvPr>
          <p:cNvSpPr txBox="1">
            <a:spLocks noChangeArrowheads="1"/>
          </p:cNvSpPr>
          <p:nvPr/>
        </p:nvSpPr>
        <p:spPr bwMode="auto">
          <a:xfrm>
            <a:off x="579457" y="558926"/>
            <a:ext cx="745493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1pPr>
            <a:lvl2pPr marL="742950" indent="-285750" eaLnBrk="0" hangingPunct="0">
              <a:spcBef>
                <a:spcPct val="20000"/>
              </a:spcBef>
              <a:buChar char="–"/>
              <a:defRPr kumimoji="1" sz="28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2pPr>
            <a:lvl3pPr marL="1143000" indent="-228600" eaLnBrk="0" hangingPunct="0">
              <a:spcBef>
                <a:spcPct val="20000"/>
              </a:spcBef>
              <a:buChar char="•"/>
              <a:defRPr kumimoji="1" sz="24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3pPr>
            <a:lvl4pPr marL="16002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4pPr>
            <a:lvl5pPr marL="20574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9pPr>
          </a:lstStyle>
          <a:p>
            <a:pPr eaLnBrk="1" hangingPunct="1">
              <a:spcBef>
                <a:spcPct val="0"/>
              </a:spcBef>
              <a:buFontTx/>
              <a:buNone/>
              <a:defRPr/>
            </a:pPr>
            <a:r>
              <a:rPr lang="ja-JP" altLang="en-US" sz="1600" kern="0" dirty="0">
                <a:solidFill>
                  <a:prstClr val="black"/>
                </a:solidFill>
                <a:latin typeface="+mn-ea"/>
                <a:ea typeface="+mn-ea"/>
              </a:rPr>
              <a:t>古くより急性腎不全（</a:t>
            </a:r>
            <a:r>
              <a:rPr lang="en-US" altLang="ja-JP" sz="1600" kern="0" dirty="0">
                <a:solidFill>
                  <a:prstClr val="black"/>
                </a:solidFill>
                <a:latin typeface="+mn-ea"/>
                <a:ea typeface="+mn-ea"/>
              </a:rPr>
              <a:t>ARF)</a:t>
            </a:r>
            <a:r>
              <a:rPr lang="ja-JP" altLang="en-US" sz="1600" kern="0" dirty="0">
                <a:solidFill>
                  <a:prstClr val="black"/>
                </a:solidFill>
                <a:latin typeface="+mn-ea"/>
                <a:ea typeface="+mn-ea"/>
              </a:rPr>
              <a:t>と呼んでいたが、</a:t>
            </a:r>
            <a:endParaRPr lang="en-US" altLang="ja-JP" sz="1600" kern="0" dirty="0">
              <a:solidFill>
                <a:prstClr val="black"/>
              </a:solidFill>
              <a:latin typeface="+mn-ea"/>
              <a:ea typeface="+mn-ea"/>
            </a:endParaRPr>
          </a:p>
          <a:p>
            <a:pPr eaLnBrk="1" hangingPunct="1">
              <a:spcBef>
                <a:spcPct val="0"/>
              </a:spcBef>
              <a:buFontTx/>
              <a:buNone/>
              <a:defRPr/>
            </a:pPr>
            <a:r>
              <a:rPr lang="en-US" altLang="ja-JP" sz="1600" kern="0" dirty="0">
                <a:solidFill>
                  <a:prstClr val="black"/>
                </a:solidFill>
                <a:latin typeface="+mn-ea"/>
                <a:ea typeface="+mn-ea"/>
              </a:rPr>
              <a:t>2004</a:t>
            </a:r>
            <a:r>
              <a:rPr lang="ja-JP" altLang="en-US" sz="1600" kern="0" dirty="0">
                <a:solidFill>
                  <a:prstClr val="black"/>
                </a:solidFill>
                <a:latin typeface="+mn-ea"/>
                <a:ea typeface="+mn-ea"/>
              </a:rPr>
              <a:t>年に急性腎障害（</a:t>
            </a:r>
            <a:r>
              <a:rPr lang="en-US" altLang="ja-JP" sz="1600" kern="0" dirty="0">
                <a:solidFill>
                  <a:prstClr val="black"/>
                </a:solidFill>
                <a:latin typeface="+mn-ea"/>
                <a:ea typeface="+mn-ea"/>
              </a:rPr>
              <a:t>AKI)</a:t>
            </a:r>
            <a:r>
              <a:rPr lang="ja-JP" altLang="en-US" sz="1600" kern="0" dirty="0">
                <a:solidFill>
                  <a:prstClr val="black"/>
                </a:solidFill>
                <a:latin typeface="+mn-ea"/>
                <a:ea typeface="+mn-ea"/>
              </a:rPr>
              <a:t>が新しい概念として提唱された。</a:t>
            </a:r>
            <a:endParaRPr lang="en-US" altLang="ja-JP" sz="1600" kern="0" dirty="0">
              <a:solidFill>
                <a:prstClr val="black"/>
              </a:solidFill>
              <a:latin typeface="+mn-ea"/>
              <a:ea typeface="+mn-ea"/>
              <a:cs typeface="+mn-cs"/>
            </a:endParaRPr>
          </a:p>
        </p:txBody>
      </p:sp>
      <p:sp>
        <p:nvSpPr>
          <p:cNvPr id="4" name="Text Box 13">
            <a:extLst>
              <a:ext uri="{FF2B5EF4-FFF2-40B4-BE49-F238E27FC236}">
                <a16:creationId xmlns:a16="http://schemas.microsoft.com/office/drawing/2014/main" id="{331D9BB9-2AA2-564B-B60C-057395341330}"/>
              </a:ext>
            </a:extLst>
          </p:cNvPr>
          <p:cNvSpPr txBox="1">
            <a:spLocks noChangeArrowheads="1"/>
          </p:cNvSpPr>
          <p:nvPr/>
        </p:nvSpPr>
        <p:spPr bwMode="auto">
          <a:xfrm>
            <a:off x="506544" y="1114724"/>
            <a:ext cx="27613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1pPr>
            <a:lvl2pPr marL="742950" indent="-285750" eaLnBrk="0" hangingPunct="0">
              <a:spcBef>
                <a:spcPct val="20000"/>
              </a:spcBef>
              <a:buChar char="–"/>
              <a:defRPr kumimoji="1" sz="28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2pPr>
            <a:lvl3pPr marL="1143000" indent="-228600" eaLnBrk="0" hangingPunct="0">
              <a:spcBef>
                <a:spcPct val="20000"/>
              </a:spcBef>
              <a:buChar char="•"/>
              <a:defRPr kumimoji="1" sz="24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3pPr>
            <a:lvl4pPr marL="16002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4pPr>
            <a:lvl5pPr marL="20574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9pPr>
          </a:lstStyle>
          <a:p>
            <a:pPr eaLnBrk="1" hangingPunct="1">
              <a:spcBef>
                <a:spcPct val="0"/>
              </a:spcBef>
              <a:buFontTx/>
              <a:buNone/>
              <a:defRPr/>
            </a:pPr>
            <a:r>
              <a:rPr lang="ja-JP" altLang="en-US" sz="1800" b="1" kern="0" dirty="0">
                <a:solidFill>
                  <a:prstClr val="black"/>
                </a:solidFill>
                <a:latin typeface="+mn-ea"/>
                <a:ea typeface="+mn-ea"/>
              </a:rPr>
              <a:t>でも、なぜ？？</a:t>
            </a:r>
            <a:endParaRPr lang="en-US" altLang="ja-JP" sz="1800" b="1" kern="0" dirty="0">
              <a:solidFill>
                <a:prstClr val="black"/>
              </a:solidFill>
              <a:latin typeface="+mn-ea"/>
              <a:ea typeface="+mn-ea"/>
              <a:cs typeface="+mn-cs"/>
            </a:endParaRPr>
          </a:p>
        </p:txBody>
      </p:sp>
      <p:grpSp>
        <p:nvGrpSpPr>
          <p:cNvPr id="5" name="グループ化 4">
            <a:extLst>
              <a:ext uri="{FF2B5EF4-FFF2-40B4-BE49-F238E27FC236}">
                <a16:creationId xmlns:a16="http://schemas.microsoft.com/office/drawing/2014/main" id="{711CAE45-9FAB-1C44-AE34-C539A48223EF}"/>
              </a:ext>
            </a:extLst>
          </p:cNvPr>
          <p:cNvGrpSpPr>
            <a:grpSpLocks/>
          </p:cNvGrpSpPr>
          <p:nvPr/>
        </p:nvGrpSpPr>
        <p:grpSpPr bwMode="auto">
          <a:xfrm>
            <a:off x="608031" y="1382788"/>
            <a:ext cx="7857875" cy="2658703"/>
            <a:chOff x="63113" y="1379186"/>
            <a:chExt cx="9017773" cy="3051688"/>
          </a:xfrm>
        </p:grpSpPr>
        <p:sp>
          <p:nvSpPr>
            <p:cNvPr id="6" name="角丸四角形 5">
              <a:extLst>
                <a:ext uri="{FF2B5EF4-FFF2-40B4-BE49-F238E27FC236}">
                  <a16:creationId xmlns:a16="http://schemas.microsoft.com/office/drawing/2014/main" id="{0038B894-8A38-AA48-BDA6-17AB12BE9DDB}"/>
                </a:ext>
              </a:extLst>
            </p:cNvPr>
            <p:cNvSpPr/>
            <p:nvPr/>
          </p:nvSpPr>
          <p:spPr>
            <a:xfrm>
              <a:off x="63113" y="1494075"/>
              <a:ext cx="9017773" cy="2936799"/>
            </a:xfrm>
            <a:prstGeom prst="roundRect">
              <a:avLst>
                <a:gd name="adj" fmla="val 5420"/>
              </a:avLst>
            </a:prstGeom>
            <a:solidFill>
              <a:srgbClr val="FFCC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ja-JP" altLang="en-US" sz="4000">
                <a:solidFill>
                  <a:prstClr val="white"/>
                </a:solidFill>
              </a:endParaRPr>
            </a:p>
          </p:txBody>
        </p:sp>
        <p:sp>
          <p:nvSpPr>
            <p:cNvPr id="7" name="Text Box 13">
              <a:extLst>
                <a:ext uri="{FF2B5EF4-FFF2-40B4-BE49-F238E27FC236}">
                  <a16:creationId xmlns:a16="http://schemas.microsoft.com/office/drawing/2014/main" id="{99147089-53A2-FB43-9769-99FE82F2BE0E}"/>
                </a:ext>
              </a:extLst>
            </p:cNvPr>
            <p:cNvSpPr txBox="1">
              <a:spLocks noChangeArrowheads="1"/>
            </p:cNvSpPr>
            <p:nvPr/>
          </p:nvSpPr>
          <p:spPr bwMode="auto">
            <a:xfrm>
              <a:off x="2884343" y="1379186"/>
              <a:ext cx="3168922" cy="47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fontAlgn="base">
                <a:spcBef>
                  <a:spcPct val="0"/>
                </a:spcBef>
                <a:spcAft>
                  <a:spcPct val="0"/>
                </a:spcAft>
                <a:buFontTx/>
                <a:buNone/>
                <a:defRPr/>
              </a:pPr>
              <a:r>
                <a:rPr lang="ja-JP" altLang="en-US" sz="2100" u="sng" dirty="0">
                  <a:solidFill>
                    <a:srgbClr val="990033"/>
                  </a:solidFill>
                  <a:latin typeface="+mn-ea"/>
                  <a:ea typeface="+mn-ea"/>
                  <a:cs typeface="ＭＳ Ｐゴシック" panose="020B0600070205080204" pitchFamily="50" charset="-128"/>
                </a:rPr>
                <a:t>急性腎不全（</a:t>
              </a:r>
              <a:r>
                <a:rPr lang="en-US" altLang="ja-JP" sz="2100" u="sng" dirty="0">
                  <a:solidFill>
                    <a:srgbClr val="990033"/>
                  </a:solidFill>
                  <a:latin typeface="+mn-ea"/>
                  <a:ea typeface="+mn-ea"/>
                  <a:cs typeface="ＭＳ Ｐゴシック" panose="020B0600070205080204" pitchFamily="50" charset="-128"/>
                </a:rPr>
                <a:t>ARF)</a:t>
              </a:r>
            </a:p>
          </p:txBody>
        </p:sp>
        <p:sp>
          <p:nvSpPr>
            <p:cNvPr id="8" name="Text Box 13">
              <a:extLst>
                <a:ext uri="{FF2B5EF4-FFF2-40B4-BE49-F238E27FC236}">
                  <a16:creationId xmlns:a16="http://schemas.microsoft.com/office/drawing/2014/main" id="{2DA91680-4590-444D-ABE4-DB5D997DFA2B}"/>
                </a:ext>
              </a:extLst>
            </p:cNvPr>
            <p:cNvSpPr txBox="1">
              <a:spLocks noChangeArrowheads="1"/>
            </p:cNvSpPr>
            <p:nvPr/>
          </p:nvSpPr>
          <p:spPr bwMode="auto">
            <a:xfrm>
              <a:off x="63113" y="1748085"/>
              <a:ext cx="9017773" cy="250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1pPr>
              <a:lvl2pPr marL="742950" indent="-285750" eaLnBrk="0" hangingPunct="0">
                <a:spcBef>
                  <a:spcPct val="20000"/>
                </a:spcBef>
                <a:buChar char="–"/>
                <a:defRPr kumimoji="1" sz="28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2pPr>
              <a:lvl3pPr marL="1143000" indent="-228600" eaLnBrk="0" hangingPunct="0">
                <a:spcBef>
                  <a:spcPct val="20000"/>
                </a:spcBef>
                <a:buChar char="•"/>
                <a:defRPr kumimoji="1" sz="24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3pPr>
              <a:lvl4pPr marL="16002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4pPr>
              <a:lvl5pPr marL="20574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9pPr>
            </a:lstStyle>
            <a:p>
              <a:pPr eaLnBrk="1" hangingPunct="1">
                <a:spcBef>
                  <a:spcPct val="0"/>
                </a:spcBef>
                <a:buFontTx/>
                <a:buNone/>
                <a:defRPr/>
              </a:pPr>
              <a:r>
                <a:rPr lang="ja-JP" altLang="en-US" sz="1800" kern="0" dirty="0">
                  <a:solidFill>
                    <a:srgbClr val="990033"/>
                  </a:solidFill>
                  <a:latin typeface="+mn-ea"/>
                  <a:ea typeface="+mn-ea"/>
                </a:rPr>
                <a:t>急激に腎機能が廃絶し、体液の恒常性が維持できなくなった結果、尿毒症、電解質異常、代謝性アシドーシスが進行する病態</a:t>
              </a:r>
              <a:endParaRPr lang="en-US" altLang="ja-JP" sz="1800" kern="0" dirty="0">
                <a:solidFill>
                  <a:srgbClr val="990033"/>
                </a:solidFill>
                <a:latin typeface="+mn-ea"/>
                <a:ea typeface="+mn-ea"/>
              </a:endParaRPr>
            </a:p>
            <a:p>
              <a:pPr eaLnBrk="1" hangingPunct="1">
                <a:spcBef>
                  <a:spcPct val="0"/>
                </a:spcBef>
                <a:buFontTx/>
                <a:buNone/>
                <a:defRPr/>
              </a:pPr>
              <a:r>
                <a:rPr lang="ja-JP" altLang="en-US" sz="1600" kern="0" dirty="0">
                  <a:solidFill>
                    <a:prstClr val="black"/>
                  </a:solidFill>
                  <a:latin typeface="+mn-ea"/>
                  <a:ea typeface="+mn-ea"/>
                  <a:cs typeface="+mn-cs"/>
                </a:rPr>
                <a:t>（</a:t>
              </a:r>
              <a:r>
                <a:rPr lang="ja-JP" altLang="en-US" sz="1600" u="sng" kern="0" dirty="0">
                  <a:solidFill>
                    <a:prstClr val="black"/>
                  </a:solidFill>
                  <a:latin typeface="+mn-ea"/>
                  <a:ea typeface="+mn-ea"/>
                  <a:cs typeface="+mn-cs"/>
                </a:rPr>
                <a:t>概念であり、明確な数値による基準はなし。施設ごとに自分で決めていた</a:t>
              </a:r>
              <a:r>
                <a:rPr lang="ja-JP" altLang="en-US" sz="1600" kern="0" dirty="0">
                  <a:solidFill>
                    <a:prstClr val="black"/>
                  </a:solidFill>
                  <a:latin typeface="+mn-ea"/>
                  <a:ea typeface="+mn-ea"/>
                  <a:cs typeface="+mn-cs"/>
                </a:rPr>
                <a:t>）</a:t>
              </a:r>
              <a:endParaRPr lang="en-US" altLang="ja-JP" sz="1600" kern="0" dirty="0">
                <a:solidFill>
                  <a:prstClr val="black"/>
                </a:solidFill>
                <a:latin typeface="+mn-ea"/>
                <a:ea typeface="+mn-ea"/>
                <a:cs typeface="+mn-cs"/>
              </a:endParaRPr>
            </a:p>
            <a:p>
              <a:pPr eaLnBrk="1" hangingPunct="1">
                <a:spcBef>
                  <a:spcPct val="0"/>
                </a:spcBef>
                <a:buFontTx/>
                <a:buNone/>
                <a:defRPr/>
              </a:pPr>
              <a:endParaRPr lang="en-US" altLang="ja-JP" sz="1800" kern="0" dirty="0">
                <a:solidFill>
                  <a:srgbClr val="990033"/>
                </a:solidFill>
                <a:latin typeface="+mn-ea"/>
                <a:ea typeface="+mn-ea"/>
                <a:cs typeface="+mn-cs"/>
              </a:endParaRPr>
            </a:p>
            <a:p>
              <a:pPr eaLnBrk="1" hangingPunct="1">
                <a:spcBef>
                  <a:spcPct val="0"/>
                </a:spcBef>
                <a:buFontTx/>
                <a:buNone/>
                <a:defRPr/>
              </a:pPr>
              <a:r>
                <a:rPr lang="ja-JP" altLang="en-US" sz="1800" kern="0" dirty="0">
                  <a:solidFill>
                    <a:srgbClr val="990033"/>
                  </a:solidFill>
                  <a:latin typeface="+mn-ea"/>
                  <a:ea typeface="+mn-ea"/>
                </a:rPr>
                <a:t>当時一般的に用いられていた診断基準</a:t>
              </a:r>
              <a:endParaRPr lang="en-US" altLang="ja-JP" sz="1800" kern="0" dirty="0">
                <a:solidFill>
                  <a:srgbClr val="990033"/>
                </a:solidFill>
                <a:latin typeface="+mn-ea"/>
                <a:ea typeface="+mn-ea"/>
              </a:endParaRPr>
            </a:p>
            <a:p>
              <a:pPr eaLnBrk="1" hangingPunct="1">
                <a:spcBef>
                  <a:spcPct val="0"/>
                </a:spcBef>
                <a:buFontTx/>
                <a:buNone/>
                <a:defRPr/>
              </a:pPr>
              <a:r>
                <a:rPr lang="ja-JP" altLang="en-US" sz="1600" kern="0" dirty="0">
                  <a:solidFill>
                    <a:srgbClr val="990033"/>
                  </a:solidFill>
                  <a:latin typeface="+mn-ea"/>
                  <a:ea typeface="+mn-ea"/>
                </a:rPr>
                <a:t>・血清クレアチニン</a:t>
              </a:r>
              <a:r>
                <a:rPr lang="en-US" altLang="ja-JP" sz="1600" kern="0" dirty="0">
                  <a:solidFill>
                    <a:srgbClr val="990033"/>
                  </a:solidFill>
                  <a:latin typeface="+mn-ea"/>
                  <a:ea typeface="+mn-ea"/>
                </a:rPr>
                <a:t>(</a:t>
              </a:r>
              <a:r>
                <a:rPr lang="en-US" altLang="ja-JP" sz="1600" kern="0" dirty="0" err="1">
                  <a:solidFill>
                    <a:srgbClr val="990033"/>
                  </a:solidFill>
                  <a:latin typeface="+mn-ea"/>
                  <a:ea typeface="+mn-ea"/>
                </a:rPr>
                <a:t>sCr</a:t>
              </a:r>
              <a:r>
                <a:rPr lang="en-US" altLang="ja-JP" sz="1600" kern="0" dirty="0">
                  <a:solidFill>
                    <a:srgbClr val="990033"/>
                  </a:solidFill>
                  <a:latin typeface="+mn-ea"/>
                  <a:ea typeface="+mn-ea"/>
                </a:rPr>
                <a:t>)</a:t>
              </a:r>
              <a:r>
                <a:rPr lang="ja-JP" altLang="en-US" sz="1600" kern="0" dirty="0">
                  <a:solidFill>
                    <a:srgbClr val="990033"/>
                  </a:solidFill>
                  <a:latin typeface="+mn-ea"/>
                  <a:ea typeface="+mn-ea"/>
                </a:rPr>
                <a:t>値が</a:t>
              </a:r>
              <a:r>
                <a:rPr lang="en-US" altLang="ja-JP" sz="1600" kern="0" dirty="0">
                  <a:solidFill>
                    <a:srgbClr val="990033"/>
                  </a:solidFill>
                  <a:latin typeface="+mn-ea"/>
                  <a:ea typeface="+mn-ea"/>
                </a:rPr>
                <a:t>2.0-2.5mg/dl</a:t>
              </a:r>
              <a:r>
                <a:rPr lang="ja-JP" altLang="en-US" sz="1600" kern="0" dirty="0">
                  <a:solidFill>
                    <a:srgbClr val="990033"/>
                  </a:solidFill>
                  <a:latin typeface="+mn-ea"/>
                  <a:ea typeface="+mn-ea"/>
                </a:rPr>
                <a:t>以上に上昇</a:t>
              </a:r>
              <a:endParaRPr lang="en-US" altLang="ja-JP" sz="1600" kern="0" dirty="0">
                <a:solidFill>
                  <a:srgbClr val="990033"/>
                </a:solidFill>
                <a:latin typeface="+mn-ea"/>
                <a:ea typeface="+mn-ea"/>
              </a:endParaRPr>
            </a:p>
            <a:p>
              <a:pPr eaLnBrk="1" hangingPunct="1">
                <a:spcBef>
                  <a:spcPct val="0"/>
                </a:spcBef>
                <a:buFontTx/>
                <a:buNone/>
                <a:defRPr/>
              </a:pPr>
              <a:r>
                <a:rPr lang="ja-JP" altLang="en-US" sz="1600" kern="0" dirty="0">
                  <a:solidFill>
                    <a:srgbClr val="990033"/>
                  </a:solidFill>
                  <a:latin typeface="+mn-ea"/>
                  <a:ea typeface="+mn-ea"/>
                </a:rPr>
                <a:t>・もともと腎機能低下がある場合はもとの</a:t>
              </a:r>
              <a:r>
                <a:rPr lang="en-US" altLang="ja-JP" sz="1600" kern="0" dirty="0" err="1">
                  <a:solidFill>
                    <a:srgbClr val="990033"/>
                  </a:solidFill>
                  <a:latin typeface="+mn-ea"/>
                  <a:ea typeface="+mn-ea"/>
                </a:rPr>
                <a:t>sCr</a:t>
              </a:r>
              <a:r>
                <a:rPr lang="ja-JP" altLang="en-US" sz="1600" kern="0" dirty="0">
                  <a:solidFill>
                    <a:srgbClr val="990033"/>
                  </a:solidFill>
                  <a:latin typeface="+mn-ea"/>
                  <a:ea typeface="+mn-ea"/>
                </a:rPr>
                <a:t>値の</a:t>
              </a:r>
              <a:r>
                <a:rPr lang="en-US" altLang="ja-JP" sz="1600" kern="0" dirty="0">
                  <a:solidFill>
                    <a:srgbClr val="990033"/>
                  </a:solidFill>
                  <a:latin typeface="+mn-ea"/>
                  <a:ea typeface="+mn-ea"/>
                </a:rPr>
                <a:t>50</a:t>
              </a:r>
              <a:r>
                <a:rPr lang="ja-JP" altLang="en-US" sz="1600" kern="0" dirty="0">
                  <a:solidFill>
                    <a:srgbClr val="990033"/>
                  </a:solidFill>
                  <a:latin typeface="+mn-ea"/>
                  <a:ea typeface="+mn-ea"/>
                </a:rPr>
                <a:t>％以上の上昇</a:t>
              </a:r>
              <a:endParaRPr lang="en-US" altLang="ja-JP" sz="1600" kern="0" dirty="0">
                <a:solidFill>
                  <a:srgbClr val="990033"/>
                </a:solidFill>
                <a:latin typeface="+mn-ea"/>
                <a:ea typeface="+mn-ea"/>
              </a:endParaRPr>
            </a:p>
            <a:p>
              <a:pPr eaLnBrk="1" hangingPunct="1">
                <a:spcBef>
                  <a:spcPct val="0"/>
                </a:spcBef>
                <a:buFontTx/>
                <a:buNone/>
                <a:defRPr/>
              </a:pPr>
              <a:r>
                <a:rPr lang="ja-JP" altLang="en-US" sz="1600" kern="0" dirty="0">
                  <a:solidFill>
                    <a:srgbClr val="990033"/>
                  </a:solidFill>
                  <a:latin typeface="+mn-ea"/>
                  <a:ea typeface="+mn-ea"/>
                </a:rPr>
                <a:t>・</a:t>
              </a:r>
              <a:r>
                <a:rPr lang="en-US" altLang="ja-JP" sz="1600" kern="0" dirty="0" err="1">
                  <a:solidFill>
                    <a:srgbClr val="990033"/>
                  </a:solidFill>
                  <a:latin typeface="+mn-ea"/>
                  <a:ea typeface="+mn-ea"/>
                </a:rPr>
                <a:t>sCr</a:t>
              </a:r>
              <a:r>
                <a:rPr lang="ja-JP" altLang="en-US" sz="1600" kern="0" dirty="0">
                  <a:solidFill>
                    <a:srgbClr val="990033"/>
                  </a:solidFill>
                  <a:latin typeface="+mn-ea"/>
                  <a:ea typeface="+mn-ea"/>
                </a:rPr>
                <a:t>が</a:t>
              </a:r>
              <a:r>
                <a:rPr lang="en-US" altLang="ja-JP" sz="1600" kern="0" dirty="0">
                  <a:solidFill>
                    <a:srgbClr val="990033"/>
                  </a:solidFill>
                  <a:latin typeface="+mn-ea"/>
                  <a:ea typeface="+mn-ea"/>
                </a:rPr>
                <a:t>0.5mg/dl/day</a:t>
              </a:r>
              <a:r>
                <a:rPr lang="ja-JP" altLang="en-US" sz="1600" kern="0" dirty="0">
                  <a:solidFill>
                    <a:srgbClr val="990033"/>
                  </a:solidFill>
                  <a:latin typeface="+mn-ea"/>
                  <a:ea typeface="+mn-ea"/>
                </a:rPr>
                <a:t>以上、</a:t>
              </a:r>
              <a:r>
                <a:rPr lang="en-US" altLang="ja-JP" sz="1600" kern="0" dirty="0">
                  <a:solidFill>
                    <a:srgbClr val="990033"/>
                  </a:solidFill>
                  <a:latin typeface="+mn-ea"/>
                  <a:ea typeface="+mn-ea"/>
                </a:rPr>
                <a:t>BUN </a:t>
              </a:r>
              <a:r>
                <a:rPr lang="ja-JP" altLang="en-US" sz="1600" kern="0" dirty="0">
                  <a:solidFill>
                    <a:srgbClr val="990033"/>
                  </a:solidFill>
                  <a:latin typeface="+mn-ea"/>
                  <a:ea typeface="+mn-ea"/>
                </a:rPr>
                <a:t>が</a:t>
              </a:r>
              <a:r>
                <a:rPr lang="en-US" altLang="ja-JP" sz="1600" kern="0" dirty="0">
                  <a:solidFill>
                    <a:srgbClr val="990033"/>
                  </a:solidFill>
                  <a:latin typeface="+mn-ea"/>
                  <a:ea typeface="+mn-ea"/>
                </a:rPr>
                <a:t>10mg/dl/day</a:t>
              </a:r>
              <a:r>
                <a:rPr lang="ja-JP" altLang="en-US" sz="1600" kern="0" dirty="0">
                  <a:solidFill>
                    <a:srgbClr val="990033"/>
                  </a:solidFill>
                  <a:latin typeface="+mn-ea"/>
                  <a:ea typeface="+mn-ea"/>
                </a:rPr>
                <a:t>以上の速度で上昇</a:t>
              </a:r>
              <a:endParaRPr lang="en-US" altLang="ja-JP" sz="1600" kern="0" dirty="0">
                <a:solidFill>
                  <a:srgbClr val="990033"/>
                </a:solidFill>
                <a:latin typeface="+mn-ea"/>
                <a:ea typeface="+mn-ea"/>
              </a:endParaRPr>
            </a:p>
          </p:txBody>
        </p:sp>
      </p:grpSp>
      <p:grpSp>
        <p:nvGrpSpPr>
          <p:cNvPr id="9" name="グループ化 8">
            <a:extLst>
              <a:ext uri="{FF2B5EF4-FFF2-40B4-BE49-F238E27FC236}">
                <a16:creationId xmlns:a16="http://schemas.microsoft.com/office/drawing/2014/main" id="{050A9930-F9BE-B34F-B16F-1268A9647BD3}"/>
              </a:ext>
            </a:extLst>
          </p:cNvPr>
          <p:cNvGrpSpPr>
            <a:grpSpLocks/>
          </p:cNvGrpSpPr>
          <p:nvPr/>
        </p:nvGrpSpPr>
        <p:grpSpPr bwMode="auto">
          <a:xfrm>
            <a:off x="608031" y="4158358"/>
            <a:ext cx="7857875" cy="2430685"/>
            <a:chOff x="63113" y="3952128"/>
            <a:chExt cx="9017773" cy="2789240"/>
          </a:xfrm>
        </p:grpSpPr>
        <p:sp>
          <p:nvSpPr>
            <p:cNvPr id="10" name="角丸四角形 9">
              <a:extLst>
                <a:ext uri="{FF2B5EF4-FFF2-40B4-BE49-F238E27FC236}">
                  <a16:creationId xmlns:a16="http://schemas.microsoft.com/office/drawing/2014/main" id="{F3502C80-549D-B246-919E-75E08D159FFC}"/>
                </a:ext>
              </a:extLst>
            </p:cNvPr>
            <p:cNvSpPr/>
            <p:nvPr/>
          </p:nvSpPr>
          <p:spPr>
            <a:xfrm>
              <a:off x="63113" y="3952128"/>
              <a:ext cx="9017773" cy="2789240"/>
            </a:xfrm>
            <a:prstGeom prst="roundRect">
              <a:avLst>
                <a:gd name="adj" fmla="val 5420"/>
              </a:avLst>
            </a:prstGeom>
            <a:solidFill>
              <a:srgbClr val="CCEC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ja-JP" altLang="en-US" sz="4000">
                <a:solidFill>
                  <a:prstClr val="white"/>
                </a:solidFill>
              </a:endParaRPr>
            </a:p>
          </p:txBody>
        </p:sp>
        <p:sp>
          <p:nvSpPr>
            <p:cNvPr id="11" name="Text Box 13">
              <a:extLst>
                <a:ext uri="{FF2B5EF4-FFF2-40B4-BE49-F238E27FC236}">
                  <a16:creationId xmlns:a16="http://schemas.microsoft.com/office/drawing/2014/main" id="{A406D5FA-9CAB-014F-B62A-203FB6762E89}"/>
                </a:ext>
              </a:extLst>
            </p:cNvPr>
            <p:cNvSpPr txBox="1">
              <a:spLocks noChangeArrowheads="1"/>
            </p:cNvSpPr>
            <p:nvPr/>
          </p:nvSpPr>
          <p:spPr bwMode="auto">
            <a:xfrm>
              <a:off x="2987539" y="3952128"/>
              <a:ext cx="3168922" cy="476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1pPr>
              <a:lvl2pPr marL="742950" indent="-285750" eaLnBrk="0" hangingPunct="0">
                <a:spcBef>
                  <a:spcPct val="20000"/>
                </a:spcBef>
                <a:buChar char="–"/>
                <a:defRPr kumimoji="1" sz="28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2pPr>
              <a:lvl3pPr marL="1143000" indent="-228600" eaLnBrk="0" hangingPunct="0">
                <a:spcBef>
                  <a:spcPct val="20000"/>
                </a:spcBef>
                <a:buChar char="•"/>
                <a:defRPr kumimoji="1" sz="24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3pPr>
              <a:lvl4pPr marL="16002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4pPr>
              <a:lvl5pPr marL="20574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9pPr>
            </a:lstStyle>
            <a:p>
              <a:pPr algn="ctr" eaLnBrk="1" hangingPunct="1">
                <a:spcBef>
                  <a:spcPct val="0"/>
                </a:spcBef>
                <a:buFontTx/>
                <a:buNone/>
                <a:defRPr/>
              </a:pPr>
              <a:r>
                <a:rPr lang="ja-JP" altLang="en-US" sz="2100" u="sng" kern="0" dirty="0">
                  <a:solidFill>
                    <a:srgbClr val="0000CC"/>
                  </a:solidFill>
                  <a:latin typeface="+mn-ea"/>
                  <a:ea typeface="+mn-ea"/>
                </a:rPr>
                <a:t>急性腎障害（</a:t>
              </a:r>
              <a:r>
                <a:rPr lang="en-US" altLang="ja-JP" sz="2100" u="sng" kern="0" dirty="0">
                  <a:solidFill>
                    <a:srgbClr val="0000CC"/>
                  </a:solidFill>
                  <a:latin typeface="+mn-ea"/>
                  <a:ea typeface="+mn-ea"/>
                </a:rPr>
                <a:t>AKI)</a:t>
              </a:r>
              <a:endParaRPr lang="en-US" altLang="ja-JP" sz="2100" u="sng" kern="0" dirty="0">
                <a:solidFill>
                  <a:srgbClr val="0000CC"/>
                </a:solidFill>
                <a:latin typeface="+mn-ea"/>
                <a:ea typeface="+mn-ea"/>
                <a:cs typeface="+mn-cs"/>
              </a:endParaRPr>
            </a:p>
          </p:txBody>
        </p:sp>
        <p:sp>
          <p:nvSpPr>
            <p:cNvPr id="12" name="Text Box 13">
              <a:extLst>
                <a:ext uri="{FF2B5EF4-FFF2-40B4-BE49-F238E27FC236}">
                  <a16:creationId xmlns:a16="http://schemas.microsoft.com/office/drawing/2014/main" id="{485DD7AA-D556-BA42-BB4F-4AE23205178D}"/>
                </a:ext>
              </a:extLst>
            </p:cNvPr>
            <p:cNvSpPr txBox="1">
              <a:spLocks noChangeArrowheads="1"/>
            </p:cNvSpPr>
            <p:nvPr/>
          </p:nvSpPr>
          <p:spPr bwMode="auto">
            <a:xfrm>
              <a:off x="158371" y="4226766"/>
              <a:ext cx="8289049"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1pPr>
              <a:lvl2pPr marL="742950" indent="-285750" eaLnBrk="0" hangingPunct="0">
                <a:spcBef>
                  <a:spcPct val="20000"/>
                </a:spcBef>
                <a:buChar char="–"/>
                <a:defRPr kumimoji="1" sz="28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2pPr>
              <a:lvl3pPr marL="1143000" indent="-228600" eaLnBrk="0" hangingPunct="0">
                <a:spcBef>
                  <a:spcPct val="20000"/>
                </a:spcBef>
                <a:buChar char="•"/>
                <a:defRPr kumimoji="1" sz="24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3pPr>
              <a:lvl4pPr marL="16002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4pPr>
              <a:lvl5pPr marL="20574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9pPr>
            </a:lstStyle>
            <a:p>
              <a:pPr eaLnBrk="1" hangingPunct="1">
                <a:spcBef>
                  <a:spcPct val="0"/>
                </a:spcBef>
                <a:buFontTx/>
                <a:buNone/>
                <a:defRPr/>
              </a:pPr>
              <a:r>
                <a:rPr lang="en-US" altLang="ja-JP" sz="1400" b="1" kern="0" dirty="0">
                  <a:solidFill>
                    <a:srgbClr val="0000CC"/>
                  </a:solidFill>
                  <a:latin typeface="+mn-ea"/>
                  <a:ea typeface="+mn-ea"/>
                </a:rPr>
                <a:t>KDIGO</a:t>
              </a:r>
              <a:r>
                <a:rPr lang="ja-JP" altLang="en-US" sz="1400" b="1" kern="0" dirty="0">
                  <a:solidFill>
                    <a:srgbClr val="0000CC"/>
                  </a:solidFill>
                  <a:latin typeface="+mn-ea"/>
                  <a:ea typeface="+mn-ea"/>
                </a:rPr>
                <a:t>ガイドライン（</a:t>
              </a:r>
              <a:r>
                <a:rPr lang="en-US" altLang="ja-JP" sz="1400" b="1" kern="0" dirty="0">
                  <a:solidFill>
                    <a:srgbClr val="0000CC"/>
                  </a:solidFill>
                  <a:latin typeface="+mn-ea"/>
                  <a:ea typeface="+mn-ea"/>
                </a:rPr>
                <a:t>2012</a:t>
              </a:r>
              <a:r>
                <a:rPr lang="ja-JP" altLang="en-US" sz="1400" b="1" kern="0" dirty="0">
                  <a:solidFill>
                    <a:srgbClr val="0000CC"/>
                  </a:solidFill>
                  <a:latin typeface="+mn-ea"/>
                  <a:ea typeface="+mn-ea"/>
                </a:rPr>
                <a:t>年）</a:t>
              </a:r>
              <a:endParaRPr lang="en-US" altLang="ja-JP" sz="1400" b="1" kern="0" dirty="0">
                <a:solidFill>
                  <a:srgbClr val="0000CC"/>
                </a:solidFill>
                <a:latin typeface="+mn-ea"/>
                <a:ea typeface="+mn-ea"/>
              </a:endParaRPr>
            </a:p>
            <a:p>
              <a:pPr eaLnBrk="1" hangingPunct="1">
                <a:spcBef>
                  <a:spcPct val="0"/>
                </a:spcBef>
                <a:buFontTx/>
                <a:buNone/>
                <a:defRPr/>
              </a:pPr>
              <a:r>
                <a:rPr lang="en-US" altLang="ja-JP" sz="1400" b="1" kern="0" dirty="0">
                  <a:solidFill>
                    <a:srgbClr val="0000CC"/>
                  </a:solidFill>
                  <a:latin typeface="+mn-ea"/>
                  <a:ea typeface="+mn-ea"/>
                </a:rPr>
                <a:t>RIFLE</a:t>
              </a:r>
              <a:r>
                <a:rPr lang="ja-JP" altLang="en-US" sz="1400" b="1" kern="0" dirty="0">
                  <a:solidFill>
                    <a:srgbClr val="0000CC"/>
                  </a:solidFill>
                  <a:latin typeface="+mn-ea"/>
                  <a:ea typeface="+mn-ea"/>
                </a:rPr>
                <a:t>分類</a:t>
              </a:r>
              <a:r>
                <a:rPr lang="en-US" altLang="ja-JP" sz="1400" b="1" kern="0" dirty="0">
                  <a:solidFill>
                    <a:srgbClr val="0000CC"/>
                  </a:solidFill>
                  <a:latin typeface="+mn-ea"/>
                  <a:ea typeface="+mn-ea"/>
                </a:rPr>
                <a:t>(2004</a:t>
              </a:r>
              <a:r>
                <a:rPr lang="ja-JP" altLang="en-US" sz="1400" b="1" kern="0" dirty="0">
                  <a:solidFill>
                    <a:srgbClr val="0000CC"/>
                  </a:solidFill>
                  <a:latin typeface="+mn-ea"/>
                  <a:ea typeface="+mn-ea"/>
                </a:rPr>
                <a:t>年）、</a:t>
              </a:r>
              <a:r>
                <a:rPr lang="en-US" altLang="ja-JP" sz="1400" b="1" kern="0" dirty="0">
                  <a:solidFill>
                    <a:srgbClr val="0000CC"/>
                  </a:solidFill>
                  <a:latin typeface="+mn-ea"/>
                  <a:ea typeface="+mn-ea"/>
                </a:rPr>
                <a:t>AKIN</a:t>
              </a:r>
              <a:r>
                <a:rPr lang="ja-JP" altLang="en-US" sz="1400" b="1" kern="0" dirty="0">
                  <a:solidFill>
                    <a:srgbClr val="0000CC"/>
                  </a:solidFill>
                  <a:latin typeface="+mn-ea"/>
                  <a:ea typeface="+mn-ea"/>
                </a:rPr>
                <a:t>分類（</a:t>
              </a:r>
              <a:r>
                <a:rPr lang="en-US" altLang="ja-JP" sz="1400" b="1" kern="0" dirty="0">
                  <a:solidFill>
                    <a:srgbClr val="0000CC"/>
                  </a:solidFill>
                  <a:latin typeface="+mn-ea"/>
                  <a:ea typeface="+mn-ea"/>
                </a:rPr>
                <a:t>2007</a:t>
              </a:r>
              <a:r>
                <a:rPr lang="ja-JP" altLang="en-US" sz="1400" b="1" kern="0" dirty="0">
                  <a:solidFill>
                    <a:srgbClr val="0000CC"/>
                  </a:solidFill>
                  <a:latin typeface="+mn-ea"/>
                  <a:ea typeface="+mn-ea"/>
                </a:rPr>
                <a:t>年）を統合した、現在用いられている最新の分類法</a:t>
              </a:r>
              <a:endParaRPr lang="en-US" altLang="ja-JP" sz="1400" b="1" kern="0" dirty="0">
                <a:solidFill>
                  <a:srgbClr val="0000CC"/>
                </a:solidFill>
                <a:latin typeface="+mn-ea"/>
                <a:ea typeface="+mn-ea"/>
              </a:endParaRPr>
            </a:p>
          </p:txBody>
        </p:sp>
        <p:pic>
          <p:nvPicPr>
            <p:cNvPr id="13" name="図 5">
              <a:extLst>
                <a:ext uri="{FF2B5EF4-FFF2-40B4-BE49-F238E27FC236}">
                  <a16:creationId xmlns:a16="http://schemas.microsoft.com/office/drawing/2014/main" id="{702DCDB8-0001-AB41-9430-6D975495439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1814" y="4843058"/>
              <a:ext cx="1715365" cy="1620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図 11">
              <a:extLst>
                <a:ext uri="{FF2B5EF4-FFF2-40B4-BE49-F238E27FC236}">
                  <a16:creationId xmlns:a16="http://schemas.microsoft.com/office/drawing/2014/main" id="{1190F439-BD0B-2F40-940C-533AACA69E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584" y="4801745"/>
              <a:ext cx="5979869" cy="187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円/楕円 15">
            <a:extLst>
              <a:ext uri="{FF2B5EF4-FFF2-40B4-BE49-F238E27FC236}">
                <a16:creationId xmlns:a16="http://schemas.microsoft.com/office/drawing/2014/main" id="{23598D29-DE34-D643-B8A2-4360D66894ED}"/>
              </a:ext>
            </a:extLst>
          </p:cNvPr>
          <p:cNvSpPr/>
          <p:nvPr/>
        </p:nvSpPr>
        <p:spPr bwMode="auto">
          <a:xfrm>
            <a:off x="769956" y="2321625"/>
            <a:ext cx="457915" cy="2504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ja-JP" altLang="en-US" sz="4000">
              <a:solidFill>
                <a:prstClr val="white"/>
              </a:solidFill>
            </a:endParaRPr>
          </a:p>
        </p:txBody>
      </p:sp>
      <p:sp>
        <p:nvSpPr>
          <p:cNvPr id="17" name="円/楕円 16">
            <a:extLst>
              <a:ext uri="{FF2B5EF4-FFF2-40B4-BE49-F238E27FC236}">
                <a16:creationId xmlns:a16="http://schemas.microsoft.com/office/drawing/2014/main" id="{00D08DB0-0CF6-7C40-9808-6E8A5BE6810B}"/>
              </a:ext>
            </a:extLst>
          </p:cNvPr>
          <p:cNvSpPr/>
          <p:nvPr/>
        </p:nvSpPr>
        <p:spPr bwMode="auto">
          <a:xfrm>
            <a:off x="1759218" y="2299321"/>
            <a:ext cx="2634982" cy="2727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ja-JP" altLang="en-US" sz="4000">
              <a:solidFill>
                <a:prstClr val="white"/>
              </a:solidFill>
            </a:endParaRPr>
          </a:p>
        </p:txBody>
      </p:sp>
      <p:sp>
        <p:nvSpPr>
          <p:cNvPr id="19" name="円/楕円 18">
            <a:extLst>
              <a:ext uri="{FF2B5EF4-FFF2-40B4-BE49-F238E27FC236}">
                <a16:creationId xmlns:a16="http://schemas.microsoft.com/office/drawing/2014/main" id="{F8E6E5E0-222A-C344-B7C1-86FD1B989936}"/>
              </a:ext>
            </a:extLst>
          </p:cNvPr>
          <p:cNvSpPr/>
          <p:nvPr/>
        </p:nvSpPr>
        <p:spPr bwMode="auto">
          <a:xfrm>
            <a:off x="2910254" y="3073092"/>
            <a:ext cx="1743120" cy="2921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ja-JP" altLang="en-US" sz="4000">
              <a:solidFill>
                <a:prstClr val="white"/>
              </a:solidFill>
            </a:endParaRPr>
          </a:p>
        </p:txBody>
      </p:sp>
      <p:sp>
        <p:nvSpPr>
          <p:cNvPr id="20" name="円/楕円 19">
            <a:extLst>
              <a:ext uri="{FF2B5EF4-FFF2-40B4-BE49-F238E27FC236}">
                <a16:creationId xmlns:a16="http://schemas.microsoft.com/office/drawing/2014/main" id="{2E4D3092-07C6-6B4B-986A-AA8248A231D1}"/>
              </a:ext>
            </a:extLst>
          </p:cNvPr>
          <p:cNvSpPr/>
          <p:nvPr/>
        </p:nvSpPr>
        <p:spPr bwMode="auto">
          <a:xfrm>
            <a:off x="1073998" y="3578682"/>
            <a:ext cx="1744504" cy="3107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ja-JP" altLang="en-US" sz="4000">
              <a:solidFill>
                <a:prstClr val="white"/>
              </a:solidFill>
            </a:endParaRPr>
          </a:p>
        </p:txBody>
      </p:sp>
      <p:sp>
        <p:nvSpPr>
          <p:cNvPr id="21" name="円/楕円 20">
            <a:extLst>
              <a:ext uri="{FF2B5EF4-FFF2-40B4-BE49-F238E27FC236}">
                <a16:creationId xmlns:a16="http://schemas.microsoft.com/office/drawing/2014/main" id="{F94F7A14-1DB1-7941-A881-71E144061C94}"/>
              </a:ext>
            </a:extLst>
          </p:cNvPr>
          <p:cNvSpPr/>
          <p:nvPr/>
        </p:nvSpPr>
        <p:spPr bwMode="auto">
          <a:xfrm>
            <a:off x="1717833" y="5290661"/>
            <a:ext cx="534003" cy="2075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ja-JP" altLang="en-US" sz="4000">
              <a:solidFill>
                <a:prstClr val="white"/>
              </a:solidFill>
            </a:endParaRPr>
          </a:p>
        </p:txBody>
      </p:sp>
      <p:sp>
        <p:nvSpPr>
          <p:cNvPr id="22" name="正方形/長方形 21">
            <a:extLst>
              <a:ext uri="{FF2B5EF4-FFF2-40B4-BE49-F238E27FC236}">
                <a16:creationId xmlns:a16="http://schemas.microsoft.com/office/drawing/2014/main" id="{A7713960-3955-664C-8931-D94A763292E0}"/>
              </a:ext>
            </a:extLst>
          </p:cNvPr>
          <p:cNvSpPr/>
          <p:nvPr/>
        </p:nvSpPr>
        <p:spPr>
          <a:xfrm>
            <a:off x="4142688" y="4820347"/>
            <a:ext cx="945171" cy="338554"/>
          </a:xfrm>
          <a:prstGeom prst="rect">
            <a:avLst/>
          </a:prstGeom>
        </p:spPr>
        <p:txBody>
          <a:bodyPr wrap="square">
            <a:spAutoFit/>
          </a:bodyPr>
          <a:lstStyle/>
          <a:p>
            <a:pPr eaLnBrk="0" fontAlgn="base" hangingPunct="0">
              <a:spcBef>
                <a:spcPct val="0"/>
              </a:spcBef>
              <a:spcAft>
                <a:spcPct val="0"/>
              </a:spcAft>
              <a:defRPr/>
            </a:pPr>
            <a:r>
              <a:rPr lang="ja-JP" altLang="en-US" sz="1600" b="1" kern="0" dirty="0">
                <a:solidFill>
                  <a:srgbClr val="FF0000"/>
                </a:solidFill>
                <a:latin typeface="+mj-ea"/>
                <a:ea typeface="+mj-ea"/>
              </a:rPr>
              <a:t>または</a:t>
            </a:r>
            <a:endParaRPr lang="ja-JP" altLang="en-US" sz="4000" b="1" dirty="0">
              <a:solidFill>
                <a:srgbClr val="FF0000"/>
              </a:solidFill>
              <a:latin typeface="+mj-ea"/>
              <a:ea typeface="+mj-ea"/>
            </a:endParaRPr>
          </a:p>
        </p:txBody>
      </p:sp>
    </p:spTree>
    <p:extLst>
      <p:ext uri="{BB962C8B-B14F-4D97-AF65-F5344CB8AC3E}">
        <p14:creationId xmlns:p14="http://schemas.microsoft.com/office/powerpoint/2010/main" val="356159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dissolv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2"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A9860D2-A5AC-3A42-B635-58BD39AE14F6}"/>
              </a:ext>
            </a:extLst>
          </p:cNvPr>
          <p:cNvSpPr txBox="1"/>
          <p:nvPr/>
        </p:nvSpPr>
        <p:spPr>
          <a:xfrm>
            <a:off x="313318" y="25439"/>
            <a:ext cx="8830682" cy="369332"/>
          </a:xfrm>
          <a:prstGeom prst="rect">
            <a:avLst/>
          </a:prstGeom>
          <a:noFill/>
        </p:spPr>
        <p:txBody>
          <a:bodyPr wrap="square" rtlCol="0">
            <a:spAutoFit/>
          </a:bodyPr>
          <a:lstStyle/>
          <a:p>
            <a:pPr>
              <a:defRPr/>
            </a:pPr>
            <a:r>
              <a:rPr lang="ja-JP" altLang="en-US" b="1" kern="0" dirty="0">
                <a:solidFill>
                  <a:schemeClr val="bg1"/>
                </a:solidFill>
                <a:latin typeface="+mj-ea"/>
                <a:ea typeface="+mj-ea"/>
              </a:rPr>
              <a:t>新しい</a:t>
            </a:r>
            <a:r>
              <a:rPr lang="en-US" altLang="ja-JP" b="1" kern="0" dirty="0">
                <a:solidFill>
                  <a:schemeClr val="bg1"/>
                </a:solidFill>
                <a:latin typeface="+mj-ea"/>
                <a:ea typeface="+mj-ea"/>
              </a:rPr>
              <a:t>AKI</a:t>
            </a:r>
            <a:r>
              <a:rPr lang="ja-JP" altLang="en-US" b="1" kern="0" dirty="0">
                <a:solidFill>
                  <a:schemeClr val="bg1"/>
                </a:solidFill>
                <a:latin typeface="+mj-ea"/>
                <a:ea typeface="+mj-ea"/>
              </a:rPr>
              <a:t>診断基準のポイント</a:t>
            </a:r>
            <a:endParaRPr lang="en-US" altLang="ja-JP" b="1" kern="0" dirty="0">
              <a:solidFill>
                <a:schemeClr val="bg1"/>
              </a:solidFill>
              <a:latin typeface="+mj-ea"/>
              <a:ea typeface="+mj-ea"/>
            </a:endParaRPr>
          </a:p>
        </p:txBody>
      </p:sp>
      <p:grpSp>
        <p:nvGrpSpPr>
          <p:cNvPr id="3" name="グループ化 2">
            <a:extLst>
              <a:ext uri="{FF2B5EF4-FFF2-40B4-BE49-F238E27FC236}">
                <a16:creationId xmlns:a16="http://schemas.microsoft.com/office/drawing/2014/main" id="{E2D8D046-3477-DF43-BAD4-1DF2C1E33E0A}"/>
              </a:ext>
            </a:extLst>
          </p:cNvPr>
          <p:cNvGrpSpPr>
            <a:grpSpLocks/>
          </p:cNvGrpSpPr>
          <p:nvPr/>
        </p:nvGrpSpPr>
        <p:grpSpPr bwMode="auto">
          <a:xfrm>
            <a:off x="539750" y="1413215"/>
            <a:ext cx="8280400" cy="738187"/>
            <a:chOff x="539552" y="1268760"/>
            <a:chExt cx="8280920" cy="738664"/>
          </a:xfrm>
        </p:grpSpPr>
        <p:sp>
          <p:nvSpPr>
            <p:cNvPr id="4" name="Text Box 13">
              <a:extLst>
                <a:ext uri="{FF2B5EF4-FFF2-40B4-BE49-F238E27FC236}">
                  <a16:creationId xmlns:a16="http://schemas.microsoft.com/office/drawing/2014/main" id="{CC3C5215-F365-754B-ABCD-367BA4084E22}"/>
                </a:ext>
              </a:extLst>
            </p:cNvPr>
            <p:cNvSpPr txBox="1">
              <a:spLocks noChangeArrowheads="1"/>
            </p:cNvSpPr>
            <p:nvPr/>
          </p:nvSpPr>
          <p:spPr bwMode="auto">
            <a:xfrm>
              <a:off x="899938" y="1268760"/>
              <a:ext cx="7920534"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1pPr>
              <a:lvl2pPr marL="742950" indent="-285750" eaLnBrk="0" hangingPunct="0">
                <a:spcBef>
                  <a:spcPct val="20000"/>
                </a:spcBef>
                <a:buChar char="–"/>
                <a:defRPr kumimoji="1" sz="28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2pPr>
              <a:lvl3pPr marL="1143000" indent="-228600" eaLnBrk="0" hangingPunct="0">
                <a:spcBef>
                  <a:spcPct val="20000"/>
                </a:spcBef>
                <a:buChar char="•"/>
                <a:defRPr kumimoji="1" sz="24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3pPr>
              <a:lvl4pPr marL="16002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4pPr>
              <a:lvl5pPr marL="20574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9pPr>
            </a:lstStyle>
            <a:p>
              <a:pPr eaLnBrk="1" hangingPunct="1">
                <a:spcBef>
                  <a:spcPct val="0"/>
                </a:spcBef>
                <a:buFontTx/>
                <a:buNone/>
                <a:defRPr/>
              </a:pPr>
              <a:r>
                <a:rPr lang="ja-JP" altLang="en-US" sz="2100" b="1" kern="0" dirty="0">
                  <a:solidFill>
                    <a:schemeClr val="tx1"/>
                  </a:solidFill>
                  <a:latin typeface="+mn-ea"/>
                  <a:ea typeface="+mn-ea"/>
                </a:rPr>
                <a:t>世界中で統一した基準で診断する</a:t>
              </a:r>
              <a:endParaRPr lang="en-US" altLang="ja-JP" sz="2100" b="1" kern="0" dirty="0">
                <a:solidFill>
                  <a:schemeClr val="tx1"/>
                </a:solidFill>
                <a:latin typeface="+mn-ea"/>
                <a:ea typeface="+mn-ea"/>
              </a:endParaRPr>
            </a:p>
            <a:p>
              <a:pPr eaLnBrk="1" hangingPunct="1">
                <a:spcBef>
                  <a:spcPct val="0"/>
                </a:spcBef>
                <a:buFontTx/>
                <a:buNone/>
                <a:defRPr/>
              </a:pPr>
              <a:r>
                <a:rPr lang="ja-JP" altLang="en-US" sz="2100" b="1" kern="0" dirty="0">
                  <a:solidFill>
                    <a:schemeClr val="tx1"/>
                  </a:solidFill>
                  <a:latin typeface="+mn-ea"/>
                  <a:ea typeface="+mn-ea"/>
                </a:rPr>
                <a:t>→グローバルに治療ガイドライン作成、臨床試験を行うには必須</a:t>
              </a:r>
              <a:endParaRPr lang="en-US" altLang="ja-JP" sz="2100" b="1" kern="0" dirty="0">
                <a:solidFill>
                  <a:schemeClr val="tx1"/>
                </a:solidFill>
                <a:latin typeface="+mn-ea"/>
                <a:ea typeface="+mn-ea"/>
                <a:cs typeface="+mn-cs"/>
              </a:endParaRPr>
            </a:p>
          </p:txBody>
        </p:sp>
        <p:sp>
          <p:nvSpPr>
            <p:cNvPr id="5" name="正方形/長方形 4">
              <a:extLst>
                <a:ext uri="{FF2B5EF4-FFF2-40B4-BE49-F238E27FC236}">
                  <a16:creationId xmlns:a16="http://schemas.microsoft.com/office/drawing/2014/main" id="{E7DAA90E-9D17-E548-8986-8F0E4F920C6E}"/>
                </a:ext>
              </a:extLst>
            </p:cNvPr>
            <p:cNvSpPr/>
            <p:nvPr/>
          </p:nvSpPr>
          <p:spPr>
            <a:xfrm>
              <a:off x="539552" y="1276702"/>
              <a:ext cx="435002" cy="416194"/>
            </a:xfrm>
            <a:prstGeom prst="rect">
              <a:avLst/>
            </a:prstGeom>
          </p:spPr>
          <p:txBody>
            <a:bodyPr>
              <a:spAutoFit/>
            </a:bodyPr>
            <a:lstStyle/>
            <a:p>
              <a:pPr algn="r" eaLnBrk="0" fontAlgn="base" hangingPunct="0">
                <a:spcBef>
                  <a:spcPct val="0"/>
                </a:spcBef>
                <a:spcAft>
                  <a:spcPct val="0"/>
                </a:spcAft>
                <a:defRPr/>
              </a:pPr>
              <a:r>
                <a:rPr lang="ja-JP" altLang="en-US" sz="2100" kern="0" dirty="0">
                  <a:latin typeface="ＭＳ Ｐゴシック" panose="020B0600070205080204" pitchFamily="50" charset="-128"/>
                </a:rPr>
                <a:t>✓</a:t>
              </a:r>
              <a:endParaRPr lang="ja-JP" altLang="en-US" sz="4000" dirty="0">
                <a:latin typeface="Times" panose="02020603050405020304" pitchFamily="18" charset="0"/>
              </a:endParaRPr>
            </a:p>
          </p:txBody>
        </p:sp>
      </p:grpSp>
      <p:grpSp>
        <p:nvGrpSpPr>
          <p:cNvPr id="6" name="グループ化 5">
            <a:extLst>
              <a:ext uri="{FF2B5EF4-FFF2-40B4-BE49-F238E27FC236}">
                <a16:creationId xmlns:a16="http://schemas.microsoft.com/office/drawing/2014/main" id="{711452AF-22F0-B04D-A799-021D603525C7}"/>
              </a:ext>
            </a:extLst>
          </p:cNvPr>
          <p:cNvGrpSpPr>
            <a:grpSpLocks/>
          </p:cNvGrpSpPr>
          <p:nvPr/>
        </p:nvGrpSpPr>
        <p:grpSpPr bwMode="auto">
          <a:xfrm>
            <a:off x="539750" y="4653302"/>
            <a:ext cx="8280400" cy="738188"/>
            <a:chOff x="539552" y="4850576"/>
            <a:chExt cx="8280920" cy="738664"/>
          </a:xfrm>
        </p:grpSpPr>
        <p:sp>
          <p:nvSpPr>
            <p:cNvPr id="7" name="Text Box 13">
              <a:extLst>
                <a:ext uri="{FF2B5EF4-FFF2-40B4-BE49-F238E27FC236}">
                  <a16:creationId xmlns:a16="http://schemas.microsoft.com/office/drawing/2014/main" id="{7A6C2D22-4361-2540-8C30-6BD1A139E81C}"/>
                </a:ext>
              </a:extLst>
            </p:cNvPr>
            <p:cNvSpPr txBox="1">
              <a:spLocks noChangeArrowheads="1"/>
            </p:cNvSpPr>
            <p:nvPr/>
          </p:nvSpPr>
          <p:spPr bwMode="auto">
            <a:xfrm>
              <a:off x="899938" y="4850576"/>
              <a:ext cx="7920534"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1pPr>
              <a:lvl2pPr marL="742950" indent="-285750" eaLnBrk="0" hangingPunct="0">
                <a:spcBef>
                  <a:spcPct val="20000"/>
                </a:spcBef>
                <a:buChar char="–"/>
                <a:defRPr kumimoji="1" sz="28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2pPr>
              <a:lvl3pPr marL="1143000" indent="-228600" eaLnBrk="0" hangingPunct="0">
                <a:spcBef>
                  <a:spcPct val="20000"/>
                </a:spcBef>
                <a:buChar char="•"/>
                <a:defRPr kumimoji="1" sz="24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3pPr>
              <a:lvl4pPr marL="16002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4pPr>
              <a:lvl5pPr marL="20574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9pPr>
            </a:lstStyle>
            <a:p>
              <a:pPr eaLnBrk="1" hangingPunct="1">
                <a:spcBef>
                  <a:spcPct val="0"/>
                </a:spcBef>
                <a:buFontTx/>
                <a:buNone/>
                <a:defRPr/>
              </a:pPr>
              <a:r>
                <a:rPr lang="ja-JP" altLang="en-US" sz="2100" b="1" kern="0" dirty="0">
                  <a:solidFill>
                    <a:schemeClr val="tx1"/>
                  </a:solidFill>
                  <a:latin typeface="+mn-ea"/>
                  <a:ea typeface="+mn-ea"/>
                </a:rPr>
                <a:t>尿量だけでも</a:t>
              </a:r>
              <a:r>
                <a:rPr lang="en-US" altLang="ja-JP" sz="2100" b="1" kern="0" dirty="0">
                  <a:solidFill>
                    <a:schemeClr val="tx1"/>
                  </a:solidFill>
                  <a:latin typeface="+mn-ea"/>
                  <a:ea typeface="+mn-ea"/>
                </a:rPr>
                <a:t>AKI</a:t>
              </a:r>
              <a:r>
                <a:rPr lang="ja-JP" altLang="en-US" sz="2100" b="1" kern="0" dirty="0">
                  <a:solidFill>
                    <a:schemeClr val="tx1"/>
                  </a:solidFill>
                  <a:latin typeface="+mn-ea"/>
                  <a:ea typeface="+mn-ea"/>
                </a:rPr>
                <a:t>と診断</a:t>
              </a:r>
              <a:r>
                <a:rPr lang="ja-JP" altLang="en-US" sz="1600" b="1" kern="0" dirty="0">
                  <a:solidFill>
                    <a:schemeClr val="tx1"/>
                  </a:solidFill>
                  <a:latin typeface="+mn-ea"/>
                  <a:ea typeface="+mn-ea"/>
                </a:rPr>
                <a:t>（腎後性を否定して）</a:t>
              </a:r>
              <a:endParaRPr lang="en-US" altLang="ja-JP" sz="1600" b="1" kern="0" dirty="0">
                <a:solidFill>
                  <a:schemeClr val="tx1"/>
                </a:solidFill>
                <a:latin typeface="+mn-ea"/>
                <a:ea typeface="+mn-ea"/>
              </a:endParaRPr>
            </a:p>
            <a:p>
              <a:pPr eaLnBrk="1" hangingPunct="1">
                <a:spcBef>
                  <a:spcPct val="0"/>
                </a:spcBef>
                <a:buFontTx/>
                <a:buNone/>
                <a:defRPr/>
              </a:pPr>
              <a:r>
                <a:rPr lang="ja-JP" altLang="en-US" sz="2100" b="1" kern="0" dirty="0">
                  <a:solidFill>
                    <a:schemeClr val="tx1"/>
                  </a:solidFill>
                  <a:latin typeface="+mn-ea"/>
                  <a:ea typeface="+mn-ea"/>
                </a:rPr>
                <a:t>→例えば体重 </a:t>
              </a:r>
              <a:r>
                <a:rPr lang="en-US" altLang="ja-JP" sz="2100" b="1" kern="0" dirty="0">
                  <a:solidFill>
                    <a:schemeClr val="tx1"/>
                  </a:solidFill>
                  <a:latin typeface="+mn-ea"/>
                  <a:ea typeface="+mn-ea"/>
                </a:rPr>
                <a:t>50</a:t>
              </a:r>
              <a:r>
                <a:rPr lang="ja-JP" altLang="en-US" sz="2100" b="1" kern="0" dirty="0">
                  <a:solidFill>
                    <a:schemeClr val="tx1"/>
                  </a:solidFill>
                  <a:latin typeface="+mn-ea"/>
                  <a:ea typeface="+mn-ea"/>
                </a:rPr>
                <a:t>㎏の人なら、</a:t>
              </a:r>
              <a:r>
                <a:rPr lang="en-US" altLang="ja-JP" sz="2100" b="1" kern="0" dirty="0">
                  <a:solidFill>
                    <a:schemeClr val="tx1"/>
                  </a:solidFill>
                  <a:latin typeface="+mn-ea"/>
                  <a:ea typeface="+mn-ea"/>
                </a:rPr>
                <a:t>6</a:t>
              </a:r>
              <a:r>
                <a:rPr lang="ja-JP" altLang="en-US" sz="2100" b="1" kern="0" dirty="0">
                  <a:solidFill>
                    <a:schemeClr val="tx1"/>
                  </a:solidFill>
                  <a:latin typeface="+mn-ea"/>
                  <a:ea typeface="+mn-ea"/>
                </a:rPr>
                <a:t>時間で尿量が</a:t>
              </a:r>
              <a:r>
                <a:rPr lang="en-US" altLang="ja-JP" sz="2100" b="1" kern="0" dirty="0">
                  <a:solidFill>
                    <a:schemeClr val="tx1"/>
                  </a:solidFill>
                  <a:latin typeface="+mn-ea"/>
                  <a:ea typeface="+mn-ea"/>
                </a:rPr>
                <a:t>150ml</a:t>
              </a:r>
              <a:r>
                <a:rPr lang="ja-JP" altLang="en-US" sz="2100" b="1" kern="0" dirty="0">
                  <a:solidFill>
                    <a:schemeClr val="tx1"/>
                  </a:solidFill>
                  <a:latin typeface="+mn-ea"/>
                  <a:ea typeface="+mn-ea"/>
                </a:rPr>
                <a:t>以下なら</a:t>
              </a:r>
              <a:r>
                <a:rPr lang="en-US" altLang="ja-JP" sz="2100" b="1" kern="0" dirty="0">
                  <a:solidFill>
                    <a:schemeClr val="tx1"/>
                  </a:solidFill>
                  <a:latin typeface="+mn-ea"/>
                  <a:ea typeface="+mn-ea"/>
                </a:rPr>
                <a:t>AKI</a:t>
              </a:r>
              <a:endParaRPr lang="en-US" altLang="ja-JP" sz="2100" b="1" kern="0" dirty="0">
                <a:solidFill>
                  <a:schemeClr val="tx1"/>
                </a:solidFill>
                <a:latin typeface="+mn-ea"/>
                <a:ea typeface="+mn-ea"/>
                <a:cs typeface="+mn-cs"/>
              </a:endParaRPr>
            </a:p>
          </p:txBody>
        </p:sp>
        <p:sp>
          <p:nvSpPr>
            <p:cNvPr id="8" name="正方形/長方形 7">
              <a:extLst>
                <a:ext uri="{FF2B5EF4-FFF2-40B4-BE49-F238E27FC236}">
                  <a16:creationId xmlns:a16="http://schemas.microsoft.com/office/drawing/2014/main" id="{0ED695F8-773D-BD48-9D9B-BAA4AD6DAB3E}"/>
                </a:ext>
              </a:extLst>
            </p:cNvPr>
            <p:cNvSpPr/>
            <p:nvPr/>
          </p:nvSpPr>
          <p:spPr>
            <a:xfrm>
              <a:off x="539552" y="4885524"/>
              <a:ext cx="435002" cy="416193"/>
            </a:xfrm>
            <a:prstGeom prst="rect">
              <a:avLst/>
            </a:prstGeom>
          </p:spPr>
          <p:txBody>
            <a:bodyPr>
              <a:spAutoFit/>
            </a:bodyPr>
            <a:lstStyle/>
            <a:p>
              <a:pPr algn="r" eaLnBrk="0" fontAlgn="base" hangingPunct="0">
                <a:spcBef>
                  <a:spcPct val="0"/>
                </a:spcBef>
                <a:spcAft>
                  <a:spcPct val="0"/>
                </a:spcAft>
                <a:defRPr/>
              </a:pPr>
              <a:r>
                <a:rPr lang="ja-JP" altLang="en-US" sz="2100" kern="0" dirty="0">
                  <a:latin typeface="ＭＳ Ｐゴシック" panose="020B0600070205080204" pitchFamily="50" charset="-128"/>
                </a:rPr>
                <a:t>✓</a:t>
              </a:r>
              <a:endParaRPr lang="ja-JP" altLang="en-US" sz="4000" dirty="0">
                <a:latin typeface="Times" panose="02020603050405020304" pitchFamily="18" charset="0"/>
              </a:endParaRPr>
            </a:p>
          </p:txBody>
        </p:sp>
      </p:grpSp>
      <p:grpSp>
        <p:nvGrpSpPr>
          <p:cNvPr id="9" name="グループ化 8">
            <a:extLst>
              <a:ext uri="{FF2B5EF4-FFF2-40B4-BE49-F238E27FC236}">
                <a16:creationId xmlns:a16="http://schemas.microsoft.com/office/drawing/2014/main" id="{1A8EBC53-08B8-D945-B701-E4E545CC03D9}"/>
              </a:ext>
            </a:extLst>
          </p:cNvPr>
          <p:cNvGrpSpPr>
            <a:grpSpLocks/>
          </p:cNvGrpSpPr>
          <p:nvPr/>
        </p:nvGrpSpPr>
        <p:grpSpPr bwMode="auto">
          <a:xfrm>
            <a:off x="539750" y="2348252"/>
            <a:ext cx="8280400" cy="2124075"/>
            <a:chOff x="539750" y="2060575"/>
            <a:chExt cx="8280400" cy="2124075"/>
          </a:xfrm>
        </p:grpSpPr>
        <p:grpSp>
          <p:nvGrpSpPr>
            <p:cNvPr id="10" name="グループ化 22">
              <a:extLst>
                <a:ext uri="{FF2B5EF4-FFF2-40B4-BE49-F238E27FC236}">
                  <a16:creationId xmlns:a16="http://schemas.microsoft.com/office/drawing/2014/main" id="{06CD1FD8-78A7-E64C-8BEF-E941D3377E8E}"/>
                </a:ext>
              </a:extLst>
            </p:cNvPr>
            <p:cNvGrpSpPr>
              <a:grpSpLocks/>
            </p:cNvGrpSpPr>
            <p:nvPr/>
          </p:nvGrpSpPr>
          <p:grpSpPr bwMode="auto">
            <a:xfrm>
              <a:off x="539750" y="2060575"/>
              <a:ext cx="8280400" cy="2124075"/>
              <a:chOff x="539552" y="2060848"/>
              <a:chExt cx="8280920" cy="2124489"/>
            </a:xfrm>
          </p:grpSpPr>
          <p:grpSp>
            <p:nvGrpSpPr>
              <p:cNvPr id="12" name="グループ化 16">
                <a:extLst>
                  <a:ext uri="{FF2B5EF4-FFF2-40B4-BE49-F238E27FC236}">
                    <a16:creationId xmlns:a16="http://schemas.microsoft.com/office/drawing/2014/main" id="{13BC4FE5-F18A-A44E-AABC-BCDDFB2D659B}"/>
                  </a:ext>
                </a:extLst>
              </p:cNvPr>
              <p:cNvGrpSpPr>
                <a:grpSpLocks/>
              </p:cNvGrpSpPr>
              <p:nvPr/>
            </p:nvGrpSpPr>
            <p:grpSpPr bwMode="auto">
              <a:xfrm>
                <a:off x="539552" y="2060848"/>
                <a:ext cx="8280920" cy="2124489"/>
                <a:chOff x="539552" y="2276872"/>
                <a:chExt cx="8280920" cy="2124489"/>
              </a:xfrm>
            </p:grpSpPr>
            <p:grpSp>
              <p:nvGrpSpPr>
                <p:cNvPr id="14" name="グループ化 9">
                  <a:extLst>
                    <a:ext uri="{FF2B5EF4-FFF2-40B4-BE49-F238E27FC236}">
                      <a16:creationId xmlns:a16="http://schemas.microsoft.com/office/drawing/2014/main" id="{84ED9C07-5775-CD43-9C05-803C6ECEC77B}"/>
                    </a:ext>
                  </a:extLst>
                </p:cNvPr>
                <p:cNvGrpSpPr>
                  <a:grpSpLocks/>
                </p:cNvGrpSpPr>
                <p:nvPr/>
              </p:nvGrpSpPr>
              <p:grpSpPr bwMode="auto">
                <a:xfrm>
                  <a:off x="899592" y="2276872"/>
                  <a:ext cx="7920880" cy="2124489"/>
                  <a:chOff x="899592" y="2276872"/>
                  <a:chExt cx="7920880" cy="2124489"/>
                </a:xfrm>
              </p:grpSpPr>
              <p:sp>
                <p:nvSpPr>
                  <p:cNvPr id="16" name="Text Box 13">
                    <a:extLst>
                      <a:ext uri="{FF2B5EF4-FFF2-40B4-BE49-F238E27FC236}">
                        <a16:creationId xmlns:a16="http://schemas.microsoft.com/office/drawing/2014/main" id="{BD560F3E-1D08-3540-9006-E495A17067A5}"/>
                      </a:ext>
                    </a:extLst>
                  </p:cNvPr>
                  <p:cNvSpPr txBox="1">
                    <a:spLocks noChangeArrowheads="1"/>
                  </p:cNvSpPr>
                  <p:nvPr/>
                </p:nvSpPr>
                <p:spPr bwMode="auto">
                  <a:xfrm>
                    <a:off x="899938" y="2276872"/>
                    <a:ext cx="7920534" cy="738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1pPr>
                    <a:lvl2pPr marL="742950" indent="-285750" eaLnBrk="0" hangingPunct="0">
                      <a:spcBef>
                        <a:spcPct val="20000"/>
                      </a:spcBef>
                      <a:buChar char="–"/>
                      <a:defRPr kumimoji="1" sz="28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2pPr>
                    <a:lvl3pPr marL="1143000" indent="-228600" eaLnBrk="0" hangingPunct="0">
                      <a:spcBef>
                        <a:spcPct val="20000"/>
                      </a:spcBef>
                      <a:buChar char="•"/>
                      <a:defRPr kumimoji="1" sz="24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3pPr>
                    <a:lvl4pPr marL="16002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4pPr>
                    <a:lvl5pPr marL="20574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9pPr>
                  </a:lstStyle>
                  <a:p>
                    <a:pPr eaLnBrk="1" hangingPunct="1">
                      <a:spcBef>
                        <a:spcPct val="0"/>
                      </a:spcBef>
                      <a:buFontTx/>
                      <a:buNone/>
                      <a:defRPr/>
                    </a:pPr>
                    <a:r>
                      <a:rPr lang="ja-JP" altLang="en-US" sz="2100" b="1" kern="0" dirty="0">
                        <a:solidFill>
                          <a:schemeClr val="tx1"/>
                        </a:solidFill>
                        <a:latin typeface="+mn-ea"/>
                        <a:ea typeface="+mn-ea"/>
                      </a:rPr>
                      <a:t>とにかく早く</a:t>
                    </a:r>
                    <a:r>
                      <a:rPr lang="en-US" altLang="ja-JP" sz="2100" b="1" kern="0" dirty="0">
                        <a:solidFill>
                          <a:schemeClr val="tx1"/>
                        </a:solidFill>
                        <a:latin typeface="+mn-ea"/>
                        <a:ea typeface="+mn-ea"/>
                      </a:rPr>
                      <a:t>AKI</a:t>
                    </a:r>
                    <a:r>
                      <a:rPr lang="ja-JP" altLang="en-US" sz="2100" b="1" kern="0" dirty="0">
                        <a:solidFill>
                          <a:schemeClr val="tx1"/>
                        </a:solidFill>
                        <a:latin typeface="+mn-ea"/>
                        <a:ea typeface="+mn-ea"/>
                      </a:rPr>
                      <a:t>発症に気づいてほしい</a:t>
                    </a:r>
                    <a:endParaRPr lang="en-US" altLang="ja-JP" sz="2100" b="1" kern="0" dirty="0">
                      <a:solidFill>
                        <a:schemeClr val="tx1"/>
                      </a:solidFill>
                      <a:latin typeface="+mn-ea"/>
                      <a:ea typeface="+mn-ea"/>
                    </a:endParaRPr>
                  </a:p>
                  <a:p>
                    <a:pPr eaLnBrk="1" hangingPunct="1">
                      <a:spcBef>
                        <a:spcPct val="0"/>
                      </a:spcBef>
                      <a:buFontTx/>
                      <a:buNone/>
                      <a:defRPr/>
                    </a:pPr>
                    <a:r>
                      <a:rPr lang="ja-JP" altLang="en-US" sz="2100" b="1" kern="0" dirty="0">
                        <a:solidFill>
                          <a:schemeClr val="tx1"/>
                        </a:solidFill>
                        <a:latin typeface="+mn-ea"/>
                        <a:ea typeface="+mn-ea"/>
                        <a:cs typeface="+mn-cs"/>
                      </a:rPr>
                      <a:t>→</a:t>
                    </a:r>
                    <a:r>
                      <a:rPr lang="en-US" altLang="ja-JP" sz="2100" b="1" kern="0" dirty="0" err="1">
                        <a:solidFill>
                          <a:schemeClr val="tx1"/>
                        </a:solidFill>
                        <a:latin typeface="+mn-ea"/>
                        <a:ea typeface="+mn-ea"/>
                        <a:cs typeface="+mn-cs"/>
                      </a:rPr>
                      <a:t>sCr</a:t>
                    </a:r>
                    <a:r>
                      <a:rPr lang="en-US" altLang="ja-JP" sz="2100" b="1" kern="0" dirty="0">
                        <a:solidFill>
                          <a:schemeClr val="tx1"/>
                        </a:solidFill>
                        <a:latin typeface="+mn-ea"/>
                        <a:ea typeface="+mn-ea"/>
                        <a:cs typeface="+mn-cs"/>
                      </a:rPr>
                      <a:t> 0.3mg/dl</a:t>
                    </a:r>
                    <a:r>
                      <a:rPr lang="ja-JP" altLang="en-US" sz="2100" b="1" kern="0" dirty="0">
                        <a:solidFill>
                          <a:schemeClr val="tx1"/>
                        </a:solidFill>
                        <a:latin typeface="+mn-ea"/>
                        <a:ea typeface="+mn-ea"/>
                        <a:cs typeface="+mn-cs"/>
                      </a:rPr>
                      <a:t>の増加でも、死亡リスク </a:t>
                    </a:r>
                    <a:r>
                      <a:rPr lang="en-US" altLang="ja-JP" sz="2100" b="1" kern="0" dirty="0">
                        <a:solidFill>
                          <a:schemeClr val="tx1"/>
                        </a:solidFill>
                        <a:latin typeface="+mn-ea"/>
                        <a:ea typeface="+mn-ea"/>
                        <a:cs typeface="+mn-cs"/>
                      </a:rPr>
                      <a:t>6.6</a:t>
                    </a:r>
                    <a:r>
                      <a:rPr lang="ja-JP" altLang="en-US" sz="2100" b="1" kern="0" dirty="0">
                        <a:solidFill>
                          <a:schemeClr val="tx1"/>
                        </a:solidFill>
                        <a:latin typeface="+mn-ea"/>
                        <a:ea typeface="+mn-ea"/>
                        <a:cs typeface="+mn-cs"/>
                      </a:rPr>
                      <a:t>倍の増加！！</a:t>
                    </a:r>
                    <a:endParaRPr lang="en-US" altLang="ja-JP" sz="2100" b="1" kern="0" dirty="0">
                      <a:solidFill>
                        <a:schemeClr val="tx1"/>
                      </a:solidFill>
                      <a:latin typeface="+mn-ea"/>
                      <a:ea typeface="+mn-ea"/>
                      <a:cs typeface="+mn-cs"/>
                    </a:endParaRPr>
                  </a:p>
                </p:txBody>
              </p:sp>
              <p:pic>
                <p:nvPicPr>
                  <p:cNvPr id="17" name="図 5">
                    <a:extLst>
                      <a:ext uri="{FF2B5EF4-FFF2-40B4-BE49-F238E27FC236}">
                        <a16:creationId xmlns:a16="http://schemas.microsoft.com/office/drawing/2014/main" id="{72B7D2AC-5029-5045-8C99-F8627FAD97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8990" y="3009557"/>
                    <a:ext cx="2186123" cy="1383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図 6">
                    <a:extLst>
                      <a:ext uri="{FF2B5EF4-FFF2-40B4-BE49-F238E27FC236}">
                        <a16:creationId xmlns:a16="http://schemas.microsoft.com/office/drawing/2014/main" id="{3B21154D-3516-4644-B8B3-AEFC2499E5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90592" y="2982435"/>
                    <a:ext cx="1385464" cy="141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図 8">
                    <a:extLst>
                      <a:ext uri="{FF2B5EF4-FFF2-40B4-BE49-F238E27FC236}">
                        <a16:creationId xmlns:a16="http://schemas.microsoft.com/office/drawing/2014/main" id="{5CAF2C0F-52F8-DB45-B329-C154D89D110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90944" y="4077072"/>
                    <a:ext cx="297033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正方形/長方形 14">
                  <a:extLst>
                    <a:ext uri="{FF2B5EF4-FFF2-40B4-BE49-F238E27FC236}">
                      <a16:creationId xmlns:a16="http://schemas.microsoft.com/office/drawing/2014/main" id="{D8031BEC-D996-2D44-A3B6-B4D9B4FBE810}"/>
                    </a:ext>
                  </a:extLst>
                </p:cNvPr>
                <p:cNvSpPr/>
                <p:nvPr/>
              </p:nvSpPr>
              <p:spPr>
                <a:xfrm>
                  <a:off x="539552" y="2326095"/>
                  <a:ext cx="435002" cy="414418"/>
                </a:xfrm>
                <a:prstGeom prst="rect">
                  <a:avLst/>
                </a:prstGeom>
              </p:spPr>
              <p:txBody>
                <a:bodyPr>
                  <a:spAutoFit/>
                </a:bodyPr>
                <a:lstStyle/>
                <a:p>
                  <a:pPr algn="r" eaLnBrk="0" fontAlgn="base" hangingPunct="0">
                    <a:spcBef>
                      <a:spcPct val="0"/>
                    </a:spcBef>
                    <a:spcAft>
                      <a:spcPct val="0"/>
                    </a:spcAft>
                    <a:defRPr/>
                  </a:pPr>
                  <a:r>
                    <a:rPr lang="ja-JP" altLang="en-US" sz="2100" kern="0" dirty="0">
                      <a:latin typeface="ＭＳ Ｐゴシック" panose="020B0600070205080204" pitchFamily="50" charset="-128"/>
                    </a:rPr>
                    <a:t>✓</a:t>
                  </a:r>
                  <a:endParaRPr lang="ja-JP" altLang="en-US" sz="4000" dirty="0">
                    <a:latin typeface="Times" panose="02020603050405020304" pitchFamily="18" charset="0"/>
                  </a:endParaRPr>
                </a:p>
              </p:txBody>
            </p:sp>
          </p:grpSp>
          <p:cxnSp>
            <p:nvCxnSpPr>
              <p:cNvPr id="13" name="直線コネクタ 12">
                <a:extLst>
                  <a:ext uri="{FF2B5EF4-FFF2-40B4-BE49-F238E27FC236}">
                    <a16:creationId xmlns:a16="http://schemas.microsoft.com/office/drawing/2014/main" id="{A477FB71-246A-724F-9DCD-B95F7B949D87}"/>
                  </a:ext>
                </a:extLst>
              </p:cNvPr>
              <p:cNvCxnSpPr/>
              <p:nvPr/>
            </p:nvCxnSpPr>
            <p:spPr>
              <a:xfrm>
                <a:off x="1955691" y="3621665"/>
                <a:ext cx="28799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正方形/長方形 10">
              <a:extLst>
                <a:ext uri="{FF2B5EF4-FFF2-40B4-BE49-F238E27FC236}">
                  <a16:creationId xmlns:a16="http://schemas.microsoft.com/office/drawing/2014/main" id="{5DD35D9C-81C9-9E4C-8955-C3C99A22FC79}"/>
                </a:ext>
              </a:extLst>
            </p:cNvPr>
            <p:cNvSpPr/>
            <p:nvPr/>
          </p:nvSpPr>
          <p:spPr>
            <a:xfrm>
              <a:off x="5040313" y="2938463"/>
              <a:ext cx="3070225" cy="338137"/>
            </a:xfrm>
            <a:prstGeom prst="rect">
              <a:avLst/>
            </a:prstGeom>
          </p:spPr>
          <p:txBody>
            <a:bodyPr wrap="none">
              <a:spAutoFit/>
            </a:bodyPr>
            <a:lstStyle/>
            <a:p>
              <a:pPr eaLnBrk="0" fontAlgn="base" hangingPunct="0">
                <a:spcBef>
                  <a:spcPct val="0"/>
                </a:spcBef>
                <a:spcAft>
                  <a:spcPct val="0"/>
                </a:spcAft>
                <a:defRPr/>
              </a:pPr>
              <a:r>
                <a:rPr lang="ja-JP" altLang="en-US" sz="1600" kern="0" dirty="0">
                  <a:latin typeface="Times" panose="02020603050405020304" pitchFamily="18" charset="0"/>
                </a:rPr>
                <a:t>約</a:t>
              </a:r>
              <a:r>
                <a:rPr lang="en-US" altLang="ja-JP" sz="1600" kern="0" dirty="0">
                  <a:latin typeface="Times" panose="02020603050405020304" pitchFamily="18" charset="0"/>
                </a:rPr>
                <a:t>20,000</a:t>
              </a:r>
              <a:r>
                <a:rPr lang="ja-JP" altLang="en-US" sz="1600" kern="0" dirty="0">
                  <a:latin typeface="Times" panose="02020603050405020304" pitchFamily="18" charset="0"/>
                </a:rPr>
                <a:t>例を対象とした疫学調査</a:t>
              </a:r>
              <a:endParaRPr lang="ja-JP" altLang="en-US" sz="2800" dirty="0">
                <a:latin typeface="Times" panose="02020603050405020304" pitchFamily="18" charset="0"/>
              </a:endParaRPr>
            </a:p>
          </p:txBody>
        </p:sp>
      </p:grpSp>
    </p:spTree>
    <p:extLst>
      <p:ext uri="{BB962C8B-B14F-4D97-AF65-F5344CB8AC3E}">
        <p14:creationId xmlns:p14="http://schemas.microsoft.com/office/powerpoint/2010/main" val="126169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BEF51D1-B9C5-254A-8A49-A0B99A435BA2}"/>
              </a:ext>
            </a:extLst>
          </p:cNvPr>
          <p:cNvSpPr txBox="1"/>
          <p:nvPr/>
        </p:nvSpPr>
        <p:spPr>
          <a:xfrm>
            <a:off x="313318" y="38139"/>
            <a:ext cx="8830682" cy="369332"/>
          </a:xfrm>
          <a:prstGeom prst="rect">
            <a:avLst/>
          </a:prstGeom>
          <a:noFill/>
        </p:spPr>
        <p:txBody>
          <a:bodyPr wrap="square" rtlCol="0">
            <a:spAutoFit/>
          </a:bodyPr>
          <a:lstStyle/>
          <a:p>
            <a:pPr>
              <a:defRPr/>
            </a:pPr>
            <a:r>
              <a:rPr lang="ja-JP" altLang="en-US" b="1" kern="0" dirty="0">
                <a:solidFill>
                  <a:schemeClr val="bg1"/>
                </a:solidFill>
                <a:latin typeface="+mj-ea"/>
                <a:ea typeface="+mj-ea"/>
              </a:rPr>
              <a:t>まずは腎臓</a:t>
            </a:r>
            <a:r>
              <a:rPr lang="ja-JP" altLang="en-US" sz="1400" b="1" kern="0" dirty="0">
                <a:solidFill>
                  <a:schemeClr val="bg1"/>
                </a:solidFill>
                <a:latin typeface="+mj-ea"/>
                <a:ea typeface="+mj-ea"/>
              </a:rPr>
              <a:t>（および膀胱）</a:t>
            </a:r>
            <a:r>
              <a:rPr lang="ja-JP" altLang="en-US" b="1" kern="0" dirty="0">
                <a:solidFill>
                  <a:schemeClr val="bg1"/>
                </a:solidFill>
                <a:latin typeface="+mj-ea"/>
                <a:ea typeface="+mj-ea"/>
              </a:rPr>
              <a:t>超音波を</a:t>
            </a:r>
            <a:endParaRPr lang="en-US" altLang="ja-JP" b="1" kern="0" dirty="0">
              <a:solidFill>
                <a:schemeClr val="bg1"/>
              </a:solidFill>
              <a:latin typeface="+mj-ea"/>
              <a:ea typeface="+mj-ea"/>
            </a:endParaRPr>
          </a:p>
        </p:txBody>
      </p:sp>
      <p:grpSp>
        <p:nvGrpSpPr>
          <p:cNvPr id="3" name="グループ化 2">
            <a:extLst>
              <a:ext uri="{FF2B5EF4-FFF2-40B4-BE49-F238E27FC236}">
                <a16:creationId xmlns:a16="http://schemas.microsoft.com/office/drawing/2014/main" id="{F36AB4D6-F9BC-B342-B80C-00D6EEB51287}"/>
              </a:ext>
            </a:extLst>
          </p:cNvPr>
          <p:cNvGrpSpPr>
            <a:grpSpLocks/>
          </p:cNvGrpSpPr>
          <p:nvPr/>
        </p:nvGrpSpPr>
        <p:grpSpPr bwMode="auto">
          <a:xfrm>
            <a:off x="179388" y="2066925"/>
            <a:ext cx="3733370" cy="1717237"/>
            <a:chOff x="323529" y="2067057"/>
            <a:chExt cx="4732594" cy="2177482"/>
          </a:xfrm>
        </p:grpSpPr>
        <p:pic>
          <p:nvPicPr>
            <p:cNvPr id="4" name="図 2" descr="kidney4.jpg">
              <a:extLst>
                <a:ext uri="{FF2B5EF4-FFF2-40B4-BE49-F238E27FC236}">
                  <a16:creationId xmlns:a16="http://schemas.microsoft.com/office/drawing/2014/main" id="{3FF0B8E7-40F8-B44F-8702-0E799F0C19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19819" y="2110222"/>
              <a:ext cx="2736304" cy="2134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a:extLst>
                <a:ext uri="{FF2B5EF4-FFF2-40B4-BE49-F238E27FC236}">
                  <a16:creationId xmlns:a16="http://schemas.microsoft.com/office/drawing/2014/main" id="{E8A5CFAB-A06D-6A40-80D7-09CB2FFC2768}"/>
                </a:ext>
              </a:extLst>
            </p:cNvPr>
            <p:cNvSpPr txBox="1">
              <a:spLocks noChangeArrowheads="1"/>
            </p:cNvSpPr>
            <p:nvPr/>
          </p:nvSpPr>
          <p:spPr bwMode="auto">
            <a:xfrm>
              <a:off x="323529" y="2067057"/>
              <a:ext cx="2447617" cy="468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1pPr>
              <a:lvl2pPr marL="742950" indent="-285750" eaLnBrk="0" hangingPunct="0">
                <a:spcBef>
                  <a:spcPct val="20000"/>
                </a:spcBef>
                <a:buChar char="–"/>
                <a:defRPr kumimoji="1" sz="28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2pPr>
              <a:lvl3pPr marL="1143000" indent="-228600" eaLnBrk="0" hangingPunct="0">
                <a:spcBef>
                  <a:spcPct val="20000"/>
                </a:spcBef>
                <a:buChar char="•"/>
                <a:defRPr kumimoji="1" sz="24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3pPr>
              <a:lvl4pPr marL="16002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4pPr>
              <a:lvl5pPr marL="20574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9pPr>
            </a:lstStyle>
            <a:p>
              <a:pPr eaLnBrk="1" hangingPunct="1">
                <a:spcBef>
                  <a:spcPct val="0"/>
                </a:spcBef>
                <a:buFontTx/>
                <a:buNone/>
                <a:defRPr/>
              </a:pPr>
              <a:r>
                <a:rPr lang="ja-JP" altLang="en-US" sz="1800" kern="0" dirty="0">
                  <a:solidFill>
                    <a:schemeClr val="tx1"/>
                  </a:solidFill>
                  <a:latin typeface="+mn-ea"/>
                  <a:ea typeface="+mn-ea"/>
                  <a:cs typeface="+mn-cs"/>
                </a:rPr>
                <a:t>腎後性でした</a:t>
              </a:r>
              <a:endParaRPr lang="en-US" altLang="ja-JP" sz="1800" kern="0" dirty="0">
                <a:solidFill>
                  <a:schemeClr val="tx1"/>
                </a:solidFill>
                <a:latin typeface="+mn-ea"/>
                <a:ea typeface="+mn-ea"/>
                <a:cs typeface="+mn-cs"/>
              </a:endParaRPr>
            </a:p>
          </p:txBody>
        </p:sp>
      </p:grpSp>
      <p:grpSp>
        <p:nvGrpSpPr>
          <p:cNvPr id="6" name="グループ化 5">
            <a:extLst>
              <a:ext uri="{FF2B5EF4-FFF2-40B4-BE49-F238E27FC236}">
                <a16:creationId xmlns:a16="http://schemas.microsoft.com/office/drawing/2014/main" id="{6C299543-B0C4-7E48-BFE0-708D4B992F7A}"/>
              </a:ext>
            </a:extLst>
          </p:cNvPr>
          <p:cNvGrpSpPr>
            <a:grpSpLocks/>
          </p:cNvGrpSpPr>
          <p:nvPr/>
        </p:nvGrpSpPr>
        <p:grpSpPr bwMode="auto">
          <a:xfrm>
            <a:off x="4105211" y="1916113"/>
            <a:ext cx="3606229" cy="1932266"/>
            <a:chOff x="4860032" y="2060848"/>
            <a:chExt cx="4392488" cy="2448859"/>
          </a:xfrm>
        </p:grpSpPr>
        <p:sp>
          <p:nvSpPr>
            <p:cNvPr id="7" name="Text Box 13">
              <a:extLst>
                <a:ext uri="{FF2B5EF4-FFF2-40B4-BE49-F238E27FC236}">
                  <a16:creationId xmlns:a16="http://schemas.microsoft.com/office/drawing/2014/main" id="{7C27379B-503A-454A-BABC-C0473FB5446F}"/>
                </a:ext>
              </a:extLst>
            </p:cNvPr>
            <p:cNvSpPr txBox="1">
              <a:spLocks noChangeArrowheads="1"/>
            </p:cNvSpPr>
            <p:nvPr/>
          </p:nvSpPr>
          <p:spPr bwMode="auto">
            <a:xfrm>
              <a:off x="4860032" y="2060848"/>
              <a:ext cx="4392488" cy="105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1pPr>
              <a:lvl2pPr marL="742950" indent="-285750" eaLnBrk="0" hangingPunct="0">
                <a:spcBef>
                  <a:spcPct val="20000"/>
                </a:spcBef>
                <a:buChar char="–"/>
                <a:defRPr kumimoji="1" sz="28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2pPr>
              <a:lvl3pPr marL="1143000" indent="-228600" eaLnBrk="0" hangingPunct="0">
                <a:spcBef>
                  <a:spcPct val="20000"/>
                </a:spcBef>
                <a:buChar char="•"/>
                <a:defRPr kumimoji="1" sz="24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3pPr>
              <a:lvl4pPr marL="16002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4pPr>
              <a:lvl5pPr marL="20574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9pPr>
            </a:lstStyle>
            <a:p>
              <a:pPr eaLnBrk="1" hangingPunct="1">
                <a:spcBef>
                  <a:spcPct val="0"/>
                </a:spcBef>
                <a:buFontTx/>
                <a:buNone/>
                <a:defRPr/>
              </a:pPr>
              <a:r>
                <a:rPr lang="ja-JP" altLang="en-US" sz="1600" kern="0" dirty="0">
                  <a:solidFill>
                    <a:schemeClr val="tx1"/>
                  </a:solidFill>
                  <a:latin typeface="+mn-ea"/>
                  <a:ea typeface="+mn-ea"/>
                  <a:cs typeface="+mn-cs"/>
                </a:rPr>
                <a:t>膀胱の尿貯留の有無を確認、</a:t>
              </a:r>
              <a:endParaRPr lang="en-US" altLang="ja-JP" sz="1600" kern="0" dirty="0">
                <a:solidFill>
                  <a:schemeClr val="tx1"/>
                </a:solidFill>
                <a:latin typeface="+mn-ea"/>
                <a:ea typeface="+mn-ea"/>
                <a:cs typeface="+mn-cs"/>
              </a:endParaRPr>
            </a:p>
            <a:p>
              <a:pPr eaLnBrk="1" hangingPunct="1">
                <a:spcBef>
                  <a:spcPct val="0"/>
                </a:spcBef>
                <a:buFontTx/>
                <a:buNone/>
                <a:defRPr/>
              </a:pPr>
              <a:r>
                <a:rPr lang="ja-JP" altLang="en-US" sz="1600" kern="0" dirty="0">
                  <a:solidFill>
                    <a:schemeClr val="tx1"/>
                  </a:solidFill>
                  <a:latin typeface="+mn-ea"/>
                  <a:ea typeface="+mn-ea"/>
                  <a:cs typeface="+mn-cs"/>
                </a:rPr>
                <a:t>泌尿器科の先生にコンサルト、</a:t>
              </a:r>
              <a:endParaRPr lang="en-US" altLang="ja-JP" sz="1600" kern="0" dirty="0">
                <a:solidFill>
                  <a:schemeClr val="tx1"/>
                </a:solidFill>
                <a:latin typeface="+mn-ea"/>
                <a:ea typeface="+mn-ea"/>
                <a:cs typeface="+mn-cs"/>
              </a:endParaRPr>
            </a:p>
            <a:p>
              <a:pPr eaLnBrk="1" hangingPunct="1">
                <a:spcBef>
                  <a:spcPct val="0"/>
                </a:spcBef>
                <a:buFontTx/>
                <a:buNone/>
                <a:defRPr/>
              </a:pPr>
              <a:r>
                <a:rPr lang="ja-JP" altLang="en-US" sz="1600" kern="0" dirty="0">
                  <a:solidFill>
                    <a:schemeClr val="tx1"/>
                  </a:solidFill>
                  <a:latin typeface="+mn-ea"/>
                  <a:ea typeface="+mn-ea"/>
                  <a:cs typeface="+mn-cs"/>
                </a:rPr>
                <a:t>尿路閉塞を解除してから原因を考える</a:t>
              </a:r>
              <a:endParaRPr lang="en-US" altLang="ja-JP" sz="1600" kern="0" dirty="0">
                <a:solidFill>
                  <a:schemeClr val="tx1"/>
                </a:solidFill>
                <a:latin typeface="+mn-ea"/>
                <a:ea typeface="+mn-ea"/>
                <a:cs typeface="+mn-cs"/>
              </a:endParaRPr>
            </a:p>
          </p:txBody>
        </p:sp>
        <p:sp>
          <p:nvSpPr>
            <p:cNvPr id="8" name="Text Box 13">
              <a:extLst>
                <a:ext uri="{FF2B5EF4-FFF2-40B4-BE49-F238E27FC236}">
                  <a16:creationId xmlns:a16="http://schemas.microsoft.com/office/drawing/2014/main" id="{F92E8259-8C7A-C347-A083-86C5A14717A7}"/>
                </a:ext>
              </a:extLst>
            </p:cNvPr>
            <p:cNvSpPr txBox="1">
              <a:spLocks noChangeArrowheads="1"/>
            </p:cNvSpPr>
            <p:nvPr/>
          </p:nvSpPr>
          <p:spPr bwMode="auto">
            <a:xfrm>
              <a:off x="4900290" y="2988469"/>
              <a:ext cx="4211518" cy="152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1pPr>
              <a:lvl2pPr marL="742950" indent="-285750" eaLnBrk="0" hangingPunct="0">
                <a:spcBef>
                  <a:spcPct val="20000"/>
                </a:spcBef>
                <a:buChar char="–"/>
                <a:defRPr kumimoji="1" sz="28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2pPr>
              <a:lvl3pPr marL="1143000" indent="-228600" eaLnBrk="0" hangingPunct="0">
                <a:spcBef>
                  <a:spcPct val="20000"/>
                </a:spcBef>
                <a:buChar char="•"/>
                <a:defRPr kumimoji="1" sz="24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3pPr>
              <a:lvl4pPr marL="16002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4pPr>
              <a:lvl5pPr marL="20574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9pPr>
            </a:lstStyle>
            <a:p>
              <a:pPr eaLnBrk="1" hangingPunct="1">
                <a:spcBef>
                  <a:spcPct val="0"/>
                </a:spcBef>
                <a:buFontTx/>
                <a:buNone/>
                <a:defRPr/>
              </a:pPr>
              <a:r>
                <a:rPr lang="ja-JP" altLang="en-US" sz="1200" kern="0" dirty="0">
                  <a:solidFill>
                    <a:schemeClr val="tx1"/>
                  </a:solidFill>
                  <a:latin typeface="+mn-ea"/>
                  <a:ea typeface="+mn-ea"/>
                  <a:cs typeface="+mn-cs"/>
                </a:rPr>
                <a:t>泌尿器科的疾患</a:t>
              </a:r>
              <a:endParaRPr lang="en-US" altLang="ja-JP" sz="1200" kern="0" dirty="0">
                <a:solidFill>
                  <a:schemeClr val="tx1"/>
                </a:solidFill>
                <a:latin typeface="+mn-ea"/>
                <a:ea typeface="+mn-ea"/>
                <a:cs typeface="+mn-cs"/>
              </a:endParaRPr>
            </a:p>
            <a:p>
              <a:pPr eaLnBrk="1" hangingPunct="1">
                <a:spcBef>
                  <a:spcPct val="0"/>
                </a:spcBef>
                <a:buFontTx/>
                <a:buNone/>
                <a:defRPr/>
              </a:pPr>
              <a:r>
                <a:rPr lang="ja-JP" altLang="en-US" sz="1200" kern="0" dirty="0">
                  <a:solidFill>
                    <a:schemeClr val="tx1"/>
                  </a:solidFill>
                  <a:latin typeface="+mn-ea"/>
                  <a:ea typeface="+mn-ea"/>
                  <a:cs typeface="+mn-cs"/>
                </a:rPr>
                <a:t>骨盤内臓器疾患による圧迫</a:t>
              </a:r>
              <a:endParaRPr lang="en-US" altLang="ja-JP" sz="1200" kern="0" dirty="0">
                <a:solidFill>
                  <a:schemeClr val="tx1"/>
                </a:solidFill>
                <a:latin typeface="+mn-ea"/>
                <a:ea typeface="+mn-ea"/>
                <a:cs typeface="+mn-cs"/>
              </a:endParaRPr>
            </a:p>
            <a:p>
              <a:pPr eaLnBrk="1" hangingPunct="1">
                <a:spcBef>
                  <a:spcPct val="0"/>
                </a:spcBef>
                <a:buFontTx/>
                <a:buNone/>
                <a:defRPr/>
              </a:pPr>
              <a:r>
                <a:rPr lang="ja-JP" altLang="en-US" sz="1200" kern="0" dirty="0">
                  <a:solidFill>
                    <a:schemeClr val="tx1"/>
                  </a:solidFill>
                  <a:latin typeface="+mn-ea"/>
                  <a:ea typeface="+mn-ea"/>
                  <a:cs typeface="+mn-cs"/>
                </a:rPr>
                <a:t>放射線治療後の線維化、狭窄</a:t>
              </a:r>
              <a:endParaRPr lang="en-US" altLang="ja-JP" sz="1200" kern="0" dirty="0">
                <a:solidFill>
                  <a:schemeClr val="tx1"/>
                </a:solidFill>
                <a:latin typeface="+mn-ea"/>
                <a:ea typeface="+mn-ea"/>
                <a:cs typeface="+mn-cs"/>
              </a:endParaRPr>
            </a:p>
            <a:p>
              <a:pPr eaLnBrk="1" hangingPunct="1">
                <a:spcBef>
                  <a:spcPct val="0"/>
                </a:spcBef>
                <a:buFontTx/>
                <a:buNone/>
                <a:defRPr/>
              </a:pPr>
              <a:r>
                <a:rPr lang="ja-JP" altLang="en-US" sz="1200" kern="0" dirty="0">
                  <a:solidFill>
                    <a:schemeClr val="tx1"/>
                  </a:solidFill>
                  <a:latin typeface="+mn-ea"/>
                  <a:ea typeface="+mn-ea"/>
                  <a:cs typeface="+mn-cs"/>
                </a:rPr>
                <a:t>神経因性膀胱</a:t>
              </a:r>
              <a:endParaRPr lang="en-US" altLang="ja-JP" sz="1200" kern="0" dirty="0">
                <a:solidFill>
                  <a:schemeClr val="tx1"/>
                </a:solidFill>
                <a:latin typeface="+mn-ea"/>
                <a:ea typeface="+mn-ea"/>
                <a:cs typeface="+mn-cs"/>
              </a:endParaRPr>
            </a:p>
            <a:p>
              <a:pPr eaLnBrk="1" hangingPunct="1">
                <a:spcBef>
                  <a:spcPct val="0"/>
                </a:spcBef>
                <a:buFontTx/>
                <a:buNone/>
                <a:defRPr/>
              </a:pPr>
              <a:r>
                <a:rPr lang="ja-JP" altLang="en-US" sz="1200" kern="0" dirty="0">
                  <a:solidFill>
                    <a:schemeClr val="tx1"/>
                  </a:solidFill>
                  <a:latin typeface="+mn-ea"/>
                  <a:ea typeface="+mn-ea"/>
                  <a:cs typeface="+mn-cs"/>
                </a:rPr>
                <a:t>内科的疾患</a:t>
              </a:r>
              <a:endParaRPr lang="en-US" altLang="ja-JP" sz="1200" kern="0" dirty="0">
                <a:solidFill>
                  <a:schemeClr val="tx1"/>
                </a:solidFill>
                <a:latin typeface="+mn-ea"/>
                <a:ea typeface="+mn-ea"/>
                <a:cs typeface="+mn-cs"/>
              </a:endParaRPr>
            </a:p>
            <a:p>
              <a:pPr eaLnBrk="1" hangingPunct="1">
                <a:spcBef>
                  <a:spcPct val="0"/>
                </a:spcBef>
                <a:buFontTx/>
                <a:buNone/>
                <a:defRPr/>
              </a:pPr>
              <a:r>
                <a:rPr lang="ja-JP" altLang="en-US" sz="1200" kern="0" dirty="0">
                  <a:solidFill>
                    <a:schemeClr val="tx1"/>
                  </a:solidFill>
                  <a:latin typeface="+mn-ea"/>
                  <a:ea typeface="+mn-ea"/>
                  <a:cs typeface="+mn-cs"/>
                </a:rPr>
                <a:t>（</a:t>
              </a:r>
              <a:r>
                <a:rPr lang="en-US" altLang="ja-JP" sz="1200" kern="0" dirty="0">
                  <a:solidFill>
                    <a:schemeClr val="tx1"/>
                  </a:solidFill>
                  <a:latin typeface="+mn-ea"/>
                  <a:ea typeface="+mn-ea"/>
                  <a:cs typeface="+mn-cs"/>
                </a:rPr>
                <a:t>IgG4</a:t>
              </a:r>
              <a:r>
                <a:rPr lang="ja-JP" altLang="en-US" sz="1200" kern="0" dirty="0">
                  <a:solidFill>
                    <a:schemeClr val="tx1"/>
                  </a:solidFill>
                  <a:latin typeface="+mn-ea"/>
                  <a:ea typeface="+mn-ea"/>
                  <a:cs typeface="+mn-cs"/>
                </a:rPr>
                <a:t>関連疾患による後腹膜線維症など）</a:t>
              </a:r>
              <a:endParaRPr lang="en-US" altLang="ja-JP" sz="1200" kern="0" dirty="0">
                <a:solidFill>
                  <a:schemeClr val="tx1"/>
                </a:solidFill>
                <a:latin typeface="+mn-ea"/>
                <a:ea typeface="+mn-ea"/>
                <a:cs typeface="+mn-cs"/>
              </a:endParaRPr>
            </a:p>
          </p:txBody>
        </p:sp>
      </p:grpSp>
      <p:pic>
        <p:nvPicPr>
          <p:cNvPr id="9" name="図 3" descr="kidney4a.jpg">
            <a:extLst>
              <a:ext uri="{FF2B5EF4-FFF2-40B4-BE49-F238E27FC236}">
                <a16:creationId xmlns:a16="http://schemas.microsoft.com/office/drawing/2014/main" id="{6843AF23-9007-3A45-A8E7-42426A539B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4188" y="762000"/>
            <a:ext cx="1677381" cy="119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3">
            <a:extLst>
              <a:ext uri="{FF2B5EF4-FFF2-40B4-BE49-F238E27FC236}">
                <a16:creationId xmlns:a16="http://schemas.microsoft.com/office/drawing/2014/main" id="{85858F94-FC33-F842-A5D6-5916FD6D7ADA}"/>
              </a:ext>
            </a:extLst>
          </p:cNvPr>
          <p:cNvSpPr txBox="1">
            <a:spLocks noChangeArrowheads="1"/>
          </p:cNvSpPr>
          <p:nvPr/>
        </p:nvSpPr>
        <p:spPr bwMode="auto">
          <a:xfrm>
            <a:off x="186690" y="702945"/>
            <a:ext cx="193083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1pPr>
            <a:lvl2pPr marL="742950" indent="-285750" eaLnBrk="0" hangingPunct="0">
              <a:spcBef>
                <a:spcPct val="20000"/>
              </a:spcBef>
              <a:buChar char="–"/>
              <a:defRPr kumimoji="1" sz="28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2pPr>
            <a:lvl3pPr marL="1143000" indent="-228600" eaLnBrk="0" hangingPunct="0">
              <a:spcBef>
                <a:spcPct val="20000"/>
              </a:spcBef>
              <a:buChar char="•"/>
              <a:defRPr kumimoji="1" sz="24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3pPr>
            <a:lvl4pPr marL="16002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4pPr>
            <a:lvl5pPr marL="20574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9pPr>
          </a:lstStyle>
          <a:p>
            <a:pPr eaLnBrk="1" hangingPunct="1">
              <a:spcBef>
                <a:spcPct val="0"/>
              </a:spcBef>
              <a:buFontTx/>
              <a:buNone/>
              <a:defRPr/>
            </a:pPr>
            <a:r>
              <a:rPr lang="ja-JP" altLang="en-US" sz="1800" kern="0" dirty="0">
                <a:solidFill>
                  <a:schemeClr val="tx1"/>
                </a:solidFill>
                <a:latin typeface="+mn-ea"/>
                <a:ea typeface="+mn-ea"/>
                <a:cs typeface="+mn-cs"/>
              </a:rPr>
              <a:t>正常腎臓</a:t>
            </a:r>
            <a:endParaRPr lang="en-US" altLang="ja-JP" sz="1800" kern="0" dirty="0">
              <a:solidFill>
                <a:schemeClr val="tx1"/>
              </a:solidFill>
              <a:latin typeface="+mn-ea"/>
              <a:ea typeface="+mn-ea"/>
              <a:cs typeface="+mn-cs"/>
            </a:endParaRPr>
          </a:p>
        </p:txBody>
      </p:sp>
      <p:sp>
        <p:nvSpPr>
          <p:cNvPr id="11" name="Text Box 13">
            <a:extLst>
              <a:ext uri="{FF2B5EF4-FFF2-40B4-BE49-F238E27FC236}">
                <a16:creationId xmlns:a16="http://schemas.microsoft.com/office/drawing/2014/main" id="{F588C6BA-C220-B849-A4B9-AD729D35DBD3}"/>
              </a:ext>
            </a:extLst>
          </p:cNvPr>
          <p:cNvSpPr txBox="1">
            <a:spLocks noChangeArrowheads="1"/>
          </p:cNvSpPr>
          <p:nvPr/>
        </p:nvSpPr>
        <p:spPr bwMode="auto">
          <a:xfrm>
            <a:off x="3635375" y="747713"/>
            <a:ext cx="266961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1pPr>
            <a:lvl2pPr marL="742950" indent="-285750" eaLnBrk="0" hangingPunct="0">
              <a:spcBef>
                <a:spcPct val="20000"/>
              </a:spcBef>
              <a:buChar char="–"/>
              <a:defRPr kumimoji="1" sz="28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2pPr>
            <a:lvl3pPr marL="1143000" indent="-228600" eaLnBrk="0" hangingPunct="0">
              <a:spcBef>
                <a:spcPct val="20000"/>
              </a:spcBef>
              <a:buChar char="•"/>
              <a:defRPr kumimoji="1" sz="24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3pPr>
            <a:lvl4pPr marL="16002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4pPr>
            <a:lvl5pPr marL="20574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9pPr>
          </a:lstStyle>
          <a:p>
            <a:pPr eaLnBrk="1" hangingPunct="1">
              <a:spcBef>
                <a:spcPct val="0"/>
              </a:spcBef>
              <a:buFontTx/>
              <a:buNone/>
              <a:defRPr/>
            </a:pPr>
            <a:r>
              <a:rPr lang="ja-JP" altLang="en-US" sz="1600" kern="0" dirty="0">
                <a:solidFill>
                  <a:schemeClr val="tx1"/>
                </a:solidFill>
                <a:latin typeface="+mn-ea"/>
                <a:ea typeface="+mn-ea"/>
                <a:cs typeface="+mn-cs"/>
              </a:rPr>
              <a:t>長径　</a:t>
            </a:r>
            <a:r>
              <a:rPr lang="en-US" altLang="ja-JP" sz="1600" kern="0" dirty="0">
                <a:solidFill>
                  <a:schemeClr val="tx1"/>
                </a:solidFill>
                <a:latin typeface="+mn-ea"/>
                <a:ea typeface="+mn-ea"/>
                <a:cs typeface="+mn-cs"/>
              </a:rPr>
              <a:t>10cm, </a:t>
            </a:r>
            <a:r>
              <a:rPr lang="ja-JP" altLang="en-US" sz="1600" kern="0" dirty="0">
                <a:solidFill>
                  <a:schemeClr val="tx1"/>
                </a:solidFill>
                <a:latin typeface="+mn-ea"/>
                <a:ea typeface="+mn-ea"/>
                <a:cs typeface="+mn-cs"/>
              </a:rPr>
              <a:t>短径 </a:t>
            </a:r>
            <a:r>
              <a:rPr lang="en-US" altLang="ja-JP" sz="1600" kern="0" dirty="0">
                <a:solidFill>
                  <a:schemeClr val="tx1"/>
                </a:solidFill>
                <a:latin typeface="+mn-ea"/>
                <a:ea typeface="+mn-ea"/>
                <a:cs typeface="+mn-cs"/>
              </a:rPr>
              <a:t>5cm</a:t>
            </a:r>
            <a:r>
              <a:rPr lang="ja-JP" altLang="en-US" sz="1600" kern="0" dirty="0">
                <a:solidFill>
                  <a:schemeClr val="tx1"/>
                </a:solidFill>
                <a:latin typeface="+mn-ea"/>
                <a:ea typeface="+mn-ea"/>
                <a:cs typeface="+mn-cs"/>
              </a:rPr>
              <a:t>程度</a:t>
            </a:r>
            <a:endParaRPr lang="en-US" altLang="ja-JP" sz="1600" kern="0" dirty="0">
              <a:solidFill>
                <a:schemeClr val="tx1"/>
              </a:solidFill>
              <a:latin typeface="+mn-ea"/>
              <a:ea typeface="+mn-ea"/>
              <a:cs typeface="+mn-cs"/>
            </a:endParaRPr>
          </a:p>
          <a:p>
            <a:pPr eaLnBrk="1" hangingPunct="1">
              <a:spcBef>
                <a:spcPct val="0"/>
              </a:spcBef>
              <a:buFontTx/>
              <a:buNone/>
              <a:defRPr/>
            </a:pPr>
            <a:r>
              <a:rPr lang="ja-JP" altLang="en-US" sz="1600" kern="0" dirty="0">
                <a:solidFill>
                  <a:schemeClr val="tx1"/>
                </a:solidFill>
                <a:latin typeface="+mn-ea"/>
                <a:ea typeface="+mn-ea"/>
                <a:cs typeface="+mn-cs"/>
              </a:rPr>
              <a:t>辺縁平滑</a:t>
            </a:r>
            <a:endParaRPr lang="en-US" altLang="ja-JP" sz="1600" kern="0" dirty="0">
              <a:solidFill>
                <a:schemeClr val="tx1"/>
              </a:solidFill>
              <a:latin typeface="+mn-ea"/>
              <a:ea typeface="+mn-ea"/>
              <a:cs typeface="+mn-cs"/>
            </a:endParaRPr>
          </a:p>
          <a:p>
            <a:pPr eaLnBrk="1" hangingPunct="1">
              <a:spcBef>
                <a:spcPct val="0"/>
              </a:spcBef>
              <a:buFontTx/>
              <a:buNone/>
              <a:defRPr/>
            </a:pPr>
            <a:r>
              <a:rPr lang="ja-JP" altLang="en-US" sz="1600" kern="0" dirty="0">
                <a:solidFill>
                  <a:schemeClr val="tx1"/>
                </a:solidFill>
                <a:latin typeface="+mn-ea"/>
                <a:ea typeface="+mn-ea"/>
                <a:cs typeface="+mn-cs"/>
              </a:rPr>
              <a:t>皮髄境界明瞭</a:t>
            </a:r>
            <a:endParaRPr lang="en-US" altLang="ja-JP" sz="1600" kern="0" dirty="0">
              <a:solidFill>
                <a:schemeClr val="tx1"/>
              </a:solidFill>
              <a:latin typeface="+mn-ea"/>
              <a:ea typeface="+mn-ea"/>
              <a:cs typeface="+mn-cs"/>
            </a:endParaRPr>
          </a:p>
        </p:txBody>
      </p:sp>
      <p:grpSp>
        <p:nvGrpSpPr>
          <p:cNvPr id="12" name="グループ化 11">
            <a:extLst>
              <a:ext uri="{FF2B5EF4-FFF2-40B4-BE49-F238E27FC236}">
                <a16:creationId xmlns:a16="http://schemas.microsoft.com/office/drawing/2014/main" id="{9F4914FB-A3F2-5044-8F22-0C4DEB15D162}"/>
              </a:ext>
            </a:extLst>
          </p:cNvPr>
          <p:cNvGrpSpPr>
            <a:grpSpLocks/>
          </p:cNvGrpSpPr>
          <p:nvPr/>
        </p:nvGrpSpPr>
        <p:grpSpPr bwMode="auto">
          <a:xfrm>
            <a:off x="179388" y="4165894"/>
            <a:ext cx="3675746" cy="2217508"/>
            <a:chOff x="190514" y="4445459"/>
            <a:chExt cx="4381487" cy="2307111"/>
          </a:xfrm>
        </p:grpSpPr>
        <p:sp>
          <p:nvSpPr>
            <p:cNvPr id="13" name="Text Box 13">
              <a:extLst>
                <a:ext uri="{FF2B5EF4-FFF2-40B4-BE49-F238E27FC236}">
                  <a16:creationId xmlns:a16="http://schemas.microsoft.com/office/drawing/2014/main" id="{9157D543-69EB-D642-B8D3-0E922F6E484B}"/>
                </a:ext>
              </a:extLst>
            </p:cNvPr>
            <p:cNvSpPr txBox="1">
              <a:spLocks noChangeArrowheads="1"/>
            </p:cNvSpPr>
            <p:nvPr/>
          </p:nvSpPr>
          <p:spPr bwMode="auto">
            <a:xfrm>
              <a:off x="190514" y="4445459"/>
              <a:ext cx="3546463" cy="672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1pPr>
              <a:lvl2pPr marL="742950" indent="-285750" eaLnBrk="0" hangingPunct="0">
                <a:spcBef>
                  <a:spcPct val="20000"/>
                </a:spcBef>
                <a:buChar char="–"/>
                <a:defRPr kumimoji="1" sz="28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2pPr>
              <a:lvl3pPr marL="1143000" indent="-228600" eaLnBrk="0" hangingPunct="0">
                <a:spcBef>
                  <a:spcPct val="20000"/>
                </a:spcBef>
                <a:buChar char="•"/>
                <a:defRPr kumimoji="1" sz="24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3pPr>
              <a:lvl4pPr marL="16002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4pPr>
              <a:lvl5pPr marL="20574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9pPr>
            </a:lstStyle>
            <a:p>
              <a:pPr eaLnBrk="1" hangingPunct="1">
                <a:spcBef>
                  <a:spcPct val="0"/>
                </a:spcBef>
                <a:buFontTx/>
                <a:buNone/>
                <a:defRPr/>
              </a:pPr>
              <a:r>
                <a:rPr lang="ja-JP" altLang="en-US" sz="1800" kern="0" dirty="0">
                  <a:solidFill>
                    <a:schemeClr val="tx1"/>
                  </a:solidFill>
                  <a:latin typeface="+mn-ea"/>
                  <a:ea typeface="+mn-ea"/>
                  <a:cs typeface="+mn-cs"/>
                </a:rPr>
                <a:t>慢性腎不全</a:t>
              </a:r>
              <a:endParaRPr lang="en-US" altLang="ja-JP" sz="1800" kern="0" dirty="0">
                <a:solidFill>
                  <a:schemeClr val="tx1"/>
                </a:solidFill>
                <a:latin typeface="+mn-ea"/>
                <a:ea typeface="+mn-ea"/>
                <a:cs typeface="+mn-cs"/>
              </a:endParaRPr>
            </a:p>
            <a:p>
              <a:pPr eaLnBrk="1" hangingPunct="1">
                <a:spcBef>
                  <a:spcPct val="0"/>
                </a:spcBef>
                <a:buFontTx/>
                <a:buNone/>
                <a:defRPr/>
              </a:pPr>
              <a:r>
                <a:rPr lang="ja-JP" altLang="en-US" sz="1800" kern="0" dirty="0" err="1">
                  <a:solidFill>
                    <a:schemeClr val="tx1"/>
                  </a:solidFill>
                  <a:latin typeface="+mn-ea"/>
                  <a:ea typeface="+mn-ea"/>
                  <a:cs typeface="+mn-cs"/>
                </a:rPr>
                <a:t>で</a:t>
              </a:r>
              <a:r>
                <a:rPr lang="ja-JP" altLang="en-US" sz="1800" kern="0" dirty="0">
                  <a:solidFill>
                    <a:schemeClr val="tx1"/>
                  </a:solidFill>
                  <a:latin typeface="+mn-ea"/>
                  <a:ea typeface="+mn-ea"/>
                  <a:cs typeface="+mn-cs"/>
                </a:rPr>
                <a:t>した</a:t>
              </a:r>
              <a:endParaRPr lang="en-US" altLang="ja-JP" sz="1800" kern="0" dirty="0">
                <a:solidFill>
                  <a:schemeClr val="tx1"/>
                </a:solidFill>
                <a:latin typeface="+mn-ea"/>
                <a:ea typeface="+mn-ea"/>
                <a:cs typeface="+mn-cs"/>
              </a:endParaRPr>
            </a:p>
          </p:txBody>
        </p:sp>
        <p:pic>
          <p:nvPicPr>
            <p:cNvPr id="14" name="Picture 5">
              <a:extLst>
                <a:ext uri="{FF2B5EF4-FFF2-40B4-BE49-F238E27FC236}">
                  <a16:creationId xmlns:a16="http://schemas.microsoft.com/office/drawing/2014/main" id="{EE803ADF-4ADB-074F-A7C7-3917B1C63E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12769"/>
            <a:stretch>
              <a:fillRect/>
            </a:stretch>
          </p:blipFill>
          <p:spPr bwMode="auto">
            <a:xfrm>
              <a:off x="1786969" y="4509120"/>
              <a:ext cx="2785032" cy="1820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 Box 13">
              <a:extLst>
                <a:ext uri="{FF2B5EF4-FFF2-40B4-BE49-F238E27FC236}">
                  <a16:creationId xmlns:a16="http://schemas.microsoft.com/office/drawing/2014/main" id="{13167A8C-F061-E74D-974C-417A59BF5648}"/>
                </a:ext>
              </a:extLst>
            </p:cNvPr>
            <p:cNvSpPr txBox="1">
              <a:spLocks noChangeArrowheads="1"/>
            </p:cNvSpPr>
            <p:nvPr/>
          </p:nvSpPr>
          <p:spPr bwMode="auto">
            <a:xfrm>
              <a:off x="352439" y="5952038"/>
              <a:ext cx="3384539" cy="800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1pPr>
              <a:lvl2pPr marL="742950" indent="-285750" eaLnBrk="0" hangingPunct="0">
                <a:spcBef>
                  <a:spcPct val="20000"/>
                </a:spcBef>
                <a:buChar char="–"/>
                <a:defRPr kumimoji="1" sz="28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2pPr>
              <a:lvl3pPr marL="1143000" indent="-228600" eaLnBrk="0" hangingPunct="0">
                <a:spcBef>
                  <a:spcPct val="20000"/>
                </a:spcBef>
                <a:buChar char="•"/>
                <a:defRPr kumimoji="1" sz="24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3pPr>
              <a:lvl4pPr marL="16002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4pPr>
              <a:lvl5pPr marL="20574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9pPr>
            </a:lstStyle>
            <a:p>
              <a:pPr eaLnBrk="1" hangingPunct="1">
                <a:spcBef>
                  <a:spcPct val="0"/>
                </a:spcBef>
                <a:buFontTx/>
                <a:buNone/>
                <a:defRPr/>
              </a:pPr>
              <a:r>
                <a:rPr lang="ja-JP" altLang="en-US" sz="1100" kern="0" dirty="0">
                  <a:solidFill>
                    <a:schemeClr val="tx1"/>
                  </a:solidFill>
                  <a:latin typeface="+mn-ea"/>
                  <a:ea typeface="+mn-ea"/>
                  <a:cs typeface="+mn-cs"/>
                </a:rPr>
                <a:t>萎縮</a:t>
              </a:r>
              <a:endParaRPr lang="en-US" altLang="ja-JP" sz="1100" kern="0" dirty="0">
                <a:solidFill>
                  <a:schemeClr val="tx1"/>
                </a:solidFill>
                <a:latin typeface="+mn-ea"/>
                <a:ea typeface="+mn-ea"/>
                <a:cs typeface="+mn-cs"/>
              </a:endParaRPr>
            </a:p>
            <a:p>
              <a:pPr eaLnBrk="1" hangingPunct="1">
                <a:spcBef>
                  <a:spcPct val="0"/>
                </a:spcBef>
                <a:buFontTx/>
                <a:buNone/>
                <a:defRPr/>
              </a:pPr>
              <a:r>
                <a:rPr lang="ja-JP" altLang="en-US" sz="1100" kern="0" dirty="0">
                  <a:solidFill>
                    <a:schemeClr val="tx1"/>
                  </a:solidFill>
                  <a:latin typeface="+mn-ea"/>
                  <a:ea typeface="+mn-ea"/>
                </a:rPr>
                <a:t>腎表面の粗雑化</a:t>
              </a:r>
              <a:endParaRPr lang="en-US" altLang="ja-JP" sz="1100" kern="0" dirty="0">
                <a:solidFill>
                  <a:schemeClr val="tx1"/>
                </a:solidFill>
                <a:latin typeface="+mn-ea"/>
                <a:ea typeface="+mn-ea"/>
                <a:cs typeface="+mn-cs"/>
              </a:endParaRPr>
            </a:p>
            <a:p>
              <a:pPr eaLnBrk="1" hangingPunct="1">
                <a:spcBef>
                  <a:spcPct val="0"/>
                </a:spcBef>
                <a:buFontTx/>
                <a:buNone/>
                <a:defRPr/>
              </a:pPr>
              <a:r>
                <a:rPr lang="ja-JP" altLang="en-US" sz="1100" kern="0" dirty="0">
                  <a:solidFill>
                    <a:schemeClr val="tx1"/>
                  </a:solidFill>
                  <a:latin typeface="+mn-ea"/>
                  <a:ea typeface="+mn-ea"/>
                  <a:cs typeface="+mn-cs"/>
                </a:rPr>
                <a:t>皮質のエコー輝度上昇、菲薄化</a:t>
              </a:r>
              <a:endParaRPr lang="en-US" altLang="ja-JP" sz="1100" kern="0" dirty="0">
                <a:solidFill>
                  <a:schemeClr val="tx1"/>
                </a:solidFill>
                <a:latin typeface="+mn-ea"/>
                <a:ea typeface="+mn-ea"/>
                <a:cs typeface="+mn-cs"/>
              </a:endParaRPr>
            </a:p>
            <a:p>
              <a:pPr eaLnBrk="1" hangingPunct="1">
                <a:spcBef>
                  <a:spcPct val="0"/>
                </a:spcBef>
                <a:buFontTx/>
                <a:buNone/>
                <a:defRPr/>
              </a:pPr>
              <a:r>
                <a:rPr lang="ja-JP" altLang="en-US" sz="1100" kern="0" dirty="0">
                  <a:solidFill>
                    <a:schemeClr val="tx1"/>
                  </a:solidFill>
                  <a:latin typeface="+mn-ea"/>
                  <a:ea typeface="+mn-ea"/>
                  <a:cs typeface="+mn-cs"/>
                </a:rPr>
                <a:t>など</a:t>
              </a:r>
              <a:endParaRPr lang="en-US" altLang="ja-JP" sz="1100" kern="0" dirty="0">
                <a:solidFill>
                  <a:schemeClr val="tx1"/>
                </a:solidFill>
                <a:latin typeface="+mn-ea"/>
                <a:ea typeface="+mn-ea"/>
                <a:cs typeface="+mn-cs"/>
              </a:endParaRPr>
            </a:p>
          </p:txBody>
        </p:sp>
      </p:grpSp>
      <p:sp>
        <p:nvSpPr>
          <p:cNvPr id="16" name="Text Box 13">
            <a:extLst>
              <a:ext uri="{FF2B5EF4-FFF2-40B4-BE49-F238E27FC236}">
                <a16:creationId xmlns:a16="http://schemas.microsoft.com/office/drawing/2014/main" id="{E40D6EAC-6CBD-6144-B1D1-F0F0CF793B17}"/>
              </a:ext>
            </a:extLst>
          </p:cNvPr>
          <p:cNvSpPr txBox="1">
            <a:spLocks noChangeArrowheads="1"/>
          </p:cNvSpPr>
          <p:nvPr/>
        </p:nvSpPr>
        <p:spPr bwMode="auto">
          <a:xfrm>
            <a:off x="4107180" y="4291907"/>
            <a:ext cx="420624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1pPr>
            <a:lvl2pPr marL="742950" indent="-285750" eaLnBrk="0" hangingPunct="0">
              <a:spcBef>
                <a:spcPct val="20000"/>
              </a:spcBef>
              <a:buChar char="–"/>
              <a:defRPr kumimoji="1" sz="28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2pPr>
            <a:lvl3pPr marL="1143000" indent="-228600" eaLnBrk="0" hangingPunct="0">
              <a:spcBef>
                <a:spcPct val="20000"/>
              </a:spcBef>
              <a:buChar char="•"/>
              <a:defRPr kumimoji="1" sz="24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3pPr>
            <a:lvl4pPr marL="16002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4pPr>
            <a:lvl5pPr marL="20574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9pPr>
          </a:lstStyle>
          <a:p>
            <a:pPr eaLnBrk="1" hangingPunct="1">
              <a:spcBef>
                <a:spcPct val="0"/>
              </a:spcBef>
              <a:buFontTx/>
              <a:buNone/>
              <a:defRPr/>
            </a:pPr>
            <a:r>
              <a:rPr lang="ja-JP" altLang="en-US" sz="1600" kern="0" dirty="0">
                <a:solidFill>
                  <a:schemeClr val="tx1"/>
                </a:solidFill>
                <a:latin typeface="+mn-ea"/>
                <a:ea typeface="+mn-ea"/>
                <a:cs typeface="+mn-cs"/>
              </a:rPr>
              <a:t>経過、過去のデータなどから末期慢性腎不全と判断されれば、維持透析導入へ</a:t>
            </a:r>
            <a:endParaRPr lang="en-US" altLang="ja-JP" sz="1600" kern="0" dirty="0">
              <a:solidFill>
                <a:schemeClr val="tx1"/>
              </a:solidFill>
              <a:latin typeface="+mn-ea"/>
              <a:ea typeface="+mn-ea"/>
              <a:cs typeface="+mn-cs"/>
            </a:endParaRPr>
          </a:p>
          <a:p>
            <a:pPr eaLnBrk="1" hangingPunct="1">
              <a:spcBef>
                <a:spcPct val="0"/>
              </a:spcBef>
              <a:buFontTx/>
              <a:buNone/>
              <a:defRPr/>
            </a:pPr>
            <a:endParaRPr lang="en-US" altLang="ja-JP" sz="1600" kern="0" dirty="0">
              <a:solidFill>
                <a:schemeClr val="tx1"/>
              </a:solidFill>
              <a:latin typeface="+mn-ea"/>
              <a:ea typeface="+mn-ea"/>
              <a:cs typeface="+mn-cs"/>
            </a:endParaRPr>
          </a:p>
          <a:p>
            <a:pPr eaLnBrk="1" hangingPunct="1">
              <a:spcBef>
                <a:spcPct val="0"/>
              </a:spcBef>
              <a:buFontTx/>
              <a:buNone/>
              <a:defRPr/>
            </a:pPr>
            <a:r>
              <a:rPr lang="ja-JP" altLang="en-US" sz="1600" kern="0" dirty="0">
                <a:solidFill>
                  <a:schemeClr val="tx1"/>
                </a:solidFill>
                <a:latin typeface="+mn-ea"/>
                <a:ea typeface="+mn-ea"/>
                <a:cs typeface="+mn-cs"/>
              </a:rPr>
              <a:t>慢性腎不全の急性増悪が疑われる場合には</a:t>
            </a:r>
            <a:r>
              <a:rPr lang="en-US" altLang="ja-JP" sz="1600" kern="0" dirty="0">
                <a:solidFill>
                  <a:schemeClr val="tx1"/>
                </a:solidFill>
                <a:latin typeface="+mn-ea"/>
                <a:ea typeface="+mn-ea"/>
                <a:cs typeface="+mn-cs"/>
              </a:rPr>
              <a:t>AKI</a:t>
            </a:r>
            <a:r>
              <a:rPr lang="ja-JP" altLang="en-US" sz="1600" kern="0" dirty="0">
                <a:solidFill>
                  <a:schemeClr val="tx1"/>
                </a:solidFill>
                <a:latin typeface="+mn-ea"/>
                <a:ea typeface="+mn-ea"/>
                <a:cs typeface="+mn-cs"/>
              </a:rPr>
              <a:t>に準じて鑑別を進める</a:t>
            </a:r>
            <a:endParaRPr lang="en-US" altLang="ja-JP" sz="1600" kern="0" dirty="0">
              <a:solidFill>
                <a:schemeClr val="tx1"/>
              </a:solidFill>
              <a:latin typeface="+mn-ea"/>
              <a:ea typeface="+mn-ea"/>
              <a:cs typeface="+mn-cs"/>
            </a:endParaRPr>
          </a:p>
        </p:txBody>
      </p:sp>
    </p:spTree>
    <p:extLst>
      <p:ext uri="{BB962C8B-B14F-4D97-AF65-F5344CB8AC3E}">
        <p14:creationId xmlns:p14="http://schemas.microsoft.com/office/powerpoint/2010/main" val="276190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6077E25-EEC7-B548-B3DF-7EF6369C75F5}"/>
              </a:ext>
            </a:extLst>
          </p:cNvPr>
          <p:cNvSpPr txBox="1"/>
          <p:nvPr/>
        </p:nvSpPr>
        <p:spPr>
          <a:xfrm>
            <a:off x="313318" y="38139"/>
            <a:ext cx="8830682" cy="369332"/>
          </a:xfrm>
          <a:prstGeom prst="rect">
            <a:avLst/>
          </a:prstGeom>
          <a:noFill/>
        </p:spPr>
        <p:txBody>
          <a:bodyPr wrap="square" rtlCol="0">
            <a:spAutoFit/>
          </a:bodyPr>
          <a:lstStyle/>
          <a:p>
            <a:pPr>
              <a:defRPr/>
            </a:pPr>
            <a:r>
              <a:rPr lang="en-US" altLang="ja-JP" b="1" kern="0" dirty="0">
                <a:solidFill>
                  <a:schemeClr val="bg1"/>
                </a:solidFill>
                <a:latin typeface="+mj-ea"/>
                <a:ea typeface="+mj-ea"/>
              </a:rPr>
              <a:t>1/Cr</a:t>
            </a:r>
            <a:r>
              <a:rPr lang="ja-JP" altLang="en-US" b="1" kern="0" dirty="0">
                <a:solidFill>
                  <a:schemeClr val="bg1"/>
                </a:solidFill>
                <a:latin typeface="+mj-ea"/>
                <a:ea typeface="+mj-ea"/>
              </a:rPr>
              <a:t>の推移でフォロー</a:t>
            </a:r>
            <a:endParaRPr lang="en-US" altLang="ja-JP" b="1" kern="0" dirty="0">
              <a:solidFill>
                <a:schemeClr val="bg1"/>
              </a:solidFill>
              <a:latin typeface="+mj-ea"/>
              <a:ea typeface="+mj-ea"/>
            </a:endParaRPr>
          </a:p>
        </p:txBody>
      </p:sp>
      <p:sp>
        <p:nvSpPr>
          <p:cNvPr id="3" name="Text Box 13">
            <a:extLst>
              <a:ext uri="{FF2B5EF4-FFF2-40B4-BE49-F238E27FC236}">
                <a16:creationId xmlns:a16="http://schemas.microsoft.com/office/drawing/2014/main" id="{F848686A-6B35-AA47-AF96-BC568E16BB03}"/>
              </a:ext>
            </a:extLst>
          </p:cNvPr>
          <p:cNvSpPr txBox="1">
            <a:spLocks noChangeArrowheads="1"/>
          </p:cNvSpPr>
          <p:nvPr/>
        </p:nvSpPr>
        <p:spPr bwMode="auto">
          <a:xfrm>
            <a:off x="313318" y="785171"/>
            <a:ext cx="6696075" cy="73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1pPr>
            <a:lvl2pPr marL="742950" indent="-285750" eaLnBrk="0" hangingPunct="0">
              <a:spcBef>
                <a:spcPct val="20000"/>
              </a:spcBef>
              <a:buChar char="–"/>
              <a:defRPr kumimoji="1" sz="28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2pPr>
            <a:lvl3pPr marL="1143000" indent="-228600" eaLnBrk="0" hangingPunct="0">
              <a:spcBef>
                <a:spcPct val="20000"/>
              </a:spcBef>
              <a:buChar char="•"/>
              <a:defRPr kumimoji="1" sz="24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3pPr>
            <a:lvl4pPr marL="16002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4pPr>
            <a:lvl5pPr marL="20574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9pPr>
          </a:lstStyle>
          <a:p>
            <a:pPr eaLnBrk="1" hangingPunct="1">
              <a:spcBef>
                <a:spcPct val="0"/>
              </a:spcBef>
              <a:buFontTx/>
              <a:buNone/>
              <a:defRPr/>
            </a:pPr>
            <a:r>
              <a:rPr lang="ja-JP" altLang="en-US" sz="2100" b="1" kern="0" dirty="0">
                <a:solidFill>
                  <a:schemeClr val="tx1"/>
                </a:solidFill>
                <a:latin typeface="+mj-ea"/>
                <a:ea typeface="+mj-ea"/>
              </a:rPr>
              <a:t>普段から腎機能低下のある患者さんのクレアチニンが</a:t>
            </a:r>
            <a:endParaRPr lang="en-US" altLang="ja-JP" sz="2100" b="1" kern="0" dirty="0">
              <a:solidFill>
                <a:schemeClr val="tx1"/>
              </a:solidFill>
              <a:latin typeface="+mj-ea"/>
              <a:ea typeface="+mj-ea"/>
            </a:endParaRPr>
          </a:p>
          <a:p>
            <a:pPr eaLnBrk="1" hangingPunct="1">
              <a:spcBef>
                <a:spcPct val="0"/>
              </a:spcBef>
              <a:buFontTx/>
              <a:buNone/>
              <a:defRPr/>
            </a:pPr>
            <a:r>
              <a:rPr lang="ja-JP" altLang="en-US" sz="2100" b="1" kern="0" dirty="0">
                <a:solidFill>
                  <a:schemeClr val="tx1"/>
                </a:solidFill>
                <a:latin typeface="+mj-ea"/>
                <a:ea typeface="+mj-ea"/>
              </a:rPr>
              <a:t>最近上昇してきた気がする</a:t>
            </a:r>
            <a:r>
              <a:rPr lang="en-US" altLang="ja-JP" sz="2100" b="1" kern="0" dirty="0">
                <a:solidFill>
                  <a:schemeClr val="tx1"/>
                </a:solidFill>
                <a:latin typeface="+mj-ea"/>
                <a:ea typeface="+mj-ea"/>
              </a:rPr>
              <a:t>…</a:t>
            </a:r>
            <a:endParaRPr lang="en-US" altLang="ja-JP" sz="2100" b="1" kern="0" dirty="0">
              <a:solidFill>
                <a:schemeClr val="tx1"/>
              </a:solidFill>
              <a:latin typeface="+mj-ea"/>
              <a:ea typeface="+mj-ea"/>
              <a:cs typeface="+mn-cs"/>
            </a:endParaRPr>
          </a:p>
        </p:txBody>
      </p:sp>
      <p:sp>
        <p:nvSpPr>
          <p:cNvPr id="4" name="Text Box 13">
            <a:extLst>
              <a:ext uri="{FF2B5EF4-FFF2-40B4-BE49-F238E27FC236}">
                <a16:creationId xmlns:a16="http://schemas.microsoft.com/office/drawing/2014/main" id="{B5E84DE4-2476-0648-93F3-E8757CDF6DB1}"/>
              </a:ext>
            </a:extLst>
          </p:cNvPr>
          <p:cNvSpPr txBox="1">
            <a:spLocks noChangeArrowheads="1"/>
          </p:cNvSpPr>
          <p:nvPr/>
        </p:nvSpPr>
        <p:spPr bwMode="auto">
          <a:xfrm>
            <a:off x="496889" y="1937214"/>
            <a:ext cx="3700462"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1pPr>
            <a:lvl2pPr marL="742950" indent="-285750" eaLnBrk="0" hangingPunct="0">
              <a:spcBef>
                <a:spcPct val="20000"/>
              </a:spcBef>
              <a:buChar char="–"/>
              <a:defRPr kumimoji="1" sz="28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2pPr>
            <a:lvl3pPr marL="1143000" indent="-228600" eaLnBrk="0" hangingPunct="0">
              <a:spcBef>
                <a:spcPct val="20000"/>
              </a:spcBef>
              <a:buChar char="•"/>
              <a:defRPr kumimoji="1" sz="24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3pPr>
            <a:lvl4pPr marL="16002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4pPr>
            <a:lvl5pPr marL="20574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9pPr>
          </a:lstStyle>
          <a:p>
            <a:pPr eaLnBrk="1" hangingPunct="1">
              <a:spcBef>
                <a:spcPct val="0"/>
              </a:spcBef>
              <a:buFontTx/>
              <a:buNone/>
              <a:defRPr/>
            </a:pPr>
            <a:r>
              <a:rPr lang="ja-JP" altLang="en-US" sz="2400" kern="0" dirty="0">
                <a:solidFill>
                  <a:schemeClr val="tx1"/>
                </a:solidFill>
                <a:latin typeface="+mn-ea"/>
                <a:ea typeface="+mn-ea"/>
              </a:rPr>
              <a:t>最近のクレアチニンの推移</a:t>
            </a:r>
            <a:endParaRPr lang="en-US" altLang="ja-JP" sz="2400" kern="0" dirty="0">
              <a:solidFill>
                <a:schemeClr val="tx1"/>
              </a:solidFill>
              <a:latin typeface="+mn-ea"/>
              <a:ea typeface="+mn-ea"/>
            </a:endParaRPr>
          </a:p>
          <a:p>
            <a:pPr eaLnBrk="1" hangingPunct="1">
              <a:spcBef>
                <a:spcPct val="0"/>
              </a:spcBef>
              <a:buFontTx/>
              <a:buNone/>
              <a:defRPr/>
            </a:pPr>
            <a:r>
              <a:rPr lang="en-US" altLang="ja-JP" sz="2400" kern="0" dirty="0">
                <a:solidFill>
                  <a:schemeClr val="tx1"/>
                </a:solidFill>
                <a:latin typeface="+mn-ea"/>
                <a:ea typeface="+mn-ea"/>
                <a:cs typeface="+mn-cs"/>
              </a:rPr>
              <a:t>2012</a:t>
            </a:r>
            <a:r>
              <a:rPr lang="ja-JP" altLang="en-US" sz="2400" kern="0" dirty="0">
                <a:solidFill>
                  <a:schemeClr val="tx1"/>
                </a:solidFill>
                <a:latin typeface="+mn-ea"/>
                <a:ea typeface="+mn-ea"/>
                <a:cs typeface="+mn-cs"/>
              </a:rPr>
              <a:t>年 </a:t>
            </a:r>
            <a:r>
              <a:rPr lang="en-US" altLang="ja-JP" sz="2400" kern="0" dirty="0">
                <a:solidFill>
                  <a:schemeClr val="tx1"/>
                </a:solidFill>
                <a:latin typeface="+mn-ea"/>
                <a:ea typeface="+mn-ea"/>
                <a:cs typeface="+mn-cs"/>
              </a:rPr>
              <a:t>1</a:t>
            </a:r>
            <a:r>
              <a:rPr lang="ja-JP" altLang="en-US" sz="2400" kern="0" dirty="0">
                <a:solidFill>
                  <a:schemeClr val="tx1"/>
                </a:solidFill>
                <a:latin typeface="+mn-ea"/>
                <a:ea typeface="+mn-ea"/>
                <a:cs typeface="+mn-cs"/>
              </a:rPr>
              <a:t>月 </a:t>
            </a:r>
            <a:r>
              <a:rPr lang="en-US" altLang="ja-JP" sz="2400" kern="0" dirty="0">
                <a:solidFill>
                  <a:schemeClr val="tx1"/>
                </a:solidFill>
                <a:latin typeface="+mn-ea"/>
                <a:ea typeface="+mn-ea"/>
                <a:cs typeface="+mn-cs"/>
              </a:rPr>
              <a:t>2.00</a:t>
            </a:r>
          </a:p>
          <a:p>
            <a:pPr eaLnBrk="1" hangingPunct="1">
              <a:spcBef>
                <a:spcPct val="0"/>
              </a:spcBef>
              <a:buFontTx/>
              <a:buNone/>
              <a:defRPr/>
            </a:pPr>
            <a:r>
              <a:rPr lang="en-US" altLang="ja-JP" sz="2400" kern="0" dirty="0">
                <a:solidFill>
                  <a:schemeClr val="tx1"/>
                </a:solidFill>
                <a:latin typeface="+mn-ea"/>
                <a:ea typeface="+mn-ea"/>
                <a:cs typeface="+mn-cs"/>
              </a:rPr>
              <a:t>        </a:t>
            </a:r>
            <a:r>
              <a:rPr lang="ja-JP" altLang="en-US" sz="2400" kern="0" dirty="0">
                <a:solidFill>
                  <a:schemeClr val="tx1"/>
                </a:solidFill>
                <a:latin typeface="+mn-ea"/>
                <a:ea typeface="+mn-ea"/>
                <a:cs typeface="+mn-cs"/>
              </a:rPr>
              <a:t> </a:t>
            </a:r>
            <a:r>
              <a:rPr lang="en-US" altLang="ja-JP" sz="2400" kern="0" dirty="0">
                <a:solidFill>
                  <a:schemeClr val="tx1"/>
                </a:solidFill>
                <a:latin typeface="+mn-ea"/>
                <a:ea typeface="+mn-ea"/>
                <a:cs typeface="+mn-cs"/>
              </a:rPr>
              <a:t> </a:t>
            </a:r>
            <a:r>
              <a:rPr lang="ja-JP" altLang="en-US" sz="2400" kern="0" dirty="0">
                <a:solidFill>
                  <a:schemeClr val="tx1"/>
                </a:solidFill>
                <a:latin typeface="+mn-ea"/>
                <a:ea typeface="+mn-ea"/>
                <a:cs typeface="+mn-cs"/>
              </a:rPr>
              <a:t> </a:t>
            </a:r>
            <a:r>
              <a:rPr lang="en-US" altLang="ja-JP" sz="2400" kern="0" dirty="0">
                <a:solidFill>
                  <a:schemeClr val="tx1"/>
                </a:solidFill>
                <a:latin typeface="+mn-ea"/>
                <a:ea typeface="+mn-ea"/>
                <a:cs typeface="+mn-cs"/>
              </a:rPr>
              <a:t>4</a:t>
            </a:r>
            <a:r>
              <a:rPr lang="ja-JP" altLang="en-US" sz="2400" kern="0" dirty="0">
                <a:solidFill>
                  <a:schemeClr val="tx1"/>
                </a:solidFill>
                <a:latin typeface="+mn-ea"/>
                <a:ea typeface="+mn-ea"/>
                <a:cs typeface="+mn-cs"/>
              </a:rPr>
              <a:t>月 </a:t>
            </a:r>
            <a:r>
              <a:rPr lang="en-US" altLang="ja-JP" sz="2400" kern="0" dirty="0">
                <a:solidFill>
                  <a:schemeClr val="tx1"/>
                </a:solidFill>
                <a:latin typeface="+mn-ea"/>
                <a:ea typeface="+mn-ea"/>
                <a:cs typeface="+mn-cs"/>
              </a:rPr>
              <a:t>2.09</a:t>
            </a:r>
          </a:p>
          <a:p>
            <a:pPr eaLnBrk="1" hangingPunct="1">
              <a:spcBef>
                <a:spcPct val="0"/>
              </a:spcBef>
              <a:buFontTx/>
              <a:buNone/>
              <a:defRPr/>
            </a:pPr>
            <a:r>
              <a:rPr lang="en-US" altLang="ja-JP" sz="2400" kern="0" dirty="0">
                <a:solidFill>
                  <a:schemeClr val="tx1"/>
                </a:solidFill>
                <a:latin typeface="+mn-ea"/>
                <a:ea typeface="+mn-ea"/>
                <a:cs typeface="+mn-cs"/>
              </a:rPr>
              <a:t>       </a:t>
            </a:r>
            <a:r>
              <a:rPr lang="ja-JP" altLang="en-US" sz="2400" kern="0" dirty="0">
                <a:solidFill>
                  <a:schemeClr val="tx1"/>
                </a:solidFill>
                <a:latin typeface="+mn-ea"/>
                <a:ea typeface="+mn-ea"/>
                <a:cs typeface="+mn-cs"/>
              </a:rPr>
              <a:t> </a:t>
            </a:r>
            <a:r>
              <a:rPr lang="en-US" altLang="ja-JP" sz="2400" kern="0" dirty="0">
                <a:solidFill>
                  <a:schemeClr val="tx1"/>
                </a:solidFill>
                <a:latin typeface="+mn-ea"/>
                <a:ea typeface="+mn-ea"/>
                <a:cs typeface="+mn-cs"/>
              </a:rPr>
              <a:t>   7</a:t>
            </a:r>
            <a:r>
              <a:rPr lang="ja-JP" altLang="en-US" sz="2400" kern="0" dirty="0">
                <a:solidFill>
                  <a:schemeClr val="tx1"/>
                </a:solidFill>
                <a:latin typeface="+mn-ea"/>
                <a:ea typeface="+mn-ea"/>
                <a:cs typeface="+mn-cs"/>
              </a:rPr>
              <a:t>月 </a:t>
            </a:r>
            <a:r>
              <a:rPr lang="en-US" altLang="ja-JP" sz="2400" kern="0" dirty="0">
                <a:solidFill>
                  <a:schemeClr val="tx1"/>
                </a:solidFill>
                <a:latin typeface="+mn-ea"/>
                <a:ea typeface="+mn-ea"/>
                <a:cs typeface="+mn-cs"/>
              </a:rPr>
              <a:t>2.18</a:t>
            </a:r>
          </a:p>
          <a:p>
            <a:pPr eaLnBrk="1" hangingPunct="1">
              <a:spcBef>
                <a:spcPct val="0"/>
              </a:spcBef>
              <a:buFontTx/>
              <a:buNone/>
              <a:defRPr/>
            </a:pPr>
            <a:r>
              <a:rPr lang="en-US" altLang="ja-JP" sz="2400" kern="0" dirty="0">
                <a:solidFill>
                  <a:schemeClr val="tx1"/>
                </a:solidFill>
                <a:latin typeface="+mn-ea"/>
                <a:ea typeface="+mn-ea"/>
                <a:cs typeface="+mn-cs"/>
              </a:rPr>
              <a:t>       </a:t>
            </a:r>
            <a:r>
              <a:rPr lang="ja-JP" altLang="en-US" sz="2400" kern="0" dirty="0">
                <a:solidFill>
                  <a:schemeClr val="tx1"/>
                </a:solidFill>
                <a:latin typeface="+mn-ea"/>
                <a:ea typeface="+mn-ea"/>
                <a:cs typeface="+mn-cs"/>
              </a:rPr>
              <a:t>  </a:t>
            </a:r>
            <a:r>
              <a:rPr lang="en-US" altLang="ja-JP" sz="2400" kern="0" dirty="0">
                <a:solidFill>
                  <a:schemeClr val="tx1"/>
                </a:solidFill>
                <a:latin typeface="+mn-ea"/>
                <a:ea typeface="+mn-ea"/>
                <a:cs typeface="+mn-cs"/>
              </a:rPr>
              <a:t>10</a:t>
            </a:r>
            <a:r>
              <a:rPr lang="ja-JP" altLang="en-US" sz="2400" kern="0" dirty="0">
                <a:solidFill>
                  <a:schemeClr val="tx1"/>
                </a:solidFill>
                <a:latin typeface="+mn-ea"/>
                <a:ea typeface="+mn-ea"/>
                <a:cs typeface="+mn-cs"/>
              </a:rPr>
              <a:t>月 </a:t>
            </a:r>
            <a:r>
              <a:rPr lang="en-US" altLang="ja-JP" sz="2400" kern="0" dirty="0">
                <a:solidFill>
                  <a:schemeClr val="tx1"/>
                </a:solidFill>
                <a:latin typeface="+mn-ea"/>
                <a:ea typeface="+mn-ea"/>
                <a:cs typeface="+mn-cs"/>
              </a:rPr>
              <a:t>2.28</a:t>
            </a:r>
          </a:p>
          <a:p>
            <a:pPr eaLnBrk="1" hangingPunct="1">
              <a:spcBef>
                <a:spcPct val="0"/>
              </a:spcBef>
              <a:buFontTx/>
              <a:buNone/>
              <a:defRPr/>
            </a:pPr>
            <a:r>
              <a:rPr lang="en-US" altLang="ja-JP" sz="2400" kern="0" dirty="0">
                <a:solidFill>
                  <a:schemeClr val="tx1"/>
                </a:solidFill>
                <a:latin typeface="+mn-ea"/>
                <a:ea typeface="+mn-ea"/>
                <a:cs typeface="+mn-cs"/>
              </a:rPr>
              <a:t>2013</a:t>
            </a:r>
            <a:r>
              <a:rPr lang="ja-JP" altLang="en-US" sz="2400" kern="0" dirty="0">
                <a:solidFill>
                  <a:schemeClr val="tx1"/>
                </a:solidFill>
                <a:latin typeface="+mn-ea"/>
                <a:ea typeface="+mn-ea"/>
                <a:cs typeface="+mn-cs"/>
              </a:rPr>
              <a:t>年 </a:t>
            </a:r>
            <a:r>
              <a:rPr lang="en-US" altLang="ja-JP" sz="2400" kern="0" dirty="0">
                <a:solidFill>
                  <a:schemeClr val="tx1"/>
                </a:solidFill>
                <a:latin typeface="+mn-ea"/>
                <a:ea typeface="+mn-ea"/>
                <a:cs typeface="+mn-cs"/>
              </a:rPr>
              <a:t>1</a:t>
            </a:r>
            <a:r>
              <a:rPr lang="ja-JP" altLang="en-US" sz="2400" kern="0" dirty="0">
                <a:solidFill>
                  <a:schemeClr val="tx1"/>
                </a:solidFill>
                <a:latin typeface="+mn-ea"/>
                <a:ea typeface="+mn-ea"/>
                <a:cs typeface="+mn-cs"/>
              </a:rPr>
              <a:t>月 </a:t>
            </a:r>
            <a:r>
              <a:rPr lang="en-US" altLang="ja-JP" sz="2400" kern="0" dirty="0">
                <a:solidFill>
                  <a:schemeClr val="tx1"/>
                </a:solidFill>
                <a:latin typeface="+mn-ea"/>
                <a:ea typeface="+mn-ea"/>
                <a:cs typeface="+mn-cs"/>
              </a:rPr>
              <a:t>3.12</a:t>
            </a:r>
          </a:p>
          <a:p>
            <a:pPr eaLnBrk="1" hangingPunct="1">
              <a:spcBef>
                <a:spcPct val="0"/>
              </a:spcBef>
              <a:buFontTx/>
              <a:buNone/>
              <a:defRPr/>
            </a:pPr>
            <a:r>
              <a:rPr lang="en-US" altLang="ja-JP" sz="2400" kern="0" dirty="0">
                <a:solidFill>
                  <a:schemeClr val="tx1"/>
                </a:solidFill>
                <a:latin typeface="+mn-ea"/>
                <a:ea typeface="+mn-ea"/>
                <a:cs typeface="+mn-cs"/>
              </a:rPr>
              <a:t>          </a:t>
            </a:r>
            <a:r>
              <a:rPr lang="ja-JP" altLang="en-US" sz="2400" kern="0" dirty="0">
                <a:solidFill>
                  <a:schemeClr val="tx1"/>
                </a:solidFill>
                <a:latin typeface="+mn-ea"/>
                <a:ea typeface="+mn-ea"/>
                <a:cs typeface="+mn-cs"/>
              </a:rPr>
              <a:t> </a:t>
            </a:r>
            <a:r>
              <a:rPr lang="en-US" altLang="ja-JP" sz="2400" kern="0" dirty="0">
                <a:solidFill>
                  <a:schemeClr val="tx1"/>
                </a:solidFill>
                <a:latin typeface="+mn-ea"/>
                <a:ea typeface="+mn-ea"/>
                <a:cs typeface="+mn-cs"/>
              </a:rPr>
              <a:t>4</a:t>
            </a:r>
            <a:r>
              <a:rPr lang="ja-JP" altLang="en-US" sz="2400" kern="0" dirty="0">
                <a:solidFill>
                  <a:schemeClr val="tx1"/>
                </a:solidFill>
                <a:latin typeface="+mn-ea"/>
                <a:ea typeface="+mn-ea"/>
                <a:cs typeface="+mn-cs"/>
              </a:rPr>
              <a:t>月 </a:t>
            </a:r>
            <a:r>
              <a:rPr lang="en-US" altLang="ja-JP" sz="2400" kern="0" dirty="0">
                <a:solidFill>
                  <a:schemeClr val="tx1"/>
                </a:solidFill>
                <a:latin typeface="+mn-ea"/>
                <a:ea typeface="+mn-ea"/>
                <a:cs typeface="+mn-cs"/>
              </a:rPr>
              <a:t>3.63</a:t>
            </a:r>
          </a:p>
          <a:p>
            <a:pPr eaLnBrk="1" hangingPunct="1">
              <a:spcBef>
                <a:spcPct val="0"/>
              </a:spcBef>
              <a:buFontTx/>
              <a:buNone/>
              <a:defRPr/>
            </a:pPr>
            <a:r>
              <a:rPr lang="en-US" altLang="ja-JP" sz="2400" kern="0" dirty="0">
                <a:solidFill>
                  <a:schemeClr val="tx1"/>
                </a:solidFill>
                <a:latin typeface="+mn-ea"/>
                <a:ea typeface="+mn-ea"/>
                <a:cs typeface="+mn-cs"/>
              </a:rPr>
              <a:t>          </a:t>
            </a:r>
            <a:r>
              <a:rPr lang="ja-JP" altLang="en-US" sz="2400" kern="0" dirty="0">
                <a:solidFill>
                  <a:schemeClr val="tx1"/>
                </a:solidFill>
                <a:latin typeface="+mn-ea"/>
                <a:ea typeface="+mn-ea"/>
                <a:cs typeface="+mn-cs"/>
              </a:rPr>
              <a:t> </a:t>
            </a:r>
            <a:r>
              <a:rPr lang="en-US" altLang="ja-JP" sz="2400" kern="0" dirty="0">
                <a:solidFill>
                  <a:schemeClr val="tx1"/>
                </a:solidFill>
                <a:latin typeface="+mn-ea"/>
                <a:ea typeface="+mn-ea"/>
                <a:cs typeface="+mn-cs"/>
              </a:rPr>
              <a:t>7</a:t>
            </a:r>
            <a:r>
              <a:rPr lang="ja-JP" altLang="en-US" sz="2400" kern="0" dirty="0">
                <a:solidFill>
                  <a:schemeClr val="tx1"/>
                </a:solidFill>
                <a:latin typeface="+mn-ea"/>
                <a:ea typeface="+mn-ea"/>
                <a:cs typeface="+mn-cs"/>
              </a:rPr>
              <a:t>月 </a:t>
            </a:r>
            <a:r>
              <a:rPr lang="en-US" altLang="ja-JP" sz="2400" kern="0" dirty="0">
                <a:solidFill>
                  <a:schemeClr val="tx1"/>
                </a:solidFill>
                <a:latin typeface="+mn-ea"/>
                <a:ea typeface="+mn-ea"/>
                <a:cs typeface="+mn-cs"/>
              </a:rPr>
              <a:t>4.34</a:t>
            </a:r>
          </a:p>
        </p:txBody>
      </p:sp>
      <p:graphicFrame>
        <p:nvGraphicFramePr>
          <p:cNvPr id="5" name="オブジェクト 4">
            <a:extLst>
              <a:ext uri="{FF2B5EF4-FFF2-40B4-BE49-F238E27FC236}">
                <a16:creationId xmlns:a16="http://schemas.microsoft.com/office/drawing/2014/main" id="{EAA5DECD-881B-0C4D-BB3F-0568B7366C13}"/>
              </a:ext>
            </a:extLst>
          </p:cNvPr>
          <p:cNvGraphicFramePr>
            <a:graphicFrameLocks noChangeAspect="1"/>
          </p:cNvGraphicFramePr>
          <p:nvPr>
            <p:extLst>
              <p:ext uri="{D42A27DB-BD31-4B8C-83A1-F6EECF244321}">
                <p14:modId xmlns:p14="http://schemas.microsoft.com/office/powerpoint/2010/main" val="2998326603"/>
              </p:ext>
            </p:extLst>
          </p:nvPr>
        </p:nvGraphicFramePr>
        <p:xfrm>
          <a:off x="3455987" y="2533008"/>
          <a:ext cx="5068888" cy="3462338"/>
        </p:xfrm>
        <a:graphic>
          <a:graphicData uri="http://schemas.openxmlformats.org/presentationml/2006/ole">
            <mc:AlternateContent xmlns:mc="http://schemas.openxmlformats.org/markup-compatibility/2006">
              <mc:Choice xmlns:v="urn:schemas-microsoft-com:vml" Requires="v">
                <p:oleObj spid="_x0000_s1040" name="Chart" r:id="rId3" imgW="6111272" imgH="3017520" progId="Excel.Chart.8">
                  <p:embed/>
                </p:oleObj>
              </mc:Choice>
              <mc:Fallback>
                <p:oleObj name="Chart" r:id="rId3" imgW="6111272" imgH="3017520" progId="Excel.Chart.8">
                  <p:embed/>
                  <p:pic>
                    <p:nvPicPr>
                      <p:cNvPr id="5" name="オブジェクト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5987" y="2533008"/>
                        <a:ext cx="5068888" cy="346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グループ化 5">
            <a:extLst>
              <a:ext uri="{FF2B5EF4-FFF2-40B4-BE49-F238E27FC236}">
                <a16:creationId xmlns:a16="http://schemas.microsoft.com/office/drawing/2014/main" id="{B8834F27-082D-514A-8E5E-848C6015462A}"/>
              </a:ext>
            </a:extLst>
          </p:cNvPr>
          <p:cNvGrpSpPr>
            <a:grpSpLocks/>
          </p:cNvGrpSpPr>
          <p:nvPr/>
        </p:nvGrpSpPr>
        <p:grpSpPr bwMode="auto">
          <a:xfrm>
            <a:off x="5543550" y="3156896"/>
            <a:ext cx="3600450" cy="803275"/>
            <a:chOff x="5687952" y="2914795"/>
            <a:chExt cx="3601387" cy="802237"/>
          </a:xfrm>
        </p:grpSpPr>
        <p:cxnSp>
          <p:nvCxnSpPr>
            <p:cNvPr id="7" name="直線矢印コネクタ 6">
              <a:extLst>
                <a:ext uri="{FF2B5EF4-FFF2-40B4-BE49-F238E27FC236}">
                  <a16:creationId xmlns:a16="http://schemas.microsoft.com/office/drawing/2014/main" id="{95E073F3-FF5F-5248-9F24-C58073B3F32F}"/>
                </a:ext>
              </a:extLst>
            </p:cNvPr>
            <p:cNvCxnSpPr/>
            <p:nvPr/>
          </p:nvCxnSpPr>
          <p:spPr>
            <a:xfrm flipH="1">
              <a:off x="6300886" y="3357135"/>
              <a:ext cx="431912" cy="35989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 Box 13">
              <a:extLst>
                <a:ext uri="{FF2B5EF4-FFF2-40B4-BE49-F238E27FC236}">
                  <a16:creationId xmlns:a16="http://schemas.microsoft.com/office/drawing/2014/main" id="{F6211D62-CFA5-5E4E-A5CE-031275CA1BFC}"/>
                </a:ext>
              </a:extLst>
            </p:cNvPr>
            <p:cNvSpPr txBox="1">
              <a:spLocks noChangeArrowheads="1"/>
            </p:cNvSpPr>
            <p:nvPr/>
          </p:nvSpPr>
          <p:spPr bwMode="auto">
            <a:xfrm>
              <a:off x="5687952" y="2914795"/>
              <a:ext cx="3601387" cy="414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1pPr>
              <a:lvl2pPr marL="742950" indent="-285750" eaLnBrk="0" hangingPunct="0">
                <a:spcBef>
                  <a:spcPct val="20000"/>
                </a:spcBef>
                <a:buChar char="–"/>
                <a:defRPr kumimoji="1" sz="28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2pPr>
              <a:lvl3pPr marL="1143000" indent="-228600" eaLnBrk="0" hangingPunct="0">
                <a:spcBef>
                  <a:spcPct val="20000"/>
                </a:spcBef>
                <a:buChar char="•"/>
                <a:defRPr kumimoji="1" sz="24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3pPr>
              <a:lvl4pPr marL="16002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4pPr>
              <a:lvl5pPr marL="20574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9pPr>
            </a:lstStyle>
            <a:p>
              <a:pPr algn="ctr" eaLnBrk="1" hangingPunct="1">
                <a:spcBef>
                  <a:spcPct val="0"/>
                </a:spcBef>
                <a:buFontTx/>
                <a:buNone/>
                <a:defRPr/>
              </a:pPr>
              <a:r>
                <a:rPr lang="ja-JP" altLang="en-US" sz="2100" kern="0" dirty="0">
                  <a:solidFill>
                    <a:schemeClr val="tx1"/>
                  </a:solidFill>
                  <a:latin typeface="+mn-ea"/>
                  <a:ea typeface="+mn-ea"/>
                  <a:cs typeface="+mn-cs"/>
                </a:rPr>
                <a:t>ここで何かがあったのでは？</a:t>
              </a:r>
              <a:endParaRPr lang="en-US" altLang="ja-JP" sz="1800" kern="0" dirty="0">
                <a:solidFill>
                  <a:schemeClr val="tx1"/>
                </a:solidFill>
                <a:latin typeface="+mn-ea"/>
                <a:ea typeface="+mn-ea"/>
                <a:cs typeface="+mn-cs"/>
              </a:endParaRPr>
            </a:p>
          </p:txBody>
        </p:sp>
      </p:grpSp>
    </p:spTree>
    <p:extLst>
      <p:ext uri="{BB962C8B-B14F-4D97-AF65-F5344CB8AC3E}">
        <p14:creationId xmlns:p14="http://schemas.microsoft.com/office/powerpoint/2010/main" val="337322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trips(down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OleChart spid="5"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B84359F-ED3F-D448-A52E-A1F69AB02DB0}"/>
              </a:ext>
            </a:extLst>
          </p:cNvPr>
          <p:cNvSpPr txBox="1"/>
          <p:nvPr/>
        </p:nvSpPr>
        <p:spPr>
          <a:xfrm>
            <a:off x="313318" y="25439"/>
            <a:ext cx="8830682" cy="369332"/>
          </a:xfrm>
          <a:prstGeom prst="rect">
            <a:avLst/>
          </a:prstGeom>
          <a:noFill/>
        </p:spPr>
        <p:txBody>
          <a:bodyPr wrap="square" rtlCol="0">
            <a:spAutoFit/>
          </a:bodyPr>
          <a:lstStyle/>
          <a:p>
            <a:pPr>
              <a:defRPr/>
            </a:pPr>
            <a:r>
              <a:rPr lang="en-US" altLang="ja-JP" b="1" kern="0" dirty="0">
                <a:solidFill>
                  <a:schemeClr val="bg1"/>
                </a:solidFill>
                <a:latin typeface="+mj-ea"/>
                <a:ea typeface="+mj-ea"/>
              </a:rPr>
              <a:t>AKI</a:t>
            </a:r>
            <a:r>
              <a:rPr lang="ja-JP" altLang="en-US" b="1" kern="0" dirty="0">
                <a:solidFill>
                  <a:schemeClr val="bg1"/>
                </a:solidFill>
                <a:latin typeface="+mj-ea"/>
                <a:ea typeface="+mj-ea"/>
              </a:rPr>
              <a:t>診断のエッセンス</a:t>
            </a:r>
            <a:endParaRPr lang="en-US" altLang="ja-JP" b="1" kern="0" dirty="0">
              <a:solidFill>
                <a:schemeClr val="bg1"/>
              </a:solidFill>
              <a:latin typeface="+mj-ea"/>
              <a:ea typeface="+mj-ea"/>
            </a:endParaRPr>
          </a:p>
        </p:txBody>
      </p:sp>
      <p:grpSp>
        <p:nvGrpSpPr>
          <p:cNvPr id="19" name="グループ化 18">
            <a:extLst>
              <a:ext uri="{FF2B5EF4-FFF2-40B4-BE49-F238E27FC236}">
                <a16:creationId xmlns:a16="http://schemas.microsoft.com/office/drawing/2014/main" id="{35EE042D-D6E9-9D40-9C5E-189C95D9DCF4}"/>
              </a:ext>
            </a:extLst>
          </p:cNvPr>
          <p:cNvGrpSpPr>
            <a:grpSpLocks/>
          </p:cNvGrpSpPr>
          <p:nvPr/>
        </p:nvGrpSpPr>
        <p:grpSpPr bwMode="auto">
          <a:xfrm>
            <a:off x="539750" y="1063190"/>
            <a:ext cx="8280400" cy="1015663"/>
            <a:chOff x="539552" y="1268760"/>
            <a:chExt cx="8280920" cy="1018403"/>
          </a:xfrm>
        </p:grpSpPr>
        <p:sp>
          <p:nvSpPr>
            <p:cNvPr id="20" name="Text Box 13">
              <a:extLst>
                <a:ext uri="{FF2B5EF4-FFF2-40B4-BE49-F238E27FC236}">
                  <a16:creationId xmlns:a16="http://schemas.microsoft.com/office/drawing/2014/main" id="{4E4A88C4-59B9-7942-8D8D-D84981D8FDA8}"/>
                </a:ext>
              </a:extLst>
            </p:cNvPr>
            <p:cNvSpPr txBox="1">
              <a:spLocks noChangeArrowheads="1"/>
            </p:cNvSpPr>
            <p:nvPr/>
          </p:nvSpPr>
          <p:spPr bwMode="auto">
            <a:xfrm>
              <a:off x="899938" y="1268760"/>
              <a:ext cx="7920534" cy="1018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1pPr>
              <a:lvl2pPr marL="742950" indent="-285750" eaLnBrk="0" hangingPunct="0">
                <a:spcBef>
                  <a:spcPct val="20000"/>
                </a:spcBef>
                <a:buChar char="–"/>
                <a:defRPr kumimoji="1" sz="28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2pPr>
              <a:lvl3pPr marL="1143000" indent="-228600" eaLnBrk="0" hangingPunct="0">
                <a:spcBef>
                  <a:spcPct val="20000"/>
                </a:spcBef>
                <a:buChar char="•"/>
                <a:defRPr kumimoji="1" sz="24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3pPr>
              <a:lvl4pPr marL="16002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4pPr>
              <a:lvl5pPr marL="20574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9pPr>
            </a:lstStyle>
            <a:p>
              <a:pPr eaLnBrk="1" hangingPunct="1">
                <a:spcBef>
                  <a:spcPct val="0"/>
                </a:spcBef>
                <a:buFontTx/>
                <a:buNone/>
                <a:defRPr/>
              </a:pPr>
              <a:r>
                <a:rPr lang="ja-JP" altLang="en-US" sz="2000" kern="0" dirty="0">
                  <a:solidFill>
                    <a:schemeClr val="tx1"/>
                  </a:solidFill>
                  <a:latin typeface="+mn-ea"/>
                  <a:ea typeface="+mn-ea"/>
                </a:rPr>
                <a:t>クレアチニン </a:t>
              </a:r>
              <a:r>
                <a:rPr lang="en-US" altLang="ja-JP" sz="2000" kern="0" dirty="0">
                  <a:solidFill>
                    <a:schemeClr val="tx1"/>
                  </a:solidFill>
                  <a:latin typeface="+mn-ea"/>
                  <a:ea typeface="+mn-ea"/>
                </a:rPr>
                <a:t>0.3</a:t>
              </a:r>
              <a:r>
                <a:rPr lang="ja-JP" altLang="en-US" sz="2000" kern="0" dirty="0">
                  <a:solidFill>
                    <a:schemeClr val="tx1"/>
                  </a:solidFill>
                  <a:latin typeface="+mn-ea"/>
                  <a:ea typeface="+mn-ea"/>
                </a:rPr>
                <a:t>の上昇、尿量の低下だけでも</a:t>
              </a:r>
              <a:r>
                <a:rPr lang="en-US" altLang="ja-JP" sz="2000" kern="0" dirty="0">
                  <a:solidFill>
                    <a:schemeClr val="tx1"/>
                  </a:solidFill>
                  <a:latin typeface="+mn-ea"/>
                  <a:ea typeface="+mn-ea"/>
                </a:rPr>
                <a:t>AKI</a:t>
              </a:r>
              <a:r>
                <a:rPr lang="ja-JP" altLang="en-US" sz="2000" kern="0" dirty="0">
                  <a:solidFill>
                    <a:schemeClr val="tx1"/>
                  </a:solidFill>
                  <a:latin typeface="+mn-ea"/>
                  <a:ea typeface="+mn-ea"/>
                </a:rPr>
                <a:t>の可能性あり。</a:t>
              </a:r>
              <a:endParaRPr lang="en-US" altLang="ja-JP" sz="2000" kern="0" dirty="0">
                <a:solidFill>
                  <a:schemeClr val="tx1"/>
                </a:solidFill>
                <a:latin typeface="+mn-ea"/>
                <a:ea typeface="+mn-ea"/>
              </a:endParaRPr>
            </a:p>
            <a:p>
              <a:pPr eaLnBrk="1" hangingPunct="1">
                <a:spcBef>
                  <a:spcPct val="0"/>
                </a:spcBef>
                <a:buFontTx/>
                <a:buNone/>
                <a:defRPr/>
              </a:pPr>
              <a:r>
                <a:rPr lang="ja-JP" altLang="en-US" sz="2000" kern="0" dirty="0">
                  <a:solidFill>
                    <a:schemeClr val="tx1"/>
                  </a:solidFill>
                  <a:latin typeface="+mn-ea"/>
                  <a:ea typeface="+mn-ea"/>
                </a:rPr>
                <a:t>こまめな外来フォローを。</a:t>
              </a:r>
              <a:endParaRPr lang="en-US" altLang="ja-JP" sz="2000" kern="0" dirty="0">
                <a:solidFill>
                  <a:schemeClr val="tx1"/>
                </a:solidFill>
                <a:latin typeface="+mn-ea"/>
                <a:ea typeface="+mn-ea"/>
              </a:endParaRPr>
            </a:p>
            <a:p>
              <a:pPr eaLnBrk="1" hangingPunct="1">
                <a:spcBef>
                  <a:spcPct val="0"/>
                </a:spcBef>
                <a:buFontTx/>
                <a:buNone/>
                <a:defRPr/>
              </a:pPr>
              <a:r>
                <a:rPr lang="en-US" altLang="ja-JP" sz="2000" kern="0" dirty="0">
                  <a:solidFill>
                    <a:schemeClr val="tx1"/>
                  </a:solidFill>
                  <a:latin typeface="+mn-ea"/>
                  <a:ea typeface="+mn-ea"/>
                </a:rPr>
                <a:t>0.3</a:t>
              </a:r>
              <a:r>
                <a:rPr lang="ja-JP" altLang="en-US" sz="2000" kern="0" dirty="0">
                  <a:solidFill>
                    <a:schemeClr val="tx1"/>
                  </a:solidFill>
                  <a:latin typeface="+mn-ea"/>
                  <a:ea typeface="+mn-ea"/>
                </a:rPr>
                <a:t>の増加でも</a:t>
              </a:r>
              <a:r>
                <a:rPr lang="en-US" altLang="ja-JP" sz="2000" kern="0" dirty="0">
                  <a:solidFill>
                    <a:schemeClr val="tx1"/>
                  </a:solidFill>
                  <a:latin typeface="+mn-ea"/>
                  <a:ea typeface="+mn-ea"/>
                </a:rPr>
                <a:t>2</a:t>
              </a:r>
              <a:r>
                <a:rPr lang="ja-JP" altLang="en-US" sz="2000" kern="0" dirty="0">
                  <a:solidFill>
                    <a:schemeClr val="tx1"/>
                  </a:solidFill>
                  <a:latin typeface="+mn-ea"/>
                  <a:ea typeface="+mn-ea"/>
                </a:rPr>
                <a:t>回続けて異常であればご紹介ください！</a:t>
              </a:r>
              <a:endParaRPr lang="en-US" altLang="ja-JP" sz="2000" kern="0" dirty="0">
                <a:solidFill>
                  <a:schemeClr val="bg1"/>
                </a:solidFill>
                <a:latin typeface="+mn-ea"/>
                <a:ea typeface="+mn-ea"/>
              </a:endParaRPr>
            </a:p>
          </p:txBody>
        </p:sp>
        <p:sp>
          <p:nvSpPr>
            <p:cNvPr id="21" name="正方形/長方形 20">
              <a:extLst>
                <a:ext uri="{FF2B5EF4-FFF2-40B4-BE49-F238E27FC236}">
                  <a16:creationId xmlns:a16="http://schemas.microsoft.com/office/drawing/2014/main" id="{A1C1E929-F1AE-8946-B18C-220AB685E2D2}"/>
                </a:ext>
              </a:extLst>
            </p:cNvPr>
            <p:cNvSpPr/>
            <p:nvPr/>
          </p:nvSpPr>
          <p:spPr>
            <a:xfrm>
              <a:off x="539552" y="1276718"/>
              <a:ext cx="435002" cy="401129"/>
            </a:xfrm>
            <a:prstGeom prst="rect">
              <a:avLst/>
            </a:prstGeom>
          </p:spPr>
          <p:txBody>
            <a:bodyPr>
              <a:spAutoFit/>
            </a:bodyPr>
            <a:lstStyle/>
            <a:p>
              <a:pPr algn="r">
                <a:defRPr/>
              </a:pPr>
              <a:r>
                <a:rPr kumimoji="0" lang="ja-JP" altLang="en-US" sz="2000" kern="0" dirty="0">
                  <a:latin typeface="ＭＳ Ｐゴシック" panose="020B0600070205080204" pitchFamily="50" charset="-128"/>
                </a:rPr>
                <a:t>✓</a:t>
              </a:r>
              <a:endParaRPr kumimoji="0" lang="ja-JP" altLang="en-US" sz="1600" kern="0" dirty="0">
                <a:latin typeface="Times" panose="02020603050405020304" pitchFamily="18" charset="0"/>
              </a:endParaRPr>
            </a:p>
          </p:txBody>
        </p:sp>
      </p:grpSp>
      <p:grpSp>
        <p:nvGrpSpPr>
          <p:cNvPr id="22" name="グループ化 21">
            <a:extLst>
              <a:ext uri="{FF2B5EF4-FFF2-40B4-BE49-F238E27FC236}">
                <a16:creationId xmlns:a16="http://schemas.microsoft.com/office/drawing/2014/main" id="{3E5BAA54-DD5F-2F41-85F8-3611B2229D5D}"/>
              </a:ext>
            </a:extLst>
          </p:cNvPr>
          <p:cNvGrpSpPr>
            <a:grpSpLocks/>
          </p:cNvGrpSpPr>
          <p:nvPr/>
        </p:nvGrpSpPr>
        <p:grpSpPr bwMode="auto">
          <a:xfrm>
            <a:off x="539750" y="2135759"/>
            <a:ext cx="8280400" cy="1015663"/>
            <a:chOff x="539552" y="1268760"/>
            <a:chExt cx="8280920" cy="1016175"/>
          </a:xfrm>
        </p:grpSpPr>
        <p:sp>
          <p:nvSpPr>
            <p:cNvPr id="23" name="Text Box 13">
              <a:extLst>
                <a:ext uri="{FF2B5EF4-FFF2-40B4-BE49-F238E27FC236}">
                  <a16:creationId xmlns:a16="http://schemas.microsoft.com/office/drawing/2014/main" id="{59B08CC0-81E9-9C41-9DE0-4CD8527F606C}"/>
                </a:ext>
              </a:extLst>
            </p:cNvPr>
            <p:cNvSpPr txBox="1">
              <a:spLocks noChangeArrowheads="1"/>
            </p:cNvSpPr>
            <p:nvPr/>
          </p:nvSpPr>
          <p:spPr bwMode="auto">
            <a:xfrm>
              <a:off x="899938" y="1268760"/>
              <a:ext cx="7920534" cy="101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1pPr>
              <a:lvl2pPr marL="742950" indent="-285750" eaLnBrk="0" hangingPunct="0">
                <a:spcBef>
                  <a:spcPct val="20000"/>
                </a:spcBef>
                <a:buChar char="–"/>
                <a:defRPr kumimoji="1" sz="28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2pPr>
              <a:lvl3pPr marL="1143000" indent="-228600" eaLnBrk="0" hangingPunct="0">
                <a:spcBef>
                  <a:spcPct val="20000"/>
                </a:spcBef>
                <a:buChar char="•"/>
                <a:defRPr kumimoji="1" sz="24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3pPr>
              <a:lvl4pPr marL="16002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4pPr>
              <a:lvl5pPr marL="20574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9pPr>
            </a:lstStyle>
            <a:p>
              <a:pPr eaLnBrk="1" hangingPunct="1">
                <a:spcBef>
                  <a:spcPct val="0"/>
                </a:spcBef>
                <a:buFontTx/>
                <a:buNone/>
                <a:defRPr/>
              </a:pPr>
              <a:r>
                <a:rPr lang="en-US" altLang="ja-JP" sz="2000" kern="0" dirty="0">
                  <a:solidFill>
                    <a:schemeClr val="tx1"/>
                  </a:solidFill>
                  <a:latin typeface="+mn-ea"/>
                  <a:ea typeface="+mn-ea"/>
                </a:rPr>
                <a:t>AKI</a:t>
              </a:r>
              <a:r>
                <a:rPr lang="ja-JP" altLang="en-US" sz="2000" kern="0" dirty="0">
                  <a:solidFill>
                    <a:schemeClr val="tx1"/>
                  </a:solidFill>
                  <a:latin typeface="+mn-ea"/>
                  <a:ea typeface="+mn-ea"/>
                </a:rPr>
                <a:t>を疑ったらまずは基本通り、</a:t>
              </a:r>
              <a:endParaRPr lang="en-US" altLang="ja-JP" sz="2000" kern="0" dirty="0">
                <a:solidFill>
                  <a:schemeClr val="tx1"/>
                </a:solidFill>
                <a:latin typeface="+mn-ea"/>
                <a:ea typeface="+mn-ea"/>
              </a:endParaRPr>
            </a:p>
            <a:p>
              <a:pPr eaLnBrk="1" hangingPunct="1">
                <a:spcBef>
                  <a:spcPct val="0"/>
                </a:spcBef>
                <a:buFontTx/>
                <a:buNone/>
                <a:defRPr/>
              </a:pPr>
              <a:r>
                <a:rPr lang="ja-JP" altLang="en-US" sz="2000" kern="0" dirty="0">
                  <a:solidFill>
                    <a:schemeClr val="tx1"/>
                  </a:solidFill>
                  <a:latin typeface="+mn-ea"/>
                  <a:ea typeface="+mn-ea"/>
                </a:rPr>
                <a:t>腎エコー、</a:t>
              </a:r>
              <a:endParaRPr lang="en-US" altLang="ja-JP" sz="2000" kern="0" dirty="0">
                <a:solidFill>
                  <a:schemeClr val="tx1"/>
                </a:solidFill>
                <a:latin typeface="+mn-ea"/>
                <a:ea typeface="+mn-ea"/>
              </a:endParaRPr>
            </a:p>
            <a:p>
              <a:pPr eaLnBrk="1" hangingPunct="1">
                <a:spcBef>
                  <a:spcPct val="0"/>
                </a:spcBef>
                <a:buFontTx/>
                <a:buNone/>
                <a:defRPr/>
              </a:pPr>
              <a:r>
                <a:rPr lang="ja-JP" altLang="en-US" sz="2000" kern="0" dirty="0">
                  <a:solidFill>
                    <a:schemeClr val="tx1"/>
                  </a:solidFill>
                  <a:latin typeface="+mn-ea"/>
                  <a:ea typeface="+mn-ea"/>
                </a:rPr>
                <a:t>尿検査（定性、沈渣、尿中</a:t>
              </a:r>
              <a:r>
                <a:rPr lang="en-US" altLang="ja-JP" sz="2000" kern="0" dirty="0" err="1">
                  <a:solidFill>
                    <a:schemeClr val="tx1"/>
                  </a:solidFill>
                  <a:latin typeface="+mn-ea"/>
                  <a:ea typeface="+mn-ea"/>
                </a:rPr>
                <a:t>Na,UN,Cr,NAG</a:t>
              </a:r>
              <a:r>
                <a:rPr lang="en-US" altLang="ja-JP" sz="2000" kern="0" dirty="0">
                  <a:solidFill>
                    <a:schemeClr val="tx1"/>
                  </a:solidFill>
                  <a:latin typeface="+mn-ea"/>
                  <a:ea typeface="+mn-ea"/>
                </a:rPr>
                <a:t>)</a:t>
              </a:r>
            </a:p>
          </p:txBody>
        </p:sp>
        <p:sp>
          <p:nvSpPr>
            <p:cNvPr id="24" name="正方形/長方形 23">
              <a:extLst>
                <a:ext uri="{FF2B5EF4-FFF2-40B4-BE49-F238E27FC236}">
                  <a16:creationId xmlns:a16="http://schemas.microsoft.com/office/drawing/2014/main" id="{F0B566CA-90B0-3447-B8E1-A79009A11B39}"/>
                </a:ext>
              </a:extLst>
            </p:cNvPr>
            <p:cNvSpPr/>
            <p:nvPr/>
          </p:nvSpPr>
          <p:spPr>
            <a:xfrm>
              <a:off x="539552" y="1276702"/>
              <a:ext cx="435002" cy="400252"/>
            </a:xfrm>
            <a:prstGeom prst="rect">
              <a:avLst/>
            </a:prstGeom>
          </p:spPr>
          <p:txBody>
            <a:bodyPr>
              <a:spAutoFit/>
            </a:bodyPr>
            <a:lstStyle/>
            <a:p>
              <a:pPr algn="r">
                <a:defRPr/>
              </a:pPr>
              <a:r>
                <a:rPr kumimoji="0" lang="ja-JP" altLang="en-US" sz="2000" kern="0" dirty="0">
                  <a:latin typeface="ＭＳ Ｐゴシック" panose="020B0600070205080204" pitchFamily="50" charset="-128"/>
                </a:rPr>
                <a:t>✓</a:t>
              </a:r>
              <a:endParaRPr kumimoji="0" lang="ja-JP" altLang="en-US" sz="1600" kern="0" dirty="0">
                <a:latin typeface="Times" panose="02020603050405020304" pitchFamily="18" charset="0"/>
              </a:endParaRPr>
            </a:p>
          </p:txBody>
        </p:sp>
      </p:grpSp>
      <p:grpSp>
        <p:nvGrpSpPr>
          <p:cNvPr id="25" name="グループ化 24">
            <a:extLst>
              <a:ext uri="{FF2B5EF4-FFF2-40B4-BE49-F238E27FC236}">
                <a16:creationId xmlns:a16="http://schemas.microsoft.com/office/drawing/2014/main" id="{82184A46-8DDC-E942-B196-26AD59884F2B}"/>
              </a:ext>
            </a:extLst>
          </p:cNvPr>
          <p:cNvGrpSpPr>
            <a:grpSpLocks/>
          </p:cNvGrpSpPr>
          <p:nvPr/>
        </p:nvGrpSpPr>
        <p:grpSpPr bwMode="auto">
          <a:xfrm>
            <a:off x="539750" y="3378459"/>
            <a:ext cx="8280400" cy="708025"/>
            <a:chOff x="539552" y="1268760"/>
            <a:chExt cx="8280920" cy="708343"/>
          </a:xfrm>
        </p:grpSpPr>
        <p:sp>
          <p:nvSpPr>
            <p:cNvPr id="26" name="Text Box 13">
              <a:extLst>
                <a:ext uri="{FF2B5EF4-FFF2-40B4-BE49-F238E27FC236}">
                  <a16:creationId xmlns:a16="http://schemas.microsoft.com/office/drawing/2014/main" id="{44C23D33-4739-2D42-8EBA-EEAD4AD079C8}"/>
                </a:ext>
              </a:extLst>
            </p:cNvPr>
            <p:cNvSpPr txBox="1">
              <a:spLocks noChangeArrowheads="1"/>
            </p:cNvSpPr>
            <p:nvPr/>
          </p:nvSpPr>
          <p:spPr bwMode="auto">
            <a:xfrm>
              <a:off x="899938" y="1268760"/>
              <a:ext cx="7920534" cy="708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1pPr>
              <a:lvl2pPr marL="742950" indent="-285750" eaLnBrk="0" hangingPunct="0">
                <a:spcBef>
                  <a:spcPct val="20000"/>
                </a:spcBef>
                <a:buChar char="–"/>
                <a:defRPr kumimoji="1" sz="28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2pPr>
              <a:lvl3pPr marL="1143000" indent="-228600" eaLnBrk="0" hangingPunct="0">
                <a:spcBef>
                  <a:spcPct val="20000"/>
                </a:spcBef>
                <a:buChar char="•"/>
                <a:defRPr kumimoji="1" sz="24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3pPr>
              <a:lvl4pPr marL="16002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4pPr>
              <a:lvl5pPr marL="20574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9pPr>
            </a:lstStyle>
            <a:p>
              <a:pPr eaLnBrk="1" hangingPunct="1">
                <a:spcBef>
                  <a:spcPct val="0"/>
                </a:spcBef>
                <a:buFontTx/>
                <a:buNone/>
                <a:defRPr/>
              </a:pPr>
              <a:r>
                <a:rPr lang="en-US" altLang="ja-JP" sz="2000" kern="0" dirty="0">
                  <a:solidFill>
                    <a:schemeClr val="tx1"/>
                  </a:solidFill>
                  <a:latin typeface="+mn-ea"/>
                  <a:ea typeface="+mn-ea"/>
                </a:rPr>
                <a:t>CKD</a:t>
              </a:r>
              <a:r>
                <a:rPr lang="ja-JP" altLang="en-US" sz="2000" kern="0" dirty="0">
                  <a:solidFill>
                    <a:schemeClr val="tx1"/>
                  </a:solidFill>
                  <a:latin typeface="+mn-ea"/>
                  <a:ea typeface="+mn-ea"/>
                </a:rPr>
                <a:t>の急性増悪では「いつ」「何が」起こったのか推測することが大切。</a:t>
              </a:r>
              <a:r>
                <a:rPr lang="en-US" altLang="ja-JP" sz="2000" kern="0" dirty="0">
                  <a:solidFill>
                    <a:schemeClr val="tx1"/>
                  </a:solidFill>
                  <a:latin typeface="+mn-ea"/>
                  <a:ea typeface="+mn-ea"/>
                </a:rPr>
                <a:t>1/Cr, </a:t>
              </a:r>
              <a:r>
                <a:rPr lang="en-US" altLang="ja-JP" sz="2000" kern="0" dirty="0" err="1">
                  <a:solidFill>
                    <a:schemeClr val="tx1"/>
                  </a:solidFill>
                  <a:latin typeface="+mn-ea"/>
                  <a:ea typeface="+mn-ea"/>
                </a:rPr>
                <a:t>eGFR</a:t>
              </a:r>
              <a:r>
                <a:rPr lang="ja-JP" altLang="en-US" sz="2000" kern="0" dirty="0">
                  <a:solidFill>
                    <a:schemeClr val="tx1"/>
                  </a:solidFill>
                  <a:latin typeface="+mn-ea"/>
                  <a:ea typeface="+mn-ea"/>
                </a:rPr>
                <a:t>の変化は「いつ」を推定するのに役立つ。</a:t>
              </a:r>
              <a:endParaRPr lang="en-US" altLang="ja-JP" sz="2000" kern="0" dirty="0">
                <a:solidFill>
                  <a:schemeClr val="tx1"/>
                </a:solidFill>
                <a:latin typeface="+mn-ea"/>
                <a:ea typeface="+mn-ea"/>
              </a:endParaRPr>
            </a:p>
          </p:txBody>
        </p:sp>
        <p:sp>
          <p:nvSpPr>
            <p:cNvPr id="27" name="正方形/長方形 26">
              <a:extLst>
                <a:ext uri="{FF2B5EF4-FFF2-40B4-BE49-F238E27FC236}">
                  <a16:creationId xmlns:a16="http://schemas.microsoft.com/office/drawing/2014/main" id="{18F11920-E56E-E14B-886E-82A0B3234811}"/>
                </a:ext>
              </a:extLst>
            </p:cNvPr>
            <p:cNvSpPr/>
            <p:nvPr/>
          </p:nvSpPr>
          <p:spPr>
            <a:xfrm>
              <a:off x="539552" y="1276702"/>
              <a:ext cx="435002" cy="400230"/>
            </a:xfrm>
            <a:prstGeom prst="rect">
              <a:avLst/>
            </a:prstGeom>
          </p:spPr>
          <p:txBody>
            <a:bodyPr>
              <a:spAutoFit/>
            </a:bodyPr>
            <a:lstStyle/>
            <a:p>
              <a:pPr algn="r">
                <a:defRPr/>
              </a:pPr>
              <a:r>
                <a:rPr kumimoji="0" lang="ja-JP" altLang="en-US" sz="2000" kern="0" dirty="0">
                  <a:latin typeface="ＭＳ Ｐゴシック" panose="020B0600070205080204" pitchFamily="50" charset="-128"/>
                </a:rPr>
                <a:t>✓</a:t>
              </a:r>
              <a:endParaRPr kumimoji="0" lang="ja-JP" altLang="en-US" sz="1600" kern="0" dirty="0">
                <a:latin typeface="Times" panose="02020603050405020304" pitchFamily="18" charset="0"/>
              </a:endParaRPr>
            </a:p>
          </p:txBody>
        </p:sp>
      </p:grpSp>
      <p:grpSp>
        <p:nvGrpSpPr>
          <p:cNvPr id="28" name="グループ化 27">
            <a:extLst>
              <a:ext uri="{FF2B5EF4-FFF2-40B4-BE49-F238E27FC236}">
                <a16:creationId xmlns:a16="http://schemas.microsoft.com/office/drawing/2014/main" id="{68A9E9BD-1585-0F49-9C96-E0626D12EFAD}"/>
              </a:ext>
            </a:extLst>
          </p:cNvPr>
          <p:cNvGrpSpPr>
            <a:grpSpLocks/>
          </p:cNvGrpSpPr>
          <p:nvPr/>
        </p:nvGrpSpPr>
        <p:grpSpPr bwMode="auto">
          <a:xfrm>
            <a:off x="539750" y="4153159"/>
            <a:ext cx="8640762" cy="646331"/>
            <a:chOff x="539552" y="1268760"/>
            <a:chExt cx="8641305" cy="646967"/>
          </a:xfrm>
        </p:grpSpPr>
        <p:sp>
          <p:nvSpPr>
            <p:cNvPr id="29" name="Text Box 13">
              <a:extLst>
                <a:ext uri="{FF2B5EF4-FFF2-40B4-BE49-F238E27FC236}">
                  <a16:creationId xmlns:a16="http://schemas.microsoft.com/office/drawing/2014/main" id="{422A5E9F-2532-A440-AEAD-E263940974B0}"/>
                </a:ext>
              </a:extLst>
            </p:cNvPr>
            <p:cNvSpPr txBox="1">
              <a:spLocks noChangeArrowheads="1"/>
            </p:cNvSpPr>
            <p:nvPr/>
          </p:nvSpPr>
          <p:spPr bwMode="auto">
            <a:xfrm>
              <a:off x="899938" y="1268760"/>
              <a:ext cx="8280919" cy="646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1pPr>
              <a:lvl2pPr marL="742950" indent="-285750" eaLnBrk="0" hangingPunct="0">
                <a:spcBef>
                  <a:spcPct val="20000"/>
                </a:spcBef>
                <a:buChar char="–"/>
                <a:defRPr kumimoji="1" sz="28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2pPr>
              <a:lvl3pPr marL="1143000" indent="-228600" eaLnBrk="0" hangingPunct="0">
                <a:spcBef>
                  <a:spcPct val="20000"/>
                </a:spcBef>
                <a:buChar char="•"/>
                <a:defRPr kumimoji="1" sz="24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3pPr>
              <a:lvl4pPr marL="16002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4pPr>
              <a:lvl5pPr marL="20574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9pPr>
            </a:lstStyle>
            <a:p>
              <a:pPr eaLnBrk="1" hangingPunct="1">
                <a:spcBef>
                  <a:spcPct val="0"/>
                </a:spcBef>
                <a:buFontTx/>
                <a:buNone/>
                <a:defRPr/>
              </a:pPr>
              <a:r>
                <a:rPr lang="ja-JP" altLang="en-US" sz="2000" kern="0" dirty="0">
                  <a:solidFill>
                    <a:schemeClr val="tx1"/>
                  </a:solidFill>
                  <a:latin typeface="+mn-ea"/>
                  <a:ea typeface="+mn-ea"/>
                </a:rPr>
                <a:t>少しの知識で推測可能な疾患を押さえておくと助けられることがあります！</a:t>
              </a:r>
              <a:endParaRPr lang="en-US" altLang="ja-JP" sz="2000" kern="0" dirty="0">
                <a:solidFill>
                  <a:schemeClr val="tx1"/>
                </a:solidFill>
                <a:latin typeface="+mn-ea"/>
                <a:ea typeface="+mn-ea"/>
              </a:endParaRPr>
            </a:p>
            <a:p>
              <a:pPr eaLnBrk="1" hangingPunct="1">
                <a:spcBef>
                  <a:spcPct val="0"/>
                </a:spcBef>
                <a:buFontTx/>
                <a:buNone/>
                <a:defRPr/>
              </a:pPr>
              <a:r>
                <a:rPr lang="ja-JP" altLang="en-US" sz="1600" kern="0" dirty="0">
                  <a:solidFill>
                    <a:schemeClr val="tx1"/>
                  </a:solidFill>
                  <a:latin typeface="+mn-ea"/>
                  <a:ea typeface="+mn-ea"/>
                </a:rPr>
                <a:t>コレステロール塞栓症、腎動脈塞栓症、腎静脈血栓症、多発性骨髄腫、高</a:t>
              </a:r>
              <a:r>
                <a:rPr lang="en-US" altLang="ja-JP" sz="1600" kern="0" dirty="0">
                  <a:solidFill>
                    <a:schemeClr val="tx1"/>
                  </a:solidFill>
                  <a:latin typeface="+mn-ea"/>
                  <a:ea typeface="+mn-ea"/>
                </a:rPr>
                <a:t>Ca</a:t>
              </a:r>
              <a:r>
                <a:rPr lang="ja-JP" altLang="en-US" sz="1600" kern="0" dirty="0">
                  <a:solidFill>
                    <a:schemeClr val="tx1"/>
                  </a:solidFill>
                  <a:latin typeface="+mn-ea"/>
                  <a:ea typeface="+mn-ea"/>
                </a:rPr>
                <a:t>血症など</a:t>
              </a:r>
              <a:endParaRPr lang="en-US" altLang="ja-JP" sz="1600" kern="0" dirty="0">
                <a:solidFill>
                  <a:schemeClr val="tx1"/>
                </a:solidFill>
                <a:latin typeface="+mn-ea"/>
                <a:ea typeface="+mn-ea"/>
              </a:endParaRPr>
            </a:p>
          </p:txBody>
        </p:sp>
        <p:sp>
          <p:nvSpPr>
            <p:cNvPr id="30" name="正方形/長方形 29">
              <a:extLst>
                <a:ext uri="{FF2B5EF4-FFF2-40B4-BE49-F238E27FC236}">
                  <a16:creationId xmlns:a16="http://schemas.microsoft.com/office/drawing/2014/main" id="{115ECFB1-524B-CA4D-BA9A-48ACA8B248B3}"/>
                </a:ext>
              </a:extLst>
            </p:cNvPr>
            <p:cNvSpPr/>
            <p:nvPr/>
          </p:nvSpPr>
          <p:spPr>
            <a:xfrm>
              <a:off x="539552" y="1276706"/>
              <a:ext cx="435002" cy="400444"/>
            </a:xfrm>
            <a:prstGeom prst="rect">
              <a:avLst/>
            </a:prstGeom>
          </p:spPr>
          <p:txBody>
            <a:bodyPr>
              <a:spAutoFit/>
            </a:bodyPr>
            <a:lstStyle/>
            <a:p>
              <a:pPr algn="r">
                <a:defRPr/>
              </a:pPr>
              <a:r>
                <a:rPr kumimoji="0" lang="ja-JP" altLang="en-US" sz="2000" kern="0" dirty="0">
                  <a:latin typeface="ＭＳ Ｐゴシック" panose="020B0600070205080204" pitchFamily="50" charset="-128"/>
                </a:rPr>
                <a:t>✓</a:t>
              </a:r>
              <a:endParaRPr kumimoji="0" lang="ja-JP" altLang="en-US" sz="1600" kern="0" dirty="0">
                <a:latin typeface="Times" panose="02020603050405020304" pitchFamily="18" charset="0"/>
              </a:endParaRPr>
            </a:p>
          </p:txBody>
        </p:sp>
      </p:grpSp>
      <p:grpSp>
        <p:nvGrpSpPr>
          <p:cNvPr id="31" name="グループ化 30">
            <a:extLst>
              <a:ext uri="{FF2B5EF4-FFF2-40B4-BE49-F238E27FC236}">
                <a16:creationId xmlns:a16="http://schemas.microsoft.com/office/drawing/2014/main" id="{29AD4129-4628-604B-9C6E-148629F6A612}"/>
              </a:ext>
            </a:extLst>
          </p:cNvPr>
          <p:cNvGrpSpPr>
            <a:grpSpLocks/>
          </p:cNvGrpSpPr>
          <p:nvPr/>
        </p:nvGrpSpPr>
        <p:grpSpPr bwMode="auto">
          <a:xfrm>
            <a:off x="539750" y="5023109"/>
            <a:ext cx="8280400" cy="708025"/>
            <a:chOff x="539552" y="1268760"/>
            <a:chExt cx="8280920" cy="708342"/>
          </a:xfrm>
        </p:grpSpPr>
        <p:sp>
          <p:nvSpPr>
            <p:cNvPr id="32" name="Text Box 13">
              <a:extLst>
                <a:ext uri="{FF2B5EF4-FFF2-40B4-BE49-F238E27FC236}">
                  <a16:creationId xmlns:a16="http://schemas.microsoft.com/office/drawing/2014/main" id="{4B0BB997-F2E9-2C48-8E34-6E4E2E9717B5}"/>
                </a:ext>
              </a:extLst>
            </p:cNvPr>
            <p:cNvSpPr txBox="1">
              <a:spLocks noChangeArrowheads="1"/>
            </p:cNvSpPr>
            <p:nvPr/>
          </p:nvSpPr>
          <p:spPr bwMode="auto">
            <a:xfrm>
              <a:off x="899938" y="1268760"/>
              <a:ext cx="7920534" cy="708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1pPr>
              <a:lvl2pPr marL="742950" indent="-285750" eaLnBrk="0" hangingPunct="0">
                <a:spcBef>
                  <a:spcPct val="20000"/>
                </a:spcBef>
                <a:buChar char="–"/>
                <a:defRPr kumimoji="1" sz="28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2pPr>
              <a:lvl3pPr marL="1143000" indent="-228600" eaLnBrk="0" hangingPunct="0">
                <a:spcBef>
                  <a:spcPct val="20000"/>
                </a:spcBef>
                <a:buChar char="•"/>
                <a:defRPr kumimoji="1" sz="24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3pPr>
              <a:lvl4pPr marL="16002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4pPr>
              <a:lvl5pPr marL="20574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9pPr>
            </a:lstStyle>
            <a:p>
              <a:pPr eaLnBrk="1" hangingPunct="1">
                <a:spcBef>
                  <a:spcPct val="0"/>
                </a:spcBef>
                <a:buFontTx/>
                <a:buNone/>
                <a:defRPr/>
              </a:pPr>
              <a:r>
                <a:rPr lang="ja-JP" altLang="en-US" sz="2000" kern="0" dirty="0">
                  <a:solidFill>
                    <a:schemeClr val="tx1"/>
                  </a:solidFill>
                  <a:latin typeface="+mn-ea"/>
                  <a:ea typeface="+mn-ea"/>
                </a:rPr>
                <a:t>レニン・アンジオテンシン系が頑張っている時の</a:t>
              </a:r>
              <a:endParaRPr lang="en-US" altLang="ja-JP" sz="2000" kern="0" dirty="0">
                <a:solidFill>
                  <a:schemeClr val="tx1"/>
                </a:solidFill>
                <a:latin typeface="+mn-ea"/>
                <a:ea typeface="+mn-ea"/>
              </a:endParaRPr>
            </a:p>
            <a:p>
              <a:pPr eaLnBrk="1" hangingPunct="1">
                <a:spcBef>
                  <a:spcPct val="0"/>
                </a:spcBef>
                <a:buFontTx/>
                <a:buNone/>
                <a:defRPr/>
              </a:pPr>
              <a:r>
                <a:rPr lang="en-US" altLang="ja-JP" sz="2000" kern="0" dirty="0">
                  <a:solidFill>
                    <a:schemeClr val="tx1"/>
                  </a:solidFill>
                  <a:latin typeface="+mn-ea"/>
                  <a:ea typeface="+mn-ea"/>
                </a:rPr>
                <a:t>NSAIDs, RAS</a:t>
              </a:r>
              <a:r>
                <a:rPr lang="ja-JP" altLang="en-US" sz="2000" kern="0" dirty="0">
                  <a:solidFill>
                    <a:schemeClr val="tx1"/>
                  </a:solidFill>
                  <a:latin typeface="+mn-ea"/>
                  <a:ea typeface="+mn-ea"/>
                </a:rPr>
                <a:t>阻害薬使用に注意！</a:t>
              </a:r>
              <a:r>
                <a:rPr lang="en-US" altLang="ja-JP" sz="2000" kern="0" dirty="0">
                  <a:solidFill>
                    <a:schemeClr val="tx1"/>
                  </a:solidFill>
                  <a:latin typeface="+mn-ea"/>
                  <a:ea typeface="+mn-ea"/>
                </a:rPr>
                <a:t> </a:t>
              </a:r>
              <a:r>
                <a:rPr lang="en-US" altLang="ja-JP" sz="1600" kern="0" dirty="0">
                  <a:solidFill>
                    <a:schemeClr val="tx1"/>
                  </a:solidFill>
                  <a:latin typeface="+mn-ea"/>
                  <a:ea typeface="+mn-ea"/>
                </a:rPr>
                <a:t>(</a:t>
              </a:r>
              <a:r>
                <a:rPr lang="ja-JP" altLang="en-US" sz="1600" kern="0" dirty="0">
                  <a:solidFill>
                    <a:schemeClr val="tx1"/>
                  </a:solidFill>
                  <a:latin typeface="+mn-ea"/>
                  <a:ea typeface="+mn-ea"/>
                </a:rPr>
                <a:t>診断のみならず、発症予知＋防止を）</a:t>
              </a:r>
              <a:endParaRPr lang="en-US" altLang="ja-JP" sz="1600" kern="0" dirty="0">
                <a:solidFill>
                  <a:schemeClr val="tx1"/>
                </a:solidFill>
                <a:latin typeface="+mn-ea"/>
                <a:ea typeface="+mn-ea"/>
              </a:endParaRPr>
            </a:p>
          </p:txBody>
        </p:sp>
        <p:sp>
          <p:nvSpPr>
            <p:cNvPr id="33" name="正方形/長方形 32">
              <a:extLst>
                <a:ext uri="{FF2B5EF4-FFF2-40B4-BE49-F238E27FC236}">
                  <a16:creationId xmlns:a16="http://schemas.microsoft.com/office/drawing/2014/main" id="{52A9A399-8FAD-1C40-9813-74CFF4482A35}"/>
                </a:ext>
              </a:extLst>
            </p:cNvPr>
            <p:cNvSpPr/>
            <p:nvPr/>
          </p:nvSpPr>
          <p:spPr>
            <a:xfrm>
              <a:off x="539552" y="1276702"/>
              <a:ext cx="435002" cy="400229"/>
            </a:xfrm>
            <a:prstGeom prst="rect">
              <a:avLst/>
            </a:prstGeom>
          </p:spPr>
          <p:txBody>
            <a:bodyPr>
              <a:spAutoFit/>
            </a:bodyPr>
            <a:lstStyle/>
            <a:p>
              <a:pPr algn="r">
                <a:defRPr/>
              </a:pPr>
              <a:r>
                <a:rPr kumimoji="0" lang="ja-JP" altLang="en-US" sz="2000" kern="0" dirty="0">
                  <a:latin typeface="ＭＳ Ｐゴシック" panose="020B0600070205080204" pitchFamily="50" charset="-128"/>
                </a:rPr>
                <a:t>✓</a:t>
              </a:r>
              <a:endParaRPr kumimoji="0" lang="ja-JP" altLang="en-US" sz="1600" kern="0" dirty="0">
                <a:latin typeface="Times" panose="02020603050405020304" pitchFamily="18" charset="0"/>
              </a:endParaRPr>
            </a:p>
          </p:txBody>
        </p:sp>
      </p:grpSp>
      <p:sp>
        <p:nvSpPr>
          <p:cNvPr id="34" name="Rectangle 4">
            <a:extLst>
              <a:ext uri="{FF2B5EF4-FFF2-40B4-BE49-F238E27FC236}">
                <a16:creationId xmlns:a16="http://schemas.microsoft.com/office/drawing/2014/main" id="{55F933D9-F701-6646-A2FE-B729C12FDB08}"/>
              </a:ext>
            </a:extLst>
          </p:cNvPr>
          <p:cNvSpPr txBox="1">
            <a:spLocks noChangeArrowheads="1"/>
          </p:cNvSpPr>
          <p:nvPr/>
        </p:nvSpPr>
        <p:spPr bwMode="auto">
          <a:xfrm>
            <a:off x="-36512" y="5913128"/>
            <a:ext cx="89646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3231">
                <a:solidFill>
                  <a:srgbClr val="FFFFFF"/>
                </a:solidFill>
                <a:latin typeface="+mj-lt"/>
                <a:ea typeface="+mj-ea"/>
                <a:cs typeface="+mj-cs"/>
              </a:defRPr>
            </a:lvl1pPr>
            <a:lvl2pPr algn="ctr" rtl="0" eaLnBrk="0" fontAlgn="base" hangingPunct="0">
              <a:spcBef>
                <a:spcPct val="0"/>
              </a:spcBef>
              <a:spcAft>
                <a:spcPct val="0"/>
              </a:spcAft>
              <a:defRPr kumimoji="1" sz="3231">
                <a:solidFill>
                  <a:srgbClr val="FFFFFF"/>
                </a:solidFill>
                <a:latin typeface="HGP創英角ﾎﾟｯﾌﾟ体" pitchFamily="50" charset="-128"/>
                <a:ea typeface="HGP創英角ﾎﾟｯﾌﾟ体" pitchFamily="50" charset="-128"/>
                <a:cs typeface="ＭＳ Ｐゴシック" pitchFamily="50" charset="-128"/>
              </a:defRPr>
            </a:lvl2pPr>
            <a:lvl3pPr algn="ctr" rtl="0" eaLnBrk="0" fontAlgn="base" hangingPunct="0">
              <a:spcBef>
                <a:spcPct val="0"/>
              </a:spcBef>
              <a:spcAft>
                <a:spcPct val="0"/>
              </a:spcAft>
              <a:defRPr kumimoji="1" sz="3231">
                <a:solidFill>
                  <a:srgbClr val="FFFFFF"/>
                </a:solidFill>
                <a:latin typeface="HGP創英角ﾎﾟｯﾌﾟ体" pitchFamily="50" charset="-128"/>
                <a:ea typeface="HGP創英角ﾎﾟｯﾌﾟ体" pitchFamily="50" charset="-128"/>
                <a:cs typeface="ＭＳ Ｐゴシック" pitchFamily="50" charset="-128"/>
              </a:defRPr>
            </a:lvl3pPr>
            <a:lvl4pPr algn="ctr" rtl="0" eaLnBrk="0" fontAlgn="base" hangingPunct="0">
              <a:spcBef>
                <a:spcPct val="0"/>
              </a:spcBef>
              <a:spcAft>
                <a:spcPct val="0"/>
              </a:spcAft>
              <a:defRPr kumimoji="1" sz="3231">
                <a:solidFill>
                  <a:srgbClr val="FFFFFF"/>
                </a:solidFill>
                <a:latin typeface="HGP創英角ﾎﾟｯﾌﾟ体" pitchFamily="50" charset="-128"/>
                <a:ea typeface="HGP創英角ﾎﾟｯﾌﾟ体" pitchFamily="50" charset="-128"/>
                <a:cs typeface="ＭＳ Ｐゴシック" pitchFamily="50" charset="-128"/>
              </a:defRPr>
            </a:lvl4pPr>
            <a:lvl5pPr algn="ctr" rtl="0" eaLnBrk="0" fontAlgn="base" hangingPunct="0">
              <a:spcBef>
                <a:spcPct val="0"/>
              </a:spcBef>
              <a:spcAft>
                <a:spcPct val="0"/>
              </a:spcAft>
              <a:defRPr kumimoji="1" sz="3231">
                <a:solidFill>
                  <a:srgbClr val="FFFFFF"/>
                </a:solidFill>
                <a:latin typeface="HGP創英角ﾎﾟｯﾌﾟ体" pitchFamily="50" charset="-128"/>
                <a:ea typeface="HGP創英角ﾎﾟｯﾌﾟ体" pitchFamily="50" charset="-128"/>
                <a:cs typeface="ＭＳ Ｐゴシック" pitchFamily="50" charset="-128"/>
              </a:defRPr>
            </a:lvl5pPr>
            <a:lvl6pPr marL="342906" algn="ctr" rtl="0" fontAlgn="base">
              <a:spcBef>
                <a:spcPct val="0"/>
              </a:spcBef>
              <a:spcAft>
                <a:spcPct val="0"/>
              </a:spcAft>
              <a:defRPr kumimoji="1" sz="3300">
                <a:solidFill>
                  <a:srgbClr val="FFFFFF"/>
                </a:solidFill>
                <a:latin typeface="HGP創英角ﾎﾟｯﾌﾟ体" pitchFamily="50" charset="-128"/>
                <a:ea typeface="HGP創英角ﾎﾟｯﾌﾟ体" pitchFamily="50" charset="-128"/>
                <a:cs typeface="ＭＳ Ｐゴシック" pitchFamily="50" charset="-128"/>
              </a:defRPr>
            </a:lvl6pPr>
            <a:lvl7pPr marL="685813" algn="ctr" rtl="0" fontAlgn="base">
              <a:spcBef>
                <a:spcPct val="0"/>
              </a:spcBef>
              <a:spcAft>
                <a:spcPct val="0"/>
              </a:spcAft>
              <a:defRPr kumimoji="1" sz="3300">
                <a:solidFill>
                  <a:srgbClr val="FFFFFF"/>
                </a:solidFill>
                <a:latin typeface="HGP創英角ﾎﾟｯﾌﾟ体" pitchFamily="50" charset="-128"/>
                <a:ea typeface="HGP創英角ﾎﾟｯﾌﾟ体" pitchFamily="50" charset="-128"/>
                <a:cs typeface="ＭＳ Ｐゴシック" pitchFamily="50" charset="-128"/>
              </a:defRPr>
            </a:lvl7pPr>
            <a:lvl8pPr marL="1028720" algn="ctr" rtl="0" fontAlgn="base">
              <a:spcBef>
                <a:spcPct val="0"/>
              </a:spcBef>
              <a:spcAft>
                <a:spcPct val="0"/>
              </a:spcAft>
              <a:defRPr kumimoji="1" sz="3300">
                <a:solidFill>
                  <a:srgbClr val="FFFFFF"/>
                </a:solidFill>
                <a:latin typeface="HGP創英角ﾎﾟｯﾌﾟ体" pitchFamily="50" charset="-128"/>
                <a:ea typeface="HGP創英角ﾎﾟｯﾌﾟ体" pitchFamily="50" charset="-128"/>
                <a:cs typeface="ＭＳ Ｐゴシック" pitchFamily="50" charset="-128"/>
              </a:defRPr>
            </a:lvl8pPr>
            <a:lvl9pPr marL="1371627" algn="ctr" rtl="0" fontAlgn="base">
              <a:spcBef>
                <a:spcPct val="0"/>
              </a:spcBef>
              <a:spcAft>
                <a:spcPct val="0"/>
              </a:spcAft>
              <a:defRPr kumimoji="1" sz="3300">
                <a:solidFill>
                  <a:srgbClr val="FFFFFF"/>
                </a:solidFill>
                <a:latin typeface="HGP創英角ﾎﾟｯﾌﾟ体" pitchFamily="50" charset="-128"/>
                <a:ea typeface="HGP創英角ﾎﾟｯﾌﾟ体" pitchFamily="50" charset="-128"/>
                <a:cs typeface="ＭＳ Ｐゴシック" pitchFamily="50" charset="-128"/>
              </a:defRPr>
            </a:lvl9pPr>
          </a:lstStyle>
          <a:p>
            <a:pPr eaLnBrk="1" hangingPunct="1">
              <a:defRPr/>
            </a:pPr>
            <a:r>
              <a:rPr lang="ja-JP" altLang="en-US" sz="3200" b="1" kern="0" dirty="0" err="1">
                <a:solidFill>
                  <a:schemeClr val="tx1"/>
                </a:solidFill>
                <a:latin typeface="+mj-ea"/>
              </a:rPr>
              <a:t>は・・</a:t>
            </a:r>
            <a:r>
              <a:rPr lang="ja-JP" altLang="en-US" sz="3200" b="1" kern="0" dirty="0">
                <a:solidFill>
                  <a:schemeClr val="tx1"/>
                </a:solidFill>
                <a:latin typeface="+mj-ea"/>
              </a:rPr>
              <a:t>・</a:t>
            </a:r>
            <a:r>
              <a:rPr lang="en-US" altLang="ja-JP" sz="3200" b="1" kern="0" dirty="0">
                <a:solidFill>
                  <a:schemeClr val="tx1"/>
                </a:solidFill>
                <a:latin typeface="+mj-ea"/>
              </a:rPr>
              <a:t>CKD</a:t>
            </a:r>
            <a:r>
              <a:rPr lang="ja-JP" altLang="en-US" sz="3200" b="1" kern="0" dirty="0">
                <a:solidFill>
                  <a:schemeClr val="tx1"/>
                </a:solidFill>
                <a:latin typeface="+mj-ea"/>
              </a:rPr>
              <a:t>診療にも役立ちそうです</a:t>
            </a:r>
            <a:endParaRPr lang="en-US" altLang="ja-JP" sz="3200" b="1" kern="0" dirty="0">
              <a:solidFill>
                <a:schemeClr val="tx1"/>
              </a:solidFill>
              <a:latin typeface="+mj-ea"/>
            </a:endParaRPr>
          </a:p>
        </p:txBody>
      </p:sp>
    </p:spTree>
    <p:extLst>
      <p:ext uri="{BB962C8B-B14F-4D97-AF65-F5344CB8AC3E}">
        <p14:creationId xmlns:p14="http://schemas.microsoft.com/office/powerpoint/2010/main" val="170697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left)">
                                      <p:cBhvr>
                                        <p:cTn id="32" dur="12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65E98892-87AD-B34E-9FC3-B79FF73465BF}"/>
              </a:ext>
            </a:extLst>
          </p:cNvPr>
          <p:cNvPicPr>
            <a:picLocks noChangeAspect="1"/>
          </p:cNvPicPr>
          <p:nvPr/>
        </p:nvPicPr>
        <p:blipFill>
          <a:blip r:embed="rId2"/>
          <a:stretch>
            <a:fillRect/>
          </a:stretch>
        </p:blipFill>
        <p:spPr>
          <a:xfrm>
            <a:off x="0" y="0"/>
            <a:ext cx="9144000" cy="3527292"/>
          </a:xfrm>
          <a:prstGeom prst="rect">
            <a:avLst/>
          </a:prstGeom>
        </p:spPr>
      </p:pic>
      <p:sp>
        <p:nvSpPr>
          <p:cNvPr id="2" name="テキスト ボックス 1">
            <a:extLst>
              <a:ext uri="{FF2B5EF4-FFF2-40B4-BE49-F238E27FC236}">
                <a16:creationId xmlns:a16="http://schemas.microsoft.com/office/drawing/2014/main" id="{3473A572-ED31-5945-BFFF-06F73D2564D2}"/>
              </a:ext>
            </a:extLst>
          </p:cNvPr>
          <p:cNvSpPr txBox="1"/>
          <p:nvPr/>
        </p:nvSpPr>
        <p:spPr>
          <a:xfrm>
            <a:off x="313318" y="63539"/>
            <a:ext cx="8830682" cy="307777"/>
          </a:xfrm>
          <a:prstGeom prst="rect">
            <a:avLst/>
          </a:prstGeom>
          <a:noFill/>
        </p:spPr>
        <p:txBody>
          <a:bodyPr wrap="square" rtlCol="0">
            <a:spAutoFit/>
          </a:bodyPr>
          <a:lstStyle/>
          <a:p>
            <a:pPr fontAlgn="base">
              <a:spcBef>
                <a:spcPct val="0"/>
              </a:spcBef>
              <a:spcAft>
                <a:spcPct val="0"/>
              </a:spcAft>
              <a:defRPr/>
            </a:pPr>
            <a:r>
              <a:rPr lang="ja-JP" altLang="en-US" sz="1400">
                <a:solidFill>
                  <a:schemeClr val="bg1"/>
                </a:solidFill>
                <a:effectLst>
                  <a:outerShdw blurRad="38100" dist="38100" dir="2700000" algn="tl">
                    <a:srgbClr val="000000">
                      <a:alpha val="43137"/>
                    </a:srgbClr>
                  </a:outerShdw>
                </a:effectLst>
                <a:latin typeface="+mj-ea"/>
                <a:ea typeface="+mj-ea"/>
                <a:cs typeface="Osaka" charset="0"/>
              </a:rPr>
              <a:t>蛋白尿の評価</a:t>
            </a:r>
            <a:endParaRPr lang="ja-JP" altLang="ja-JP" sz="1400" dirty="0">
              <a:solidFill>
                <a:schemeClr val="bg1"/>
              </a:solidFill>
              <a:effectLst>
                <a:outerShdw blurRad="38100" dist="38100" dir="2700000" algn="tl">
                  <a:srgbClr val="000000">
                    <a:alpha val="43137"/>
                  </a:srgbClr>
                </a:outerShdw>
              </a:effectLst>
              <a:latin typeface="+mj-ea"/>
              <a:ea typeface="+mj-ea"/>
              <a:cs typeface="Osaka" charset="0"/>
            </a:endParaRPr>
          </a:p>
        </p:txBody>
      </p:sp>
      <p:sp>
        <p:nvSpPr>
          <p:cNvPr id="4" name="テキスト ボックス 3">
            <a:extLst>
              <a:ext uri="{FF2B5EF4-FFF2-40B4-BE49-F238E27FC236}">
                <a16:creationId xmlns:a16="http://schemas.microsoft.com/office/drawing/2014/main" id="{FEE19DF7-480C-874F-870D-3E93CEC9B2B4}"/>
              </a:ext>
            </a:extLst>
          </p:cNvPr>
          <p:cNvSpPr txBox="1"/>
          <p:nvPr/>
        </p:nvSpPr>
        <p:spPr>
          <a:xfrm>
            <a:off x="581167" y="3136612"/>
            <a:ext cx="7981673" cy="584775"/>
          </a:xfrm>
          <a:prstGeom prst="rect">
            <a:avLst/>
          </a:prstGeom>
          <a:noFill/>
        </p:spPr>
        <p:txBody>
          <a:bodyPr wrap="none" rtlCol="0">
            <a:spAutoFit/>
          </a:bodyPr>
          <a:lstStyle/>
          <a:p>
            <a:pPr algn="ctr"/>
            <a:r>
              <a:rPr lang="ja-JP" altLang="en-US" sz="32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腎臓専門医への紹介基準に関するスライド</a:t>
            </a:r>
          </a:p>
        </p:txBody>
      </p:sp>
      <p:sp>
        <p:nvSpPr>
          <p:cNvPr id="5" name="正方形/長方形 4">
            <a:extLst>
              <a:ext uri="{FF2B5EF4-FFF2-40B4-BE49-F238E27FC236}">
                <a16:creationId xmlns:a16="http://schemas.microsoft.com/office/drawing/2014/main" id="{A00CFD9C-AB97-2B49-AFE5-43B4441B5458}"/>
              </a:ext>
            </a:extLst>
          </p:cNvPr>
          <p:cNvSpPr/>
          <p:nvPr/>
        </p:nvSpPr>
        <p:spPr>
          <a:xfrm>
            <a:off x="195376" y="113978"/>
            <a:ext cx="2499184" cy="358216"/>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0726259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F78200F-9D33-F648-89D9-33AAF8C87846}"/>
              </a:ext>
            </a:extLst>
          </p:cNvPr>
          <p:cNvSpPr txBox="1"/>
          <p:nvPr/>
        </p:nvSpPr>
        <p:spPr>
          <a:xfrm>
            <a:off x="106597" y="42996"/>
            <a:ext cx="8830682" cy="369332"/>
          </a:xfrm>
          <a:prstGeom prst="rect">
            <a:avLst/>
          </a:prstGeom>
          <a:noFill/>
        </p:spPr>
        <p:txBody>
          <a:bodyPr wrap="square" rtlCol="0">
            <a:spAutoFit/>
          </a:bodyPr>
          <a:lstStyle/>
          <a:p>
            <a:pPr fontAlgn="base">
              <a:spcBef>
                <a:spcPct val="0"/>
              </a:spcBef>
              <a:spcAft>
                <a:spcPct val="0"/>
              </a:spcAft>
            </a:pPr>
            <a:r>
              <a:rPr lang="ja-JP" altLang="en-US" b="1" dirty="0">
                <a:solidFill>
                  <a:schemeClr val="bg1"/>
                </a:solidFill>
                <a:latin typeface="+mj-ea"/>
                <a:ea typeface="+mj-ea"/>
              </a:rPr>
              <a:t>紹介基準も</a:t>
            </a:r>
            <a:r>
              <a:rPr lang="en-US" altLang="ja-JP" b="1" dirty="0">
                <a:solidFill>
                  <a:schemeClr val="bg1"/>
                </a:solidFill>
                <a:latin typeface="+mj-ea"/>
                <a:ea typeface="+mj-ea"/>
              </a:rPr>
              <a:t>CKD</a:t>
            </a:r>
            <a:r>
              <a:rPr lang="ja-JP" altLang="en-US" b="1" dirty="0">
                <a:solidFill>
                  <a:schemeClr val="bg1"/>
                </a:solidFill>
                <a:latin typeface="+mj-ea"/>
                <a:ea typeface="+mj-ea"/>
              </a:rPr>
              <a:t>ステージ分類に合わせて単純化しよう！　</a:t>
            </a:r>
            <a:endParaRPr lang="en-US" altLang="ja-JP" b="1" dirty="0">
              <a:solidFill>
                <a:schemeClr val="bg1"/>
              </a:solidFill>
              <a:latin typeface="+mj-ea"/>
              <a:ea typeface="+mj-ea"/>
            </a:endParaRPr>
          </a:p>
        </p:txBody>
      </p:sp>
      <p:sp>
        <p:nvSpPr>
          <p:cNvPr id="3" name="テキスト ボックス 2">
            <a:extLst>
              <a:ext uri="{FF2B5EF4-FFF2-40B4-BE49-F238E27FC236}">
                <a16:creationId xmlns:a16="http://schemas.microsoft.com/office/drawing/2014/main" id="{7E9EDE06-B974-724F-B2F1-5AAE17F7E5FC}"/>
              </a:ext>
            </a:extLst>
          </p:cNvPr>
          <p:cNvSpPr txBox="1"/>
          <p:nvPr/>
        </p:nvSpPr>
        <p:spPr>
          <a:xfrm>
            <a:off x="509830" y="598872"/>
            <a:ext cx="8124340" cy="646331"/>
          </a:xfrm>
          <a:prstGeom prst="rect">
            <a:avLst/>
          </a:prstGeom>
          <a:noFill/>
        </p:spPr>
        <p:txBody>
          <a:bodyPr wrap="square" rtlCol="0">
            <a:spAutoFit/>
          </a:bodyPr>
          <a:lstStyle>
            <a:defPPr>
              <a:defRPr lang="ja-JP"/>
            </a:defPPr>
            <a:lvl1pPr fontAlgn="base">
              <a:spcBef>
                <a:spcPct val="0"/>
              </a:spcBef>
              <a:spcAft>
                <a:spcPct val="0"/>
              </a:spcAft>
              <a:defRPr b="1">
                <a:latin typeface="+mj-ea"/>
                <a:ea typeface="+mj-ea"/>
              </a:defRPr>
            </a:lvl1pPr>
          </a:lstStyle>
          <a:p>
            <a:r>
              <a:rPr lang="ja-JP" altLang="en-US" dirty="0"/>
              <a:t>提言：腎健診受診者の</a:t>
            </a:r>
            <a:r>
              <a:rPr lang="en-US" altLang="ja-JP" dirty="0"/>
              <a:t>eGFR</a:t>
            </a:r>
            <a:r>
              <a:rPr lang="ja-JP" altLang="en-US" dirty="0"/>
              <a:t>による医療機関受診推奨は</a:t>
            </a:r>
            <a:r>
              <a:rPr lang="en-US" altLang="ja-JP" dirty="0"/>
              <a:t>eGFR45</a:t>
            </a:r>
            <a:r>
              <a:rPr lang="ja-JP" altLang="en-US" dirty="0"/>
              <a:t>未満以降とする</a:t>
            </a:r>
            <a:endParaRPr lang="en-US" altLang="ja-JP" dirty="0"/>
          </a:p>
          <a:p>
            <a:r>
              <a:rPr lang="ja-JP" altLang="en-US" dirty="0"/>
              <a:t>　　　　　ただし若年者（</a:t>
            </a:r>
            <a:r>
              <a:rPr lang="en-US" altLang="ja-JP" dirty="0"/>
              <a:t>40</a:t>
            </a:r>
            <a:r>
              <a:rPr lang="ja-JP" altLang="en-US" dirty="0"/>
              <a:t>歳未満）は黄色も紹介</a:t>
            </a:r>
          </a:p>
        </p:txBody>
      </p:sp>
      <p:pic>
        <p:nvPicPr>
          <p:cNvPr id="4" name="図 3">
            <a:extLst>
              <a:ext uri="{FF2B5EF4-FFF2-40B4-BE49-F238E27FC236}">
                <a16:creationId xmlns:a16="http://schemas.microsoft.com/office/drawing/2014/main" id="{7C5ED1F2-6BEC-2B42-AEF3-D21D812E41FA}"/>
              </a:ext>
            </a:extLst>
          </p:cNvPr>
          <p:cNvPicPr>
            <a:picLocks noChangeAspect="1"/>
          </p:cNvPicPr>
          <p:nvPr/>
        </p:nvPicPr>
        <p:blipFill>
          <a:blip r:embed="rId2"/>
          <a:stretch>
            <a:fillRect/>
          </a:stretch>
        </p:blipFill>
        <p:spPr>
          <a:xfrm>
            <a:off x="868243" y="1300407"/>
            <a:ext cx="7307391" cy="4755521"/>
          </a:xfrm>
          <a:prstGeom prst="rect">
            <a:avLst/>
          </a:prstGeom>
        </p:spPr>
      </p:pic>
      <p:sp>
        <p:nvSpPr>
          <p:cNvPr id="5" name="Text Box 584">
            <a:extLst>
              <a:ext uri="{FF2B5EF4-FFF2-40B4-BE49-F238E27FC236}">
                <a16:creationId xmlns:a16="http://schemas.microsoft.com/office/drawing/2014/main" id="{44D1B964-AD12-B441-86FB-2F5E4FCBCC2E}"/>
              </a:ext>
            </a:extLst>
          </p:cNvPr>
          <p:cNvSpPr txBox="1">
            <a:spLocks noChangeArrowheads="1"/>
          </p:cNvSpPr>
          <p:nvPr/>
        </p:nvSpPr>
        <p:spPr bwMode="auto">
          <a:xfrm>
            <a:off x="4782285" y="6545263"/>
            <a:ext cx="419185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ja-JP" altLang="en-US" dirty="0">
                <a:latin typeface="+mn-ea"/>
                <a:ea typeface="+mn-ea"/>
              </a:rPr>
              <a:t>エビデンスに基づく</a:t>
            </a:r>
            <a:r>
              <a:rPr lang="en-US" altLang="ja-JP" dirty="0">
                <a:latin typeface="+mn-ea"/>
                <a:ea typeface="+mn-ea"/>
              </a:rPr>
              <a:t>CKD</a:t>
            </a:r>
            <a:r>
              <a:rPr lang="ja-JP" altLang="en-US" dirty="0">
                <a:latin typeface="+mn-ea"/>
                <a:ea typeface="+mn-ea"/>
              </a:rPr>
              <a:t>診療ガイドライン</a:t>
            </a:r>
            <a:r>
              <a:rPr lang="en-US" altLang="ja-JP" dirty="0">
                <a:latin typeface="+mn-ea"/>
                <a:ea typeface="+mn-ea"/>
              </a:rPr>
              <a:t>2018</a:t>
            </a:r>
            <a:r>
              <a:rPr lang="ja-JP" altLang="en-US" dirty="0">
                <a:latin typeface="+mn-ea"/>
                <a:ea typeface="+mn-ea"/>
              </a:rPr>
              <a:t>　</a:t>
            </a:r>
            <a:r>
              <a:rPr lang="en-US" altLang="ja-JP" dirty="0">
                <a:latin typeface="+mn-ea"/>
                <a:ea typeface="+mn-ea"/>
              </a:rPr>
              <a:t>p.4</a:t>
            </a:r>
            <a:r>
              <a:rPr lang="ja-JP" altLang="en-US" dirty="0">
                <a:latin typeface="+mn-ea"/>
                <a:ea typeface="+mn-ea"/>
              </a:rPr>
              <a:t>　表</a:t>
            </a:r>
            <a:r>
              <a:rPr lang="en-US" altLang="ja-JP" dirty="0">
                <a:latin typeface="+mn-ea"/>
                <a:ea typeface="+mn-ea"/>
              </a:rPr>
              <a:t>3</a:t>
            </a:r>
          </a:p>
        </p:txBody>
      </p:sp>
    </p:spTree>
    <p:extLst>
      <p:ext uri="{BB962C8B-B14F-4D97-AF65-F5344CB8AC3E}">
        <p14:creationId xmlns:p14="http://schemas.microsoft.com/office/powerpoint/2010/main" val="210525432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BF1D766-CA7B-674A-8464-9150E6E2D028}"/>
              </a:ext>
            </a:extLst>
          </p:cNvPr>
          <p:cNvSpPr txBox="1"/>
          <p:nvPr/>
        </p:nvSpPr>
        <p:spPr>
          <a:xfrm>
            <a:off x="313318" y="38139"/>
            <a:ext cx="8830682" cy="369332"/>
          </a:xfrm>
          <a:prstGeom prst="rect">
            <a:avLst/>
          </a:prstGeom>
          <a:noFill/>
        </p:spPr>
        <p:txBody>
          <a:bodyPr wrap="square" rtlCol="0">
            <a:spAutoFit/>
          </a:bodyPr>
          <a:lstStyle/>
          <a:p>
            <a:pPr lvl="0">
              <a:defRPr/>
            </a:pPr>
            <a:r>
              <a:rPr lang="ja-JP" altLang="en-US" b="1" dirty="0">
                <a:solidFill>
                  <a:schemeClr val="bg1"/>
                </a:solidFill>
                <a:latin typeface="+mj-ea"/>
                <a:ea typeface="+mj-ea"/>
              </a:rPr>
              <a:t>かかりつけ医から腎臓専門医・専門医療機関への紹介基準</a:t>
            </a:r>
            <a:endParaRPr lang="en-US" altLang="ja-JP" b="1" dirty="0">
              <a:solidFill>
                <a:schemeClr val="bg1"/>
              </a:solidFill>
              <a:latin typeface="+mj-ea"/>
              <a:ea typeface="+mj-ea"/>
            </a:endParaRPr>
          </a:p>
        </p:txBody>
      </p:sp>
      <p:sp>
        <p:nvSpPr>
          <p:cNvPr id="4" name="テキスト ボックス 3">
            <a:extLst>
              <a:ext uri="{FF2B5EF4-FFF2-40B4-BE49-F238E27FC236}">
                <a16:creationId xmlns:a16="http://schemas.microsoft.com/office/drawing/2014/main" id="{B3CA12E5-C6FE-441E-BDA6-5CD2963A522E}"/>
              </a:ext>
            </a:extLst>
          </p:cNvPr>
          <p:cNvSpPr txBox="1"/>
          <p:nvPr/>
        </p:nvSpPr>
        <p:spPr>
          <a:xfrm>
            <a:off x="2072214" y="753663"/>
            <a:ext cx="6073566" cy="246221"/>
          </a:xfrm>
          <a:prstGeom prst="rect">
            <a:avLst/>
          </a:prstGeom>
          <a:noFill/>
        </p:spPr>
        <p:txBody>
          <a:bodyPr wrap="square" rtlCol="0">
            <a:spAutoFit/>
          </a:bodyPr>
          <a:lstStyle/>
          <a:p>
            <a:pPr lvl="0">
              <a:defRPr/>
            </a:pPr>
            <a:r>
              <a:rPr lang="ja-JP" altLang="en-US" sz="1000" b="1" dirty="0">
                <a:solidFill>
                  <a:prstClr val="black"/>
                </a:solidFill>
                <a:latin typeface="+mj-ea"/>
                <a:ea typeface="+mj-ea"/>
              </a:rPr>
              <a:t>（作成：日本腎臓学会、監修：日本医師会）平成</a:t>
            </a:r>
            <a:r>
              <a:rPr lang="en-US" altLang="ja-JP" sz="1000" b="1" dirty="0">
                <a:solidFill>
                  <a:prstClr val="black"/>
                </a:solidFill>
                <a:latin typeface="+mj-ea"/>
                <a:ea typeface="+mj-ea"/>
              </a:rPr>
              <a:t>30</a:t>
            </a:r>
            <a:r>
              <a:rPr lang="ja-JP" altLang="en-US" sz="1000" b="1" dirty="0">
                <a:solidFill>
                  <a:prstClr val="black"/>
                </a:solidFill>
                <a:latin typeface="+mj-ea"/>
                <a:ea typeface="+mj-ea"/>
              </a:rPr>
              <a:t>年</a:t>
            </a:r>
            <a:r>
              <a:rPr lang="en-US" altLang="ja-JP" sz="1000" b="1" dirty="0">
                <a:solidFill>
                  <a:prstClr val="black"/>
                </a:solidFill>
                <a:latin typeface="+mj-ea"/>
                <a:ea typeface="+mj-ea"/>
              </a:rPr>
              <a:t>2</a:t>
            </a:r>
            <a:r>
              <a:rPr lang="ja-JP" altLang="en-US" sz="1000" b="1" dirty="0">
                <a:solidFill>
                  <a:prstClr val="black"/>
                </a:solidFill>
                <a:latin typeface="+mj-ea"/>
                <a:ea typeface="+mj-ea"/>
              </a:rPr>
              <a:t>月</a:t>
            </a:r>
            <a:r>
              <a:rPr lang="en-US" altLang="ja-JP" sz="1000" b="1" dirty="0">
                <a:solidFill>
                  <a:prstClr val="black"/>
                </a:solidFill>
                <a:latin typeface="+mj-ea"/>
                <a:ea typeface="+mj-ea"/>
              </a:rPr>
              <a:t>27</a:t>
            </a:r>
            <a:r>
              <a:rPr lang="ja-JP" altLang="en-US" sz="1000" b="1" dirty="0">
                <a:solidFill>
                  <a:prstClr val="black"/>
                </a:solidFill>
                <a:latin typeface="+mj-ea"/>
                <a:ea typeface="+mj-ea"/>
              </a:rPr>
              <a:t>日に日本</a:t>
            </a:r>
            <a:r>
              <a:rPr lang="ja-JP" altLang="ja-JP" sz="1000" b="1" dirty="0">
                <a:solidFill>
                  <a:prstClr val="black"/>
                </a:solidFill>
                <a:latin typeface="+mj-ea"/>
                <a:ea typeface="+mj-ea"/>
              </a:rPr>
              <a:t>腎臓学会</a:t>
            </a:r>
            <a:r>
              <a:rPr lang="ja-JP" altLang="en-US" sz="1000" b="1" dirty="0">
                <a:solidFill>
                  <a:prstClr val="black"/>
                </a:solidFill>
                <a:latin typeface="+mj-ea"/>
                <a:ea typeface="+mj-ea"/>
              </a:rPr>
              <a:t>および日本</a:t>
            </a:r>
            <a:r>
              <a:rPr lang="ja-JP" altLang="ja-JP" sz="1000" b="1" dirty="0">
                <a:solidFill>
                  <a:prstClr val="black"/>
                </a:solidFill>
                <a:latin typeface="+mj-ea"/>
                <a:ea typeface="+mj-ea"/>
              </a:rPr>
              <a:t>糖尿病学会</a:t>
            </a:r>
            <a:r>
              <a:rPr lang="ja-JP" altLang="en-US" sz="1000" b="1" dirty="0">
                <a:solidFill>
                  <a:prstClr val="black"/>
                </a:solidFill>
                <a:latin typeface="+mj-ea"/>
                <a:ea typeface="+mj-ea"/>
              </a:rPr>
              <a:t>ＨＰに公開</a:t>
            </a:r>
          </a:p>
        </p:txBody>
      </p:sp>
      <p:pic>
        <p:nvPicPr>
          <p:cNvPr id="5" name="図 4">
            <a:extLst>
              <a:ext uri="{FF2B5EF4-FFF2-40B4-BE49-F238E27FC236}">
                <a16:creationId xmlns:a16="http://schemas.microsoft.com/office/drawing/2014/main" id="{730535E9-FF9D-46EA-94A3-18EFC932B08E}"/>
              </a:ext>
            </a:extLst>
          </p:cNvPr>
          <p:cNvPicPr>
            <a:picLocks noChangeAspect="1"/>
          </p:cNvPicPr>
          <p:nvPr/>
        </p:nvPicPr>
        <p:blipFill>
          <a:blip r:embed="rId2"/>
          <a:stretch>
            <a:fillRect/>
          </a:stretch>
        </p:blipFill>
        <p:spPr>
          <a:xfrm>
            <a:off x="697095" y="999884"/>
            <a:ext cx="7532504" cy="5326465"/>
          </a:xfrm>
          <a:prstGeom prst="rect">
            <a:avLst/>
          </a:prstGeom>
        </p:spPr>
      </p:pic>
    </p:spTree>
    <p:extLst>
      <p:ext uri="{BB962C8B-B14F-4D97-AF65-F5344CB8AC3E}">
        <p14:creationId xmlns:p14="http://schemas.microsoft.com/office/powerpoint/2010/main" val="139746636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63ABDF8-1D36-A341-946E-6EF3B6F58A82}"/>
              </a:ext>
            </a:extLst>
          </p:cNvPr>
          <p:cNvSpPr txBox="1"/>
          <p:nvPr/>
        </p:nvSpPr>
        <p:spPr>
          <a:xfrm>
            <a:off x="81384" y="45279"/>
            <a:ext cx="9003349" cy="369332"/>
          </a:xfrm>
          <a:prstGeom prst="rect">
            <a:avLst/>
          </a:prstGeom>
          <a:noFill/>
        </p:spPr>
        <p:txBody>
          <a:bodyPr wrap="square" rtlCol="0">
            <a:spAutoFit/>
          </a:bodyPr>
          <a:lstStyle/>
          <a:p>
            <a:pPr lvl="0">
              <a:defRPr/>
            </a:pPr>
            <a:r>
              <a:rPr lang="ja-JP" altLang="en-US" b="1" dirty="0">
                <a:solidFill>
                  <a:schemeClr val="bg1"/>
                </a:solidFill>
                <a:latin typeface="+mj-ea"/>
                <a:ea typeface="+mj-ea"/>
              </a:rPr>
              <a:t>かかりつけ医から糖尿病専門医・専門医療機関への紹介基準</a:t>
            </a:r>
            <a:endParaRPr lang="ja-JP" altLang="en-US" sz="1050" b="1" dirty="0">
              <a:solidFill>
                <a:schemeClr val="bg1"/>
              </a:solidFill>
              <a:latin typeface="+mj-ea"/>
              <a:ea typeface="+mj-ea"/>
            </a:endParaRPr>
          </a:p>
        </p:txBody>
      </p:sp>
      <p:sp>
        <p:nvSpPr>
          <p:cNvPr id="18" name="テキスト ボックス 17">
            <a:extLst>
              <a:ext uri="{FF2B5EF4-FFF2-40B4-BE49-F238E27FC236}">
                <a16:creationId xmlns:a16="http://schemas.microsoft.com/office/drawing/2014/main" id="{A649262C-C0F2-3D4F-A32C-491E9EF17EB8}"/>
              </a:ext>
            </a:extLst>
          </p:cNvPr>
          <p:cNvSpPr txBox="1"/>
          <p:nvPr/>
        </p:nvSpPr>
        <p:spPr>
          <a:xfrm>
            <a:off x="248842" y="470012"/>
            <a:ext cx="2494594" cy="261610"/>
          </a:xfrm>
          <a:prstGeom prst="rect">
            <a:avLst/>
          </a:prstGeom>
          <a:noFill/>
        </p:spPr>
        <p:txBody>
          <a:bodyPr wrap="none" rtlCol="0">
            <a:spAutoFit/>
          </a:bodyPr>
          <a:lstStyle/>
          <a:p>
            <a:r>
              <a:rPr lang="ja-JP" altLang="en-US" sz="1100" b="1" dirty="0">
                <a:solidFill>
                  <a:prstClr val="black"/>
                </a:solidFill>
                <a:latin typeface="Arial"/>
                <a:ea typeface="ＭＳ Ｐゴシック" panose="020B0600070205080204" pitchFamily="50" charset="-128"/>
              </a:rPr>
              <a:t>～主に糖尿病治療ガイドより～　　　　　</a:t>
            </a:r>
            <a:endParaRPr kumimoji="1" lang="ja-JP" altLang="en-US" sz="1050" dirty="0"/>
          </a:p>
        </p:txBody>
      </p:sp>
      <p:graphicFrame>
        <p:nvGraphicFramePr>
          <p:cNvPr id="19" name="表 18">
            <a:extLst>
              <a:ext uri="{FF2B5EF4-FFF2-40B4-BE49-F238E27FC236}">
                <a16:creationId xmlns:a16="http://schemas.microsoft.com/office/drawing/2014/main" id="{268939A6-8354-FB44-9996-03544B0F81A7}"/>
              </a:ext>
            </a:extLst>
          </p:cNvPr>
          <p:cNvGraphicFramePr>
            <a:graphicFrameLocks noGrp="1"/>
          </p:cNvGraphicFramePr>
          <p:nvPr>
            <p:extLst>
              <p:ext uri="{D42A27DB-BD31-4B8C-83A1-F6EECF244321}">
                <p14:modId xmlns:p14="http://schemas.microsoft.com/office/powerpoint/2010/main" val="2115720874"/>
              </p:ext>
            </p:extLst>
          </p:nvPr>
        </p:nvGraphicFramePr>
        <p:xfrm>
          <a:off x="335159" y="760487"/>
          <a:ext cx="8402441" cy="5839058"/>
        </p:xfrm>
        <a:graphic>
          <a:graphicData uri="http://schemas.openxmlformats.org/drawingml/2006/table">
            <a:tbl>
              <a:tblPr firstRow="1" bandRow="1">
                <a:tableStyleId>{2D5ABB26-0587-4C30-8999-92F81FD0307C}</a:tableStyleId>
              </a:tblPr>
              <a:tblGrid>
                <a:gridCol w="200572">
                  <a:extLst>
                    <a:ext uri="{9D8B030D-6E8A-4147-A177-3AD203B41FA5}">
                      <a16:colId xmlns:a16="http://schemas.microsoft.com/office/drawing/2014/main" val="1379193128"/>
                    </a:ext>
                  </a:extLst>
                </a:gridCol>
                <a:gridCol w="8201869">
                  <a:extLst>
                    <a:ext uri="{9D8B030D-6E8A-4147-A177-3AD203B41FA5}">
                      <a16:colId xmlns:a16="http://schemas.microsoft.com/office/drawing/2014/main" val="617966618"/>
                    </a:ext>
                  </a:extLst>
                </a:gridCol>
              </a:tblGrid>
              <a:tr h="286772">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1300" dirty="0"/>
                        <a:t>１．血糖コントロール改善・治療調整</a:t>
                      </a:r>
                      <a:endParaRPr kumimoji="1" lang="ja-JP" altLang="en-US" sz="1300" dirty="0"/>
                    </a:p>
                  </a:txBody>
                  <a:tcPr marL="86032" marR="86032" marT="43016" marB="430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40000"/>
                        <a:lumOff val="60000"/>
                      </a:schemeClr>
                    </a:solidFill>
                  </a:tcPr>
                </a:tc>
                <a:tc hMerge="1">
                  <a:txBody>
                    <a:bodyPr/>
                    <a:lstStyle/>
                    <a:p>
                      <a:endParaRPr kumimoji="1" lang="ja-JP" altLang="en-US"/>
                    </a:p>
                  </a:txBody>
                  <a:tcPr/>
                </a:tc>
                <a:extLst>
                  <a:ext uri="{0D108BD9-81ED-4DB2-BD59-A6C34878D82A}">
                    <a16:rowId xmlns:a16="http://schemas.microsoft.com/office/drawing/2014/main" val="1366663327"/>
                  </a:ext>
                </a:extLst>
              </a:tr>
              <a:tr h="580713">
                <a:tc>
                  <a:txBody>
                    <a:bodyPr/>
                    <a:lstStyle/>
                    <a:p>
                      <a:endParaRPr kumimoji="1" lang="ja-JP" altLang="en-US" sz="1100" dirty="0"/>
                    </a:p>
                  </a:txBody>
                  <a:tcPr marL="86032" marR="86032" marT="43016" marB="43016">
                    <a:lnL w="12700" cap="flat" cmpd="sng" algn="ctr">
                      <a:solidFill>
                        <a:schemeClr val="tx1"/>
                      </a:solidFill>
                      <a:prstDash val="solid"/>
                      <a:round/>
                      <a:headEnd type="none" w="med" len="med"/>
                      <a:tailEnd type="none" w="med" len="med"/>
                    </a:lnL>
                  </a:tcPr>
                </a:tc>
                <a:tc>
                  <a:txBody>
                    <a:bodyPr/>
                    <a:lstStyle/>
                    <a:p>
                      <a:r>
                        <a:rPr kumimoji="1" lang="ja-JP" altLang="en-US" sz="1100" dirty="0"/>
                        <a:t>〇薬剤を使用しても十分な血糖コントロールが得られない場合、あるいは次第に血糖コントロール状態が悪化した場合</a:t>
                      </a:r>
                      <a:endParaRPr kumimoji="1" lang="en-US" altLang="ja-JP" sz="1100" strike="sngStrike" dirty="0">
                        <a:solidFill>
                          <a:srgbClr val="FF0000"/>
                        </a:solidFill>
                      </a:endParaRPr>
                    </a:p>
                    <a:p>
                      <a:r>
                        <a:rPr kumimoji="1" lang="ja-JP" altLang="en-US" sz="1100" dirty="0"/>
                        <a:t>　　（血糖コントロール目標（</a:t>
                      </a:r>
                      <a:r>
                        <a:rPr kumimoji="1" lang="en-US" altLang="ja-JP" sz="1100" dirty="0"/>
                        <a:t>※1</a:t>
                      </a:r>
                      <a:r>
                        <a:rPr kumimoji="1" lang="ja-JP" altLang="en-US" sz="1100" dirty="0"/>
                        <a:t>）が達成できない状態が</a:t>
                      </a:r>
                      <a:r>
                        <a:rPr kumimoji="1" lang="en-US" altLang="ja-JP" sz="1100" dirty="0"/>
                        <a:t>3</a:t>
                      </a:r>
                      <a:r>
                        <a:rPr kumimoji="1" lang="ja-JP" altLang="en-US" sz="1100" dirty="0"/>
                        <a:t>ヵ月以上持続する場合は、生活習慣の更なる介入強化や悪性腫瘍などの　</a:t>
                      </a:r>
                      <a:endParaRPr kumimoji="1" lang="en-US" altLang="ja-JP" sz="1100" dirty="0"/>
                    </a:p>
                    <a:p>
                      <a:r>
                        <a:rPr kumimoji="1" lang="ja-JP" altLang="en-US" sz="1100" dirty="0"/>
                        <a:t>　　  検索を含めて、紹介が望ましい</a:t>
                      </a:r>
                      <a:r>
                        <a:rPr kumimoji="1" lang="ja-JP" altLang="en-US" sz="1100" dirty="0">
                          <a:solidFill>
                            <a:schemeClr val="tx1"/>
                          </a:solidFill>
                        </a:rPr>
                        <a:t>）。</a:t>
                      </a:r>
                    </a:p>
                  </a:txBody>
                  <a:tcPr marL="86032" marR="86032" marT="43016" marB="43016">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05006083"/>
                  </a:ext>
                </a:extLst>
              </a:tr>
              <a:tr h="250925">
                <a:tc>
                  <a:txBody>
                    <a:bodyPr/>
                    <a:lstStyle/>
                    <a:p>
                      <a:endParaRPr kumimoji="1" lang="ja-JP" altLang="en-US" sz="1100"/>
                    </a:p>
                  </a:txBody>
                  <a:tcPr marL="86032" marR="86032" marT="43016" marB="43016">
                    <a:lnL w="12700" cap="flat" cmpd="sng" algn="ctr">
                      <a:solidFill>
                        <a:schemeClr val="tx1"/>
                      </a:solidFill>
                      <a:prstDash val="solid"/>
                      <a:round/>
                      <a:headEnd type="none" w="med" len="med"/>
                      <a:tailEnd type="none" w="med" len="med"/>
                    </a:lnL>
                  </a:tcPr>
                </a:tc>
                <a:tc>
                  <a:txBody>
                    <a:bodyPr/>
                    <a:lstStyle/>
                    <a:p>
                      <a:r>
                        <a:rPr lang="ja-JP" altLang="en-US" sz="1100" dirty="0"/>
                        <a:t>〇新たな治療の導入（血糖降下薬の選択など）に悩む場合。</a:t>
                      </a:r>
                      <a:endParaRPr kumimoji="1" lang="ja-JP" altLang="en-US" sz="1100" dirty="0"/>
                    </a:p>
                  </a:txBody>
                  <a:tcPr marL="86032" marR="86032" marT="43016" marB="43016">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895491055"/>
                  </a:ext>
                </a:extLst>
              </a:tr>
              <a:tr h="250925">
                <a:tc>
                  <a:txBody>
                    <a:bodyPr/>
                    <a:lstStyle/>
                    <a:p>
                      <a:endParaRPr kumimoji="1" lang="ja-JP" altLang="en-US" sz="1100"/>
                    </a:p>
                  </a:txBody>
                  <a:tcPr marL="86032" marR="86032" marT="43016" marB="43016">
                    <a:lnL w="12700" cap="flat" cmpd="sng" algn="ctr">
                      <a:solidFill>
                        <a:schemeClr val="tx1"/>
                      </a:solidFill>
                      <a:prstDash val="solid"/>
                      <a:round/>
                      <a:headEnd type="none" w="med" len="med"/>
                      <a:tailEnd type="none" w="med" len="med"/>
                    </a:lnL>
                  </a:tcPr>
                </a:tc>
                <a:tc>
                  <a:txBody>
                    <a:bodyPr/>
                    <a:lstStyle/>
                    <a:p>
                      <a:r>
                        <a:rPr lang="ja-JP" altLang="en-US" sz="1100" dirty="0"/>
                        <a:t>〇内因性インスリン分泌が高度に枯渇している場合（</a:t>
                      </a:r>
                      <a:r>
                        <a:rPr lang="en-US" altLang="ja-JP" sz="1100" dirty="0"/>
                        <a:t>1</a:t>
                      </a:r>
                      <a:r>
                        <a:rPr lang="ja-JP" altLang="en-US" sz="1100" dirty="0"/>
                        <a:t>型糖尿病等）。</a:t>
                      </a:r>
                      <a:endParaRPr kumimoji="1" lang="ja-JP" altLang="en-US" sz="1100" dirty="0"/>
                    </a:p>
                  </a:txBody>
                  <a:tcPr marL="86032" marR="86032" marT="43016" marB="43016">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58062615"/>
                  </a:ext>
                </a:extLst>
              </a:tr>
              <a:tr h="250925">
                <a:tc>
                  <a:txBody>
                    <a:bodyPr/>
                    <a:lstStyle/>
                    <a:p>
                      <a:endParaRPr kumimoji="1" lang="ja-JP" altLang="en-US" sz="1100"/>
                    </a:p>
                  </a:txBody>
                  <a:tcPr marL="86032" marR="86032" marT="43016" marB="43016">
                    <a:lnL w="12700" cap="flat" cmpd="sng" algn="ctr">
                      <a:solidFill>
                        <a:schemeClr val="tx1"/>
                      </a:solidFill>
                      <a:prstDash val="solid"/>
                      <a:round/>
                      <a:headEnd type="none" w="med" len="med"/>
                      <a:tailEnd type="none" w="med" len="med"/>
                    </a:lnL>
                  </a:tcPr>
                </a:tc>
                <a:tc>
                  <a:txBody>
                    <a:bodyPr/>
                    <a:lstStyle/>
                    <a:p>
                      <a:r>
                        <a:rPr kumimoji="1" lang="ja-JP" altLang="en-US" sz="1100" dirty="0"/>
                        <a:t>〇低血糖発作を頻回に繰り返す場合。</a:t>
                      </a:r>
                    </a:p>
                  </a:txBody>
                  <a:tcPr marL="86032" marR="86032" marT="43016" marB="43016">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36377776"/>
                  </a:ext>
                </a:extLst>
              </a:tr>
              <a:tr h="250925">
                <a:tc>
                  <a:txBody>
                    <a:bodyPr/>
                    <a:lstStyle/>
                    <a:p>
                      <a:endParaRPr kumimoji="1" lang="ja-JP" altLang="en-US" sz="1100"/>
                    </a:p>
                  </a:txBody>
                  <a:tcPr marL="86032" marR="86032" marT="43016" marB="43016">
                    <a:lnL w="12700" cap="flat" cmpd="sng" algn="ctr">
                      <a:solidFill>
                        <a:schemeClr val="tx1"/>
                      </a:solidFill>
                      <a:prstDash val="solid"/>
                      <a:round/>
                      <a:headEnd type="none" w="med" len="med"/>
                      <a:tailEnd type="none" w="med" len="med"/>
                    </a:lnL>
                  </a:tcPr>
                </a:tc>
                <a:tc>
                  <a:txBody>
                    <a:bodyPr/>
                    <a:lstStyle/>
                    <a:p>
                      <a:r>
                        <a:rPr lang="ja-JP" altLang="en-US" sz="1100" dirty="0"/>
                        <a:t>〇妊婦へのインスリン療法を検討する</a:t>
                      </a:r>
                      <a:r>
                        <a:rPr lang="ja-JP" altLang="en-US" sz="1100" dirty="0">
                          <a:solidFill>
                            <a:schemeClr val="tx1"/>
                          </a:solidFill>
                        </a:rPr>
                        <a:t>場合。</a:t>
                      </a:r>
                      <a:endParaRPr kumimoji="1" lang="ja-JP" altLang="en-US" sz="1100" dirty="0">
                        <a:solidFill>
                          <a:schemeClr val="tx1"/>
                        </a:solidFill>
                      </a:endParaRPr>
                    </a:p>
                  </a:txBody>
                  <a:tcPr marL="86032" marR="86032" marT="43016" marB="43016">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12912359"/>
                  </a:ext>
                </a:extLst>
              </a:tr>
              <a:tr h="250925">
                <a:tc>
                  <a:txBody>
                    <a:bodyPr/>
                    <a:lstStyle/>
                    <a:p>
                      <a:endParaRPr kumimoji="1" lang="ja-JP" altLang="en-US" sz="1100" dirty="0"/>
                    </a:p>
                  </a:txBody>
                  <a:tcPr marL="86032" marR="86032" marT="43016" marB="43016">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ja-JP" altLang="en-US" sz="1100" dirty="0"/>
                        <a:t>〇感染症が合併している場合。</a:t>
                      </a:r>
                      <a:endParaRPr kumimoji="1" lang="ja-JP" altLang="en-US" sz="1100" dirty="0"/>
                    </a:p>
                  </a:txBody>
                  <a:tcPr marL="86032" marR="86032" marT="43016" marB="43016">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60161213"/>
                  </a:ext>
                </a:extLst>
              </a:tr>
              <a:tr h="286772">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1300" dirty="0"/>
                        <a:t>２．教育入院</a:t>
                      </a:r>
                      <a:endParaRPr lang="ja-JP" altLang="en-US" sz="1300" dirty="0">
                        <a:solidFill>
                          <a:schemeClr val="tx1"/>
                        </a:solidFill>
                      </a:endParaRPr>
                    </a:p>
                  </a:txBody>
                  <a:tcPr marL="86032" marR="86032" marT="43016" marB="430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40000"/>
                        <a:lumOff val="60000"/>
                      </a:schemeClr>
                    </a:solidFill>
                  </a:tcPr>
                </a:tc>
                <a:tc hMerge="1">
                  <a:txBody>
                    <a:bodyPr/>
                    <a:lstStyle/>
                    <a:p>
                      <a:endParaRPr kumimoji="1" lang="ja-JP" altLang="en-US"/>
                    </a:p>
                  </a:txBody>
                  <a:tcPr/>
                </a:tc>
                <a:extLst>
                  <a:ext uri="{0D108BD9-81ED-4DB2-BD59-A6C34878D82A}">
                    <a16:rowId xmlns:a16="http://schemas.microsoft.com/office/drawing/2014/main" val="518870435"/>
                  </a:ext>
                </a:extLst>
              </a:tr>
              <a:tr h="415819">
                <a:tc>
                  <a:txBody>
                    <a:bodyPr/>
                    <a:lstStyle/>
                    <a:p>
                      <a:endParaRPr kumimoji="1" lang="ja-JP" altLang="en-US" sz="1100" dirty="0"/>
                    </a:p>
                  </a:txBody>
                  <a:tcPr marL="86032" marR="86032" marT="43016" marB="43016">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ja-JP" altLang="en-US" sz="1100" dirty="0"/>
                        <a:t>〇食事・運動療法、服薬、インスリン注射、血糖自己測定など、外来で十分に指導ができない場合（特に診断直後の患者や、教育入院</a:t>
                      </a:r>
                      <a:endParaRPr lang="en-US" altLang="ja-JP" sz="1100" dirty="0"/>
                    </a:p>
                    <a:p>
                      <a:r>
                        <a:rPr lang="ja-JP" altLang="en-US" sz="1100" dirty="0"/>
                        <a:t> 　経験のない患者ではその可能性を考慮する）。</a:t>
                      </a:r>
                      <a:endParaRPr kumimoji="1" lang="ja-JP" altLang="en-US" sz="1100" dirty="0"/>
                    </a:p>
                  </a:txBody>
                  <a:tcPr marL="86032" marR="86032" marT="43016" marB="43016">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8790400"/>
                  </a:ext>
                </a:extLst>
              </a:tr>
              <a:tr h="286772">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1300" dirty="0"/>
                        <a:t>３．慢性合併症</a:t>
                      </a:r>
                      <a:endParaRPr lang="ja-JP" altLang="en-US" sz="1300" dirty="0">
                        <a:solidFill>
                          <a:schemeClr val="tx1"/>
                        </a:solidFill>
                      </a:endParaRPr>
                    </a:p>
                  </a:txBody>
                  <a:tcPr marL="86032" marR="86032" marT="43016" marB="430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40000"/>
                        <a:lumOff val="60000"/>
                      </a:schemeClr>
                    </a:solidFill>
                  </a:tcPr>
                </a:tc>
                <a:tc hMerge="1">
                  <a:txBody>
                    <a:bodyPr/>
                    <a:lstStyle/>
                    <a:p>
                      <a:endParaRPr kumimoji="1" lang="ja-JP" altLang="en-US"/>
                    </a:p>
                  </a:txBody>
                  <a:tcPr/>
                </a:tc>
                <a:extLst>
                  <a:ext uri="{0D108BD9-81ED-4DB2-BD59-A6C34878D82A}">
                    <a16:rowId xmlns:a16="http://schemas.microsoft.com/office/drawing/2014/main" val="2567168020"/>
                  </a:ext>
                </a:extLst>
              </a:tr>
              <a:tr h="415819">
                <a:tc>
                  <a:txBody>
                    <a:bodyPr/>
                    <a:lstStyle/>
                    <a:p>
                      <a:endParaRPr kumimoji="1" lang="ja-JP" altLang="en-US" sz="1100" dirty="0"/>
                    </a:p>
                  </a:txBody>
                  <a:tcPr marL="86032" marR="86032" marT="43016" marB="43016">
                    <a:lnL w="12700" cap="flat" cmpd="sng" algn="ctr">
                      <a:solidFill>
                        <a:schemeClr val="tx1"/>
                      </a:solidFill>
                      <a:prstDash val="solid"/>
                      <a:round/>
                      <a:headEnd type="none" w="med" len="med"/>
                      <a:tailEnd type="none" w="med" len="med"/>
                    </a:lnL>
                  </a:tcPr>
                </a:tc>
                <a:tc>
                  <a:txBody>
                    <a:bodyPr/>
                    <a:lstStyle/>
                    <a:p>
                      <a:r>
                        <a:rPr lang="ja-JP" altLang="en-US" sz="1100" dirty="0"/>
                        <a:t>〇慢性合併症（網膜症、腎症（</a:t>
                      </a:r>
                      <a:r>
                        <a:rPr lang="en-US" altLang="ja-JP" sz="1100" dirty="0"/>
                        <a:t>※2</a:t>
                      </a:r>
                      <a:r>
                        <a:rPr lang="ja-JP" altLang="en-US" sz="1100" dirty="0"/>
                        <a:t>）、神経障害、冠動脈疾患、脳血管疾患、末梢動脈疾患など）発症のハイリスク者（血糖・血圧・脂質・</a:t>
                      </a:r>
                      <a:endParaRPr lang="en-US" altLang="ja-JP" sz="1100" dirty="0"/>
                    </a:p>
                    <a:p>
                      <a:r>
                        <a:rPr lang="ja-JP" altLang="en-US" sz="1100" dirty="0"/>
                        <a:t>　 体重等の難治例）である場合。</a:t>
                      </a:r>
                      <a:endParaRPr kumimoji="1" lang="ja-JP" altLang="en-US" sz="1100" dirty="0"/>
                    </a:p>
                  </a:txBody>
                  <a:tcPr marL="86032" marR="86032" marT="43016" marB="43016">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783985645"/>
                  </a:ext>
                </a:extLst>
              </a:tr>
              <a:tr h="250925">
                <a:tc>
                  <a:txBody>
                    <a:bodyPr/>
                    <a:lstStyle/>
                    <a:p>
                      <a:endParaRPr kumimoji="1" lang="ja-JP" altLang="en-US" sz="1100" dirty="0"/>
                    </a:p>
                  </a:txBody>
                  <a:tcPr marL="86032" marR="86032" marT="43016" marB="43016">
                    <a:lnL w="12700" cap="flat" cmpd="sng" algn="ctr">
                      <a:solidFill>
                        <a:schemeClr val="tx1"/>
                      </a:solidFill>
                      <a:prstDash val="solid"/>
                      <a:round/>
                      <a:headEnd type="none" w="med" len="med"/>
                      <a:tailEnd type="none" w="med" len="med"/>
                    </a:lnL>
                  </a:tcPr>
                </a:tc>
                <a:tc>
                  <a:txBody>
                    <a:bodyPr/>
                    <a:lstStyle/>
                    <a:p>
                      <a:r>
                        <a:rPr lang="ja-JP" altLang="en-US" sz="1100" dirty="0"/>
                        <a:t>〇上記糖尿病</a:t>
                      </a:r>
                      <a:r>
                        <a:rPr lang="ja-JP" altLang="en-US" sz="1100" dirty="0">
                          <a:solidFill>
                            <a:schemeClr val="tx1"/>
                          </a:solidFill>
                        </a:rPr>
                        <a:t>合併症の発症、</a:t>
                      </a:r>
                      <a:r>
                        <a:rPr lang="ja-JP" altLang="en-US" sz="1100" dirty="0"/>
                        <a:t>進展が認められる場合。</a:t>
                      </a:r>
                      <a:endParaRPr kumimoji="1" lang="ja-JP" altLang="en-US" sz="1100" dirty="0"/>
                    </a:p>
                  </a:txBody>
                  <a:tcPr marL="86032" marR="86032" marT="43016" marB="43016">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50716500"/>
                  </a:ext>
                </a:extLst>
              </a:tr>
              <a:tr h="269262">
                <a:tc>
                  <a:txBody>
                    <a:bodyPr/>
                    <a:lstStyle/>
                    <a:p>
                      <a:endParaRPr kumimoji="1" lang="ja-JP" altLang="en-US" sz="1100" dirty="0"/>
                    </a:p>
                  </a:txBody>
                  <a:tcPr marL="86032" marR="86032" marT="43016" marB="43016">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en-US" altLang="ja-JP" sz="1100" dirty="0"/>
                    </a:p>
                  </a:txBody>
                  <a:tcPr marL="86032" marR="86032" marT="43016" marB="43016">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0353960"/>
                  </a:ext>
                </a:extLst>
              </a:tr>
              <a:tr h="286772">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1300" dirty="0"/>
                        <a:t>４．急性合併症</a:t>
                      </a:r>
                      <a:endParaRPr lang="ja-JP" altLang="en-US" sz="1300" dirty="0">
                        <a:solidFill>
                          <a:schemeClr val="tx1"/>
                        </a:solidFill>
                      </a:endParaRPr>
                    </a:p>
                  </a:txBody>
                  <a:tcPr marL="86032" marR="86032" marT="43016" marB="430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40000"/>
                        <a:lumOff val="60000"/>
                      </a:schemeClr>
                    </a:solidFill>
                  </a:tcPr>
                </a:tc>
                <a:tc hMerge="1">
                  <a:txBody>
                    <a:bodyPr/>
                    <a:lstStyle/>
                    <a:p>
                      <a:endParaRPr kumimoji="1" lang="ja-JP" altLang="en-US"/>
                    </a:p>
                  </a:txBody>
                  <a:tcPr/>
                </a:tc>
                <a:extLst>
                  <a:ext uri="{0D108BD9-81ED-4DB2-BD59-A6C34878D82A}">
                    <a16:rowId xmlns:a16="http://schemas.microsoft.com/office/drawing/2014/main" val="3357365042"/>
                  </a:ext>
                </a:extLst>
              </a:tr>
              <a:tr h="250925">
                <a:tc>
                  <a:txBody>
                    <a:bodyPr/>
                    <a:lstStyle/>
                    <a:p>
                      <a:endParaRPr kumimoji="1" lang="ja-JP" altLang="en-US" sz="1100"/>
                    </a:p>
                  </a:txBody>
                  <a:tcPr marL="86032" marR="86032" marT="43016" marB="43016">
                    <a:lnL w="12700" cap="flat" cmpd="sng" algn="ctr">
                      <a:solidFill>
                        <a:schemeClr val="tx1"/>
                      </a:solidFill>
                      <a:prstDash val="solid"/>
                      <a:round/>
                      <a:headEnd type="none" w="med" len="med"/>
                      <a:tailEnd type="none" w="med" len="med"/>
                    </a:lnL>
                  </a:tcPr>
                </a:tc>
                <a:tc>
                  <a:txBody>
                    <a:bodyPr/>
                    <a:lstStyle/>
                    <a:p>
                      <a:r>
                        <a:rPr lang="ja-JP" altLang="en-US" sz="1100" dirty="0">
                          <a:solidFill>
                            <a:schemeClr val="tx1"/>
                          </a:solidFill>
                        </a:rPr>
                        <a:t>〇糖尿病ケトアシドーシスの場合（直ちに初期治療を開始し、同時に専門医療機関への緊急の移送を図る）。</a:t>
                      </a:r>
                      <a:endParaRPr kumimoji="1" lang="ja-JP" altLang="en-US" sz="1100" dirty="0">
                        <a:solidFill>
                          <a:schemeClr val="tx1"/>
                        </a:solidFill>
                      </a:endParaRPr>
                    </a:p>
                  </a:txBody>
                  <a:tcPr marL="86032" marR="86032" marT="43016" marB="43016">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13074679"/>
                  </a:ext>
                </a:extLst>
              </a:tr>
              <a:tr h="415819">
                <a:tc>
                  <a:txBody>
                    <a:bodyPr/>
                    <a:lstStyle/>
                    <a:p>
                      <a:endParaRPr kumimoji="1" lang="ja-JP" altLang="en-US" sz="1100" dirty="0"/>
                    </a:p>
                  </a:txBody>
                  <a:tcPr marL="86032" marR="86032" marT="43016" marB="43016">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ja-JP" altLang="en-US" sz="1100" dirty="0">
                          <a:solidFill>
                            <a:schemeClr val="tx1"/>
                          </a:solidFill>
                        </a:rPr>
                        <a:t>〇ケトン体陰性でも高血糖（</a:t>
                      </a:r>
                      <a:r>
                        <a:rPr lang="en-US" altLang="ja-JP" sz="1100" dirty="0">
                          <a:solidFill>
                            <a:schemeClr val="tx1"/>
                          </a:solidFill>
                        </a:rPr>
                        <a:t>300mg/dl</a:t>
                      </a:r>
                      <a:r>
                        <a:rPr lang="ja-JP" altLang="en-US" sz="1100" dirty="0">
                          <a:solidFill>
                            <a:schemeClr val="tx1"/>
                          </a:solidFill>
                        </a:rPr>
                        <a:t>以上）で、高齢者などで脱水徴候が著しい場合</a:t>
                      </a:r>
                      <a:endParaRPr lang="en-US" altLang="ja-JP" sz="1100" dirty="0">
                        <a:solidFill>
                          <a:schemeClr val="tx1"/>
                        </a:solidFill>
                      </a:endParaRPr>
                    </a:p>
                    <a:p>
                      <a:r>
                        <a:rPr lang="ja-JP" altLang="en-US" sz="1100" dirty="0">
                          <a:solidFill>
                            <a:schemeClr val="tx1"/>
                          </a:solidFill>
                        </a:rPr>
                        <a:t>　　（高血糖高浸透圧症候群の可能性があるため速やかに紹介することが望ましい）。</a:t>
                      </a:r>
                      <a:endParaRPr kumimoji="1" lang="ja-JP" altLang="en-US" sz="1100" dirty="0">
                        <a:solidFill>
                          <a:schemeClr val="tx1"/>
                        </a:solidFill>
                      </a:endParaRPr>
                    </a:p>
                  </a:txBody>
                  <a:tcPr marL="86032" marR="86032" marT="43016" marB="43016">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0530617"/>
                  </a:ext>
                </a:extLst>
              </a:tr>
              <a:tr h="286772">
                <a:tc gridSpan="2">
                  <a:txBody>
                    <a:bodyPr/>
                    <a:lstStyle/>
                    <a:p>
                      <a:r>
                        <a:rPr kumimoji="1" lang="ja-JP" altLang="en-US" sz="1300" dirty="0"/>
                        <a:t>５．手術</a:t>
                      </a:r>
                    </a:p>
                  </a:txBody>
                  <a:tcPr marL="86032" marR="86032" marT="43016" marB="430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40000"/>
                        <a:lumOff val="60000"/>
                      </a:schemeClr>
                    </a:solidFill>
                  </a:tcPr>
                </a:tc>
                <a:tc hMerge="1">
                  <a:txBody>
                    <a:bodyPr/>
                    <a:lstStyle/>
                    <a:p>
                      <a:endParaRPr kumimoji="1" lang="ja-JP" altLang="en-US"/>
                    </a:p>
                  </a:txBody>
                  <a:tcPr/>
                </a:tc>
                <a:extLst>
                  <a:ext uri="{0D108BD9-81ED-4DB2-BD59-A6C34878D82A}">
                    <a16:rowId xmlns:a16="http://schemas.microsoft.com/office/drawing/2014/main" val="578813284"/>
                  </a:ext>
                </a:extLst>
              </a:tr>
              <a:tr h="250925">
                <a:tc>
                  <a:txBody>
                    <a:bodyPr/>
                    <a:lstStyle/>
                    <a:p>
                      <a:endParaRPr kumimoji="1" lang="ja-JP" altLang="en-US" sz="1100" dirty="0"/>
                    </a:p>
                  </a:txBody>
                  <a:tcPr marL="86032" marR="86032" marT="43016" marB="43016">
                    <a:lnL w="12700" cap="flat" cmpd="sng" algn="ctr">
                      <a:solidFill>
                        <a:schemeClr val="tx1"/>
                      </a:solidFill>
                      <a:prstDash val="solid"/>
                      <a:round/>
                      <a:headEnd type="none" w="med" len="med"/>
                      <a:tailEnd type="none" w="med" len="med"/>
                    </a:lnL>
                  </a:tcPr>
                </a:tc>
                <a:tc>
                  <a:txBody>
                    <a:bodyPr/>
                    <a:lstStyle/>
                    <a:p>
                      <a:r>
                        <a:rPr lang="ja-JP" altLang="en-US" sz="1100" dirty="0">
                          <a:solidFill>
                            <a:schemeClr val="tx1"/>
                          </a:solidFill>
                        </a:rPr>
                        <a:t>〇待機手術の場合（患者指導と、手術を実施する医療機関への日頃の診療状態や患者データの提供が求められる）。</a:t>
                      </a:r>
                      <a:endParaRPr kumimoji="1" lang="ja-JP" altLang="en-US" sz="1100" dirty="0">
                        <a:solidFill>
                          <a:schemeClr val="tx1"/>
                        </a:solidFill>
                      </a:endParaRPr>
                    </a:p>
                  </a:txBody>
                  <a:tcPr marL="86032" marR="86032" marT="43016" marB="43016">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955990705"/>
                  </a:ext>
                </a:extLst>
              </a:tr>
              <a:tr h="250925">
                <a:tc>
                  <a:txBody>
                    <a:bodyPr/>
                    <a:lstStyle/>
                    <a:p>
                      <a:endParaRPr kumimoji="1" lang="ja-JP" altLang="en-US" sz="1100" dirty="0"/>
                    </a:p>
                  </a:txBody>
                  <a:tcPr marL="86032" marR="86032" marT="43016" marB="43016">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ja-JP" altLang="en-US" sz="1100" dirty="0">
                          <a:solidFill>
                            <a:schemeClr val="tx1"/>
                          </a:solidFill>
                        </a:rPr>
                        <a:t>〇緊急手術の場合（手術を実施する医療機関からの情報提供の依頼について、迅速に連携をとることが求められる）。</a:t>
                      </a:r>
                      <a:endParaRPr kumimoji="1" lang="ja-JP" altLang="en-US" sz="1100" dirty="0">
                        <a:solidFill>
                          <a:schemeClr val="tx1"/>
                        </a:solidFill>
                      </a:endParaRPr>
                    </a:p>
                  </a:txBody>
                  <a:tcPr marL="86032" marR="86032" marT="43016" marB="43016">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8493337"/>
                  </a:ext>
                </a:extLst>
              </a:tr>
            </a:tbl>
          </a:graphicData>
        </a:graphic>
      </p:graphicFrame>
      <p:graphicFrame>
        <p:nvGraphicFramePr>
          <p:cNvPr id="20" name="表 19">
            <a:extLst>
              <a:ext uri="{FF2B5EF4-FFF2-40B4-BE49-F238E27FC236}">
                <a16:creationId xmlns:a16="http://schemas.microsoft.com/office/drawing/2014/main" id="{E8E88468-2B65-C044-B0AC-83A349932317}"/>
              </a:ext>
            </a:extLst>
          </p:cNvPr>
          <p:cNvGraphicFramePr>
            <a:graphicFrameLocks noGrp="1"/>
          </p:cNvGraphicFramePr>
          <p:nvPr>
            <p:extLst>
              <p:ext uri="{D42A27DB-BD31-4B8C-83A1-F6EECF244321}">
                <p14:modId xmlns:p14="http://schemas.microsoft.com/office/powerpoint/2010/main" val="2676327222"/>
              </p:ext>
            </p:extLst>
          </p:nvPr>
        </p:nvGraphicFramePr>
        <p:xfrm>
          <a:off x="4806938" y="1702977"/>
          <a:ext cx="3930662" cy="925297"/>
        </p:xfrm>
        <a:graphic>
          <a:graphicData uri="http://schemas.openxmlformats.org/drawingml/2006/table">
            <a:tbl>
              <a:tblPr firstRow="1" bandRow="1">
                <a:effectLst/>
                <a:tableStyleId>{5C22544A-7EE6-4342-B048-85BDC9FD1C3A}</a:tableStyleId>
              </a:tblPr>
              <a:tblGrid>
                <a:gridCol w="860318">
                  <a:extLst>
                    <a:ext uri="{9D8B030D-6E8A-4147-A177-3AD203B41FA5}">
                      <a16:colId xmlns:a16="http://schemas.microsoft.com/office/drawing/2014/main" val="2296129049"/>
                    </a:ext>
                  </a:extLst>
                </a:gridCol>
                <a:gridCol w="1024589">
                  <a:extLst>
                    <a:ext uri="{9D8B030D-6E8A-4147-A177-3AD203B41FA5}">
                      <a16:colId xmlns:a16="http://schemas.microsoft.com/office/drawing/2014/main" val="2105376192"/>
                    </a:ext>
                  </a:extLst>
                </a:gridCol>
                <a:gridCol w="993903">
                  <a:extLst>
                    <a:ext uri="{9D8B030D-6E8A-4147-A177-3AD203B41FA5}">
                      <a16:colId xmlns:a16="http://schemas.microsoft.com/office/drawing/2014/main" val="621294980"/>
                    </a:ext>
                  </a:extLst>
                </a:gridCol>
                <a:gridCol w="1051852">
                  <a:extLst>
                    <a:ext uri="{9D8B030D-6E8A-4147-A177-3AD203B41FA5}">
                      <a16:colId xmlns:a16="http://schemas.microsoft.com/office/drawing/2014/main" val="2115783149"/>
                    </a:ext>
                  </a:extLst>
                </a:gridCol>
              </a:tblGrid>
              <a:tr h="464427">
                <a:tc>
                  <a:txBody>
                    <a:bodyPr/>
                    <a:lstStyle/>
                    <a:p>
                      <a:pPr algn="ctr"/>
                      <a:r>
                        <a:rPr kumimoji="1" lang="ja-JP" altLang="en-US" sz="900" dirty="0">
                          <a:latin typeface="+mj-ea"/>
                          <a:ea typeface="+mj-ea"/>
                        </a:rPr>
                        <a:t>目標</a:t>
                      </a:r>
                    </a:p>
                  </a:txBody>
                  <a:tcPr marL="86032" marR="86032" marT="43016" marB="43016" anchor="ctr">
                    <a:solidFill>
                      <a:schemeClr val="bg1">
                        <a:lumMod val="50000"/>
                      </a:schemeClr>
                    </a:solidFill>
                  </a:tcPr>
                </a:tc>
                <a:tc>
                  <a:txBody>
                    <a:bodyPr/>
                    <a:lstStyle/>
                    <a:p>
                      <a:pPr algn="ctr"/>
                      <a:r>
                        <a:rPr kumimoji="1" lang="ja-JP" altLang="en-US" sz="900" dirty="0">
                          <a:latin typeface="+mj-ea"/>
                          <a:ea typeface="+mj-ea"/>
                        </a:rPr>
                        <a:t>血糖正常化を</a:t>
                      </a:r>
                      <a:endParaRPr kumimoji="1" lang="en-US" altLang="ja-JP" sz="900" dirty="0">
                        <a:latin typeface="+mj-ea"/>
                        <a:ea typeface="+mj-ea"/>
                      </a:endParaRPr>
                    </a:p>
                    <a:p>
                      <a:pPr algn="ctr"/>
                      <a:r>
                        <a:rPr kumimoji="1" lang="ja-JP" altLang="en-US" sz="900" dirty="0">
                          <a:latin typeface="+mj-ea"/>
                          <a:ea typeface="+mj-ea"/>
                        </a:rPr>
                        <a:t>目指す際の目標</a:t>
                      </a:r>
                    </a:p>
                  </a:txBody>
                  <a:tcPr marL="86032" marR="86032" marT="43016" marB="43016" anchor="ctr">
                    <a:solidFill>
                      <a:srgbClr val="4180D3"/>
                    </a:solidFill>
                  </a:tcPr>
                </a:tc>
                <a:tc>
                  <a:txBody>
                    <a:bodyPr/>
                    <a:lstStyle/>
                    <a:p>
                      <a:pPr algn="ctr"/>
                      <a:r>
                        <a:rPr kumimoji="1" lang="ja-JP" altLang="en-US" sz="1100" dirty="0">
                          <a:latin typeface="+mj-ea"/>
                          <a:ea typeface="+mj-ea"/>
                        </a:rPr>
                        <a:t>合併症予防</a:t>
                      </a:r>
                      <a:endParaRPr kumimoji="1" lang="en-US" altLang="ja-JP" sz="1100" dirty="0">
                        <a:latin typeface="+mj-ea"/>
                        <a:ea typeface="+mj-ea"/>
                      </a:endParaRPr>
                    </a:p>
                    <a:p>
                      <a:pPr algn="ctr"/>
                      <a:r>
                        <a:rPr kumimoji="1" lang="ja-JP" altLang="en-US" sz="900" dirty="0">
                          <a:latin typeface="+mj-ea"/>
                          <a:ea typeface="+mj-ea"/>
                        </a:rPr>
                        <a:t>のための</a:t>
                      </a:r>
                      <a:r>
                        <a:rPr kumimoji="1" lang="ja-JP" altLang="en-US" sz="1100" dirty="0">
                          <a:latin typeface="+mj-ea"/>
                          <a:ea typeface="+mj-ea"/>
                        </a:rPr>
                        <a:t>目標</a:t>
                      </a:r>
                    </a:p>
                  </a:txBody>
                  <a:tcPr marL="86032" marR="86032" marT="43016" marB="43016" anchor="ctr">
                    <a:solidFill>
                      <a:srgbClr val="3AA488"/>
                    </a:solidFill>
                  </a:tcPr>
                </a:tc>
                <a:tc>
                  <a:txBody>
                    <a:bodyPr/>
                    <a:lstStyle/>
                    <a:p>
                      <a:pPr algn="ctr"/>
                      <a:r>
                        <a:rPr kumimoji="1" lang="ja-JP" altLang="en-US" sz="900" dirty="0">
                          <a:latin typeface="+mj-ea"/>
                          <a:ea typeface="+mj-ea"/>
                        </a:rPr>
                        <a:t>治療強化が</a:t>
                      </a:r>
                      <a:endParaRPr kumimoji="1" lang="en-US" altLang="ja-JP" sz="900" dirty="0">
                        <a:latin typeface="+mj-ea"/>
                        <a:ea typeface="+mj-ea"/>
                      </a:endParaRPr>
                    </a:p>
                    <a:p>
                      <a:pPr algn="ctr"/>
                      <a:r>
                        <a:rPr kumimoji="1" lang="ja-JP" altLang="en-US" sz="900" dirty="0">
                          <a:latin typeface="+mj-ea"/>
                          <a:ea typeface="+mj-ea"/>
                        </a:rPr>
                        <a:t>困難な際の目標</a:t>
                      </a:r>
                    </a:p>
                  </a:txBody>
                  <a:tcPr marL="86032" marR="86032" marT="43016" marB="43016" anchor="ctr">
                    <a:solidFill>
                      <a:schemeClr val="accent4">
                        <a:lumMod val="75000"/>
                      </a:schemeClr>
                    </a:solidFill>
                  </a:tcPr>
                </a:tc>
                <a:extLst>
                  <a:ext uri="{0D108BD9-81ED-4DB2-BD59-A6C34878D82A}">
                    <a16:rowId xmlns:a16="http://schemas.microsoft.com/office/drawing/2014/main" val="1530494087"/>
                  </a:ext>
                </a:extLst>
              </a:tr>
              <a:tr h="460870">
                <a:tc>
                  <a:txBody>
                    <a:bodyPr/>
                    <a:lstStyle/>
                    <a:p>
                      <a:pPr algn="ctr"/>
                      <a:r>
                        <a:rPr kumimoji="1" lang="en-US" altLang="ja-JP" sz="1000" dirty="0">
                          <a:effectLst>
                            <a:outerShdw blurRad="38100" dist="38100" dir="2700000" algn="tl">
                              <a:srgbClr val="000000">
                                <a:alpha val="43137"/>
                              </a:srgbClr>
                            </a:outerShdw>
                          </a:effectLst>
                          <a:latin typeface="+mj-ea"/>
                          <a:ea typeface="+mj-ea"/>
                        </a:rPr>
                        <a:t>HbA1c</a:t>
                      </a:r>
                      <a:r>
                        <a:rPr kumimoji="1" lang="ja-JP" altLang="en-US" sz="1000" dirty="0">
                          <a:effectLst>
                            <a:outerShdw blurRad="38100" dist="38100" dir="2700000" algn="tl">
                              <a:srgbClr val="000000">
                                <a:alpha val="43137"/>
                              </a:srgbClr>
                            </a:outerShdw>
                          </a:effectLst>
                          <a:latin typeface="+mj-ea"/>
                          <a:ea typeface="+mj-ea"/>
                        </a:rPr>
                        <a:t>（％）</a:t>
                      </a:r>
                    </a:p>
                  </a:txBody>
                  <a:tcPr marL="86032" marR="86032" marT="43016" marB="43016" anchor="ctr">
                    <a:solidFill>
                      <a:schemeClr val="bg1">
                        <a:lumMod val="75000"/>
                      </a:schemeClr>
                    </a:solidFill>
                  </a:tcPr>
                </a:tc>
                <a:tc>
                  <a:txBody>
                    <a:bodyPr/>
                    <a:lstStyle/>
                    <a:p>
                      <a:pPr algn="ctr"/>
                      <a:r>
                        <a:rPr kumimoji="1" lang="en-US" altLang="ja-JP" sz="1000" dirty="0">
                          <a:effectLst>
                            <a:outerShdw blurRad="38100" dist="38100" dir="2700000" algn="tl">
                              <a:srgbClr val="000000">
                                <a:alpha val="43137"/>
                              </a:srgbClr>
                            </a:outerShdw>
                          </a:effectLst>
                          <a:latin typeface="+mj-ea"/>
                          <a:ea typeface="+mj-ea"/>
                        </a:rPr>
                        <a:t>6.0</a:t>
                      </a:r>
                      <a:r>
                        <a:rPr kumimoji="1" lang="ja-JP" altLang="en-US" sz="1000" dirty="0">
                          <a:effectLst>
                            <a:outerShdw blurRad="38100" dist="38100" dir="2700000" algn="tl">
                              <a:srgbClr val="000000">
                                <a:alpha val="43137"/>
                              </a:srgbClr>
                            </a:outerShdw>
                          </a:effectLst>
                          <a:latin typeface="+mj-ea"/>
                          <a:ea typeface="+mj-ea"/>
                        </a:rPr>
                        <a:t>未満</a:t>
                      </a:r>
                    </a:p>
                  </a:txBody>
                  <a:tcPr marL="86032" marR="86032" marT="43016" marB="43016" anchor="ctr">
                    <a:solidFill>
                      <a:schemeClr val="accent1">
                        <a:lumMod val="60000"/>
                        <a:lumOff val="40000"/>
                      </a:schemeClr>
                    </a:solidFill>
                  </a:tcPr>
                </a:tc>
                <a:tc>
                  <a:txBody>
                    <a:bodyPr/>
                    <a:lstStyle/>
                    <a:p>
                      <a:pPr algn="ctr"/>
                      <a:r>
                        <a:rPr kumimoji="1" lang="en-US" altLang="ja-JP" sz="1500" dirty="0">
                          <a:effectLst>
                            <a:outerShdw blurRad="38100" dist="38100" dir="2700000" algn="tl">
                              <a:srgbClr val="000000">
                                <a:alpha val="43137"/>
                              </a:srgbClr>
                            </a:outerShdw>
                          </a:effectLst>
                          <a:latin typeface="+mj-ea"/>
                          <a:ea typeface="+mj-ea"/>
                        </a:rPr>
                        <a:t>7.0</a:t>
                      </a:r>
                      <a:r>
                        <a:rPr kumimoji="1" lang="ja-JP" altLang="en-US" sz="1100" dirty="0">
                          <a:effectLst>
                            <a:outerShdw blurRad="38100" dist="38100" dir="2700000" algn="tl">
                              <a:srgbClr val="000000">
                                <a:alpha val="43137"/>
                              </a:srgbClr>
                            </a:outerShdw>
                          </a:effectLst>
                          <a:latin typeface="+mj-ea"/>
                          <a:ea typeface="+mj-ea"/>
                        </a:rPr>
                        <a:t>未満</a:t>
                      </a:r>
                    </a:p>
                  </a:txBody>
                  <a:tcPr marL="86032" marR="86032" marT="43016" marB="43016" anchor="ctr">
                    <a:solidFill>
                      <a:schemeClr val="accent6">
                        <a:lumMod val="60000"/>
                        <a:lumOff val="40000"/>
                      </a:schemeClr>
                    </a:solidFill>
                  </a:tcPr>
                </a:tc>
                <a:tc>
                  <a:txBody>
                    <a:bodyPr/>
                    <a:lstStyle/>
                    <a:p>
                      <a:pPr algn="ctr"/>
                      <a:r>
                        <a:rPr kumimoji="1" lang="en-US" altLang="ja-JP" sz="1000" dirty="0">
                          <a:effectLst>
                            <a:outerShdw blurRad="38100" dist="38100" dir="2700000" algn="tl">
                              <a:srgbClr val="000000">
                                <a:alpha val="43137"/>
                              </a:srgbClr>
                            </a:outerShdw>
                          </a:effectLst>
                          <a:latin typeface="+mj-ea"/>
                          <a:ea typeface="+mj-ea"/>
                        </a:rPr>
                        <a:t>8.0</a:t>
                      </a:r>
                      <a:r>
                        <a:rPr kumimoji="1" lang="ja-JP" altLang="en-US" sz="1000" dirty="0">
                          <a:effectLst>
                            <a:outerShdw blurRad="38100" dist="38100" dir="2700000" algn="tl">
                              <a:srgbClr val="000000">
                                <a:alpha val="43137"/>
                              </a:srgbClr>
                            </a:outerShdw>
                          </a:effectLst>
                          <a:latin typeface="+mj-ea"/>
                          <a:ea typeface="+mj-ea"/>
                        </a:rPr>
                        <a:t>未満</a:t>
                      </a:r>
                    </a:p>
                  </a:txBody>
                  <a:tcPr marL="86032" marR="86032" marT="43016" marB="43016" anchor="ctr">
                    <a:solidFill>
                      <a:schemeClr val="accent4">
                        <a:lumMod val="60000"/>
                        <a:lumOff val="40000"/>
                      </a:schemeClr>
                    </a:solidFill>
                  </a:tcPr>
                </a:tc>
                <a:extLst>
                  <a:ext uri="{0D108BD9-81ED-4DB2-BD59-A6C34878D82A}">
                    <a16:rowId xmlns:a16="http://schemas.microsoft.com/office/drawing/2014/main" val="2025383957"/>
                  </a:ext>
                </a:extLst>
              </a:tr>
            </a:tbl>
          </a:graphicData>
        </a:graphic>
      </p:graphicFrame>
      <p:sp>
        <p:nvSpPr>
          <p:cNvPr id="21" name="テキスト ボックス 20">
            <a:extLst>
              <a:ext uri="{FF2B5EF4-FFF2-40B4-BE49-F238E27FC236}">
                <a16:creationId xmlns:a16="http://schemas.microsoft.com/office/drawing/2014/main" id="{01112831-DD5B-A742-8F77-B02FE5ACB2F8}"/>
              </a:ext>
            </a:extLst>
          </p:cNvPr>
          <p:cNvSpPr txBox="1"/>
          <p:nvPr/>
        </p:nvSpPr>
        <p:spPr>
          <a:xfrm>
            <a:off x="6102008" y="1391369"/>
            <a:ext cx="211478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rial"/>
                <a:ea typeface="ＭＳ Ｐゴシック" panose="020B060007020508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Arial"/>
                <a:ea typeface="ＭＳ Ｐゴシック" panose="020B0600070205080204" pitchFamily="50" charset="-128"/>
                <a:cs typeface="+mn-cs"/>
              </a:rPr>
              <a:t>１．血糖コントロール目標</a:t>
            </a:r>
          </a:p>
        </p:txBody>
      </p:sp>
      <p:sp>
        <p:nvSpPr>
          <p:cNvPr id="22" name="テキスト ボックス 21">
            <a:extLst>
              <a:ext uri="{FF2B5EF4-FFF2-40B4-BE49-F238E27FC236}">
                <a16:creationId xmlns:a16="http://schemas.microsoft.com/office/drawing/2014/main" id="{946621AA-D4CB-124A-894A-D45EA18B76E2}"/>
              </a:ext>
            </a:extLst>
          </p:cNvPr>
          <p:cNvSpPr txBox="1"/>
          <p:nvPr/>
        </p:nvSpPr>
        <p:spPr>
          <a:xfrm>
            <a:off x="5355810" y="2636747"/>
            <a:ext cx="3518907"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Arial"/>
                <a:ea typeface="ＭＳ Ｐゴシック" panose="020B0600070205080204" pitchFamily="50" charset="-128"/>
                <a:cs typeface="+mn-cs"/>
              </a:rPr>
              <a:t>高齢者については“高齢者糖尿病の血糖コントロール目標”を参照</a:t>
            </a:r>
            <a:endParaRPr kumimoji="1" lang="ja-JP" altLang="en-US" sz="1200" b="0" i="0" u="none" strike="noStrike" kern="1200" cap="none" spc="0" normalizeH="0" baseline="0" noProof="0" dirty="0">
              <a:ln>
                <a:noFill/>
              </a:ln>
              <a:solidFill>
                <a:prstClr val="black"/>
              </a:solidFill>
              <a:effectLst/>
              <a:uLnTx/>
              <a:uFillTx/>
              <a:latin typeface="Arial"/>
              <a:ea typeface="ＭＳ Ｐゴシック" panose="020B0600070205080204" pitchFamily="50" charset="-128"/>
              <a:cs typeface="+mn-cs"/>
            </a:endParaRPr>
          </a:p>
        </p:txBody>
      </p:sp>
      <p:sp>
        <p:nvSpPr>
          <p:cNvPr id="23" name="四角形: 角を丸くする 8">
            <a:extLst>
              <a:ext uri="{FF2B5EF4-FFF2-40B4-BE49-F238E27FC236}">
                <a16:creationId xmlns:a16="http://schemas.microsoft.com/office/drawing/2014/main" id="{95A00A24-B436-044E-B602-A1AB4D1BBAF5}"/>
              </a:ext>
            </a:extLst>
          </p:cNvPr>
          <p:cNvSpPr/>
          <p:nvPr/>
        </p:nvSpPr>
        <p:spPr>
          <a:xfrm>
            <a:off x="581113" y="4534949"/>
            <a:ext cx="7939628" cy="283338"/>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Arial"/>
                <a:ea typeface="ＭＳ Ｐゴシック" panose="020B0600070205080204" pitchFamily="50" charset="-128"/>
                <a:cs typeface="+mn-cs"/>
              </a:rPr>
              <a:t>※2</a:t>
            </a:r>
            <a:r>
              <a:rPr kumimoji="1" lang="ja-JP" altLang="en-US" sz="1050" b="0" i="0" u="none" strike="noStrike" kern="1200" cap="none" spc="0" normalizeH="0" baseline="0" noProof="0" dirty="0" err="1">
                <a:ln>
                  <a:noFill/>
                </a:ln>
                <a:solidFill>
                  <a:prstClr val="black"/>
                </a:solidFill>
                <a:effectLst/>
                <a:uLnTx/>
                <a:uFillTx/>
                <a:latin typeface="Arial"/>
                <a:ea typeface="ＭＳ Ｐゴシック" panose="020B0600070205080204"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Arial"/>
                <a:ea typeface="ＭＳ Ｐゴシック" panose="020B0600070205080204" pitchFamily="50" charset="-128"/>
                <a:cs typeface="+mn-cs"/>
              </a:rPr>
              <a:t>腎機能低下やタンパク尿（アルブミン尿）がある場合は“かかりつけ医から腎臓専門医・専門医療機関への紹介基準”を参照のこと。</a:t>
            </a:r>
          </a:p>
        </p:txBody>
      </p:sp>
      <p:sp>
        <p:nvSpPr>
          <p:cNvPr id="24" name="正方形/長方形 23">
            <a:extLst>
              <a:ext uri="{FF2B5EF4-FFF2-40B4-BE49-F238E27FC236}">
                <a16:creationId xmlns:a16="http://schemas.microsoft.com/office/drawing/2014/main" id="{8BBBDAF8-F8DB-8A4A-A393-3D3BB62C1AB9}"/>
              </a:ext>
            </a:extLst>
          </p:cNvPr>
          <p:cNvSpPr/>
          <p:nvPr/>
        </p:nvSpPr>
        <p:spPr>
          <a:xfrm>
            <a:off x="335159" y="6610797"/>
            <a:ext cx="8716491" cy="2308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Arial"/>
                <a:ea typeface="ＭＳ Ｐゴシック" panose="020B0600070205080204" pitchFamily="50" charset="-128"/>
                <a:cs typeface="+mn-cs"/>
              </a:rPr>
              <a:t>上記基準ならびに地域の状況等を考慮し、かかりつけ医が紹介を判断し、かかりつけ医と専門医・専門医療機関で逆紹介や併診等の受診形態を検討する。</a:t>
            </a:r>
          </a:p>
        </p:txBody>
      </p:sp>
      <p:sp>
        <p:nvSpPr>
          <p:cNvPr id="11" name="テキスト ボックス 10">
            <a:extLst>
              <a:ext uri="{FF2B5EF4-FFF2-40B4-BE49-F238E27FC236}">
                <a16:creationId xmlns:a16="http://schemas.microsoft.com/office/drawing/2014/main" id="{42472F47-DA08-4F67-B105-96B88849FED2}"/>
              </a:ext>
            </a:extLst>
          </p:cNvPr>
          <p:cNvSpPr txBox="1"/>
          <p:nvPr/>
        </p:nvSpPr>
        <p:spPr>
          <a:xfrm>
            <a:off x="2625196" y="504978"/>
            <a:ext cx="6459537" cy="246221"/>
          </a:xfrm>
          <a:prstGeom prst="rect">
            <a:avLst/>
          </a:prstGeom>
          <a:noFill/>
        </p:spPr>
        <p:txBody>
          <a:bodyPr wrap="square" rtlCol="0">
            <a:spAutoFit/>
          </a:bodyPr>
          <a:lstStyle/>
          <a:p>
            <a:pPr lvl="0">
              <a:defRPr/>
            </a:pPr>
            <a:r>
              <a:rPr lang="ja-JP" altLang="en-US" sz="1000" b="1" dirty="0">
                <a:solidFill>
                  <a:prstClr val="black"/>
                </a:solidFill>
                <a:latin typeface="+mj-ea"/>
                <a:ea typeface="+mj-ea"/>
              </a:rPr>
              <a:t>（作成：日本腎臓学会、監修：日本医師会）平成</a:t>
            </a:r>
            <a:r>
              <a:rPr lang="en-US" altLang="ja-JP" sz="1000" b="1" dirty="0">
                <a:solidFill>
                  <a:prstClr val="black"/>
                </a:solidFill>
                <a:latin typeface="+mj-ea"/>
                <a:ea typeface="+mj-ea"/>
              </a:rPr>
              <a:t>30</a:t>
            </a:r>
            <a:r>
              <a:rPr lang="ja-JP" altLang="en-US" sz="1000" b="1" dirty="0">
                <a:solidFill>
                  <a:prstClr val="black"/>
                </a:solidFill>
                <a:latin typeface="+mj-ea"/>
                <a:ea typeface="+mj-ea"/>
              </a:rPr>
              <a:t>年</a:t>
            </a:r>
            <a:r>
              <a:rPr lang="en-US" altLang="ja-JP" sz="1000" b="1" dirty="0">
                <a:solidFill>
                  <a:prstClr val="black"/>
                </a:solidFill>
                <a:latin typeface="+mj-ea"/>
                <a:ea typeface="+mj-ea"/>
              </a:rPr>
              <a:t>2</a:t>
            </a:r>
            <a:r>
              <a:rPr lang="ja-JP" altLang="en-US" sz="1000" b="1" dirty="0">
                <a:solidFill>
                  <a:prstClr val="black"/>
                </a:solidFill>
                <a:latin typeface="+mj-ea"/>
                <a:ea typeface="+mj-ea"/>
              </a:rPr>
              <a:t>月</a:t>
            </a:r>
            <a:r>
              <a:rPr lang="en-US" altLang="ja-JP" sz="1000" b="1" dirty="0">
                <a:solidFill>
                  <a:prstClr val="black"/>
                </a:solidFill>
                <a:latin typeface="+mj-ea"/>
                <a:ea typeface="+mj-ea"/>
              </a:rPr>
              <a:t>27</a:t>
            </a:r>
            <a:r>
              <a:rPr lang="ja-JP" altLang="en-US" sz="1000" b="1" dirty="0">
                <a:solidFill>
                  <a:prstClr val="black"/>
                </a:solidFill>
                <a:latin typeface="+mj-ea"/>
                <a:ea typeface="+mj-ea"/>
              </a:rPr>
              <a:t>日に日本</a:t>
            </a:r>
            <a:r>
              <a:rPr lang="ja-JP" altLang="ja-JP" sz="1000" b="1" dirty="0">
                <a:solidFill>
                  <a:prstClr val="black"/>
                </a:solidFill>
                <a:latin typeface="+mj-ea"/>
                <a:ea typeface="+mj-ea"/>
              </a:rPr>
              <a:t>腎臓学会</a:t>
            </a:r>
            <a:r>
              <a:rPr lang="ja-JP" altLang="en-US" sz="1000" b="1" dirty="0">
                <a:solidFill>
                  <a:prstClr val="black"/>
                </a:solidFill>
                <a:latin typeface="+mj-ea"/>
                <a:ea typeface="+mj-ea"/>
              </a:rPr>
              <a:t>および日本</a:t>
            </a:r>
            <a:r>
              <a:rPr lang="ja-JP" altLang="ja-JP" sz="1000" b="1" dirty="0">
                <a:solidFill>
                  <a:prstClr val="black"/>
                </a:solidFill>
                <a:latin typeface="+mj-ea"/>
                <a:ea typeface="+mj-ea"/>
              </a:rPr>
              <a:t>糖尿病学会</a:t>
            </a:r>
            <a:r>
              <a:rPr lang="ja-JP" altLang="en-US" sz="1000" b="1" dirty="0">
                <a:solidFill>
                  <a:prstClr val="black"/>
                </a:solidFill>
                <a:latin typeface="+mj-ea"/>
                <a:ea typeface="+mj-ea"/>
              </a:rPr>
              <a:t>ＨＰに公開</a:t>
            </a:r>
          </a:p>
        </p:txBody>
      </p:sp>
    </p:spTree>
    <p:extLst>
      <p:ext uri="{BB962C8B-B14F-4D97-AF65-F5344CB8AC3E}">
        <p14:creationId xmlns:p14="http://schemas.microsoft.com/office/powerpoint/2010/main" val="165519520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63ABDF8-1D36-A341-946E-6EF3B6F58A82}"/>
              </a:ext>
            </a:extLst>
          </p:cNvPr>
          <p:cNvSpPr txBox="1"/>
          <p:nvPr/>
        </p:nvSpPr>
        <p:spPr>
          <a:xfrm>
            <a:off x="81384" y="45279"/>
            <a:ext cx="9003349" cy="369332"/>
          </a:xfrm>
          <a:prstGeom prst="rect">
            <a:avLst/>
          </a:prstGeom>
          <a:noFill/>
        </p:spPr>
        <p:txBody>
          <a:bodyPr wrap="square" rtlCol="0">
            <a:spAutoFit/>
          </a:bodyPr>
          <a:lstStyle/>
          <a:p>
            <a:pPr lvl="0">
              <a:defRPr/>
            </a:pPr>
            <a:r>
              <a:rPr lang="ja-JP" altLang="en-US" b="1" dirty="0">
                <a:solidFill>
                  <a:schemeClr val="bg1"/>
                </a:solidFill>
                <a:latin typeface="+mj-ea"/>
                <a:ea typeface="+mj-ea"/>
              </a:rPr>
              <a:t>糖尿病専門医から腎臓専門医への紹介基準</a:t>
            </a:r>
            <a:endParaRPr lang="ja-JP" altLang="en-US" sz="1050" b="1" dirty="0">
              <a:solidFill>
                <a:schemeClr val="bg1"/>
              </a:solidFill>
              <a:latin typeface="+mj-ea"/>
              <a:ea typeface="+mj-ea"/>
            </a:endParaRPr>
          </a:p>
        </p:txBody>
      </p:sp>
      <p:sp>
        <p:nvSpPr>
          <p:cNvPr id="3" name="正方形/長方形 2"/>
          <p:cNvSpPr/>
          <p:nvPr/>
        </p:nvSpPr>
        <p:spPr>
          <a:xfrm>
            <a:off x="255813" y="484641"/>
            <a:ext cx="8349343" cy="2862322"/>
          </a:xfrm>
          <a:prstGeom prst="rect">
            <a:avLst/>
          </a:prstGeom>
        </p:spPr>
        <p:txBody>
          <a:bodyPr wrap="square">
            <a:spAutoFit/>
          </a:bodyPr>
          <a:lstStyle/>
          <a:p>
            <a:r>
              <a:rPr lang="ja-JP" altLang="en-US" dirty="0"/>
              <a:t>１）主に腎臓専門医による腎疾患の鑑別を目的とした紹介基準</a:t>
            </a:r>
          </a:p>
          <a:p>
            <a:r>
              <a:rPr lang="ja-JP" altLang="en-US" dirty="0"/>
              <a:t>（紹介後は診断結果に応じて併診あるいは糖尿病専門医での糖尿病治療の継続）</a:t>
            </a:r>
          </a:p>
          <a:p>
            <a:r>
              <a:rPr lang="ja-JP" altLang="en-US" dirty="0"/>
              <a:t>①糖尿病網膜症を伴わない </a:t>
            </a:r>
            <a:r>
              <a:rPr lang="en-US" altLang="ja-JP" dirty="0"/>
              <a:t>0.5 g/</a:t>
            </a:r>
            <a:r>
              <a:rPr lang="en-US" altLang="ja-JP" dirty="0" err="1"/>
              <a:t>gCr</a:t>
            </a:r>
            <a:r>
              <a:rPr lang="en-US" altLang="ja-JP" dirty="0"/>
              <a:t> </a:t>
            </a:r>
            <a:r>
              <a:rPr lang="ja-JP" altLang="en-US" dirty="0"/>
              <a:t>以上の尿蛋白</a:t>
            </a:r>
          </a:p>
          <a:p>
            <a:r>
              <a:rPr lang="ja-JP" altLang="en-US" dirty="0"/>
              <a:t>②集学的治療後も遷延する </a:t>
            </a:r>
            <a:r>
              <a:rPr lang="en-US" altLang="ja-JP" dirty="0"/>
              <a:t>0.5 g/</a:t>
            </a:r>
            <a:r>
              <a:rPr lang="en-US" altLang="ja-JP" dirty="0" err="1"/>
              <a:t>gCr</a:t>
            </a:r>
            <a:r>
              <a:rPr lang="en-US" altLang="ja-JP" dirty="0"/>
              <a:t> </a:t>
            </a:r>
            <a:r>
              <a:rPr lang="ja-JP" altLang="en-US" dirty="0"/>
              <a:t>以上の尿蛋白</a:t>
            </a:r>
          </a:p>
          <a:p>
            <a:r>
              <a:rPr lang="ja-JP" altLang="en-US" dirty="0"/>
              <a:t>③円柱もしくは糸球体型赤血球を伴う顕微鏡的血尿かつ </a:t>
            </a:r>
            <a:r>
              <a:rPr lang="en-US" altLang="ja-JP" dirty="0"/>
              <a:t>0.5 g/</a:t>
            </a:r>
            <a:r>
              <a:rPr lang="en-US" altLang="ja-JP" dirty="0" err="1"/>
              <a:t>gCr</a:t>
            </a:r>
            <a:r>
              <a:rPr lang="en-US" altLang="ja-JP" dirty="0"/>
              <a:t> </a:t>
            </a:r>
            <a:r>
              <a:rPr lang="ja-JP" altLang="en-US" dirty="0"/>
              <a:t>以上の尿蛋白</a:t>
            </a:r>
          </a:p>
          <a:p>
            <a:r>
              <a:rPr lang="ja-JP" altLang="en-US" dirty="0"/>
              <a:t>④顕性蛋白尿を伴わない腎機能低下（年齢別）</a:t>
            </a:r>
          </a:p>
          <a:p>
            <a:r>
              <a:rPr lang="ja-JP" altLang="en-US" dirty="0"/>
              <a:t>　　　</a:t>
            </a:r>
            <a:r>
              <a:rPr lang="en-US" altLang="ja-JP" dirty="0"/>
              <a:t>40</a:t>
            </a:r>
            <a:r>
              <a:rPr lang="ja-JP" altLang="en-US" dirty="0"/>
              <a:t>歳未満：</a:t>
            </a:r>
            <a:r>
              <a:rPr lang="en-US" altLang="ja-JP" dirty="0" err="1"/>
              <a:t>eGFR</a:t>
            </a:r>
            <a:r>
              <a:rPr lang="en-US" altLang="ja-JP" dirty="0"/>
              <a:t> 60ml/min/1.73m2 </a:t>
            </a:r>
            <a:r>
              <a:rPr lang="ja-JP" altLang="en-US" dirty="0"/>
              <a:t>未満</a:t>
            </a:r>
          </a:p>
          <a:p>
            <a:r>
              <a:rPr lang="ja-JP" altLang="en-US" dirty="0"/>
              <a:t>　　　</a:t>
            </a:r>
            <a:r>
              <a:rPr lang="en-US" altLang="ja-JP" dirty="0"/>
              <a:t>40</a:t>
            </a:r>
            <a:r>
              <a:rPr lang="ja-JP" altLang="en-US" dirty="0"/>
              <a:t>歳以上</a:t>
            </a:r>
            <a:r>
              <a:rPr lang="en-US" altLang="ja-JP" dirty="0"/>
              <a:t>75 </a:t>
            </a:r>
            <a:r>
              <a:rPr lang="ja-JP" altLang="en-US" dirty="0"/>
              <a:t>歳未満</a:t>
            </a:r>
            <a:r>
              <a:rPr lang="en-US" altLang="ja-JP" dirty="0"/>
              <a:t>:</a:t>
            </a:r>
            <a:r>
              <a:rPr lang="ja-JP" altLang="en-US" dirty="0"/>
              <a:t>：</a:t>
            </a:r>
            <a:r>
              <a:rPr lang="en-US" altLang="ja-JP" dirty="0" err="1"/>
              <a:t>eGFR</a:t>
            </a:r>
            <a:r>
              <a:rPr lang="en-US" altLang="ja-JP" dirty="0"/>
              <a:t> 45 ml/min/1.73m2 </a:t>
            </a:r>
            <a:r>
              <a:rPr lang="ja-JP" altLang="en-US" dirty="0"/>
              <a:t>未満</a:t>
            </a:r>
          </a:p>
          <a:p>
            <a:r>
              <a:rPr lang="ja-JP" altLang="en-US" dirty="0"/>
              <a:t>　　　</a:t>
            </a:r>
            <a:r>
              <a:rPr lang="en-US" altLang="ja-JP" dirty="0"/>
              <a:t>75</a:t>
            </a:r>
            <a:r>
              <a:rPr lang="ja-JP" altLang="en-US" dirty="0"/>
              <a:t>歳以上：</a:t>
            </a:r>
            <a:r>
              <a:rPr lang="en-US" altLang="ja-JP" dirty="0" err="1"/>
              <a:t>eGFR</a:t>
            </a:r>
            <a:r>
              <a:rPr lang="en-US" altLang="ja-JP" dirty="0"/>
              <a:t> 45 ml/min/1.73m2 </a:t>
            </a:r>
            <a:r>
              <a:rPr lang="ja-JP" altLang="en-US" dirty="0"/>
              <a:t>未満で腎機能低下が進行する場合</a:t>
            </a:r>
          </a:p>
          <a:p>
            <a:r>
              <a:rPr lang="ja-JP" altLang="en-US" dirty="0"/>
              <a:t>⑤</a:t>
            </a:r>
            <a:r>
              <a:rPr lang="en-US" altLang="ja-JP" dirty="0"/>
              <a:t>3 </a:t>
            </a:r>
            <a:r>
              <a:rPr lang="ja-JP" altLang="en-US" dirty="0"/>
              <a:t>か月以内に</a:t>
            </a:r>
            <a:r>
              <a:rPr lang="en-US" altLang="ja-JP" dirty="0" err="1"/>
              <a:t>eGFR</a:t>
            </a:r>
            <a:r>
              <a:rPr lang="en-US" altLang="ja-JP" dirty="0"/>
              <a:t> </a:t>
            </a:r>
            <a:r>
              <a:rPr lang="ja-JP" altLang="en-US" dirty="0"/>
              <a:t>が</a:t>
            </a:r>
            <a:r>
              <a:rPr lang="en-US" altLang="ja-JP" dirty="0"/>
              <a:t>30%</a:t>
            </a:r>
            <a:r>
              <a:rPr lang="ja-JP" altLang="en-US" dirty="0"/>
              <a:t>以上低下する急速な腎機能低下（注釈</a:t>
            </a:r>
            <a:r>
              <a:rPr lang="en-US" altLang="ja-JP" dirty="0"/>
              <a:t>1, 2</a:t>
            </a:r>
            <a:r>
              <a:rPr lang="ja-JP" altLang="en-US" dirty="0"/>
              <a:t>）</a:t>
            </a:r>
          </a:p>
        </p:txBody>
      </p:sp>
      <p:sp>
        <p:nvSpPr>
          <p:cNvPr id="8" name="正方形/長方形 7"/>
          <p:cNvSpPr/>
          <p:nvPr/>
        </p:nvSpPr>
        <p:spPr>
          <a:xfrm>
            <a:off x="255813" y="3818101"/>
            <a:ext cx="8752115" cy="2862322"/>
          </a:xfrm>
          <a:prstGeom prst="rect">
            <a:avLst/>
          </a:prstGeom>
        </p:spPr>
        <p:txBody>
          <a:bodyPr wrap="square">
            <a:spAutoFit/>
          </a:bodyPr>
          <a:lstStyle/>
          <a:p>
            <a:r>
              <a:rPr lang="ja-JP" altLang="en-US" dirty="0"/>
              <a:t>２）主に腎臓専門医による継続管理を目的とした紹介基準</a:t>
            </a:r>
          </a:p>
          <a:p>
            <a:r>
              <a:rPr lang="ja-JP" altLang="en-US" dirty="0"/>
              <a:t>（紹介後は腎臓専門医での継続管理あるいは糖尿病専門医との併診加療）</a:t>
            </a:r>
          </a:p>
          <a:p>
            <a:r>
              <a:rPr lang="ja-JP" altLang="en-US" dirty="0"/>
              <a:t>①保存期腎不全（</a:t>
            </a:r>
            <a:r>
              <a:rPr lang="en-US" altLang="ja-JP" dirty="0" err="1"/>
              <a:t>eGFR</a:t>
            </a:r>
            <a:r>
              <a:rPr lang="en-US" altLang="ja-JP" dirty="0"/>
              <a:t> 30ml/min/1.73m2 </a:t>
            </a:r>
            <a:r>
              <a:rPr lang="ja-JP" altLang="en-US" dirty="0"/>
              <a:t>未満</a:t>
            </a:r>
            <a:r>
              <a:rPr lang="en-US" altLang="ja-JP" dirty="0"/>
              <a:t>)</a:t>
            </a:r>
          </a:p>
          <a:p>
            <a:r>
              <a:rPr lang="en-US" altLang="ja-JP" dirty="0"/>
              <a:t>②</a:t>
            </a:r>
            <a:r>
              <a:rPr lang="ja-JP" altLang="en-US" dirty="0"/>
              <a:t>ネフローゼ症候群（血清アルブミン値</a:t>
            </a:r>
            <a:r>
              <a:rPr lang="en-US" altLang="ja-JP" dirty="0"/>
              <a:t>3.0g/</a:t>
            </a:r>
            <a:r>
              <a:rPr lang="en-US" altLang="ja-JP" dirty="0" err="1"/>
              <a:t>dL</a:t>
            </a:r>
            <a:r>
              <a:rPr lang="en-US" altLang="ja-JP" dirty="0"/>
              <a:t> </a:t>
            </a:r>
            <a:r>
              <a:rPr lang="ja-JP" altLang="en-US" dirty="0"/>
              <a:t>以下かつ尿蛋白</a:t>
            </a:r>
            <a:r>
              <a:rPr lang="en-US" altLang="ja-JP" dirty="0"/>
              <a:t>3.5g/</a:t>
            </a:r>
            <a:r>
              <a:rPr lang="en-US" altLang="ja-JP" dirty="0" err="1"/>
              <a:t>gCr</a:t>
            </a:r>
            <a:r>
              <a:rPr lang="en-US" altLang="ja-JP" dirty="0"/>
              <a:t> </a:t>
            </a:r>
            <a:r>
              <a:rPr lang="ja-JP" altLang="en-US" dirty="0"/>
              <a:t>以上）</a:t>
            </a:r>
          </a:p>
          <a:p>
            <a:r>
              <a:rPr lang="ja-JP" altLang="en-US" dirty="0"/>
              <a:t>③</a:t>
            </a:r>
            <a:r>
              <a:rPr lang="en-US" altLang="ja-JP" dirty="0" err="1"/>
              <a:t>eGFR</a:t>
            </a:r>
            <a:r>
              <a:rPr lang="en-US" altLang="ja-JP" dirty="0"/>
              <a:t> 10 ml/min/1.73m2/</a:t>
            </a:r>
            <a:r>
              <a:rPr lang="ja-JP" altLang="en-US" dirty="0"/>
              <a:t>年以上の腎機能低下</a:t>
            </a:r>
          </a:p>
          <a:p>
            <a:r>
              <a:rPr lang="ja-JP" altLang="en-US" dirty="0"/>
              <a:t>④薬物療法が必要な電解質異常</a:t>
            </a:r>
          </a:p>
          <a:p>
            <a:r>
              <a:rPr lang="ja-JP" altLang="en-US" dirty="0"/>
              <a:t>　　（高カリウム血症、高リン血症、低カルシウム血症）や代謝性アシドーシス</a:t>
            </a:r>
          </a:p>
          <a:p>
            <a:r>
              <a:rPr lang="ja-JP" altLang="en-US" dirty="0"/>
              <a:t>⑤薬物療法が必要な腎性貧血あるいは </a:t>
            </a:r>
            <a:r>
              <a:rPr lang="en-US" altLang="ja-JP" dirty="0"/>
              <a:t>ESA </a:t>
            </a:r>
            <a:r>
              <a:rPr lang="ja-JP" altLang="en-US" dirty="0"/>
              <a:t>低反応性貧血</a:t>
            </a:r>
          </a:p>
          <a:p>
            <a:r>
              <a:rPr lang="ja-JP" altLang="en-US" dirty="0"/>
              <a:t>　　（複数回の検査で </a:t>
            </a:r>
            <a:r>
              <a:rPr lang="en-US" altLang="ja-JP" dirty="0" err="1"/>
              <a:t>Hb</a:t>
            </a:r>
            <a:r>
              <a:rPr lang="en-US" altLang="ja-JP" dirty="0"/>
              <a:t> </a:t>
            </a:r>
            <a:r>
              <a:rPr lang="ja-JP" altLang="en-US" dirty="0"/>
              <a:t>値</a:t>
            </a:r>
            <a:r>
              <a:rPr lang="en-US" altLang="ja-JP" dirty="0"/>
              <a:t>11g/</a:t>
            </a:r>
            <a:r>
              <a:rPr lang="en-US" altLang="ja-JP" dirty="0" err="1"/>
              <a:t>dL</a:t>
            </a:r>
            <a:r>
              <a:rPr lang="en-US" altLang="ja-JP" dirty="0"/>
              <a:t> </a:t>
            </a:r>
            <a:r>
              <a:rPr lang="ja-JP" altLang="en-US" dirty="0"/>
              <a:t>未満）</a:t>
            </a:r>
          </a:p>
          <a:p>
            <a:r>
              <a:rPr lang="ja-JP" altLang="en-US" dirty="0"/>
              <a:t>⑥治療抵抗性の体液貯留（心不全・浮腫）や高血圧</a:t>
            </a:r>
          </a:p>
        </p:txBody>
      </p:sp>
    </p:spTree>
    <p:extLst>
      <p:ext uri="{BB962C8B-B14F-4D97-AF65-F5344CB8AC3E}">
        <p14:creationId xmlns:p14="http://schemas.microsoft.com/office/powerpoint/2010/main" val="656578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AD50DE5-6A06-4443-9EBD-299023B0E41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87586" y="1194099"/>
            <a:ext cx="7798699" cy="5522242"/>
          </a:xfrm>
          <a:prstGeom prst="rect">
            <a:avLst/>
          </a:prstGeom>
        </p:spPr>
      </p:pic>
      <p:sp>
        <p:nvSpPr>
          <p:cNvPr id="11" name="テキスト ボックス 10"/>
          <p:cNvSpPr txBox="1"/>
          <p:nvPr/>
        </p:nvSpPr>
        <p:spPr>
          <a:xfrm>
            <a:off x="313318" y="25439"/>
            <a:ext cx="4296369" cy="369332"/>
          </a:xfrm>
          <a:prstGeom prst="rect">
            <a:avLst/>
          </a:prstGeom>
          <a:noFill/>
        </p:spPr>
        <p:txBody>
          <a:bodyPr wrap="none" rtlCol="0">
            <a:spAutoFit/>
          </a:bodyPr>
          <a:lstStyle/>
          <a:p>
            <a:r>
              <a:rPr lang="ja-JP" altLang="en-US" b="1" dirty="0">
                <a:solidFill>
                  <a:srgbClr val="FFFFFF"/>
                </a:solidFill>
                <a:latin typeface="+mj-ea"/>
                <a:ea typeface="+mj-ea"/>
              </a:rPr>
              <a:t>わが国における慢性透析患者総数の推移</a:t>
            </a:r>
          </a:p>
        </p:txBody>
      </p:sp>
      <p:sp>
        <p:nvSpPr>
          <p:cNvPr id="34" name="正方形/長方形 33"/>
          <p:cNvSpPr/>
          <p:nvPr/>
        </p:nvSpPr>
        <p:spPr>
          <a:xfrm>
            <a:off x="1256345" y="1602541"/>
            <a:ext cx="6120680" cy="1786508"/>
          </a:xfrm>
          <a:prstGeom prst="rect">
            <a:avLst/>
          </a:prstGeom>
          <a:gradFill rotWithShape="1">
            <a:gsLst>
              <a:gs pos="0">
                <a:srgbClr val="C51515"/>
              </a:gs>
              <a:gs pos="76000">
                <a:srgbClr val="750101"/>
              </a:gs>
              <a:gs pos="100000">
                <a:srgbClr val="4C0000"/>
              </a:gs>
            </a:gsLst>
            <a:lin ang="950000" scaled="1"/>
          </a:gradFill>
          <a:ln w="9525" cap="flat" cmpd="sng" algn="ctr">
            <a:solidFill>
              <a:srgbClr val="4A5A7A"/>
            </a:solidFill>
            <a:prstDash val="solid"/>
          </a:ln>
          <a:effectLst>
            <a:outerShdw blurRad="50800" dist="43000" dir="5400000" rotWithShape="0">
              <a:srgbClr val="000000">
                <a:alpha val="40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schemeClr val="bg1"/>
                </a:solidFill>
                <a:effectLst/>
                <a:uLnTx/>
                <a:uFillTx/>
                <a:latin typeface="+mj-ea"/>
                <a:ea typeface="+mj-ea"/>
                <a:cs typeface="+mn-cs"/>
              </a:rPr>
              <a:t>透析が始まったのは　１９６８年</a:t>
            </a:r>
            <a:endParaRPr kumimoji="0" lang="en-US" altLang="ja-JP" sz="2400" b="0" i="0" u="none" strike="noStrike" kern="0" cap="none" spc="0" normalizeH="0" baseline="0" noProof="0" dirty="0">
              <a:ln>
                <a:noFill/>
              </a:ln>
              <a:solidFill>
                <a:schemeClr val="bg1"/>
              </a:solidFill>
              <a:effectLst/>
              <a:uLnTx/>
              <a:uFillTx/>
              <a:latin typeface="+mj-ea"/>
              <a:ea typeface="+mj-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schemeClr val="bg1"/>
                </a:solidFill>
                <a:effectLst/>
                <a:uLnTx/>
                <a:uFillTx/>
                <a:latin typeface="+mj-ea"/>
                <a:ea typeface="+mj-ea"/>
                <a:cs typeface="+mn-cs"/>
              </a:rPr>
              <a:t>　　</a:t>
            </a:r>
            <a:r>
              <a:rPr kumimoji="0" lang="ja-JP" altLang="en-US" sz="3200" b="0" i="0" u="none" strike="noStrike" kern="0" cap="none" spc="0" normalizeH="0" baseline="0" noProof="0" dirty="0">
                <a:ln>
                  <a:noFill/>
                </a:ln>
                <a:solidFill>
                  <a:schemeClr val="bg1"/>
                </a:solidFill>
                <a:effectLst/>
                <a:uLnTx/>
                <a:uFillTx/>
                <a:latin typeface="+mj-ea"/>
                <a:ea typeface="+mj-ea"/>
                <a:cs typeface="+mn-cs"/>
              </a:rPr>
              <a:t>透析の歴史　５０年</a:t>
            </a:r>
            <a:endParaRPr kumimoji="0" lang="en-US" altLang="ja-JP" sz="3200" b="0" i="0" u="none" strike="noStrike" kern="0" cap="none" spc="0" normalizeH="0" baseline="0" noProof="0" dirty="0">
              <a:ln>
                <a:noFill/>
              </a:ln>
              <a:solidFill>
                <a:schemeClr val="bg1"/>
              </a:solidFill>
              <a:effectLst/>
              <a:uLnTx/>
              <a:uFillTx/>
              <a:latin typeface="+mj-ea"/>
              <a:ea typeface="+mj-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2400" b="0" i="0" u="none" strike="noStrike" kern="0" cap="none" spc="0" normalizeH="0" baseline="0" noProof="0" dirty="0">
              <a:ln>
                <a:noFill/>
              </a:ln>
              <a:solidFill>
                <a:schemeClr val="bg1"/>
              </a:solidFill>
              <a:effectLst/>
              <a:uLnTx/>
              <a:uFillTx/>
              <a:latin typeface="+mj-ea"/>
              <a:ea typeface="+mj-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schemeClr val="bg1"/>
                </a:solidFill>
                <a:effectLst/>
                <a:uLnTx/>
                <a:uFillTx/>
                <a:latin typeface="+mj-ea"/>
                <a:ea typeface="+mj-ea"/>
                <a:cs typeface="+mn-cs"/>
              </a:rPr>
              <a:t>現在の透析患者数は</a:t>
            </a:r>
            <a:r>
              <a:rPr kumimoji="0" lang="ja-JP" altLang="en-US" sz="3200" b="0" i="0" u="none" strike="noStrike" kern="0" cap="none" spc="0" normalizeH="0" baseline="0" noProof="0" dirty="0">
                <a:ln>
                  <a:noFill/>
                </a:ln>
                <a:solidFill>
                  <a:schemeClr val="bg1"/>
                </a:solidFill>
                <a:effectLst/>
                <a:uLnTx/>
                <a:uFillTx/>
                <a:latin typeface="+mj-ea"/>
                <a:ea typeface="+mj-ea"/>
                <a:cs typeface="+mn-cs"/>
              </a:rPr>
              <a:t>　３０万人を超えた</a:t>
            </a:r>
          </a:p>
        </p:txBody>
      </p:sp>
      <p:sp>
        <p:nvSpPr>
          <p:cNvPr id="35" name="正方形/長方形 34"/>
          <p:cNvSpPr/>
          <p:nvPr/>
        </p:nvSpPr>
        <p:spPr>
          <a:xfrm>
            <a:off x="1678733" y="2693454"/>
            <a:ext cx="6252970" cy="1786508"/>
          </a:xfrm>
          <a:prstGeom prst="rect">
            <a:avLst/>
          </a:prstGeom>
          <a:solidFill>
            <a:srgbClr val="002060"/>
          </a:solidFill>
          <a:ln w="9525" cap="flat" cmpd="sng" algn="ctr">
            <a:solidFill>
              <a:srgbClr val="4A5A7A"/>
            </a:solidFill>
            <a:prstDash val="solid"/>
          </a:ln>
          <a:effectLst>
            <a:outerShdw blurRad="50800" dist="43000" dir="5400000" rotWithShape="0">
              <a:srgbClr val="000000">
                <a:alpha val="40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800" b="0" i="0" u="none" strike="noStrike" kern="0" cap="none" spc="0" normalizeH="0" baseline="0" noProof="0" dirty="0">
                <a:ln>
                  <a:noFill/>
                </a:ln>
                <a:solidFill>
                  <a:schemeClr val="bg1"/>
                </a:solidFill>
                <a:effectLst/>
                <a:uLnTx/>
                <a:uFillTx/>
                <a:latin typeface="+mj-ea"/>
                <a:ea typeface="+mj-ea"/>
                <a:cs typeface="+mn-cs"/>
              </a:rPr>
              <a:t>透析患者数は、毎年１万人ずつ増加</a:t>
            </a:r>
            <a:endParaRPr kumimoji="0" lang="en-US" altLang="ja-JP" sz="2800" b="0" i="0" u="none" strike="noStrike" kern="0" cap="none" spc="0" normalizeH="0" baseline="0" noProof="0" dirty="0">
              <a:ln>
                <a:noFill/>
              </a:ln>
              <a:solidFill>
                <a:schemeClr val="bg1"/>
              </a:solidFill>
              <a:effectLst/>
              <a:uLnTx/>
              <a:uFillTx/>
              <a:latin typeface="+mj-ea"/>
              <a:ea typeface="+mj-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2400" b="0" i="0" u="none" strike="noStrike" kern="0" cap="none" spc="0" normalizeH="0" baseline="0" noProof="0" dirty="0">
              <a:ln>
                <a:noFill/>
              </a:ln>
              <a:solidFill>
                <a:schemeClr val="bg1"/>
              </a:solidFill>
              <a:effectLst/>
              <a:uLnTx/>
              <a:uFillTx/>
              <a:latin typeface="+mj-ea"/>
              <a:ea typeface="+mj-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schemeClr val="bg1"/>
                </a:solidFill>
                <a:effectLst/>
                <a:uLnTx/>
                <a:uFillTx/>
                <a:latin typeface="+mj-ea"/>
                <a:ea typeface="+mj-ea"/>
                <a:cs typeface="+mn-cs"/>
              </a:rPr>
              <a:t>新規透析導入患者数</a:t>
            </a:r>
            <a:r>
              <a:rPr kumimoji="0" lang="en-US" altLang="ja-JP" sz="2400" b="0" i="0" u="none" strike="noStrike" kern="0" cap="none" spc="0" normalizeH="0" baseline="0" noProof="0" dirty="0">
                <a:ln>
                  <a:noFill/>
                </a:ln>
                <a:solidFill>
                  <a:schemeClr val="bg1"/>
                </a:solidFill>
                <a:effectLst/>
                <a:uLnTx/>
                <a:uFillTx/>
                <a:latin typeface="+mj-ea"/>
                <a:ea typeface="+mj-ea"/>
                <a:cs typeface="+mn-cs"/>
              </a:rPr>
              <a:t>		</a:t>
            </a:r>
            <a:r>
              <a:rPr kumimoji="0" lang="ja-JP" altLang="en-US" sz="2400" kern="0" dirty="0">
                <a:solidFill>
                  <a:schemeClr val="bg1"/>
                </a:solidFill>
                <a:latin typeface="+mj-ea"/>
                <a:ea typeface="+mj-ea"/>
              </a:rPr>
              <a:t>４</a:t>
            </a:r>
            <a:r>
              <a:rPr kumimoji="0" lang="ja-JP" altLang="en-US" sz="2400" b="0" i="0" u="none" strike="noStrike" kern="0" cap="none" spc="0" normalizeH="0" baseline="0" noProof="0" dirty="0">
                <a:ln>
                  <a:noFill/>
                </a:ln>
                <a:solidFill>
                  <a:schemeClr val="bg1"/>
                </a:solidFill>
                <a:effectLst/>
                <a:uLnTx/>
                <a:uFillTx/>
                <a:latin typeface="+mj-ea"/>
                <a:ea typeface="+mj-ea"/>
                <a:cs typeface="+mn-cs"/>
              </a:rPr>
              <a:t>万人／年</a:t>
            </a:r>
            <a:endParaRPr kumimoji="0" lang="en-US" altLang="ja-JP" sz="2400" b="0" i="0" u="none" strike="noStrike" kern="0" cap="none" spc="0" normalizeH="0" baseline="0" noProof="0" dirty="0">
              <a:ln>
                <a:noFill/>
              </a:ln>
              <a:solidFill>
                <a:schemeClr val="bg1"/>
              </a:solidFill>
              <a:effectLst/>
              <a:uLnTx/>
              <a:uFillTx/>
              <a:latin typeface="+mj-ea"/>
              <a:ea typeface="+mj-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schemeClr val="bg1"/>
                </a:solidFill>
                <a:effectLst/>
                <a:uLnTx/>
                <a:uFillTx/>
                <a:latin typeface="+mj-ea"/>
                <a:ea typeface="+mj-ea"/>
                <a:cs typeface="+mn-cs"/>
              </a:rPr>
              <a:t>透析離脱患者数（死亡</a:t>
            </a:r>
            <a:r>
              <a:rPr kumimoji="0" lang="ja-JP" altLang="en-US" sz="2400" b="0" i="0" u="none" strike="noStrike" kern="0" cap="none" spc="0" normalizeH="0" baseline="0" noProof="0" dirty="0">
                <a:ln>
                  <a:noFill/>
                </a:ln>
                <a:solidFill>
                  <a:schemeClr val="bg1"/>
                </a:solidFill>
                <a:effectLst/>
                <a:uLnTx/>
                <a:uFillTx/>
                <a:latin typeface="HGP創英角ｺﾞｼｯｸUB" panose="020B0900000000000000" pitchFamily="50" charset="-128"/>
                <a:ea typeface="HGP創英角ｺﾞｼｯｸUB" panose="020B0900000000000000" pitchFamily="50" charset="-128"/>
                <a:cs typeface="+mn-cs"/>
              </a:rPr>
              <a:t>など）</a:t>
            </a:r>
            <a:r>
              <a:rPr kumimoji="0" lang="en-US" altLang="ja-JP" sz="2400" b="0" i="0" u="none" strike="noStrike" kern="0" cap="none" spc="0" normalizeH="0" baseline="0" noProof="0" dirty="0">
                <a:ln>
                  <a:noFill/>
                </a:ln>
                <a:solidFill>
                  <a:schemeClr val="bg1"/>
                </a:solidFill>
                <a:effectLst/>
                <a:uLnTx/>
                <a:uFillTx/>
                <a:latin typeface="HGP創英角ｺﾞｼｯｸUB" panose="020B0900000000000000" pitchFamily="50" charset="-128"/>
                <a:ea typeface="HGP創英角ｺﾞｼｯｸUB" panose="020B0900000000000000" pitchFamily="50" charset="-128"/>
                <a:cs typeface="+mn-cs"/>
              </a:rPr>
              <a:t>		</a:t>
            </a:r>
            <a:r>
              <a:rPr kumimoji="0" lang="ja-JP" altLang="en-US" sz="2400" b="0" i="0" u="none" strike="noStrike" kern="0" cap="none" spc="0" normalizeH="0" baseline="0" noProof="0" dirty="0">
                <a:ln>
                  <a:noFill/>
                </a:ln>
                <a:solidFill>
                  <a:schemeClr val="bg1"/>
                </a:solidFill>
                <a:effectLst/>
                <a:uLnTx/>
                <a:uFillTx/>
                <a:latin typeface="HGP創英角ｺﾞｼｯｸUB" panose="020B0900000000000000" pitchFamily="50" charset="-128"/>
                <a:ea typeface="HGP創英角ｺﾞｼｯｸUB" panose="020B0900000000000000" pitchFamily="50" charset="-128"/>
                <a:cs typeface="+mn-cs"/>
              </a:rPr>
              <a:t>２万人／年</a:t>
            </a:r>
            <a:endParaRPr kumimoji="0" lang="en-US" altLang="ja-JP" sz="2400" b="0" i="0" u="none" strike="noStrike" kern="0" cap="none" spc="0" normalizeH="0" baseline="0" noProof="0" dirty="0">
              <a:ln>
                <a:noFill/>
              </a:ln>
              <a:solidFill>
                <a:schemeClr val="bg1"/>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36" name="正方形/長方形 35"/>
          <p:cNvSpPr/>
          <p:nvPr/>
        </p:nvSpPr>
        <p:spPr>
          <a:xfrm>
            <a:off x="2322896" y="3494174"/>
            <a:ext cx="6252970" cy="1786508"/>
          </a:xfrm>
          <a:prstGeom prst="rect">
            <a:avLst/>
          </a:prstGeom>
          <a:solidFill>
            <a:srgbClr val="000000"/>
          </a:solidFill>
          <a:ln w="9525" cap="flat" cmpd="sng" algn="ctr">
            <a:solidFill>
              <a:srgbClr val="4A5A7A"/>
            </a:solidFill>
            <a:prstDash val="solid"/>
          </a:ln>
          <a:effectLst>
            <a:outerShdw blurRad="50800" dist="43000" dir="5400000" rotWithShape="0">
              <a:srgbClr val="000000">
                <a:alpha val="40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schemeClr val="bg1"/>
                </a:solidFill>
                <a:effectLst/>
                <a:uLnTx/>
                <a:uFillTx/>
                <a:latin typeface="+mj-ea"/>
                <a:ea typeface="+mj-ea"/>
                <a:cs typeface="+mn-cs"/>
              </a:rPr>
              <a:t>透析患者数</a:t>
            </a:r>
            <a:r>
              <a:rPr kumimoji="0" lang="en-US" altLang="ja-JP" sz="2400" b="0" i="0" u="none" strike="noStrike" kern="0" cap="none" spc="0" normalizeH="0" baseline="0" noProof="0" dirty="0">
                <a:ln>
                  <a:noFill/>
                </a:ln>
                <a:solidFill>
                  <a:schemeClr val="bg1"/>
                </a:solidFill>
                <a:effectLst/>
                <a:uLnTx/>
                <a:uFillTx/>
                <a:latin typeface="+mj-ea"/>
                <a:ea typeface="+mj-ea"/>
                <a:cs typeface="+mn-cs"/>
              </a:rPr>
              <a:t>	</a:t>
            </a:r>
            <a:r>
              <a:rPr kumimoji="0" lang="ja-JP" altLang="en-US" sz="2400" b="0" i="0" u="none" strike="noStrike" kern="0" cap="none" spc="0" normalizeH="0" baseline="0" noProof="0" dirty="0">
                <a:ln>
                  <a:noFill/>
                </a:ln>
                <a:solidFill>
                  <a:schemeClr val="bg1"/>
                </a:solidFill>
                <a:effectLst/>
                <a:uLnTx/>
                <a:uFillTx/>
                <a:latin typeface="+mj-ea"/>
                <a:ea typeface="+mj-ea"/>
                <a:cs typeface="+mn-cs"/>
              </a:rPr>
              <a:t>　　　　　３４万人</a:t>
            </a:r>
            <a:endParaRPr kumimoji="0" lang="en-US" altLang="ja-JP" sz="2400" b="0" i="0" u="none" strike="noStrike" kern="0" cap="none" spc="0" normalizeH="0" baseline="0" noProof="0" dirty="0">
              <a:ln>
                <a:noFill/>
              </a:ln>
              <a:solidFill>
                <a:schemeClr val="bg1"/>
              </a:solidFill>
              <a:effectLst/>
              <a:uLnTx/>
              <a:uFillTx/>
              <a:latin typeface="+mj-ea"/>
              <a:ea typeface="+mj-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schemeClr val="bg1"/>
                </a:solidFill>
                <a:effectLst/>
                <a:uLnTx/>
                <a:uFillTx/>
                <a:latin typeface="+mj-ea"/>
                <a:ea typeface="+mj-ea"/>
                <a:cs typeface="+mn-cs"/>
              </a:rPr>
              <a:t>日本の人口</a:t>
            </a:r>
            <a:r>
              <a:rPr kumimoji="0" lang="en-US" altLang="ja-JP" sz="2400" b="0" i="0" u="none" strike="noStrike" kern="0" cap="none" spc="0" normalizeH="0" baseline="0" noProof="0" dirty="0">
                <a:ln>
                  <a:noFill/>
                </a:ln>
                <a:solidFill>
                  <a:schemeClr val="bg1"/>
                </a:solidFill>
                <a:effectLst/>
                <a:uLnTx/>
                <a:uFillTx/>
                <a:latin typeface="+mj-ea"/>
                <a:ea typeface="+mj-ea"/>
                <a:cs typeface="+mn-cs"/>
              </a:rPr>
              <a:t>	</a:t>
            </a:r>
            <a:r>
              <a:rPr kumimoji="0" lang="ja-JP" altLang="en-US" sz="2400" b="0" i="0" u="none" strike="noStrike" kern="0" cap="none" spc="0" normalizeH="0" baseline="0" noProof="0" dirty="0">
                <a:ln>
                  <a:noFill/>
                </a:ln>
                <a:solidFill>
                  <a:schemeClr val="bg1"/>
                </a:solidFill>
                <a:effectLst/>
                <a:uLnTx/>
                <a:uFillTx/>
                <a:latin typeface="+mj-ea"/>
                <a:ea typeface="+mj-ea"/>
                <a:cs typeface="+mn-cs"/>
              </a:rPr>
              <a:t>　１億２千万人</a:t>
            </a:r>
            <a:r>
              <a:rPr kumimoji="0" lang="ja-JP" altLang="en-US" sz="2800" b="0" i="0" u="none" strike="noStrike" kern="0" cap="none" spc="0" normalizeH="0" baseline="0" noProof="0" dirty="0">
                <a:ln>
                  <a:noFill/>
                </a:ln>
                <a:solidFill>
                  <a:schemeClr val="bg1"/>
                </a:solidFill>
                <a:effectLst/>
                <a:uLnTx/>
                <a:uFillTx/>
                <a:latin typeface="+mj-ea"/>
                <a:ea typeface="+mj-ea"/>
                <a:cs typeface="+mn-cs"/>
              </a:rPr>
              <a:t>　</a:t>
            </a:r>
            <a:endParaRPr kumimoji="0" lang="en-US" altLang="ja-JP" sz="2800" b="0" i="0" u="none" strike="noStrike" kern="0" cap="none" spc="0" normalizeH="0" baseline="0" noProof="0" dirty="0">
              <a:ln>
                <a:noFill/>
              </a:ln>
              <a:solidFill>
                <a:schemeClr val="bg1"/>
              </a:solidFill>
              <a:effectLst/>
              <a:uLnTx/>
              <a:uFillTx/>
              <a:latin typeface="+mj-ea"/>
              <a:ea typeface="+mj-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600" b="0" i="0" u="none" strike="noStrike" kern="0" cap="none" spc="0" normalizeH="0" baseline="0" noProof="0" dirty="0">
              <a:ln>
                <a:noFill/>
              </a:ln>
              <a:solidFill>
                <a:schemeClr val="bg1"/>
              </a:solidFill>
              <a:effectLst/>
              <a:uLnTx/>
              <a:uFillTx/>
              <a:latin typeface="+mj-ea"/>
              <a:ea typeface="+mj-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800" b="0" i="0" u="none" strike="noStrike" kern="0" cap="none" spc="0" normalizeH="0" baseline="0" noProof="0" dirty="0">
                <a:ln>
                  <a:noFill/>
                </a:ln>
                <a:solidFill>
                  <a:schemeClr val="bg1"/>
                </a:solidFill>
                <a:effectLst/>
                <a:uLnTx/>
                <a:uFillTx/>
                <a:latin typeface="+mj-ea"/>
                <a:ea typeface="+mj-ea"/>
                <a:cs typeface="+mn-cs"/>
              </a:rPr>
              <a:t>   </a:t>
            </a:r>
            <a:r>
              <a:rPr kumimoji="0" lang="ja-JP" altLang="en-US" sz="3600" b="0" i="0" u="none" strike="noStrike" kern="0" cap="none" spc="0" normalizeH="0" baseline="0" noProof="0" dirty="0">
                <a:ln>
                  <a:noFill/>
                </a:ln>
                <a:solidFill>
                  <a:schemeClr val="bg1"/>
                </a:solidFill>
                <a:effectLst/>
                <a:uLnTx/>
                <a:uFillTx/>
                <a:latin typeface="+mj-ea"/>
                <a:ea typeface="+mj-ea"/>
                <a:cs typeface="+mn-cs"/>
              </a:rPr>
              <a:t>日本人の４００人に１人</a:t>
            </a:r>
          </a:p>
        </p:txBody>
      </p:sp>
      <p:sp>
        <p:nvSpPr>
          <p:cNvPr id="38" name="テキスト ボックス 37">
            <a:extLst>
              <a:ext uri="{FF2B5EF4-FFF2-40B4-BE49-F238E27FC236}">
                <a16:creationId xmlns:a16="http://schemas.microsoft.com/office/drawing/2014/main" id="{6FF17C70-1438-4129-B2CE-D98E8811AF96}"/>
              </a:ext>
            </a:extLst>
          </p:cNvPr>
          <p:cNvSpPr txBox="1"/>
          <p:nvPr/>
        </p:nvSpPr>
        <p:spPr>
          <a:xfrm>
            <a:off x="6127362" y="1025405"/>
            <a:ext cx="2388795" cy="338554"/>
          </a:xfrm>
          <a:prstGeom prst="rect">
            <a:avLst/>
          </a:prstGeom>
          <a:noFill/>
        </p:spPr>
        <p:txBody>
          <a:bodyPr wrap="none" rtlCol="0">
            <a:spAutoFit/>
          </a:bodyPr>
          <a:lstStyle/>
          <a:p>
            <a:r>
              <a:rPr lang="ja-JP" altLang="en-US" sz="1600" dirty="0">
                <a:latin typeface="+mn-ea"/>
              </a:rPr>
              <a:t>２０２０年末　３４７</a:t>
            </a:r>
            <a:r>
              <a:rPr lang="en-US" altLang="ja-JP" sz="1600" dirty="0">
                <a:latin typeface="+mn-ea"/>
              </a:rPr>
              <a:t>,</a:t>
            </a:r>
            <a:r>
              <a:rPr lang="ja-JP" altLang="en-US" sz="1600" dirty="0">
                <a:latin typeface="+mn-ea"/>
              </a:rPr>
              <a:t>６７１人</a:t>
            </a:r>
          </a:p>
        </p:txBody>
      </p:sp>
    </p:spTree>
    <p:extLst>
      <p:ext uri="{BB962C8B-B14F-4D97-AF65-F5344CB8AC3E}">
        <p14:creationId xmlns:p14="http://schemas.microsoft.com/office/powerpoint/2010/main" val="136110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p:cTn id="14" dur="500" fill="hold"/>
                                        <p:tgtEl>
                                          <p:spTgt spid="35"/>
                                        </p:tgtEl>
                                        <p:attrNameLst>
                                          <p:attrName>ppt_w</p:attrName>
                                        </p:attrNameLst>
                                      </p:cBhvr>
                                      <p:tavLst>
                                        <p:tav tm="0">
                                          <p:val>
                                            <p:fltVal val="0"/>
                                          </p:val>
                                        </p:tav>
                                        <p:tav tm="100000">
                                          <p:val>
                                            <p:strVal val="#ppt_w"/>
                                          </p:val>
                                        </p:tav>
                                      </p:tavLst>
                                    </p:anim>
                                    <p:anim calcmode="lin" valueType="num">
                                      <p:cBhvr>
                                        <p:cTn id="15" dur="500" fill="hold"/>
                                        <p:tgtEl>
                                          <p:spTgt spid="35"/>
                                        </p:tgtEl>
                                        <p:attrNameLst>
                                          <p:attrName>ppt_h</p:attrName>
                                        </p:attrNameLst>
                                      </p:cBhvr>
                                      <p:tavLst>
                                        <p:tav tm="0">
                                          <p:val>
                                            <p:fltVal val="0"/>
                                          </p:val>
                                        </p:tav>
                                        <p:tav tm="100000">
                                          <p:val>
                                            <p:strVal val="#ppt_h"/>
                                          </p:val>
                                        </p:tav>
                                      </p:tavLst>
                                    </p:anim>
                                    <p:animEffect transition="in" filter="fade">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p:cTn id="21" dur="500" fill="hold"/>
                                        <p:tgtEl>
                                          <p:spTgt spid="36"/>
                                        </p:tgtEl>
                                        <p:attrNameLst>
                                          <p:attrName>ppt_w</p:attrName>
                                        </p:attrNameLst>
                                      </p:cBhvr>
                                      <p:tavLst>
                                        <p:tav tm="0">
                                          <p:val>
                                            <p:fltVal val="0"/>
                                          </p:val>
                                        </p:tav>
                                        <p:tav tm="100000">
                                          <p:val>
                                            <p:strVal val="#ppt_w"/>
                                          </p:val>
                                        </p:tav>
                                      </p:tavLst>
                                    </p:anim>
                                    <p:anim calcmode="lin" valueType="num">
                                      <p:cBhvr>
                                        <p:cTn id="22" dur="500" fill="hold"/>
                                        <p:tgtEl>
                                          <p:spTgt spid="36"/>
                                        </p:tgtEl>
                                        <p:attrNameLst>
                                          <p:attrName>ppt_h</p:attrName>
                                        </p:attrNameLst>
                                      </p:cBhvr>
                                      <p:tavLst>
                                        <p:tav tm="0">
                                          <p:val>
                                            <p:fltVal val="0"/>
                                          </p:val>
                                        </p:tav>
                                        <p:tav tm="100000">
                                          <p:val>
                                            <p:strVal val="#ppt_h"/>
                                          </p:val>
                                        </p:tav>
                                      </p:tavLst>
                                    </p:anim>
                                    <p:animEffect transition="in" filter="fade">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63ABDF8-1D36-A341-946E-6EF3B6F58A82}"/>
              </a:ext>
            </a:extLst>
          </p:cNvPr>
          <p:cNvSpPr txBox="1"/>
          <p:nvPr/>
        </p:nvSpPr>
        <p:spPr>
          <a:xfrm>
            <a:off x="81384" y="45279"/>
            <a:ext cx="9003349" cy="369332"/>
          </a:xfrm>
          <a:prstGeom prst="rect">
            <a:avLst/>
          </a:prstGeom>
          <a:noFill/>
        </p:spPr>
        <p:txBody>
          <a:bodyPr wrap="square" rtlCol="0">
            <a:spAutoFit/>
          </a:bodyPr>
          <a:lstStyle/>
          <a:p>
            <a:pPr lvl="0">
              <a:defRPr/>
            </a:pPr>
            <a:r>
              <a:rPr lang="ja-JP" altLang="en-US" b="1" dirty="0">
                <a:solidFill>
                  <a:schemeClr val="bg1"/>
                </a:solidFill>
                <a:latin typeface="+mj-ea"/>
                <a:ea typeface="+mj-ea"/>
              </a:rPr>
              <a:t>腎臓専門医から糖尿病専門医への紹介基準</a:t>
            </a:r>
            <a:endParaRPr lang="ja-JP" altLang="en-US" sz="1050" b="1" dirty="0">
              <a:solidFill>
                <a:schemeClr val="bg1"/>
              </a:solidFill>
              <a:latin typeface="+mj-ea"/>
              <a:ea typeface="+mj-ea"/>
            </a:endParaRPr>
          </a:p>
        </p:txBody>
      </p:sp>
      <p:sp>
        <p:nvSpPr>
          <p:cNvPr id="3" name="正方形/長方形 2"/>
          <p:cNvSpPr/>
          <p:nvPr/>
        </p:nvSpPr>
        <p:spPr>
          <a:xfrm>
            <a:off x="225920" y="556145"/>
            <a:ext cx="8820107" cy="4093428"/>
          </a:xfrm>
          <a:prstGeom prst="rect">
            <a:avLst/>
          </a:prstGeom>
        </p:spPr>
        <p:txBody>
          <a:bodyPr wrap="square">
            <a:spAutoFit/>
          </a:bodyPr>
          <a:lstStyle/>
          <a:p>
            <a:r>
              <a:rPr lang="en-US" altLang="ja-JP" dirty="0"/>
              <a:t>1</a:t>
            </a:r>
            <a:r>
              <a:rPr lang="ja-JP" altLang="en-US" dirty="0"/>
              <a:t>） 糖尿病治療の大幅な変更等が望まれる場合の紹介基準</a:t>
            </a:r>
          </a:p>
          <a:p>
            <a:r>
              <a:rPr lang="ja-JP" altLang="en-US" dirty="0"/>
              <a:t>（紹介後は診断結果に応じて併診あるいは腎臓専門医での腎臓病治療の継続）</a:t>
            </a:r>
            <a:endParaRPr lang="en-US" altLang="ja-JP" dirty="0"/>
          </a:p>
          <a:p>
            <a:endParaRPr lang="ja-JP" altLang="en-US" dirty="0"/>
          </a:p>
          <a:p>
            <a:r>
              <a:rPr lang="ja-JP" altLang="en-US" dirty="0"/>
              <a:t>①血糖コントロール不良が一定期間持続する場合</a:t>
            </a:r>
            <a:r>
              <a:rPr lang="en-US" altLang="ja-JP" dirty="0"/>
              <a:t>※1</a:t>
            </a:r>
          </a:p>
          <a:p>
            <a:r>
              <a:rPr lang="en-US" altLang="ja-JP" dirty="0"/>
              <a:t>②</a:t>
            </a:r>
            <a:r>
              <a:rPr lang="ja-JP" altLang="en-US" dirty="0"/>
              <a:t>糖尿病治療の見直しを要する場合</a:t>
            </a:r>
            <a:r>
              <a:rPr lang="en-US" altLang="ja-JP" dirty="0"/>
              <a:t>※2</a:t>
            </a:r>
          </a:p>
          <a:p>
            <a:r>
              <a:rPr lang="en-US" altLang="ja-JP" dirty="0"/>
              <a:t>③</a:t>
            </a:r>
            <a:r>
              <a:rPr lang="ja-JP" altLang="en-US" dirty="0"/>
              <a:t>糖尿病急性増悪の場合 もしくは急性合併症</a:t>
            </a:r>
            <a:r>
              <a:rPr lang="en-US" altLang="ja-JP" dirty="0"/>
              <a:t>※3</a:t>
            </a:r>
          </a:p>
          <a:p>
            <a:r>
              <a:rPr lang="en-US" altLang="ja-JP" dirty="0"/>
              <a:t>④</a:t>
            </a:r>
            <a:r>
              <a:rPr lang="ja-JP" altLang="en-US" dirty="0"/>
              <a:t>周術期あるいは手術にそなえて血糖コントロールを必要とする場合</a:t>
            </a:r>
          </a:p>
          <a:p>
            <a:r>
              <a:rPr lang="ja-JP" altLang="en-US" dirty="0"/>
              <a:t>⑤糖尿病の患者教育が改めて必要になった場合</a:t>
            </a:r>
            <a:r>
              <a:rPr lang="en-US" altLang="ja-JP" dirty="0"/>
              <a:t>※4</a:t>
            </a:r>
          </a:p>
          <a:p>
            <a:endParaRPr lang="en-US" altLang="ja-JP" dirty="0"/>
          </a:p>
          <a:p>
            <a:r>
              <a:rPr lang="en-US" altLang="ja-JP" sz="1400" dirty="0"/>
              <a:t>※1 </a:t>
            </a:r>
            <a:r>
              <a:rPr lang="ja-JP" altLang="en-US" sz="1400" dirty="0"/>
              <a:t>通常は</a:t>
            </a:r>
            <a:r>
              <a:rPr lang="en-US" altLang="ja-JP" sz="1400" dirty="0"/>
              <a:t>HbA1c 8.0%</a:t>
            </a:r>
            <a:r>
              <a:rPr lang="ja-JP" altLang="en-US" sz="1400" dirty="0"/>
              <a:t>以上、高齢者については</a:t>
            </a:r>
            <a:r>
              <a:rPr lang="en-US" altLang="ja-JP" sz="1400" dirty="0"/>
              <a:t>HbA1c 8.5</a:t>
            </a:r>
            <a:r>
              <a:rPr lang="ja-JP" altLang="en-US" sz="1400" dirty="0"/>
              <a:t>％以上が</a:t>
            </a:r>
            <a:r>
              <a:rPr lang="en-US" altLang="ja-JP" sz="1400" dirty="0"/>
              <a:t>3 </a:t>
            </a:r>
            <a:r>
              <a:rPr lang="ja-JP" altLang="en-US" sz="1400" dirty="0"/>
              <a:t>か月以上持続することを目安とする。</a:t>
            </a:r>
          </a:p>
          <a:p>
            <a:r>
              <a:rPr lang="en-US" altLang="ja-JP" sz="1400" dirty="0"/>
              <a:t>※2 </a:t>
            </a:r>
            <a:r>
              <a:rPr lang="ja-JP" altLang="en-US" sz="1400" dirty="0"/>
              <a:t>腎機能低下に伴う薬剤効果増強に起因する低血糖を防止する場合（</a:t>
            </a:r>
            <a:r>
              <a:rPr lang="en-US" altLang="ja-JP" sz="1400" dirty="0"/>
              <a:t>SU </a:t>
            </a:r>
            <a:r>
              <a:rPr lang="ja-JP" altLang="en-US" sz="1400" dirty="0"/>
              <a:t>薬やインスリン療法の用量調整）、メトホルミン製剤の使用を見直す場合など</a:t>
            </a:r>
          </a:p>
          <a:p>
            <a:r>
              <a:rPr lang="en-US" altLang="ja-JP" sz="1400" dirty="0"/>
              <a:t>※3 </a:t>
            </a:r>
            <a:r>
              <a:rPr lang="ja-JP" altLang="en-US" sz="1400" dirty="0"/>
              <a:t>ステロイド使用や、膵疾患（膵癌、膵摘出後）、感染症に伴い血糖値の急激な悪化を認めた場合、あるいは糖尿病ケトアシドーシス、高血糖高浸透圧症候群、乳酸アシドーシスなどの急性代謝失調状態</a:t>
            </a:r>
          </a:p>
          <a:p>
            <a:r>
              <a:rPr lang="en-US" altLang="ja-JP" sz="1400" dirty="0"/>
              <a:t>※4 </a:t>
            </a:r>
            <a:r>
              <a:rPr lang="ja-JP" altLang="en-US" sz="1400" dirty="0"/>
              <a:t>糖尿病の基本的な疾患概念や、他の糖尿病合併症（網膜症・神経障害・大血管障害）に対する患者教育が改めて必要になった場合など</a:t>
            </a:r>
          </a:p>
        </p:txBody>
      </p:sp>
      <p:sp>
        <p:nvSpPr>
          <p:cNvPr id="8" name="正方形/長方形 7"/>
          <p:cNvSpPr/>
          <p:nvPr/>
        </p:nvSpPr>
        <p:spPr>
          <a:xfrm>
            <a:off x="323893" y="4926395"/>
            <a:ext cx="8422779" cy="1631216"/>
          </a:xfrm>
          <a:prstGeom prst="rect">
            <a:avLst/>
          </a:prstGeom>
        </p:spPr>
        <p:txBody>
          <a:bodyPr wrap="square">
            <a:spAutoFit/>
          </a:bodyPr>
          <a:lstStyle/>
          <a:p>
            <a:r>
              <a:rPr lang="en-US" altLang="ja-JP" dirty="0"/>
              <a:t>2</a:t>
            </a:r>
            <a:r>
              <a:rPr lang="ja-JP" altLang="en-US" dirty="0"/>
              <a:t>） 糖尿病専門医による糖尿病の継続管理が望ましいと考えられる場合の紹介基準</a:t>
            </a:r>
          </a:p>
          <a:p>
            <a:r>
              <a:rPr lang="en-US" altLang="ja-JP" dirty="0"/>
              <a:t>(</a:t>
            </a:r>
            <a:r>
              <a:rPr lang="ja-JP" altLang="en-US" dirty="0"/>
              <a:t>紹介後は両専門医による継続的な併診加療を含めて検討</a:t>
            </a:r>
            <a:r>
              <a:rPr lang="en-US" altLang="ja-JP" dirty="0"/>
              <a:t>)</a:t>
            </a:r>
          </a:p>
          <a:p>
            <a:r>
              <a:rPr lang="en-US" altLang="ja-JP" dirty="0"/>
              <a:t>① </a:t>
            </a:r>
            <a:r>
              <a:rPr lang="ja-JP" altLang="en-US" dirty="0"/>
              <a:t>内因性インスリン分泌が高度に枯渇している可能性がある場合</a:t>
            </a:r>
            <a:r>
              <a:rPr lang="en-US" altLang="ja-JP" dirty="0"/>
              <a:t>※</a:t>
            </a:r>
          </a:p>
          <a:p>
            <a:endParaRPr lang="en-US" altLang="ja-JP" dirty="0"/>
          </a:p>
          <a:p>
            <a:r>
              <a:rPr lang="en-US" altLang="ja-JP" sz="1400" dirty="0"/>
              <a:t>※ 1 </a:t>
            </a:r>
            <a:r>
              <a:rPr lang="ja-JP" altLang="en-US" sz="1400" dirty="0"/>
              <a:t>型糖尿病、低血糖を頻回に繰り返す症例、ブリットル糖尿病（血糖変動が顕著）、</a:t>
            </a:r>
          </a:p>
          <a:p>
            <a:r>
              <a:rPr lang="ja-JP" altLang="en-US" sz="1400" dirty="0"/>
              <a:t>膵切除後症例、末期腎不全においても空腹時血中</a:t>
            </a:r>
            <a:r>
              <a:rPr lang="en-US" altLang="ja-JP" sz="1400" dirty="0"/>
              <a:t>C </a:t>
            </a:r>
            <a:r>
              <a:rPr lang="ja-JP" altLang="en-US" sz="1400" dirty="0"/>
              <a:t>ペプチド≦</a:t>
            </a:r>
            <a:r>
              <a:rPr lang="en-US" altLang="ja-JP" sz="1400" dirty="0"/>
              <a:t>0.5ng/ml </a:t>
            </a:r>
            <a:r>
              <a:rPr lang="ja-JP" altLang="en-US" sz="1400" dirty="0"/>
              <a:t>の症例 など</a:t>
            </a:r>
          </a:p>
        </p:txBody>
      </p:sp>
    </p:spTree>
    <p:extLst>
      <p:ext uri="{BB962C8B-B14F-4D97-AF65-F5344CB8AC3E}">
        <p14:creationId xmlns:p14="http://schemas.microsoft.com/office/powerpoint/2010/main" val="133688008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42228D2A-A68E-404E-8639-A084C23F0BFC}"/>
              </a:ext>
            </a:extLst>
          </p:cNvPr>
          <p:cNvSpPr txBox="1"/>
          <p:nvPr/>
        </p:nvSpPr>
        <p:spPr>
          <a:xfrm>
            <a:off x="171145" y="45279"/>
            <a:ext cx="6012791" cy="369332"/>
          </a:xfrm>
          <a:prstGeom prst="rect">
            <a:avLst/>
          </a:prstGeom>
          <a:noFill/>
        </p:spPr>
        <p:txBody>
          <a:bodyPr wrap="square" rtlCol="0">
            <a:spAutoFit/>
          </a:bodyPr>
          <a:lstStyle/>
          <a:p>
            <a:pPr lvl="0">
              <a:defRPr/>
            </a:pPr>
            <a:r>
              <a:rPr lang="en-US" altLang="ja-JP" b="1" dirty="0">
                <a:solidFill>
                  <a:schemeClr val="bg1"/>
                </a:solidFill>
                <a:latin typeface="ＭＳ Ｐゴシック" panose="020B0600070205080204" pitchFamily="50" charset="-128"/>
                <a:ea typeface="ＭＳ Ｐゴシック" panose="020B0600070205080204" pitchFamily="50" charset="-128"/>
              </a:rPr>
              <a:t>CKD</a:t>
            </a:r>
            <a:r>
              <a:rPr lang="ja-JP" altLang="en-US" b="1" dirty="0">
                <a:solidFill>
                  <a:schemeClr val="bg1"/>
                </a:solidFill>
                <a:latin typeface="ＭＳ Ｐゴシック" panose="020B0600070205080204" pitchFamily="50" charset="-128"/>
                <a:ea typeface="ＭＳ Ｐゴシック" panose="020B0600070205080204" pitchFamily="50" charset="-128"/>
              </a:rPr>
              <a:t>に関する健診判定と対応の分類例</a:t>
            </a:r>
            <a:endParaRPr lang="en-US" altLang="ja-JP" b="1" dirty="0">
              <a:solidFill>
                <a:schemeClr val="bg1"/>
              </a:solidFill>
              <a:latin typeface="ＭＳ Ｐゴシック" panose="020B0600070205080204" pitchFamily="50" charset="-128"/>
              <a:ea typeface="ＭＳ Ｐゴシック" panose="020B0600070205080204" pitchFamily="50" charset="-128"/>
            </a:endParaRPr>
          </a:p>
        </p:txBody>
      </p:sp>
      <p:pic>
        <p:nvPicPr>
          <p:cNvPr id="5" name="Picture 2">
            <a:extLst>
              <a:ext uri="{FF2B5EF4-FFF2-40B4-BE49-F238E27FC236}">
                <a16:creationId xmlns:a16="http://schemas.microsoft.com/office/drawing/2014/main" id="{086DFF6B-15F9-BF40-82E6-9F30F8A21C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145" y="3768912"/>
            <a:ext cx="8729373" cy="2322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CB23AEC7-13E7-8340-88A6-6F6C3A3A76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1" y="1451450"/>
            <a:ext cx="8773720" cy="1775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a:extLst>
              <a:ext uri="{FF2B5EF4-FFF2-40B4-BE49-F238E27FC236}">
                <a16:creationId xmlns:a16="http://schemas.microsoft.com/office/drawing/2014/main" id="{CAD33FDE-F6F9-FF44-B83B-E19BD9F32556}"/>
              </a:ext>
            </a:extLst>
          </p:cNvPr>
          <p:cNvSpPr/>
          <p:nvPr/>
        </p:nvSpPr>
        <p:spPr>
          <a:xfrm>
            <a:off x="1703596" y="6205105"/>
            <a:ext cx="7133684" cy="28841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74"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厚生労働省ＨＰ　標準的な健診・保健指導プログラム</a:t>
            </a:r>
            <a:r>
              <a:rPr kumimoji="1" lang="en-US" altLang="ja-JP" sz="1274"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274"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平成</a:t>
            </a:r>
            <a:r>
              <a:rPr kumimoji="1" lang="en-US" altLang="ja-JP" sz="1274"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30</a:t>
            </a:r>
            <a:r>
              <a:rPr kumimoji="1" lang="ja-JP" altLang="en-US" sz="1274"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年度版</a:t>
            </a:r>
            <a:r>
              <a:rPr kumimoji="1" lang="en-US" altLang="ja-JP" sz="1274"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274"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をもとに、がん・疾病対策課作成</a:t>
            </a:r>
            <a:endParaRPr kumimoji="1" lang="en-US" altLang="ja-JP" sz="1274"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 name="正方形/長方形 7">
            <a:extLst>
              <a:ext uri="{FF2B5EF4-FFF2-40B4-BE49-F238E27FC236}">
                <a16:creationId xmlns:a16="http://schemas.microsoft.com/office/drawing/2014/main" id="{0AAED619-F2A1-B348-982F-0F48AE229971}"/>
              </a:ext>
            </a:extLst>
          </p:cNvPr>
          <p:cNvSpPr/>
          <p:nvPr/>
        </p:nvSpPr>
        <p:spPr>
          <a:xfrm>
            <a:off x="140374" y="1014493"/>
            <a:ext cx="7343677" cy="34439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38"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638"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尿蛋白に関する判定と対応の分類例（血清クレアチニンを測定していない場合）</a:t>
            </a:r>
            <a:r>
              <a:rPr kumimoji="1" lang="en-US" altLang="ja-JP" sz="1638"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p:txBody>
      </p:sp>
      <p:sp>
        <p:nvSpPr>
          <p:cNvPr id="9" name="正方形/長方形 8">
            <a:extLst>
              <a:ext uri="{FF2B5EF4-FFF2-40B4-BE49-F238E27FC236}">
                <a16:creationId xmlns:a16="http://schemas.microsoft.com/office/drawing/2014/main" id="{370D5E27-88BE-134A-B30C-C935205DA8D1}"/>
              </a:ext>
            </a:extLst>
          </p:cNvPr>
          <p:cNvSpPr/>
          <p:nvPr/>
        </p:nvSpPr>
        <p:spPr>
          <a:xfrm>
            <a:off x="163773" y="3370878"/>
            <a:ext cx="6631237" cy="34439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38"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638"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尿蛋白及び血清クレアチニンに関する判定と対応の分類例</a:t>
            </a:r>
            <a:r>
              <a:rPr kumimoji="1" lang="en-US" altLang="ja-JP" sz="1638"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p:txBody>
      </p:sp>
    </p:spTree>
    <p:extLst>
      <p:ext uri="{BB962C8B-B14F-4D97-AF65-F5344CB8AC3E}">
        <p14:creationId xmlns:p14="http://schemas.microsoft.com/office/powerpoint/2010/main" val="387175857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35A1C8E-8189-A44D-B675-8E133A60C302}"/>
              </a:ext>
            </a:extLst>
          </p:cNvPr>
          <p:cNvSpPr txBox="1"/>
          <p:nvPr/>
        </p:nvSpPr>
        <p:spPr>
          <a:xfrm>
            <a:off x="348120" y="32579"/>
            <a:ext cx="6012791" cy="369332"/>
          </a:xfrm>
          <a:prstGeom prst="rect">
            <a:avLst/>
          </a:prstGeom>
          <a:noFill/>
        </p:spPr>
        <p:txBody>
          <a:bodyPr wrap="square" rtlCol="0">
            <a:spAutoFit/>
          </a:bodyPr>
          <a:lstStyle/>
          <a:p>
            <a:pPr lvl="0">
              <a:defRPr/>
            </a:pPr>
            <a:r>
              <a:rPr lang="ja-JP" altLang="en-US" b="1" dirty="0">
                <a:solidFill>
                  <a:schemeClr val="bg1"/>
                </a:solidFill>
                <a:latin typeface="ＭＳ Ｐゴシック" panose="020B0600070205080204" pitchFamily="50" charset="-128"/>
                <a:ea typeface="ＭＳ Ｐゴシック" panose="020B0600070205080204" pitchFamily="50" charset="-128"/>
              </a:rPr>
              <a:t>病期に応じた腎疾患対策の全体像</a:t>
            </a:r>
          </a:p>
        </p:txBody>
      </p:sp>
      <p:sp>
        <p:nvSpPr>
          <p:cNvPr id="5" name="正方形/長方形 4">
            <a:extLst>
              <a:ext uri="{FF2B5EF4-FFF2-40B4-BE49-F238E27FC236}">
                <a16:creationId xmlns:a16="http://schemas.microsoft.com/office/drawing/2014/main" id="{38BAB75C-E8CE-FB49-B4B4-51E27806A6F0}"/>
              </a:ext>
            </a:extLst>
          </p:cNvPr>
          <p:cNvSpPr/>
          <p:nvPr/>
        </p:nvSpPr>
        <p:spPr>
          <a:xfrm>
            <a:off x="2685511" y="1730088"/>
            <a:ext cx="838692" cy="288412"/>
          </a:xfrm>
          <a:prstGeom prst="rect">
            <a:avLst/>
          </a:prstGeom>
          <a:ln w="38100">
            <a:solidFill>
              <a:srgbClr val="FF0000"/>
            </a:solidFill>
          </a:ln>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srgbClr val="FF0000"/>
                </a:solidFill>
                <a:effectLst/>
                <a:uLnTx/>
                <a:uFillTx/>
                <a:latin typeface="+mn-ea"/>
                <a:cs typeface="+mn-cs"/>
              </a:rPr>
              <a:t>受診勧奨</a:t>
            </a:r>
            <a:endParaRPr kumimoji="1" lang="en-US" altLang="ja-JP" sz="1274" b="1" i="0" u="none" strike="noStrike" kern="1200" cap="none" spc="0" normalizeH="0" baseline="0" noProof="0" dirty="0">
              <a:ln>
                <a:noFill/>
              </a:ln>
              <a:solidFill>
                <a:srgbClr val="FF0000"/>
              </a:solidFill>
              <a:effectLst/>
              <a:uLnTx/>
              <a:uFillTx/>
              <a:latin typeface="+mn-ea"/>
              <a:cs typeface="+mn-cs"/>
            </a:endParaRPr>
          </a:p>
        </p:txBody>
      </p:sp>
      <p:sp>
        <p:nvSpPr>
          <p:cNvPr id="6" name="正方形/長方形 5">
            <a:extLst>
              <a:ext uri="{FF2B5EF4-FFF2-40B4-BE49-F238E27FC236}">
                <a16:creationId xmlns:a16="http://schemas.microsoft.com/office/drawing/2014/main" id="{173076C6-7BE6-A146-9693-DA85D448087E}"/>
              </a:ext>
            </a:extLst>
          </p:cNvPr>
          <p:cNvSpPr/>
          <p:nvPr/>
        </p:nvSpPr>
        <p:spPr>
          <a:xfrm>
            <a:off x="771106" y="2039501"/>
            <a:ext cx="2322705" cy="87144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910" b="0" i="0" u="none" strike="noStrike" kern="1200" cap="none" spc="0" normalizeH="0" baseline="0" noProof="0" dirty="0">
              <a:ln>
                <a:noFill/>
              </a:ln>
              <a:solidFill>
                <a:prstClr val="black"/>
              </a:solidFill>
              <a:effectLst/>
              <a:uLnTx/>
              <a:uFillTx/>
              <a:latin typeface="+mn-ea"/>
              <a:cs typeface="+mn-cs"/>
            </a:endParaRPr>
          </a:p>
        </p:txBody>
      </p:sp>
      <p:sp>
        <p:nvSpPr>
          <p:cNvPr id="7" name="フローチャート : 端子 84">
            <a:extLst>
              <a:ext uri="{FF2B5EF4-FFF2-40B4-BE49-F238E27FC236}">
                <a16:creationId xmlns:a16="http://schemas.microsoft.com/office/drawing/2014/main" id="{9DE37F67-869C-D64B-942B-CDDF5E741A52}"/>
              </a:ext>
            </a:extLst>
          </p:cNvPr>
          <p:cNvSpPr/>
          <p:nvPr/>
        </p:nvSpPr>
        <p:spPr>
          <a:xfrm>
            <a:off x="767937" y="1015296"/>
            <a:ext cx="1400895" cy="517430"/>
          </a:xfrm>
          <a:prstGeom prst="flowChartTerminator">
            <a:avLst/>
          </a:prstGeom>
          <a:noFill/>
          <a:ln w="28575">
            <a:solidFill>
              <a:srgbClr val="7030A0"/>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mn-ea"/>
                <a:cs typeface="+mn-cs"/>
              </a:rPr>
              <a:t>生活習慣病</a:t>
            </a:r>
            <a:endParaRPr kumimoji="1" lang="en-US" altLang="ja-JP" sz="1092" b="1" i="0" u="none" strike="noStrike" kern="1200" cap="none" spc="0" normalizeH="0" baseline="0" noProof="0" dirty="0">
              <a:ln>
                <a:noFill/>
              </a:ln>
              <a:solidFill>
                <a:prstClr val="black"/>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mn-ea"/>
                <a:cs typeface="+mn-cs"/>
              </a:rPr>
              <a:t>の発症予防</a:t>
            </a:r>
          </a:p>
        </p:txBody>
      </p:sp>
      <p:sp>
        <p:nvSpPr>
          <p:cNvPr id="8" name="フローチャート : 端子 86">
            <a:extLst>
              <a:ext uri="{FF2B5EF4-FFF2-40B4-BE49-F238E27FC236}">
                <a16:creationId xmlns:a16="http://schemas.microsoft.com/office/drawing/2014/main" id="{6324AF24-598F-9B4A-B52D-335485DDDD90}"/>
              </a:ext>
            </a:extLst>
          </p:cNvPr>
          <p:cNvSpPr/>
          <p:nvPr/>
        </p:nvSpPr>
        <p:spPr>
          <a:xfrm>
            <a:off x="5680307" y="1006105"/>
            <a:ext cx="2183938" cy="505520"/>
          </a:xfrm>
          <a:prstGeom prst="flowChartTerminator">
            <a:avLst/>
          </a:prstGeom>
          <a:noFill/>
          <a:ln w="28575">
            <a:solidFill>
              <a:srgbClr val="7030A0"/>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mn-ea"/>
                <a:cs typeface="+mn-cs"/>
              </a:rPr>
              <a:t>・</a:t>
            </a:r>
            <a:r>
              <a:rPr kumimoji="1" lang="en-US" altLang="ja-JP" sz="1092" b="1" i="0" u="none" strike="noStrike" kern="1200" cap="none" spc="0" normalizeH="0" baseline="0" noProof="0" dirty="0">
                <a:ln>
                  <a:noFill/>
                </a:ln>
                <a:solidFill>
                  <a:prstClr val="black"/>
                </a:solidFill>
                <a:effectLst/>
                <a:uLnTx/>
                <a:uFillTx/>
                <a:latin typeface="+mn-ea"/>
                <a:cs typeface="+mn-cs"/>
              </a:rPr>
              <a:t>CKD</a:t>
            </a:r>
            <a:r>
              <a:rPr kumimoji="1" lang="ja-JP" altLang="en-US" sz="1092" b="1" i="0" u="none" strike="noStrike" kern="1200" cap="none" spc="0" normalizeH="0" baseline="0" noProof="0" dirty="0">
                <a:ln>
                  <a:noFill/>
                </a:ln>
                <a:solidFill>
                  <a:prstClr val="black"/>
                </a:solidFill>
                <a:effectLst/>
                <a:uLnTx/>
                <a:uFillTx/>
                <a:latin typeface="+mn-ea"/>
                <a:cs typeface="+mn-cs"/>
              </a:rPr>
              <a:t>重症化予防</a:t>
            </a:r>
            <a:endParaRPr kumimoji="1" lang="en-US" altLang="ja-JP" sz="1092" b="1"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mn-ea"/>
                <a:cs typeface="+mn-cs"/>
              </a:rPr>
              <a:t>・原因疾病の管理の継続　</a:t>
            </a:r>
            <a:endParaRPr kumimoji="1" lang="en-US" altLang="ja-JP" sz="1092" b="1"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mn-ea"/>
                <a:cs typeface="+mn-cs"/>
              </a:rPr>
              <a:t>・合併症予防</a:t>
            </a:r>
            <a:endParaRPr kumimoji="1" lang="en-US" altLang="ja-JP" sz="1092" b="1" i="0" u="none" strike="noStrike" kern="1200" cap="none" spc="0" normalizeH="0" baseline="0" noProof="0" dirty="0">
              <a:ln>
                <a:noFill/>
              </a:ln>
              <a:solidFill>
                <a:prstClr val="black"/>
              </a:solidFill>
              <a:effectLst/>
              <a:uLnTx/>
              <a:uFillTx/>
              <a:latin typeface="+mn-ea"/>
              <a:cs typeface="+mn-cs"/>
            </a:endParaRPr>
          </a:p>
        </p:txBody>
      </p:sp>
      <p:sp>
        <p:nvSpPr>
          <p:cNvPr id="9" name="フローチャート : 端子 89">
            <a:extLst>
              <a:ext uri="{FF2B5EF4-FFF2-40B4-BE49-F238E27FC236}">
                <a16:creationId xmlns:a16="http://schemas.microsoft.com/office/drawing/2014/main" id="{218C08B5-E55E-9446-AC0F-25E2702FC154}"/>
              </a:ext>
            </a:extLst>
          </p:cNvPr>
          <p:cNvSpPr/>
          <p:nvPr/>
        </p:nvSpPr>
        <p:spPr>
          <a:xfrm>
            <a:off x="3000989" y="1015296"/>
            <a:ext cx="1757794" cy="483907"/>
          </a:xfrm>
          <a:prstGeom prst="flowChartTerminator">
            <a:avLst/>
          </a:prstGeom>
          <a:noFill/>
          <a:ln w="28575">
            <a:solidFill>
              <a:srgbClr val="7030A0"/>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74" b="1" i="0" u="none" strike="noStrike" kern="1200" cap="none" spc="0" normalizeH="0" baseline="0" noProof="0" dirty="0">
                <a:ln>
                  <a:noFill/>
                </a:ln>
                <a:solidFill>
                  <a:prstClr val="black"/>
                </a:solidFill>
                <a:effectLst/>
                <a:uLnTx/>
                <a:uFillTx/>
                <a:latin typeface="+mn-ea"/>
                <a:cs typeface="+mn-cs"/>
              </a:rPr>
              <a:t>CKD</a:t>
            </a:r>
            <a:r>
              <a:rPr kumimoji="1" lang="ja-JP" altLang="en-US" sz="1274" b="1" i="0" u="none" strike="noStrike" kern="1200" cap="none" spc="0" normalizeH="0" baseline="0" noProof="0" dirty="0">
                <a:ln>
                  <a:noFill/>
                </a:ln>
                <a:solidFill>
                  <a:prstClr val="black"/>
                </a:solidFill>
                <a:effectLst/>
                <a:uLnTx/>
                <a:uFillTx/>
                <a:latin typeface="+mn-ea"/>
                <a:cs typeface="+mn-cs"/>
              </a:rPr>
              <a:t>発症予防　　</a:t>
            </a:r>
            <a:endParaRPr kumimoji="1" lang="en-US" altLang="ja-JP" sz="1274" b="1" i="0" u="none" strike="noStrike" kern="1200" cap="none" spc="0" normalizeH="0" baseline="0" noProof="0" dirty="0">
              <a:ln>
                <a:noFill/>
              </a:ln>
              <a:solidFill>
                <a:prstClr val="black"/>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56" b="1" i="0" u="none" strike="noStrike" kern="1200" cap="none" spc="0" normalizeH="0" baseline="0" noProof="0" dirty="0">
                <a:ln>
                  <a:noFill/>
                </a:ln>
                <a:solidFill>
                  <a:prstClr val="black"/>
                </a:solidFill>
                <a:effectLst/>
                <a:uLnTx/>
                <a:uFillTx/>
                <a:latin typeface="+mn-ea"/>
                <a:cs typeface="+mn-cs"/>
              </a:rPr>
              <a:t>（原因疾病の重症化予防）</a:t>
            </a:r>
            <a:endParaRPr kumimoji="1" lang="en-US" altLang="ja-JP" sz="956" b="1" i="0" u="none" strike="noStrike" kern="1200" cap="none" spc="0" normalizeH="0" baseline="0" noProof="0" dirty="0">
              <a:ln>
                <a:noFill/>
              </a:ln>
              <a:solidFill>
                <a:prstClr val="black"/>
              </a:solidFill>
              <a:effectLst/>
              <a:uLnTx/>
              <a:uFillTx/>
              <a:latin typeface="+mn-ea"/>
              <a:cs typeface="+mn-cs"/>
            </a:endParaRPr>
          </a:p>
        </p:txBody>
      </p:sp>
      <p:sp>
        <p:nvSpPr>
          <p:cNvPr id="10" name="正方形/長方形 9">
            <a:extLst>
              <a:ext uri="{FF2B5EF4-FFF2-40B4-BE49-F238E27FC236}">
                <a16:creationId xmlns:a16="http://schemas.microsoft.com/office/drawing/2014/main" id="{38774AE0-37E9-2240-8A7D-761A436134A8}"/>
              </a:ext>
            </a:extLst>
          </p:cNvPr>
          <p:cNvSpPr/>
          <p:nvPr/>
        </p:nvSpPr>
        <p:spPr>
          <a:xfrm>
            <a:off x="30784" y="5623483"/>
            <a:ext cx="685752" cy="877737"/>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関連する施策</a:t>
            </a:r>
          </a:p>
        </p:txBody>
      </p:sp>
      <p:sp>
        <p:nvSpPr>
          <p:cNvPr id="11" name="直線コネクタ 10">
            <a:extLst>
              <a:ext uri="{FF2B5EF4-FFF2-40B4-BE49-F238E27FC236}">
                <a16:creationId xmlns:a16="http://schemas.microsoft.com/office/drawing/2014/main" id="{81D2FA4A-F1F9-3A4B-B5F3-45FA63805025}"/>
              </a:ext>
            </a:extLst>
          </p:cNvPr>
          <p:cNvSpPr/>
          <p:nvPr/>
        </p:nvSpPr>
        <p:spPr>
          <a:xfrm flipV="1">
            <a:off x="26994" y="5561367"/>
            <a:ext cx="9054326" cy="0"/>
          </a:xfrm>
          <a:prstGeom prst="line">
            <a:avLst/>
          </a:prstGeom>
          <a:noFill/>
          <a:ln w="38100" cap="flat">
            <a:solidFill>
              <a:schemeClr val="tx1"/>
            </a:solidFill>
            <a:prstDash val="sysDot"/>
          </a:ln>
        </p:spPr>
        <p:txBody>
          <a:bodyPr lIns="79411" tIns="39706" rIns="79411" bIns="39706"/>
          <a:lstStyle>
            <a:lvl1pPr lvl="0">
              <a:defRPr/>
            </a:lvl1pPr>
          </a:lstStyle>
          <a:p>
            <a:pPr marL="0" marR="0" lvl="0" indent="0" algn="l" defTabSz="794083" rtl="0" eaLnBrk="1" fontAlgn="auto" latinLnBrk="0" hangingPunct="1">
              <a:lnSpc>
                <a:spcPct val="100000"/>
              </a:lnSpc>
              <a:spcBef>
                <a:spcPts val="0"/>
              </a:spcBef>
              <a:spcAft>
                <a:spcPts val="0"/>
              </a:spcAft>
              <a:buClrTx/>
              <a:buSzTx/>
              <a:buFontTx/>
              <a:buNone/>
              <a:tabLst/>
              <a:defRPr/>
            </a:pPr>
            <a:endParaRPr kumimoji="1" sz="1456" b="0" i="0" u="none" strike="noStrike" kern="1200" cap="none" spc="0" normalizeH="0" baseline="0" noProof="0" dirty="0">
              <a:ln>
                <a:noFill/>
              </a:ln>
              <a:solidFill>
                <a:prstClr val="black"/>
              </a:solidFill>
              <a:effectLst/>
              <a:uLnTx/>
              <a:uFillTx/>
              <a:latin typeface="Arial"/>
              <a:ea typeface="+mn-ea"/>
              <a:cs typeface="+mn-cs"/>
            </a:endParaRPr>
          </a:p>
        </p:txBody>
      </p:sp>
      <p:sp>
        <p:nvSpPr>
          <p:cNvPr id="12" name="正方形/長方形 11">
            <a:extLst>
              <a:ext uri="{FF2B5EF4-FFF2-40B4-BE49-F238E27FC236}">
                <a16:creationId xmlns:a16="http://schemas.microsoft.com/office/drawing/2014/main" id="{9E030928-D2B2-BD44-ADD5-0B4AD2829C85}"/>
              </a:ext>
            </a:extLst>
          </p:cNvPr>
          <p:cNvSpPr/>
          <p:nvPr/>
        </p:nvSpPr>
        <p:spPr>
          <a:xfrm>
            <a:off x="778867" y="5623483"/>
            <a:ext cx="8256958" cy="87773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6054" marR="0" lvl="0" indent="-15605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74" b="0" i="0" u="none" strike="noStrike" kern="1200" cap="none" spc="0" normalizeH="0" baseline="0" noProof="0" dirty="0">
                <a:ln>
                  <a:noFill/>
                </a:ln>
                <a:solidFill>
                  <a:prstClr val="black"/>
                </a:solidFill>
                <a:effectLst/>
                <a:uLnTx/>
                <a:uFillTx/>
                <a:latin typeface="+mn-ea"/>
                <a:cs typeface="+mn-cs"/>
              </a:rPr>
              <a:t>禁煙、運動、減量、減塩等について、健康日本</a:t>
            </a:r>
            <a:r>
              <a:rPr kumimoji="1" lang="en-US" altLang="ja-JP" sz="1274" b="0" i="0" u="none" strike="noStrike" kern="1200" cap="none" spc="0" normalizeH="0" baseline="0" noProof="0" dirty="0">
                <a:ln>
                  <a:noFill/>
                </a:ln>
                <a:solidFill>
                  <a:prstClr val="black"/>
                </a:solidFill>
                <a:effectLst/>
                <a:uLnTx/>
                <a:uFillTx/>
                <a:latin typeface="+mn-ea"/>
                <a:cs typeface="+mn-cs"/>
              </a:rPr>
              <a:t>21</a:t>
            </a:r>
            <a:r>
              <a:rPr kumimoji="1" lang="ja-JP" altLang="en-US" sz="1274" b="0" i="0" u="none" strike="noStrike" kern="1200" cap="none" spc="0" normalizeH="0" baseline="0" noProof="0" dirty="0">
                <a:ln>
                  <a:noFill/>
                </a:ln>
                <a:solidFill>
                  <a:prstClr val="black"/>
                </a:solidFill>
                <a:effectLst/>
                <a:uLnTx/>
                <a:uFillTx/>
                <a:latin typeface="+mn-ea"/>
                <a:cs typeface="+mn-cs"/>
              </a:rPr>
              <a:t>（第二次）に目標を掲げ、取組を推進</a:t>
            </a:r>
            <a:endParaRPr kumimoji="1" lang="en-US" altLang="ja-JP" sz="1274" b="0" i="0" u="none" strike="noStrike" kern="1200" cap="none" spc="0" normalizeH="0" baseline="0" noProof="0" dirty="0">
              <a:ln>
                <a:noFill/>
              </a:ln>
              <a:solidFill>
                <a:prstClr val="black"/>
              </a:solidFill>
              <a:effectLst/>
              <a:uLnTx/>
              <a:uFillTx/>
              <a:latin typeface="+mn-ea"/>
              <a:cs typeface="+mn-cs"/>
            </a:endParaRPr>
          </a:p>
          <a:p>
            <a:pPr marL="156054" marR="0" lvl="0" indent="-15605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74" b="0" i="0" u="none" strike="noStrike" kern="1200" cap="none" spc="0" normalizeH="0" baseline="0" noProof="0" dirty="0">
                <a:ln>
                  <a:noFill/>
                </a:ln>
                <a:solidFill>
                  <a:prstClr val="black"/>
                </a:solidFill>
                <a:effectLst/>
                <a:uLnTx/>
                <a:uFillTx/>
                <a:latin typeface="+mn-ea"/>
                <a:cs typeface="+mn-cs"/>
              </a:rPr>
              <a:t>糖尿病性腎症重症化予防プログラム</a:t>
            </a:r>
            <a:endParaRPr kumimoji="1" lang="en-US" altLang="ja-JP" sz="1274" b="0" i="0" u="none" strike="noStrike" kern="1200" cap="none" spc="0" normalizeH="0" baseline="0" noProof="0" dirty="0">
              <a:ln>
                <a:noFill/>
              </a:ln>
              <a:solidFill>
                <a:prstClr val="black"/>
              </a:solidFill>
              <a:effectLst/>
              <a:uLnTx/>
              <a:uFillTx/>
              <a:latin typeface="+mn-ea"/>
              <a:cs typeface="+mn-cs"/>
            </a:endParaRPr>
          </a:p>
          <a:p>
            <a:pPr marL="156054" marR="0" lvl="0" indent="-15605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74" b="0" i="0" u="none" strike="noStrike" kern="1200" cap="none" spc="0" normalizeH="0" baseline="0" noProof="0" dirty="0">
                <a:ln>
                  <a:noFill/>
                </a:ln>
                <a:solidFill>
                  <a:prstClr val="black"/>
                </a:solidFill>
                <a:effectLst/>
                <a:uLnTx/>
                <a:uFillTx/>
                <a:latin typeface="+mn-ea"/>
                <a:cs typeface="+mn-cs"/>
              </a:rPr>
              <a:t>難病診療連携拠点病院を中心とした医療提供体制の構築、指定難病患者データベースの稼働　等</a:t>
            </a:r>
            <a:endParaRPr kumimoji="1" lang="en-US" altLang="ja-JP" sz="1274" b="0" i="0" u="none" strike="noStrike" kern="1200" cap="none" spc="0" normalizeH="0" baseline="0" noProof="0" dirty="0">
              <a:ln>
                <a:noFill/>
              </a:ln>
              <a:solidFill>
                <a:prstClr val="black"/>
              </a:solidFill>
              <a:effectLst/>
              <a:uLnTx/>
              <a:uFillTx/>
              <a:latin typeface="+mn-ea"/>
              <a:cs typeface="+mn-cs"/>
            </a:endParaRPr>
          </a:p>
          <a:p>
            <a:pPr marL="156054" marR="0" lvl="0" indent="-15605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ja-JP" sz="1274" b="0" i="0" u="none" strike="noStrike" kern="1200" cap="none" spc="0" normalizeH="0" baseline="0" noProof="0" dirty="0">
                <a:ln>
                  <a:noFill/>
                </a:ln>
                <a:solidFill>
                  <a:prstClr val="black"/>
                </a:solidFill>
                <a:effectLst/>
                <a:uLnTx/>
                <a:uFillTx/>
                <a:latin typeface="+mn-ea"/>
                <a:cs typeface="+mn-cs"/>
              </a:rPr>
              <a:t>腎</a:t>
            </a:r>
            <a:r>
              <a:rPr kumimoji="1" lang="ja-JP" altLang="en-US" sz="1274" b="0" i="0" u="none" strike="noStrike" kern="1200" cap="none" spc="0" normalizeH="0" baseline="0" noProof="0" dirty="0">
                <a:ln>
                  <a:noFill/>
                </a:ln>
                <a:solidFill>
                  <a:prstClr val="black"/>
                </a:solidFill>
                <a:effectLst/>
                <a:uLnTx/>
                <a:uFillTx/>
                <a:latin typeface="+mn-ea"/>
                <a:cs typeface="+mn-cs"/>
              </a:rPr>
              <a:t>移植に関する</a:t>
            </a:r>
            <a:r>
              <a:rPr kumimoji="1" lang="ja-JP" altLang="ja-JP" sz="1274" b="0" i="0" u="none" strike="noStrike" kern="1200" cap="none" spc="0" normalizeH="0" baseline="0" noProof="0" dirty="0">
                <a:ln>
                  <a:noFill/>
                </a:ln>
                <a:solidFill>
                  <a:prstClr val="black"/>
                </a:solidFill>
                <a:effectLst/>
                <a:uLnTx/>
                <a:uFillTx/>
                <a:latin typeface="+mn-ea"/>
                <a:cs typeface="+mn-cs"/>
              </a:rPr>
              <a:t>普及啓発活動、院内体制の整備、提供移植施設の負担軽減</a:t>
            </a:r>
            <a:r>
              <a:rPr kumimoji="1" lang="ja-JP" altLang="en-US" sz="1274" b="0" i="0" u="none" strike="noStrike" kern="1200" cap="none" spc="0" normalizeH="0" baseline="0" noProof="0" dirty="0">
                <a:ln>
                  <a:noFill/>
                </a:ln>
                <a:solidFill>
                  <a:prstClr val="black"/>
                </a:solidFill>
                <a:effectLst/>
                <a:uLnTx/>
                <a:uFillTx/>
                <a:latin typeface="+mn-ea"/>
                <a:cs typeface="+mn-cs"/>
              </a:rPr>
              <a:t>　</a:t>
            </a:r>
            <a:r>
              <a:rPr kumimoji="1" lang="ja-JP" altLang="ja-JP" sz="1274" b="0" i="0" u="none" strike="noStrike" kern="1200" cap="none" spc="0" normalizeH="0" baseline="0" noProof="0" dirty="0">
                <a:ln>
                  <a:noFill/>
                </a:ln>
                <a:solidFill>
                  <a:prstClr val="black"/>
                </a:solidFill>
                <a:effectLst/>
                <a:uLnTx/>
                <a:uFillTx/>
                <a:latin typeface="+mn-ea"/>
                <a:cs typeface="+mn-cs"/>
              </a:rPr>
              <a:t>等</a:t>
            </a:r>
            <a:endParaRPr kumimoji="1" lang="en-US" altLang="ja-JP" sz="1274" b="0" i="0" u="none" strike="noStrike" kern="1200" cap="none" spc="0" normalizeH="0" baseline="0" noProof="0" dirty="0">
              <a:ln>
                <a:noFill/>
              </a:ln>
              <a:solidFill>
                <a:prstClr val="black"/>
              </a:solidFill>
              <a:effectLst/>
              <a:uLnTx/>
              <a:uFillTx/>
              <a:latin typeface="+mn-ea"/>
              <a:cs typeface="+mn-cs"/>
            </a:endParaRPr>
          </a:p>
        </p:txBody>
      </p:sp>
      <p:sp>
        <p:nvSpPr>
          <p:cNvPr id="13" name="正方形/長方形 12">
            <a:extLst>
              <a:ext uri="{FF2B5EF4-FFF2-40B4-BE49-F238E27FC236}">
                <a16:creationId xmlns:a16="http://schemas.microsoft.com/office/drawing/2014/main" id="{EF8AA2CE-86EA-1B48-9ED6-15CE71E999AE}"/>
              </a:ext>
            </a:extLst>
          </p:cNvPr>
          <p:cNvSpPr/>
          <p:nvPr/>
        </p:nvSpPr>
        <p:spPr>
          <a:xfrm>
            <a:off x="3093810" y="3319327"/>
            <a:ext cx="4770435" cy="262149"/>
          </a:xfrm>
          <a:prstGeom prst="rect">
            <a:avLst/>
          </a:prstGeom>
          <a:solidFill>
            <a:schemeClr val="accent5">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通院患者への</a:t>
            </a:r>
            <a:r>
              <a:rPr kumimoji="1" lang="en-US" altLang="ja-JP" sz="1274" b="1" i="0" u="none" strike="noStrike" kern="1200" cap="none" spc="0" normalizeH="0" baseline="0" noProof="0" dirty="0">
                <a:ln>
                  <a:noFill/>
                </a:ln>
                <a:solidFill>
                  <a:prstClr val="black"/>
                </a:solidFill>
                <a:effectLst/>
                <a:uLnTx/>
                <a:uFillTx/>
                <a:latin typeface="+mn-ea"/>
                <a:cs typeface="+mn-cs"/>
              </a:rPr>
              <a:t>CKD</a:t>
            </a:r>
            <a:r>
              <a:rPr kumimoji="1" lang="ja-JP" altLang="en-US" sz="1274" b="1" i="0" u="none" strike="noStrike" kern="1200" cap="none" spc="0" normalizeH="0" baseline="0" noProof="0" dirty="0">
                <a:ln>
                  <a:noFill/>
                </a:ln>
                <a:solidFill>
                  <a:prstClr val="black"/>
                </a:solidFill>
                <a:effectLst/>
                <a:uLnTx/>
                <a:uFillTx/>
                <a:latin typeface="+mn-ea"/>
                <a:cs typeface="+mn-cs"/>
              </a:rPr>
              <a:t>発症予防、重症化予防に関する知識の普及</a:t>
            </a:r>
            <a:endParaRPr kumimoji="1" lang="en-US" altLang="ja-JP" sz="1274" b="1" i="0" u="none" strike="noStrike" kern="1200" cap="none" spc="0" normalizeH="0" baseline="0" noProof="0" dirty="0">
              <a:ln>
                <a:noFill/>
              </a:ln>
              <a:solidFill>
                <a:prstClr val="black"/>
              </a:solidFill>
              <a:effectLst/>
              <a:uLnTx/>
              <a:uFillTx/>
              <a:latin typeface="+mn-ea"/>
              <a:cs typeface="+mn-cs"/>
            </a:endParaRPr>
          </a:p>
        </p:txBody>
      </p:sp>
      <p:sp>
        <p:nvSpPr>
          <p:cNvPr id="14" name="正方形/長方形 13">
            <a:extLst>
              <a:ext uri="{FF2B5EF4-FFF2-40B4-BE49-F238E27FC236}">
                <a16:creationId xmlns:a16="http://schemas.microsoft.com/office/drawing/2014/main" id="{190B4E05-10B2-DA42-A194-A8E9193AB234}"/>
              </a:ext>
            </a:extLst>
          </p:cNvPr>
          <p:cNvSpPr/>
          <p:nvPr/>
        </p:nvSpPr>
        <p:spPr>
          <a:xfrm>
            <a:off x="55326" y="3609077"/>
            <a:ext cx="680288" cy="618900"/>
          </a:xfrm>
          <a:prstGeom prst="rect">
            <a:avLst/>
          </a:prstGeom>
          <a:solidFill>
            <a:schemeClr val="bg1"/>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診療</a:t>
            </a:r>
            <a:endParaRPr kumimoji="1" lang="en-US" altLang="ja-JP" sz="1274" b="1" i="0" u="none" strike="noStrike" kern="1200" cap="none" spc="0" normalizeH="0" baseline="0" noProof="0" dirty="0">
              <a:ln>
                <a:noFill/>
              </a:ln>
              <a:solidFill>
                <a:prstClr val="black"/>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水準の</a:t>
            </a:r>
            <a:endParaRPr kumimoji="1" lang="en-US" altLang="ja-JP" sz="1274" b="1" i="0" u="none" strike="noStrike" kern="1200" cap="none" spc="0" normalizeH="0" baseline="0" noProof="0" dirty="0">
              <a:ln>
                <a:noFill/>
              </a:ln>
              <a:solidFill>
                <a:prstClr val="black"/>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向上</a:t>
            </a:r>
          </a:p>
        </p:txBody>
      </p:sp>
      <p:sp>
        <p:nvSpPr>
          <p:cNvPr id="15" name="正方形/長方形 14">
            <a:extLst>
              <a:ext uri="{FF2B5EF4-FFF2-40B4-BE49-F238E27FC236}">
                <a16:creationId xmlns:a16="http://schemas.microsoft.com/office/drawing/2014/main" id="{001D0C50-B2AF-6A45-8793-3B3B282B11D3}"/>
              </a:ext>
            </a:extLst>
          </p:cNvPr>
          <p:cNvSpPr/>
          <p:nvPr/>
        </p:nvSpPr>
        <p:spPr>
          <a:xfrm>
            <a:off x="3093810" y="2039502"/>
            <a:ext cx="4525825" cy="87144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38" b="0" i="0" u="none" strike="noStrike" kern="1200" cap="none" spc="0" normalizeH="0" baseline="0" noProof="0" dirty="0">
              <a:ln>
                <a:noFill/>
              </a:ln>
              <a:solidFill>
                <a:prstClr val="white"/>
              </a:solidFill>
              <a:effectLst/>
              <a:uLnTx/>
              <a:uFillTx/>
              <a:latin typeface="Arial"/>
              <a:ea typeface="ＭＳ Ｐゴシック" panose="020B0600070205080204" pitchFamily="50" charset="-128"/>
              <a:cs typeface="+mn-cs"/>
            </a:endParaRPr>
          </a:p>
        </p:txBody>
      </p:sp>
      <p:sp>
        <p:nvSpPr>
          <p:cNvPr id="16" name="テキスト ボックス 15">
            <a:extLst>
              <a:ext uri="{FF2B5EF4-FFF2-40B4-BE49-F238E27FC236}">
                <a16:creationId xmlns:a16="http://schemas.microsoft.com/office/drawing/2014/main" id="{4F918889-9626-B240-BFA4-EBB0E20E3F5A}"/>
              </a:ext>
            </a:extLst>
          </p:cNvPr>
          <p:cNvSpPr txBox="1"/>
          <p:nvPr/>
        </p:nvSpPr>
        <p:spPr>
          <a:xfrm>
            <a:off x="3488891" y="2209944"/>
            <a:ext cx="1449497" cy="3163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56" b="1" i="0" u="none" strike="noStrike" kern="1200" cap="none" spc="0" normalizeH="0" baseline="0" noProof="0" dirty="0">
                <a:ln>
                  <a:noFill/>
                </a:ln>
                <a:solidFill>
                  <a:prstClr val="black"/>
                </a:solidFill>
                <a:effectLst/>
                <a:uLnTx/>
                <a:uFillTx/>
                <a:latin typeface="+mn-ea"/>
                <a:cs typeface="+mn-cs"/>
              </a:rPr>
              <a:t>かかりつけ医等</a:t>
            </a:r>
            <a:endParaRPr kumimoji="1" lang="en-US" altLang="ja-JP" sz="1456" b="1" i="0" u="none" strike="noStrike" kern="1200" cap="none" spc="0" normalizeH="0" baseline="0" noProof="0" dirty="0">
              <a:ln>
                <a:noFill/>
              </a:ln>
              <a:solidFill>
                <a:prstClr val="black"/>
              </a:solidFill>
              <a:effectLst/>
              <a:uLnTx/>
              <a:uFillTx/>
              <a:latin typeface="+mn-ea"/>
              <a:cs typeface="+mn-cs"/>
            </a:endParaRPr>
          </a:p>
        </p:txBody>
      </p:sp>
      <p:sp>
        <p:nvSpPr>
          <p:cNvPr id="17" name="フローチャート : 端子 166">
            <a:extLst>
              <a:ext uri="{FF2B5EF4-FFF2-40B4-BE49-F238E27FC236}">
                <a16:creationId xmlns:a16="http://schemas.microsoft.com/office/drawing/2014/main" id="{CDE2C700-6FDC-F542-8533-CB544609B513}"/>
              </a:ext>
            </a:extLst>
          </p:cNvPr>
          <p:cNvSpPr/>
          <p:nvPr/>
        </p:nvSpPr>
        <p:spPr>
          <a:xfrm>
            <a:off x="7906641" y="1025183"/>
            <a:ext cx="1147434" cy="467087"/>
          </a:xfrm>
          <a:prstGeom prst="flowChartTerminator">
            <a:avLst/>
          </a:prstGeom>
          <a:noFill/>
          <a:ln w="28575">
            <a:solidFill>
              <a:srgbClr val="7030A0"/>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mn-ea"/>
                <a:cs typeface="+mn-cs"/>
              </a:rPr>
              <a:t>・腎代替療法</a:t>
            </a:r>
            <a:endParaRPr kumimoji="1" lang="en-US" altLang="ja-JP" sz="1092" b="1" i="0" u="none" strike="noStrike" kern="1200" cap="none" spc="0" normalizeH="0" baseline="0" noProof="0" dirty="0">
              <a:ln>
                <a:noFill/>
              </a:ln>
              <a:solidFill>
                <a:prstClr val="black"/>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mn-ea"/>
                <a:cs typeface="+mn-cs"/>
              </a:rPr>
              <a:t>・合併症予防</a:t>
            </a:r>
            <a:endParaRPr kumimoji="1" lang="en-US" altLang="ja-JP" sz="1092" b="1" i="0" u="none" strike="noStrike" kern="1200" cap="none" spc="0" normalizeH="0" baseline="0" noProof="0" dirty="0">
              <a:ln>
                <a:noFill/>
              </a:ln>
              <a:solidFill>
                <a:prstClr val="black"/>
              </a:solidFill>
              <a:effectLst/>
              <a:uLnTx/>
              <a:uFillTx/>
              <a:latin typeface="+mn-ea"/>
              <a:cs typeface="+mn-cs"/>
            </a:endParaRPr>
          </a:p>
        </p:txBody>
      </p:sp>
      <p:sp>
        <p:nvSpPr>
          <p:cNvPr id="18" name="正方形/長方形 17">
            <a:extLst>
              <a:ext uri="{FF2B5EF4-FFF2-40B4-BE49-F238E27FC236}">
                <a16:creationId xmlns:a16="http://schemas.microsoft.com/office/drawing/2014/main" id="{DFFE8E4A-FC10-3C4C-8F43-EB0274883FF2}"/>
              </a:ext>
            </a:extLst>
          </p:cNvPr>
          <p:cNvSpPr/>
          <p:nvPr/>
        </p:nvSpPr>
        <p:spPr>
          <a:xfrm>
            <a:off x="6931706" y="2033712"/>
            <a:ext cx="2113306" cy="87723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38" b="0" i="0" u="none" strike="noStrike" kern="1200" cap="none" spc="0" normalizeH="0" baseline="0" noProof="0" dirty="0">
              <a:ln>
                <a:noFill/>
              </a:ln>
              <a:solidFill>
                <a:prstClr val="white"/>
              </a:solidFill>
              <a:effectLst/>
              <a:uLnTx/>
              <a:uFillTx/>
              <a:latin typeface="Arial"/>
              <a:ea typeface="ＭＳ Ｐゴシック" panose="020B0600070205080204" pitchFamily="50" charset="-128"/>
              <a:cs typeface="+mn-cs"/>
            </a:endParaRPr>
          </a:p>
        </p:txBody>
      </p:sp>
      <p:sp>
        <p:nvSpPr>
          <p:cNvPr id="19" name="爆発 1 18">
            <a:extLst>
              <a:ext uri="{FF2B5EF4-FFF2-40B4-BE49-F238E27FC236}">
                <a16:creationId xmlns:a16="http://schemas.microsoft.com/office/drawing/2014/main" id="{279BA9BC-FF55-744B-8E45-939085B5D64F}"/>
              </a:ext>
            </a:extLst>
          </p:cNvPr>
          <p:cNvSpPr/>
          <p:nvPr/>
        </p:nvSpPr>
        <p:spPr>
          <a:xfrm>
            <a:off x="2204000" y="934208"/>
            <a:ext cx="866743" cy="656319"/>
          </a:xfrm>
          <a:prstGeom prst="irregularSeal1">
            <a:avLst/>
          </a:prstGeom>
          <a:solidFill>
            <a:srgbClr val="7030A0"/>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srgbClr val="FFFFCC"/>
                </a:solidFill>
                <a:effectLst/>
                <a:uLnTx/>
                <a:uFillTx/>
                <a:latin typeface="+mn-ea"/>
                <a:cs typeface="+mn-cs"/>
              </a:rPr>
              <a:t>発症</a:t>
            </a:r>
          </a:p>
        </p:txBody>
      </p:sp>
      <p:sp>
        <p:nvSpPr>
          <p:cNvPr id="20" name="爆発 1 19">
            <a:extLst>
              <a:ext uri="{FF2B5EF4-FFF2-40B4-BE49-F238E27FC236}">
                <a16:creationId xmlns:a16="http://schemas.microsoft.com/office/drawing/2014/main" id="{C2C0B6C1-9633-7C4A-8014-4152F9B9CBE5}"/>
              </a:ext>
            </a:extLst>
          </p:cNvPr>
          <p:cNvSpPr/>
          <p:nvPr/>
        </p:nvSpPr>
        <p:spPr>
          <a:xfrm>
            <a:off x="4749459" y="892591"/>
            <a:ext cx="925840" cy="743376"/>
          </a:xfrm>
          <a:prstGeom prst="irregularSeal1">
            <a:avLst/>
          </a:prstGeom>
          <a:solidFill>
            <a:srgbClr val="7030A0"/>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srgbClr val="FFFFCC"/>
                </a:solidFill>
                <a:effectLst/>
                <a:uLnTx/>
                <a:uFillTx/>
                <a:latin typeface="+mn-ea"/>
                <a:cs typeface="+mn-cs"/>
              </a:rPr>
              <a:t>ＣＫＤ発症</a:t>
            </a:r>
          </a:p>
        </p:txBody>
      </p:sp>
      <p:sp>
        <p:nvSpPr>
          <p:cNvPr id="21" name="正方形/長方形 20">
            <a:extLst>
              <a:ext uri="{FF2B5EF4-FFF2-40B4-BE49-F238E27FC236}">
                <a16:creationId xmlns:a16="http://schemas.microsoft.com/office/drawing/2014/main" id="{AC2933DE-7365-5845-BD17-0ADE9F375513}"/>
              </a:ext>
            </a:extLst>
          </p:cNvPr>
          <p:cNvSpPr/>
          <p:nvPr/>
        </p:nvSpPr>
        <p:spPr>
          <a:xfrm>
            <a:off x="3104858" y="3636913"/>
            <a:ext cx="5919244" cy="262149"/>
          </a:xfrm>
          <a:prstGeom prst="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各種ガイド、ガイドライン等で推奨される診療の均</a:t>
            </a:r>
            <a:r>
              <a:rPr kumimoji="1" lang="ja-JP" altLang="en-US" sz="1274" b="1" i="0" u="none" strike="noStrike" kern="1200" cap="none" spc="0" normalizeH="0" baseline="0" noProof="0" dirty="0" err="1">
                <a:ln>
                  <a:noFill/>
                </a:ln>
                <a:solidFill>
                  <a:prstClr val="black"/>
                </a:solidFill>
                <a:effectLst/>
                <a:uLnTx/>
                <a:uFillTx/>
                <a:latin typeface="+mn-ea"/>
                <a:cs typeface="+mn-cs"/>
              </a:rPr>
              <a:t>てん化</a:t>
            </a:r>
            <a:endParaRPr kumimoji="1" lang="ja-JP" altLang="en-US" sz="1274" b="1" i="0" u="none" strike="noStrike" kern="1200" cap="none" spc="0" normalizeH="0" baseline="0" noProof="0" dirty="0">
              <a:ln>
                <a:noFill/>
              </a:ln>
              <a:solidFill>
                <a:prstClr val="black"/>
              </a:solidFill>
              <a:effectLst/>
              <a:uLnTx/>
              <a:uFillTx/>
              <a:latin typeface="+mn-ea"/>
              <a:cs typeface="+mn-cs"/>
            </a:endParaRPr>
          </a:p>
        </p:txBody>
      </p:sp>
      <p:sp>
        <p:nvSpPr>
          <p:cNvPr id="22" name="正方形/長方形 21">
            <a:extLst>
              <a:ext uri="{FF2B5EF4-FFF2-40B4-BE49-F238E27FC236}">
                <a16:creationId xmlns:a16="http://schemas.microsoft.com/office/drawing/2014/main" id="{308B2467-D08C-7F45-A57C-BE3A6F8CA5DF}"/>
              </a:ext>
            </a:extLst>
          </p:cNvPr>
          <p:cNvSpPr/>
          <p:nvPr/>
        </p:nvSpPr>
        <p:spPr>
          <a:xfrm>
            <a:off x="36248" y="1608533"/>
            <a:ext cx="680288" cy="1292267"/>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地域における医療提供体制の整備</a:t>
            </a:r>
          </a:p>
        </p:txBody>
      </p:sp>
      <p:sp>
        <p:nvSpPr>
          <p:cNvPr id="23" name="正方形/長方形 22">
            <a:extLst>
              <a:ext uri="{FF2B5EF4-FFF2-40B4-BE49-F238E27FC236}">
                <a16:creationId xmlns:a16="http://schemas.microsoft.com/office/drawing/2014/main" id="{E5D56575-4EA3-084E-B7BB-2389FFBDEA06}"/>
              </a:ext>
            </a:extLst>
          </p:cNvPr>
          <p:cNvSpPr/>
          <p:nvPr/>
        </p:nvSpPr>
        <p:spPr>
          <a:xfrm>
            <a:off x="3093810" y="4917012"/>
            <a:ext cx="5953740" cy="262149"/>
          </a:xfrm>
          <a:prstGeom prst="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関連学会と連携したデータベースの構築</a:t>
            </a:r>
          </a:p>
        </p:txBody>
      </p:sp>
      <p:sp>
        <p:nvSpPr>
          <p:cNvPr id="24" name="正方形/長方形 23">
            <a:extLst>
              <a:ext uri="{FF2B5EF4-FFF2-40B4-BE49-F238E27FC236}">
                <a16:creationId xmlns:a16="http://schemas.microsoft.com/office/drawing/2014/main" id="{E7EF76CC-E7DD-844A-80CF-860C9B2A49D8}"/>
              </a:ext>
            </a:extLst>
          </p:cNvPr>
          <p:cNvSpPr/>
          <p:nvPr/>
        </p:nvSpPr>
        <p:spPr>
          <a:xfrm>
            <a:off x="1656346" y="2143171"/>
            <a:ext cx="559769" cy="31636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56" b="1" i="0" u="none" strike="noStrike" kern="1200" cap="none" spc="0" normalizeH="0" baseline="0" noProof="0" dirty="0">
                <a:ln>
                  <a:noFill/>
                </a:ln>
                <a:solidFill>
                  <a:prstClr val="black"/>
                </a:solidFill>
                <a:effectLst/>
                <a:uLnTx/>
                <a:uFillTx/>
                <a:latin typeface="+mn-ea"/>
                <a:cs typeface="+mn-cs"/>
              </a:rPr>
              <a:t>健診</a:t>
            </a:r>
            <a:endParaRPr kumimoji="1" lang="en-US" altLang="ja-JP" sz="1456" b="1" i="0" u="none" strike="noStrike" kern="1200" cap="none" spc="0" normalizeH="0" baseline="0" noProof="0" dirty="0">
              <a:ln>
                <a:noFill/>
              </a:ln>
              <a:solidFill>
                <a:prstClr val="black"/>
              </a:solidFill>
              <a:effectLst/>
              <a:uLnTx/>
              <a:uFillTx/>
              <a:latin typeface="+mn-ea"/>
              <a:cs typeface="+mn-cs"/>
            </a:endParaRPr>
          </a:p>
        </p:txBody>
      </p:sp>
      <p:sp>
        <p:nvSpPr>
          <p:cNvPr id="25" name="正方形/長方形 24">
            <a:extLst>
              <a:ext uri="{FF2B5EF4-FFF2-40B4-BE49-F238E27FC236}">
                <a16:creationId xmlns:a16="http://schemas.microsoft.com/office/drawing/2014/main" id="{2AE2E1E3-9EB1-2848-B027-070EC271CD48}"/>
              </a:ext>
            </a:extLst>
          </p:cNvPr>
          <p:cNvSpPr/>
          <p:nvPr/>
        </p:nvSpPr>
        <p:spPr>
          <a:xfrm>
            <a:off x="782369" y="2479048"/>
            <a:ext cx="2305608" cy="40036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1" b="1" i="0" u="none" strike="noStrike" kern="1200" cap="none" spc="0" normalizeH="0" baseline="0" noProof="0" dirty="0">
                <a:ln>
                  <a:noFill/>
                </a:ln>
                <a:solidFill>
                  <a:prstClr val="black"/>
                </a:solidFill>
                <a:effectLst/>
                <a:uLnTx/>
                <a:uFillTx/>
                <a:latin typeface="+mn-ea"/>
                <a:cs typeface="+mn-cs"/>
              </a:rPr>
              <a:t>保健指導、受診勧奨</a:t>
            </a:r>
            <a:endParaRPr kumimoji="1" lang="en-US" altLang="ja-JP" sz="1001" b="1"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1" b="1" i="0" u="none" strike="noStrike" kern="1200" cap="none" spc="0" normalizeH="0" baseline="0" noProof="0" dirty="0">
                <a:ln>
                  <a:noFill/>
                </a:ln>
                <a:solidFill>
                  <a:prstClr val="black"/>
                </a:solidFill>
                <a:effectLst/>
                <a:uLnTx/>
                <a:uFillTx/>
                <a:latin typeface="+mn-ea"/>
                <a:cs typeface="+mn-cs"/>
              </a:rPr>
              <a:t>健診受診率向上（未受診者受診勧奨）</a:t>
            </a:r>
          </a:p>
        </p:txBody>
      </p:sp>
      <p:sp>
        <p:nvSpPr>
          <p:cNvPr id="26" name="直角三角形 25">
            <a:extLst>
              <a:ext uri="{FF2B5EF4-FFF2-40B4-BE49-F238E27FC236}">
                <a16:creationId xmlns:a16="http://schemas.microsoft.com/office/drawing/2014/main" id="{E51AAAFA-3D59-6F45-96B6-841DDEE2840C}"/>
              </a:ext>
            </a:extLst>
          </p:cNvPr>
          <p:cNvSpPr/>
          <p:nvPr/>
        </p:nvSpPr>
        <p:spPr>
          <a:xfrm rot="16200000">
            <a:off x="5405806" y="1389005"/>
            <a:ext cx="878880" cy="2172920"/>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38"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7" name="正方形/長方形 26">
            <a:extLst>
              <a:ext uri="{FF2B5EF4-FFF2-40B4-BE49-F238E27FC236}">
                <a16:creationId xmlns:a16="http://schemas.microsoft.com/office/drawing/2014/main" id="{002ACD32-2F5F-FE46-A4A4-5FAFF69D16CE}"/>
              </a:ext>
            </a:extLst>
          </p:cNvPr>
          <p:cNvSpPr/>
          <p:nvPr/>
        </p:nvSpPr>
        <p:spPr>
          <a:xfrm>
            <a:off x="6663153" y="2189412"/>
            <a:ext cx="1872629" cy="31636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56" b="1" i="0" u="none" strike="noStrike" kern="1200" cap="none" spc="0" normalizeH="0" baseline="0" noProof="0" dirty="0">
                <a:ln>
                  <a:noFill/>
                </a:ln>
                <a:solidFill>
                  <a:prstClr val="black"/>
                </a:solidFill>
                <a:effectLst/>
                <a:uLnTx/>
                <a:uFillTx/>
                <a:latin typeface="+mn-ea"/>
                <a:cs typeface="+mn-cs"/>
              </a:rPr>
              <a:t>腎臓専門医療機関等</a:t>
            </a:r>
            <a:endParaRPr kumimoji="1" lang="en-US" altLang="ja-JP" sz="1456" b="1" i="0" u="none" strike="noStrike" kern="1200" cap="none" spc="0" normalizeH="0" baseline="0" noProof="0" dirty="0">
              <a:ln>
                <a:noFill/>
              </a:ln>
              <a:solidFill>
                <a:prstClr val="black"/>
              </a:solidFill>
              <a:effectLst/>
              <a:uLnTx/>
              <a:uFillTx/>
              <a:latin typeface="+mn-ea"/>
              <a:cs typeface="+mn-cs"/>
            </a:endParaRPr>
          </a:p>
        </p:txBody>
      </p:sp>
      <p:sp>
        <p:nvSpPr>
          <p:cNvPr id="28" name="正方形/長方形 27">
            <a:extLst>
              <a:ext uri="{FF2B5EF4-FFF2-40B4-BE49-F238E27FC236}">
                <a16:creationId xmlns:a16="http://schemas.microsoft.com/office/drawing/2014/main" id="{B555294A-F1CF-E14A-9F62-508E047EED0E}"/>
              </a:ext>
            </a:extLst>
          </p:cNvPr>
          <p:cNvSpPr/>
          <p:nvPr/>
        </p:nvSpPr>
        <p:spPr>
          <a:xfrm>
            <a:off x="6486130" y="2485428"/>
            <a:ext cx="2517036" cy="40036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1" b="1" i="0" u="none" strike="noStrike" kern="1200" cap="none" spc="0" normalizeH="0" baseline="0" noProof="0" dirty="0">
                <a:ln>
                  <a:noFill/>
                </a:ln>
                <a:solidFill>
                  <a:prstClr val="black"/>
                </a:solidFill>
                <a:effectLst/>
                <a:uLnTx/>
                <a:uFillTx/>
                <a:latin typeface="+mn-ea"/>
                <a:cs typeface="+mn-cs"/>
              </a:rPr>
              <a:t>メディカルスタッフや他科専門医等との連携</a:t>
            </a:r>
            <a:endParaRPr kumimoji="1" lang="en-US" altLang="ja-JP" sz="1001" b="1"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1" b="1" i="0" u="none" strike="noStrike" kern="1200" cap="none" spc="0" normalizeH="0" baseline="0" noProof="0" dirty="0">
                <a:ln>
                  <a:noFill/>
                </a:ln>
                <a:solidFill>
                  <a:prstClr val="black"/>
                </a:solidFill>
                <a:effectLst/>
                <a:uLnTx/>
                <a:uFillTx/>
                <a:latin typeface="+mn-ea"/>
                <a:cs typeface="+mn-cs"/>
              </a:rPr>
              <a:t>最適な腎代替療法の選択、準備</a:t>
            </a:r>
            <a:endParaRPr kumimoji="1" lang="en-US" altLang="ja-JP" sz="1001" b="1" i="0" u="none" strike="noStrike" kern="1200" cap="none" spc="0" normalizeH="0" baseline="0" noProof="0" dirty="0">
              <a:ln>
                <a:noFill/>
              </a:ln>
              <a:solidFill>
                <a:prstClr val="black"/>
              </a:solidFill>
              <a:effectLst/>
              <a:uLnTx/>
              <a:uFillTx/>
              <a:latin typeface="+mn-ea"/>
              <a:cs typeface="+mn-cs"/>
            </a:endParaRPr>
          </a:p>
        </p:txBody>
      </p:sp>
      <p:sp>
        <p:nvSpPr>
          <p:cNvPr id="29" name="上カーブ矢印 28">
            <a:extLst>
              <a:ext uri="{FF2B5EF4-FFF2-40B4-BE49-F238E27FC236}">
                <a16:creationId xmlns:a16="http://schemas.microsoft.com/office/drawing/2014/main" id="{1694C5FB-2456-D242-94D2-8BC82A883A30}"/>
              </a:ext>
            </a:extLst>
          </p:cNvPr>
          <p:cNvSpPr/>
          <p:nvPr/>
        </p:nvSpPr>
        <p:spPr>
          <a:xfrm>
            <a:off x="4811987" y="2575275"/>
            <a:ext cx="1757649" cy="245466"/>
          </a:xfrm>
          <a:prstGeom prst="curvedUpArrow">
            <a:avLst>
              <a:gd name="adj1" fmla="val 25000"/>
              <a:gd name="adj2" fmla="val 133902"/>
              <a:gd name="adj3" fmla="val 25000"/>
            </a:avLst>
          </a:prstGeom>
          <a:solidFill>
            <a:srgbClr val="FF0000"/>
          </a:solidFill>
          <a:ln>
            <a:solidFill>
              <a:srgbClr val="FF0000"/>
            </a:solidFill>
          </a:ln>
          <a:scene3d>
            <a:camera prst="orthographicFront">
              <a:rot lat="0" lon="107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38" b="0" i="0" u="none" strike="noStrike" kern="1200" cap="none" spc="0" normalizeH="0" baseline="0" noProof="0">
              <a:ln>
                <a:noFill/>
              </a:ln>
              <a:solidFill>
                <a:prstClr val="black"/>
              </a:solidFill>
              <a:effectLst/>
              <a:uLnTx/>
              <a:uFillTx/>
              <a:latin typeface="Arial"/>
              <a:ea typeface="ＭＳ Ｐゴシック" panose="020B0600070205080204" pitchFamily="50" charset="-128"/>
              <a:cs typeface="+mn-cs"/>
            </a:endParaRPr>
          </a:p>
        </p:txBody>
      </p:sp>
      <p:sp>
        <p:nvSpPr>
          <p:cNvPr id="30" name="正方形/長方形 29">
            <a:extLst>
              <a:ext uri="{FF2B5EF4-FFF2-40B4-BE49-F238E27FC236}">
                <a16:creationId xmlns:a16="http://schemas.microsoft.com/office/drawing/2014/main" id="{2E961E48-8A9E-C64A-B607-EE416043CF0F}"/>
              </a:ext>
            </a:extLst>
          </p:cNvPr>
          <p:cNvSpPr/>
          <p:nvPr/>
        </p:nvSpPr>
        <p:spPr>
          <a:xfrm>
            <a:off x="5186900" y="2252391"/>
            <a:ext cx="1210589" cy="428451"/>
          </a:xfrm>
          <a:prstGeom prst="rect">
            <a:avLst/>
          </a:prstGeom>
          <a:solidFill>
            <a:srgbClr val="FF0000"/>
          </a:solidFill>
          <a:ln w="28575">
            <a:solidFill>
              <a:srgbClr val="FF0000"/>
            </a:solidFill>
          </a:ln>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92" b="1" i="0" u="none" strike="noStrike" kern="1200" cap="none" spc="0" normalizeH="0" baseline="0" noProof="0" dirty="0">
                <a:ln>
                  <a:noFill/>
                </a:ln>
                <a:solidFill>
                  <a:prstClr val="white"/>
                </a:solidFill>
                <a:effectLst/>
                <a:uLnTx/>
                <a:uFillTx/>
                <a:latin typeface="+mn-ea"/>
                <a:cs typeface="+mn-cs"/>
              </a:rPr>
              <a:t>2</a:t>
            </a:r>
            <a:r>
              <a:rPr kumimoji="1" lang="ja-JP" altLang="en-US" sz="1092" b="1" i="0" u="none" strike="noStrike" kern="1200" cap="none" spc="0" normalizeH="0" baseline="0" noProof="0" dirty="0">
                <a:ln>
                  <a:noFill/>
                </a:ln>
                <a:solidFill>
                  <a:prstClr val="white"/>
                </a:solidFill>
                <a:effectLst/>
                <a:uLnTx/>
                <a:uFillTx/>
                <a:latin typeface="+mn-ea"/>
                <a:cs typeface="+mn-cs"/>
              </a:rPr>
              <a:t>人主治医制など</a:t>
            </a:r>
            <a:endParaRPr kumimoji="1" lang="en-US" altLang="ja-JP" sz="1092" b="1" i="0" u="none" strike="noStrike" kern="1200" cap="none" spc="0" normalizeH="0" baseline="0" noProof="0" dirty="0">
              <a:ln>
                <a:noFill/>
              </a:ln>
              <a:solidFill>
                <a:prstClr val="white"/>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white"/>
                </a:solidFill>
                <a:effectLst/>
                <a:uLnTx/>
                <a:uFillTx/>
                <a:latin typeface="+mn-ea"/>
                <a:cs typeface="+mn-cs"/>
              </a:rPr>
              <a:t>担当医間の連携</a:t>
            </a:r>
            <a:endParaRPr kumimoji="1" lang="en-US" altLang="ja-JP" sz="1092" b="1" i="0" u="none" strike="noStrike" kern="1200" cap="none" spc="0" normalizeH="0" baseline="0" noProof="0" dirty="0">
              <a:ln>
                <a:noFill/>
              </a:ln>
              <a:solidFill>
                <a:prstClr val="white"/>
              </a:solidFill>
              <a:effectLst/>
              <a:uLnTx/>
              <a:uFillTx/>
              <a:latin typeface="+mn-ea"/>
              <a:cs typeface="+mn-cs"/>
            </a:endParaRPr>
          </a:p>
        </p:txBody>
      </p:sp>
      <p:sp>
        <p:nvSpPr>
          <p:cNvPr id="31" name="下カーブ矢印 30">
            <a:extLst>
              <a:ext uri="{FF2B5EF4-FFF2-40B4-BE49-F238E27FC236}">
                <a16:creationId xmlns:a16="http://schemas.microsoft.com/office/drawing/2014/main" id="{F65C6843-F4FA-874B-B99B-E5072A02D69D}"/>
              </a:ext>
            </a:extLst>
          </p:cNvPr>
          <p:cNvSpPr/>
          <p:nvPr/>
        </p:nvSpPr>
        <p:spPr>
          <a:xfrm>
            <a:off x="4897924" y="2088556"/>
            <a:ext cx="1722105" cy="319089"/>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38" b="0" i="0" u="none" strike="noStrike" kern="1200" cap="none" spc="0" normalizeH="0" baseline="0" noProof="0">
              <a:ln>
                <a:noFill/>
              </a:ln>
              <a:solidFill>
                <a:prstClr val="black"/>
              </a:solidFill>
              <a:effectLst/>
              <a:uLnTx/>
              <a:uFillTx/>
              <a:latin typeface="Arial"/>
              <a:ea typeface="ＭＳ Ｐゴシック" panose="020B0600070205080204" pitchFamily="50" charset="-128"/>
              <a:cs typeface="+mn-cs"/>
            </a:endParaRPr>
          </a:p>
        </p:txBody>
      </p:sp>
      <p:sp>
        <p:nvSpPr>
          <p:cNvPr id="32" name="テキスト ボックス 31">
            <a:extLst>
              <a:ext uri="{FF2B5EF4-FFF2-40B4-BE49-F238E27FC236}">
                <a16:creationId xmlns:a16="http://schemas.microsoft.com/office/drawing/2014/main" id="{5E23EF03-EBD4-EA43-A1B7-E1BDA7DD42DA}"/>
              </a:ext>
            </a:extLst>
          </p:cNvPr>
          <p:cNvSpPr txBox="1"/>
          <p:nvPr/>
        </p:nvSpPr>
        <p:spPr>
          <a:xfrm>
            <a:off x="3352841" y="2507536"/>
            <a:ext cx="1591208" cy="4003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1" b="1" i="0" u="none" strike="noStrike" kern="1200" cap="none" spc="0" normalizeH="0" baseline="0" noProof="0" dirty="0">
                <a:ln>
                  <a:noFill/>
                </a:ln>
                <a:solidFill>
                  <a:prstClr val="black"/>
                </a:solidFill>
                <a:effectLst/>
                <a:uLnTx/>
                <a:uFillTx/>
                <a:latin typeface="+mn-ea"/>
                <a:cs typeface="+mn-cs"/>
              </a:rPr>
              <a:t>療養指導士等メディカル</a:t>
            </a:r>
            <a:endParaRPr kumimoji="1" lang="en-US" altLang="ja-JP" sz="1001" b="1"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1" b="1" i="0" u="none" strike="noStrike" kern="1200" cap="none" spc="0" normalizeH="0" baseline="0" noProof="0" dirty="0">
                <a:ln>
                  <a:noFill/>
                </a:ln>
                <a:solidFill>
                  <a:prstClr val="black"/>
                </a:solidFill>
                <a:effectLst/>
                <a:uLnTx/>
                <a:uFillTx/>
                <a:latin typeface="+mn-ea"/>
                <a:cs typeface="+mn-cs"/>
              </a:rPr>
              <a:t>スタッフとの連携</a:t>
            </a:r>
          </a:p>
        </p:txBody>
      </p:sp>
      <p:sp>
        <p:nvSpPr>
          <p:cNvPr id="33" name="下カーブ矢印 32">
            <a:extLst>
              <a:ext uri="{FF2B5EF4-FFF2-40B4-BE49-F238E27FC236}">
                <a16:creationId xmlns:a16="http://schemas.microsoft.com/office/drawing/2014/main" id="{10B90B0C-12B3-8C47-9869-87FAE7B8DE4A}"/>
              </a:ext>
            </a:extLst>
          </p:cNvPr>
          <p:cNvSpPr/>
          <p:nvPr/>
        </p:nvSpPr>
        <p:spPr>
          <a:xfrm>
            <a:off x="2311146" y="2051287"/>
            <a:ext cx="1265538" cy="287894"/>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38" b="0" i="0" u="none" strike="noStrike" kern="1200" cap="none" spc="0" normalizeH="0" baseline="0" noProof="0">
              <a:ln>
                <a:noFill/>
              </a:ln>
              <a:solidFill>
                <a:prstClr val="black"/>
              </a:solidFill>
              <a:effectLst/>
              <a:uLnTx/>
              <a:uFillTx/>
              <a:latin typeface="Arial"/>
              <a:ea typeface="ＭＳ Ｐゴシック" panose="020B0600070205080204" pitchFamily="50" charset="-128"/>
              <a:cs typeface="+mn-cs"/>
            </a:endParaRPr>
          </a:p>
        </p:txBody>
      </p:sp>
      <p:sp>
        <p:nvSpPr>
          <p:cNvPr id="34" name="正方形/長方形 33">
            <a:extLst>
              <a:ext uri="{FF2B5EF4-FFF2-40B4-BE49-F238E27FC236}">
                <a16:creationId xmlns:a16="http://schemas.microsoft.com/office/drawing/2014/main" id="{96C24987-09D1-F845-92FA-A26EA12E0749}"/>
              </a:ext>
            </a:extLst>
          </p:cNvPr>
          <p:cNvSpPr/>
          <p:nvPr/>
        </p:nvSpPr>
        <p:spPr>
          <a:xfrm>
            <a:off x="5584097" y="1738588"/>
            <a:ext cx="511680" cy="288412"/>
          </a:xfrm>
          <a:prstGeom prst="rect">
            <a:avLst/>
          </a:prstGeom>
          <a:ln w="38100">
            <a:solidFill>
              <a:srgbClr val="FF0000"/>
            </a:solidFill>
          </a:ln>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srgbClr val="FF0000"/>
                </a:solidFill>
                <a:effectLst/>
                <a:uLnTx/>
                <a:uFillTx/>
                <a:latin typeface="+mn-ea"/>
                <a:cs typeface="+mn-cs"/>
              </a:rPr>
              <a:t>紹介</a:t>
            </a:r>
            <a:endParaRPr kumimoji="1" lang="en-US" altLang="ja-JP" sz="1274" b="1" i="0" u="none" strike="noStrike" kern="1200" cap="none" spc="0" normalizeH="0" baseline="0" noProof="0" dirty="0">
              <a:ln>
                <a:noFill/>
              </a:ln>
              <a:solidFill>
                <a:srgbClr val="FF0000"/>
              </a:solidFill>
              <a:effectLst/>
              <a:uLnTx/>
              <a:uFillTx/>
              <a:latin typeface="+mn-ea"/>
              <a:cs typeface="+mn-cs"/>
            </a:endParaRPr>
          </a:p>
        </p:txBody>
      </p:sp>
      <p:sp>
        <p:nvSpPr>
          <p:cNvPr id="35" name="正方形/長方形 34">
            <a:extLst>
              <a:ext uri="{FF2B5EF4-FFF2-40B4-BE49-F238E27FC236}">
                <a16:creationId xmlns:a16="http://schemas.microsoft.com/office/drawing/2014/main" id="{3D84BB2E-384F-A141-9B45-22DFEED3060A}"/>
              </a:ext>
            </a:extLst>
          </p:cNvPr>
          <p:cNvSpPr/>
          <p:nvPr/>
        </p:nvSpPr>
        <p:spPr>
          <a:xfrm>
            <a:off x="5526659" y="2920035"/>
            <a:ext cx="675186" cy="288412"/>
          </a:xfrm>
          <a:prstGeom prst="rect">
            <a:avLst/>
          </a:prstGeom>
          <a:ln w="38100">
            <a:solidFill>
              <a:srgbClr val="FF0000"/>
            </a:solidFill>
          </a:ln>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srgbClr val="FF0000"/>
                </a:solidFill>
                <a:effectLst/>
                <a:uLnTx/>
                <a:uFillTx/>
                <a:latin typeface="+mn-ea"/>
                <a:cs typeface="+mn-cs"/>
              </a:rPr>
              <a:t>逆紹介</a:t>
            </a:r>
            <a:endParaRPr kumimoji="1" lang="en-US" altLang="ja-JP" sz="1274" b="1" i="0" u="none" strike="noStrike" kern="1200" cap="none" spc="0" normalizeH="0" baseline="0" noProof="0" dirty="0">
              <a:ln>
                <a:noFill/>
              </a:ln>
              <a:solidFill>
                <a:srgbClr val="FF0000"/>
              </a:solidFill>
              <a:effectLst/>
              <a:uLnTx/>
              <a:uFillTx/>
              <a:latin typeface="+mn-ea"/>
              <a:cs typeface="+mn-cs"/>
            </a:endParaRPr>
          </a:p>
        </p:txBody>
      </p:sp>
      <p:sp>
        <p:nvSpPr>
          <p:cNvPr id="36" name="正方形/長方形 35">
            <a:extLst>
              <a:ext uri="{FF2B5EF4-FFF2-40B4-BE49-F238E27FC236}">
                <a16:creationId xmlns:a16="http://schemas.microsoft.com/office/drawing/2014/main" id="{A02FD6F6-7C48-2047-9D97-BEF7FA284D45}"/>
              </a:ext>
            </a:extLst>
          </p:cNvPr>
          <p:cNvSpPr/>
          <p:nvPr/>
        </p:nvSpPr>
        <p:spPr>
          <a:xfrm>
            <a:off x="617251" y="1646011"/>
            <a:ext cx="2117355" cy="40036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1" b="0" i="0" u="none" strike="noStrike" kern="1200" cap="none" spc="0" normalizeH="0" baseline="0" noProof="0" dirty="0">
                <a:ln>
                  <a:noFill/>
                </a:ln>
                <a:solidFill>
                  <a:prstClr val="black"/>
                </a:solidFill>
                <a:effectLst/>
                <a:uLnTx/>
                <a:uFillTx/>
                <a:latin typeface="+mn-ea"/>
                <a:cs typeface="+mn-cs"/>
              </a:rPr>
              <a:t>項目例：血圧、脂質、血糖、喫煙、</a:t>
            </a:r>
            <a:endParaRPr kumimoji="1" lang="en-US" altLang="ja-JP" sz="1001" b="0" i="0" u="none" strike="noStrike" kern="1200" cap="none" spc="0" normalizeH="0" baseline="0" noProof="0" dirty="0">
              <a:ln>
                <a:noFill/>
              </a:ln>
              <a:solidFill>
                <a:prstClr val="black"/>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1" b="0" i="0" u="none" strike="noStrike" kern="1200" cap="none" spc="0" normalizeH="0" baseline="0" noProof="0" dirty="0">
                <a:ln>
                  <a:noFill/>
                </a:ln>
                <a:solidFill>
                  <a:prstClr val="black"/>
                </a:solidFill>
                <a:effectLst/>
                <a:uLnTx/>
                <a:uFillTx/>
                <a:latin typeface="+mn-ea"/>
                <a:cs typeface="+mn-cs"/>
              </a:rPr>
              <a:t>尿蛋白および血清クレアチニン等</a:t>
            </a:r>
          </a:p>
        </p:txBody>
      </p:sp>
      <p:sp>
        <p:nvSpPr>
          <p:cNvPr id="37" name="正方形/長方形 36">
            <a:extLst>
              <a:ext uri="{FF2B5EF4-FFF2-40B4-BE49-F238E27FC236}">
                <a16:creationId xmlns:a16="http://schemas.microsoft.com/office/drawing/2014/main" id="{CC492BFE-959B-0F44-BFB5-202DD5D54B91}"/>
              </a:ext>
            </a:extLst>
          </p:cNvPr>
          <p:cNvSpPr/>
          <p:nvPr/>
        </p:nvSpPr>
        <p:spPr>
          <a:xfrm>
            <a:off x="2568850" y="2217144"/>
            <a:ext cx="831460" cy="24661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white"/>
                </a:solidFill>
                <a:effectLst/>
                <a:uLnTx/>
                <a:uFillTx/>
                <a:latin typeface="+mn-ea"/>
                <a:cs typeface="+mn-cs"/>
              </a:rPr>
              <a:t>早期受診</a:t>
            </a:r>
          </a:p>
        </p:txBody>
      </p:sp>
      <p:sp>
        <p:nvSpPr>
          <p:cNvPr id="38" name="正方形/長方形 37">
            <a:extLst>
              <a:ext uri="{FF2B5EF4-FFF2-40B4-BE49-F238E27FC236}">
                <a16:creationId xmlns:a16="http://schemas.microsoft.com/office/drawing/2014/main" id="{90D5F387-054C-1A4A-92DD-021E4B2149DA}"/>
              </a:ext>
            </a:extLst>
          </p:cNvPr>
          <p:cNvSpPr/>
          <p:nvPr/>
        </p:nvSpPr>
        <p:spPr>
          <a:xfrm>
            <a:off x="40600" y="2973880"/>
            <a:ext cx="680288" cy="576536"/>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普及</a:t>
            </a:r>
            <a:endParaRPr kumimoji="1" lang="en-US" altLang="ja-JP" sz="1274" b="1" i="0" u="none" strike="noStrike" kern="1200" cap="none" spc="0" normalizeH="0" baseline="0" noProof="0" dirty="0">
              <a:ln>
                <a:noFill/>
              </a:ln>
              <a:solidFill>
                <a:prstClr val="black"/>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啓発</a:t>
            </a:r>
          </a:p>
        </p:txBody>
      </p:sp>
      <p:sp>
        <p:nvSpPr>
          <p:cNvPr id="39" name="正方形/長方形 38">
            <a:extLst>
              <a:ext uri="{FF2B5EF4-FFF2-40B4-BE49-F238E27FC236}">
                <a16:creationId xmlns:a16="http://schemas.microsoft.com/office/drawing/2014/main" id="{2819C170-4A60-8742-BA9F-3AF1E8655D90}"/>
              </a:ext>
            </a:extLst>
          </p:cNvPr>
          <p:cNvSpPr/>
          <p:nvPr/>
        </p:nvSpPr>
        <p:spPr>
          <a:xfrm>
            <a:off x="767935" y="3001417"/>
            <a:ext cx="4033119" cy="262149"/>
          </a:xfrm>
          <a:prstGeom prst="rect">
            <a:avLst/>
          </a:prstGeom>
          <a:solidFill>
            <a:schemeClr val="accent5">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市民公開講座や資材等によるＣＫＤ認知度の上昇</a:t>
            </a:r>
          </a:p>
        </p:txBody>
      </p:sp>
      <p:sp>
        <p:nvSpPr>
          <p:cNvPr id="40" name="正方形/長方形 39">
            <a:extLst>
              <a:ext uri="{FF2B5EF4-FFF2-40B4-BE49-F238E27FC236}">
                <a16:creationId xmlns:a16="http://schemas.microsoft.com/office/drawing/2014/main" id="{8029B44E-66FC-9644-B5D5-9C4F1432CF3B}"/>
              </a:ext>
            </a:extLst>
          </p:cNvPr>
          <p:cNvSpPr/>
          <p:nvPr/>
        </p:nvSpPr>
        <p:spPr>
          <a:xfrm>
            <a:off x="39591" y="4917317"/>
            <a:ext cx="683425" cy="594358"/>
          </a:xfrm>
          <a:prstGeom prst="rect">
            <a:avLst/>
          </a:prstGeom>
          <a:no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研究</a:t>
            </a:r>
            <a:endParaRPr kumimoji="1" lang="en-US" altLang="ja-JP" sz="1274" b="1" i="0" u="none" strike="noStrike" kern="1200" cap="none" spc="0" normalizeH="0" baseline="0" noProof="0" dirty="0">
              <a:ln>
                <a:noFill/>
              </a:ln>
              <a:solidFill>
                <a:prstClr val="black"/>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開発の</a:t>
            </a:r>
            <a:endParaRPr kumimoji="1" lang="en-US" altLang="ja-JP" sz="1274" b="1" i="0" u="none" strike="noStrike" kern="1200" cap="none" spc="0" normalizeH="0" baseline="0" noProof="0" dirty="0">
              <a:ln>
                <a:noFill/>
              </a:ln>
              <a:solidFill>
                <a:prstClr val="black"/>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推進</a:t>
            </a:r>
          </a:p>
        </p:txBody>
      </p:sp>
      <p:sp>
        <p:nvSpPr>
          <p:cNvPr id="41" name="正方形/長方形 40">
            <a:extLst>
              <a:ext uri="{FF2B5EF4-FFF2-40B4-BE49-F238E27FC236}">
                <a16:creationId xmlns:a16="http://schemas.microsoft.com/office/drawing/2014/main" id="{A9F3F844-1C06-D243-A9D0-83881FCF2AA8}"/>
              </a:ext>
            </a:extLst>
          </p:cNvPr>
          <p:cNvSpPr/>
          <p:nvPr/>
        </p:nvSpPr>
        <p:spPr>
          <a:xfrm>
            <a:off x="3104859" y="3953405"/>
            <a:ext cx="5918370" cy="262149"/>
          </a:xfrm>
          <a:prstGeom prst="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関連する疾患の治療との連携強化</a:t>
            </a:r>
          </a:p>
        </p:txBody>
      </p:sp>
      <p:sp>
        <p:nvSpPr>
          <p:cNvPr id="42" name="正方形/長方形 41">
            <a:extLst>
              <a:ext uri="{FF2B5EF4-FFF2-40B4-BE49-F238E27FC236}">
                <a16:creationId xmlns:a16="http://schemas.microsoft.com/office/drawing/2014/main" id="{661C55E8-DA9B-D84E-A118-6B751D634642}"/>
              </a:ext>
            </a:extLst>
          </p:cNvPr>
          <p:cNvSpPr/>
          <p:nvPr/>
        </p:nvSpPr>
        <p:spPr>
          <a:xfrm>
            <a:off x="37825" y="4291525"/>
            <a:ext cx="672593" cy="558023"/>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人材</a:t>
            </a:r>
            <a:endParaRPr kumimoji="1" lang="en-US" altLang="ja-JP" sz="1274" b="1" i="0" u="none" strike="noStrike" kern="1200" cap="none" spc="0" normalizeH="0" baseline="0" noProof="0" dirty="0">
              <a:ln>
                <a:noFill/>
              </a:ln>
              <a:solidFill>
                <a:prstClr val="black"/>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育成</a:t>
            </a:r>
          </a:p>
        </p:txBody>
      </p:sp>
      <p:sp>
        <p:nvSpPr>
          <p:cNvPr id="43" name="正方形/長方形 42">
            <a:extLst>
              <a:ext uri="{FF2B5EF4-FFF2-40B4-BE49-F238E27FC236}">
                <a16:creationId xmlns:a16="http://schemas.microsoft.com/office/drawing/2014/main" id="{CFE24D50-5EFF-5D4F-BABE-B463B5FF9A53}"/>
              </a:ext>
            </a:extLst>
          </p:cNvPr>
          <p:cNvSpPr/>
          <p:nvPr/>
        </p:nvSpPr>
        <p:spPr>
          <a:xfrm>
            <a:off x="3093810" y="4599822"/>
            <a:ext cx="5942017" cy="262149"/>
          </a:xfrm>
          <a:prstGeom prst="rect">
            <a:avLst/>
          </a:prstGeom>
          <a:solidFill>
            <a:schemeClr val="accent5">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関連する療養指導士等との連携強化</a:t>
            </a:r>
          </a:p>
        </p:txBody>
      </p:sp>
      <p:sp>
        <p:nvSpPr>
          <p:cNvPr id="44" name="正方形/長方形 43">
            <a:extLst>
              <a:ext uri="{FF2B5EF4-FFF2-40B4-BE49-F238E27FC236}">
                <a16:creationId xmlns:a16="http://schemas.microsoft.com/office/drawing/2014/main" id="{F794D299-A8A9-7C41-8811-FD843EFB2D87}"/>
              </a:ext>
            </a:extLst>
          </p:cNvPr>
          <p:cNvSpPr/>
          <p:nvPr/>
        </p:nvSpPr>
        <p:spPr>
          <a:xfrm>
            <a:off x="4749459" y="5232603"/>
            <a:ext cx="4316342" cy="262149"/>
          </a:xfrm>
          <a:prstGeom prst="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病態解明に基づく効果的な新規治療薬の開発</a:t>
            </a:r>
          </a:p>
        </p:txBody>
      </p:sp>
      <p:sp>
        <p:nvSpPr>
          <p:cNvPr id="45" name="正方形/長方形 44">
            <a:extLst>
              <a:ext uri="{FF2B5EF4-FFF2-40B4-BE49-F238E27FC236}">
                <a16:creationId xmlns:a16="http://schemas.microsoft.com/office/drawing/2014/main" id="{EFB76FD0-AEF8-7740-A34A-665F3E5CAE45}"/>
              </a:ext>
            </a:extLst>
          </p:cNvPr>
          <p:cNvSpPr/>
          <p:nvPr/>
        </p:nvSpPr>
        <p:spPr>
          <a:xfrm>
            <a:off x="3104858" y="4279103"/>
            <a:ext cx="4801784" cy="262149"/>
          </a:xfrm>
          <a:prstGeom prst="rect">
            <a:avLst/>
          </a:prstGeom>
          <a:solidFill>
            <a:schemeClr val="accent5">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腎臓病療養指導士の育成、かかりつけ医等との連携</a:t>
            </a:r>
          </a:p>
        </p:txBody>
      </p:sp>
      <p:sp>
        <p:nvSpPr>
          <p:cNvPr id="46" name="角丸四角形吹き出し 45">
            <a:extLst>
              <a:ext uri="{FF2B5EF4-FFF2-40B4-BE49-F238E27FC236}">
                <a16:creationId xmlns:a16="http://schemas.microsoft.com/office/drawing/2014/main" id="{301F9499-B286-B149-9165-9EEC17583A4A}"/>
              </a:ext>
            </a:extLst>
          </p:cNvPr>
          <p:cNvSpPr/>
          <p:nvPr/>
        </p:nvSpPr>
        <p:spPr>
          <a:xfrm>
            <a:off x="3718092" y="1632515"/>
            <a:ext cx="1802406" cy="402648"/>
          </a:xfrm>
          <a:prstGeom prst="wedgeRoundRectCallout">
            <a:avLst>
              <a:gd name="adj1" fmla="val -57630"/>
              <a:gd name="adj2" fmla="val 7231"/>
              <a:gd name="adj3" fmla="val 16667"/>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1" b="0" i="0" u="none" strike="noStrike" kern="1200" cap="none" spc="0" normalizeH="0" baseline="0" noProof="0" dirty="0">
                <a:ln>
                  <a:noFill/>
                </a:ln>
                <a:solidFill>
                  <a:srgbClr val="FF0000"/>
                </a:solidFill>
                <a:effectLst/>
                <a:uLnTx/>
                <a:uFillTx/>
                <a:latin typeface="+mn-ea"/>
                <a:cs typeface="+mn-cs"/>
              </a:rPr>
              <a:t>標準的な健診・保健指導プログラム</a:t>
            </a:r>
            <a:r>
              <a:rPr kumimoji="1" lang="en-US" altLang="ja-JP" sz="1001" b="0" i="0" u="none" strike="noStrike" kern="1200" cap="none" spc="0" normalizeH="0" baseline="0" noProof="0" dirty="0">
                <a:ln>
                  <a:noFill/>
                </a:ln>
                <a:solidFill>
                  <a:srgbClr val="FF0000"/>
                </a:solidFill>
                <a:effectLst/>
                <a:uLnTx/>
                <a:uFillTx/>
                <a:latin typeface="+mn-ea"/>
                <a:cs typeface="+mn-cs"/>
              </a:rPr>
              <a:t>【</a:t>
            </a:r>
            <a:r>
              <a:rPr kumimoji="1" lang="ja-JP" altLang="en-US" sz="1001" b="0" i="0" u="none" strike="noStrike" kern="1200" cap="none" spc="0" normalizeH="0" baseline="0" noProof="0" dirty="0">
                <a:ln>
                  <a:noFill/>
                </a:ln>
                <a:solidFill>
                  <a:srgbClr val="FF0000"/>
                </a:solidFill>
                <a:effectLst/>
                <a:uLnTx/>
                <a:uFillTx/>
                <a:latin typeface="+mn-ea"/>
                <a:cs typeface="+mn-cs"/>
              </a:rPr>
              <a:t>平成</a:t>
            </a:r>
            <a:r>
              <a:rPr kumimoji="1" lang="en-US" altLang="ja-JP" sz="1001" b="0" i="0" u="none" strike="noStrike" kern="1200" cap="none" spc="0" normalizeH="0" baseline="0" noProof="0" dirty="0">
                <a:ln>
                  <a:noFill/>
                </a:ln>
                <a:solidFill>
                  <a:srgbClr val="FF0000"/>
                </a:solidFill>
                <a:effectLst/>
                <a:uLnTx/>
                <a:uFillTx/>
                <a:latin typeface="+mn-ea"/>
                <a:cs typeface="+mn-cs"/>
              </a:rPr>
              <a:t>30</a:t>
            </a:r>
            <a:r>
              <a:rPr kumimoji="1" lang="ja-JP" altLang="en-US" sz="1001" b="0" i="0" u="none" strike="noStrike" kern="1200" cap="none" spc="0" normalizeH="0" baseline="0" noProof="0" dirty="0">
                <a:ln>
                  <a:noFill/>
                </a:ln>
                <a:solidFill>
                  <a:srgbClr val="FF0000"/>
                </a:solidFill>
                <a:effectLst/>
                <a:uLnTx/>
                <a:uFillTx/>
                <a:latin typeface="+mn-ea"/>
                <a:cs typeface="+mn-cs"/>
              </a:rPr>
              <a:t>年度版</a:t>
            </a:r>
            <a:r>
              <a:rPr kumimoji="1" lang="en-US" altLang="ja-JP" sz="1001" b="0" i="0" u="none" strike="noStrike" kern="1200" cap="none" spc="0" normalizeH="0" baseline="0" noProof="0" dirty="0">
                <a:ln>
                  <a:noFill/>
                </a:ln>
                <a:solidFill>
                  <a:srgbClr val="FF0000"/>
                </a:solidFill>
                <a:effectLst/>
                <a:uLnTx/>
                <a:uFillTx/>
                <a:latin typeface="+mn-ea"/>
                <a:cs typeface="+mn-cs"/>
              </a:rPr>
              <a:t>】</a:t>
            </a:r>
            <a:endParaRPr kumimoji="1" lang="ja-JP" altLang="en-US" sz="1001" b="0" i="0" u="none" strike="noStrike" kern="1200" cap="none" spc="0" normalizeH="0" baseline="0" noProof="0" dirty="0">
              <a:ln>
                <a:noFill/>
              </a:ln>
              <a:solidFill>
                <a:srgbClr val="FF0000"/>
              </a:solidFill>
              <a:effectLst/>
              <a:uLnTx/>
              <a:uFillTx/>
              <a:latin typeface="+mn-ea"/>
              <a:cs typeface="+mn-cs"/>
            </a:endParaRPr>
          </a:p>
        </p:txBody>
      </p:sp>
      <p:sp>
        <p:nvSpPr>
          <p:cNvPr id="47" name="角丸四角形吹き出し 46">
            <a:extLst>
              <a:ext uri="{FF2B5EF4-FFF2-40B4-BE49-F238E27FC236}">
                <a16:creationId xmlns:a16="http://schemas.microsoft.com/office/drawing/2014/main" id="{959A5826-758D-3440-8141-D884BD7094CC}"/>
              </a:ext>
            </a:extLst>
          </p:cNvPr>
          <p:cNvSpPr/>
          <p:nvPr/>
        </p:nvSpPr>
        <p:spPr>
          <a:xfrm>
            <a:off x="6353009" y="1620955"/>
            <a:ext cx="1915107" cy="402648"/>
          </a:xfrm>
          <a:prstGeom prst="wedgeRoundRectCallout">
            <a:avLst>
              <a:gd name="adj1" fmla="val -57630"/>
              <a:gd name="adj2" fmla="val 7231"/>
              <a:gd name="adj3" fmla="val 16667"/>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1" b="0" i="0" u="none" strike="noStrike" kern="1200" cap="none" spc="0" normalizeH="0" baseline="0" noProof="0" dirty="0">
                <a:ln>
                  <a:noFill/>
                </a:ln>
                <a:solidFill>
                  <a:srgbClr val="FF0000"/>
                </a:solidFill>
                <a:effectLst/>
                <a:uLnTx/>
                <a:uFillTx/>
                <a:latin typeface="+mn-ea"/>
                <a:cs typeface="+mn-cs"/>
              </a:rPr>
              <a:t>「かかりつけ医から腎臓専門医</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1" b="0" i="0" u="none" strike="noStrike" kern="1200" cap="none" spc="0" normalizeH="0" baseline="0" noProof="0" dirty="0">
                <a:ln>
                  <a:noFill/>
                </a:ln>
                <a:solidFill>
                  <a:srgbClr val="FF0000"/>
                </a:solidFill>
                <a:effectLst/>
                <a:uLnTx/>
                <a:uFillTx/>
                <a:latin typeface="+mn-ea"/>
                <a:cs typeface="+mn-cs"/>
              </a:rPr>
              <a:t>・専門医療機関への紹介基準」</a:t>
            </a:r>
          </a:p>
        </p:txBody>
      </p:sp>
    </p:spTree>
    <p:extLst>
      <p:ext uri="{BB962C8B-B14F-4D97-AF65-F5344CB8AC3E}">
        <p14:creationId xmlns:p14="http://schemas.microsoft.com/office/powerpoint/2010/main" val="88116887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F7E5322-6A39-D14D-B2EE-3960C35A2412}"/>
              </a:ext>
            </a:extLst>
          </p:cNvPr>
          <p:cNvSpPr txBox="1"/>
          <p:nvPr/>
        </p:nvSpPr>
        <p:spPr>
          <a:xfrm>
            <a:off x="373484" y="32579"/>
            <a:ext cx="6012791" cy="369332"/>
          </a:xfrm>
          <a:prstGeom prst="rect">
            <a:avLst/>
          </a:prstGeom>
          <a:noFill/>
        </p:spPr>
        <p:txBody>
          <a:bodyPr wrap="square" rtlCol="0">
            <a:spAutoFit/>
          </a:bodyPr>
          <a:lstStyle/>
          <a:p>
            <a:r>
              <a:rPr lang="en-US" altLang="ja-JP" b="1" dirty="0">
                <a:solidFill>
                  <a:schemeClr val="bg1"/>
                </a:solidFill>
                <a:latin typeface="+mj-ea"/>
                <a:ea typeface="+mj-ea"/>
              </a:rPr>
              <a:t>CKD</a:t>
            </a:r>
            <a:r>
              <a:rPr lang="ja-JP" altLang="en-US" b="1" dirty="0">
                <a:solidFill>
                  <a:schemeClr val="bg1"/>
                </a:solidFill>
                <a:latin typeface="+mj-ea"/>
                <a:ea typeface="+mj-ea"/>
              </a:rPr>
              <a:t>病診連携システム</a:t>
            </a:r>
          </a:p>
        </p:txBody>
      </p:sp>
      <p:sp>
        <p:nvSpPr>
          <p:cNvPr id="5" name="Rectangle 2">
            <a:extLst>
              <a:ext uri="{FF2B5EF4-FFF2-40B4-BE49-F238E27FC236}">
                <a16:creationId xmlns:a16="http://schemas.microsoft.com/office/drawing/2014/main" id="{C96C9937-9B87-BC44-822E-ADE006940932}"/>
              </a:ext>
            </a:extLst>
          </p:cNvPr>
          <p:cNvSpPr>
            <a:spLocks noChangeArrowheads="1"/>
          </p:cNvSpPr>
          <p:nvPr/>
        </p:nvSpPr>
        <p:spPr bwMode="auto">
          <a:xfrm>
            <a:off x="3524306" y="1153856"/>
            <a:ext cx="20313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sz="3600" dirty="0">
                <a:latin typeface="+mn-ea"/>
              </a:rPr>
              <a:t>紹介基準</a:t>
            </a:r>
            <a:endParaRPr lang="en-US" altLang="ja-JP" sz="3600" dirty="0">
              <a:latin typeface="+mn-ea"/>
            </a:endParaRPr>
          </a:p>
        </p:txBody>
      </p:sp>
      <p:sp>
        <p:nvSpPr>
          <p:cNvPr id="6" name="Rectangle 3">
            <a:extLst>
              <a:ext uri="{FF2B5EF4-FFF2-40B4-BE49-F238E27FC236}">
                <a16:creationId xmlns:a16="http://schemas.microsoft.com/office/drawing/2014/main" id="{B65D675D-A203-0C40-96AD-718C9A5C1D76}"/>
              </a:ext>
            </a:extLst>
          </p:cNvPr>
          <p:cNvSpPr>
            <a:spLocks noChangeArrowheads="1"/>
          </p:cNvSpPr>
          <p:nvPr/>
        </p:nvSpPr>
        <p:spPr bwMode="auto">
          <a:xfrm>
            <a:off x="1822898" y="1902279"/>
            <a:ext cx="6099858" cy="3970318"/>
          </a:xfrm>
          <a:prstGeom prst="rect">
            <a:avLst/>
          </a:prstGeom>
          <a:noFill/>
          <a:ln>
            <a:noFill/>
            <a:headEnd/>
            <a:tailEnd/>
          </a:ln>
        </p:spPr>
        <p:style>
          <a:lnRef idx="3">
            <a:schemeClr val="lt1"/>
          </a:lnRef>
          <a:fillRef idx="1">
            <a:schemeClr val="accent2"/>
          </a:fillRef>
          <a:effectRef idx="1">
            <a:schemeClr val="accent2"/>
          </a:effectRef>
          <a:fontRef idx="minor">
            <a:schemeClr val="lt1"/>
          </a:fontRef>
        </p:style>
        <p:txBody>
          <a:bodyPr wrap="square">
            <a:spAutoFit/>
          </a:bodyPr>
          <a:lstStyle/>
          <a:p>
            <a:pPr>
              <a:defRPr/>
            </a:pPr>
            <a:r>
              <a:rPr lang="ja-JP" altLang="en-US" sz="3600" u="sng" dirty="0">
                <a:solidFill>
                  <a:schemeClr val="tx1"/>
                </a:solidFill>
                <a:latin typeface="+mn-ea"/>
              </a:rPr>
              <a:t>検尿異常のある方</a:t>
            </a:r>
            <a:endParaRPr lang="en-US" altLang="ja-JP" sz="3600" u="sng" dirty="0">
              <a:solidFill>
                <a:schemeClr val="tx1"/>
              </a:solidFill>
              <a:latin typeface="+mn-ea"/>
            </a:endParaRPr>
          </a:p>
          <a:p>
            <a:pPr>
              <a:defRPr/>
            </a:pPr>
            <a:r>
              <a:rPr lang="ja-JP" altLang="en-US" sz="2800" dirty="0">
                <a:solidFill>
                  <a:schemeClr val="tx1"/>
                </a:solidFill>
                <a:latin typeface="+mn-ea"/>
              </a:rPr>
              <a:t>　蛋白尿　</a:t>
            </a:r>
            <a:r>
              <a:rPr lang="en-US" altLang="ja-JP" sz="2800" dirty="0">
                <a:solidFill>
                  <a:schemeClr val="tx1"/>
                </a:solidFill>
                <a:latin typeface="+mn-ea"/>
              </a:rPr>
              <a:t>1+</a:t>
            </a:r>
            <a:r>
              <a:rPr lang="ja-JP" altLang="en-US" sz="2800" dirty="0">
                <a:solidFill>
                  <a:schemeClr val="tx1"/>
                </a:solidFill>
                <a:latin typeface="+mn-ea"/>
              </a:rPr>
              <a:t>以上　（</a:t>
            </a:r>
            <a:r>
              <a:rPr lang="en-US" altLang="ja-JP" sz="2800" dirty="0">
                <a:solidFill>
                  <a:schemeClr val="tx1"/>
                </a:solidFill>
                <a:latin typeface="+mn-ea"/>
              </a:rPr>
              <a:t>0.5 </a:t>
            </a:r>
            <a:r>
              <a:rPr lang="en-US" altLang="ja-JP" sz="2000" dirty="0">
                <a:solidFill>
                  <a:schemeClr val="tx1"/>
                </a:solidFill>
                <a:latin typeface="+mn-ea"/>
              </a:rPr>
              <a:t>g/</a:t>
            </a:r>
            <a:r>
              <a:rPr lang="en-US" altLang="ja-JP" sz="2000" dirty="0" err="1">
                <a:solidFill>
                  <a:schemeClr val="tx1"/>
                </a:solidFill>
                <a:latin typeface="+mn-ea"/>
              </a:rPr>
              <a:t>gCr</a:t>
            </a:r>
            <a:r>
              <a:rPr lang="ja-JP" altLang="en-US" sz="2800" dirty="0">
                <a:solidFill>
                  <a:schemeClr val="tx1"/>
                </a:solidFill>
                <a:latin typeface="+mn-ea"/>
              </a:rPr>
              <a:t>以上）</a:t>
            </a:r>
            <a:endParaRPr lang="en-US" altLang="ja-JP" sz="2800" dirty="0">
              <a:solidFill>
                <a:schemeClr val="tx1"/>
              </a:solidFill>
              <a:latin typeface="+mn-ea"/>
            </a:endParaRPr>
          </a:p>
          <a:p>
            <a:pPr>
              <a:defRPr/>
            </a:pPr>
            <a:r>
              <a:rPr lang="ja-JP" altLang="en-US" sz="2800" dirty="0">
                <a:solidFill>
                  <a:schemeClr val="tx1"/>
                </a:solidFill>
                <a:latin typeface="+mn-ea"/>
              </a:rPr>
              <a:t>　蛋白尿と血尿がともに陽性</a:t>
            </a:r>
            <a:endParaRPr lang="en-US" altLang="ja-JP" sz="2800" dirty="0">
              <a:solidFill>
                <a:schemeClr val="tx1"/>
              </a:solidFill>
              <a:latin typeface="+mn-ea"/>
            </a:endParaRPr>
          </a:p>
          <a:p>
            <a:pPr>
              <a:defRPr/>
            </a:pPr>
            <a:endParaRPr lang="en-US" altLang="ja-JP" sz="2800" dirty="0">
              <a:solidFill>
                <a:schemeClr val="tx1"/>
              </a:solidFill>
              <a:latin typeface="+mn-ea"/>
            </a:endParaRPr>
          </a:p>
          <a:p>
            <a:pPr>
              <a:defRPr/>
            </a:pPr>
            <a:r>
              <a:rPr lang="ja-JP" altLang="en-US" sz="3600" u="sng" dirty="0">
                <a:solidFill>
                  <a:schemeClr val="tx1"/>
                </a:solidFill>
                <a:latin typeface="+mn-ea"/>
              </a:rPr>
              <a:t>腎機能が低下している方</a:t>
            </a:r>
            <a:endParaRPr lang="en-US" altLang="ja-JP" sz="3600" u="sng" dirty="0">
              <a:solidFill>
                <a:schemeClr val="tx1"/>
              </a:solidFill>
              <a:latin typeface="+mn-ea"/>
            </a:endParaRPr>
          </a:p>
          <a:p>
            <a:pPr>
              <a:defRPr/>
            </a:pPr>
            <a:r>
              <a:rPr lang="ja-JP" altLang="en-US" sz="2800" dirty="0">
                <a:solidFill>
                  <a:schemeClr val="tx1"/>
                </a:solidFill>
                <a:latin typeface="+mn-ea"/>
              </a:rPr>
              <a:t>　</a:t>
            </a:r>
            <a:r>
              <a:rPr lang="en-US" altLang="ja-JP" sz="2800" dirty="0">
                <a:solidFill>
                  <a:schemeClr val="tx1"/>
                </a:solidFill>
                <a:latin typeface="+mn-ea"/>
              </a:rPr>
              <a:t>40</a:t>
            </a:r>
            <a:r>
              <a:rPr lang="ja-JP" altLang="en-US" sz="2000" dirty="0">
                <a:solidFill>
                  <a:schemeClr val="tx1"/>
                </a:solidFill>
                <a:latin typeface="+mn-ea"/>
              </a:rPr>
              <a:t>歳未満</a:t>
            </a:r>
            <a:r>
              <a:rPr lang="en-US" altLang="ja-JP" sz="2800" dirty="0">
                <a:solidFill>
                  <a:schemeClr val="tx1"/>
                </a:solidFill>
                <a:latin typeface="+mn-ea"/>
              </a:rPr>
              <a:t>	</a:t>
            </a:r>
            <a:r>
              <a:rPr lang="en-US" altLang="ja-JP" sz="2800" dirty="0" err="1">
                <a:solidFill>
                  <a:schemeClr val="tx1"/>
                </a:solidFill>
                <a:latin typeface="+mn-ea"/>
              </a:rPr>
              <a:t>eGFR</a:t>
            </a:r>
            <a:r>
              <a:rPr lang="en-US" altLang="ja-JP" sz="2800" dirty="0">
                <a:solidFill>
                  <a:schemeClr val="tx1"/>
                </a:solidFill>
                <a:latin typeface="+mn-ea"/>
              </a:rPr>
              <a:t>   60</a:t>
            </a:r>
            <a:r>
              <a:rPr lang="ja-JP" altLang="en-US" sz="2000" dirty="0">
                <a:solidFill>
                  <a:schemeClr val="tx1"/>
                </a:solidFill>
                <a:latin typeface="+mn-ea"/>
              </a:rPr>
              <a:t>未満</a:t>
            </a:r>
            <a:endParaRPr lang="en-US" altLang="ja-JP" sz="2000" dirty="0">
              <a:solidFill>
                <a:schemeClr val="tx1"/>
              </a:solidFill>
              <a:latin typeface="+mn-ea"/>
            </a:endParaRPr>
          </a:p>
          <a:p>
            <a:pPr>
              <a:defRPr/>
            </a:pPr>
            <a:r>
              <a:rPr lang="ja-JP" altLang="en-US" sz="2800" dirty="0">
                <a:solidFill>
                  <a:schemeClr val="tx1"/>
                </a:solidFill>
                <a:latin typeface="+mn-ea"/>
              </a:rPr>
              <a:t>　</a:t>
            </a:r>
            <a:r>
              <a:rPr lang="en-US" altLang="ja-JP" sz="2800" dirty="0">
                <a:solidFill>
                  <a:schemeClr val="tx1"/>
                </a:solidFill>
                <a:latin typeface="+mn-ea"/>
              </a:rPr>
              <a:t>40</a:t>
            </a:r>
            <a:r>
              <a:rPr lang="ja-JP" altLang="en-US" sz="2000" dirty="0">
                <a:solidFill>
                  <a:schemeClr val="tx1"/>
                </a:solidFill>
                <a:latin typeface="+mn-ea"/>
              </a:rPr>
              <a:t>歳以上</a:t>
            </a:r>
            <a:r>
              <a:rPr lang="en-US" altLang="ja-JP" sz="2800" dirty="0">
                <a:solidFill>
                  <a:schemeClr val="tx1"/>
                </a:solidFill>
                <a:latin typeface="+mn-ea"/>
              </a:rPr>
              <a:t>	</a:t>
            </a:r>
            <a:r>
              <a:rPr lang="en-US" altLang="ja-JP" sz="2800" dirty="0" err="1">
                <a:solidFill>
                  <a:schemeClr val="tx1"/>
                </a:solidFill>
                <a:latin typeface="+mn-ea"/>
              </a:rPr>
              <a:t>eGFR</a:t>
            </a:r>
            <a:r>
              <a:rPr lang="ja-JP" altLang="en-US" sz="2800" dirty="0">
                <a:solidFill>
                  <a:schemeClr val="tx1"/>
                </a:solidFill>
                <a:latin typeface="+mn-ea"/>
              </a:rPr>
              <a:t>　</a:t>
            </a:r>
            <a:r>
              <a:rPr lang="en-US" altLang="ja-JP" sz="2800" dirty="0">
                <a:solidFill>
                  <a:schemeClr val="tx1"/>
                </a:solidFill>
                <a:latin typeface="+mn-ea"/>
              </a:rPr>
              <a:t> 45</a:t>
            </a:r>
            <a:r>
              <a:rPr lang="ja-JP" altLang="en-US" sz="2000" dirty="0">
                <a:solidFill>
                  <a:schemeClr val="tx1"/>
                </a:solidFill>
                <a:latin typeface="+mn-ea"/>
              </a:rPr>
              <a:t>未満</a:t>
            </a:r>
            <a:endParaRPr lang="en-US" altLang="ja-JP" sz="2000" dirty="0">
              <a:solidFill>
                <a:schemeClr val="tx1"/>
              </a:solidFill>
              <a:latin typeface="+mn-ea"/>
            </a:endParaRPr>
          </a:p>
          <a:p>
            <a:pPr>
              <a:defRPr/>
            </a:pPr>
            <a:endParaRPr lang="en-US" altLang="ja-JP" sz="1200" dirty="0">
              <a:solidFill>
                <a:schemeClr val="tx1"/>
              </a:solidFill>
              <a:latin typeface="+mn-ea"/>
            </a:endParaRPr>
          </a:p>
          <a:p>
            <a:pPr>
              <a:defRPr/>
            </a:pPr>
            <a:r>
              <a:rPr lang="ja-JP" altLang="en-US" sz="2000" dirty="0">
                <a:solidFill>
                  <a:schemeClr val="tx1"/>
                </a:solidFill>
                <a:latin typeface="+mn-ea"/>
              </a:rPr>
              <a:t>　</a:t>
            </a:r>
            <a:r>
              <a:rPr lang="en-US" altLang="ja-JP" sz="2000" dirty="0">
                <a:solidFill>
                  <a:schemeClr val="tx1"/>
                </a:solidFill>
                <a:latin typeface="+mn-ea"/>
              </a:rPr>
              <a:t>※3</a:t>
            </a:r>
            <a:r>
              <a:rPr lang="ja-JP" altLang="en-US" sz="2000" dirty="0">
                <a:solidFill>
                  <a:schemeClr val="tx1"/>
                </a:solidFill>
                <a:latin typeface="+mn-ea"/>
              </a:rPr>
              <a:t>ヶ月以内に、　</a:t>
            </a:r>
            <a:r>
              <a:rPr lang="en-US" altLang="ja-JP" sz="2000" dirty="0">
                <a:solidFill>
                  <a:schemeClr val="tx1"/>
                </a:solidFill>
                <a:latin typeface="+mn-ea"/>
              </a:rPr>
              <a:t>30</a:t>
            </a:r>
            <a:r>
              <a:rPr lang="ja-JP" altLang="en-US" sz="2000" dirty="0">
                <a:solidFill>
                  <a:schemeClr val="tx1"/>
                </a:solidFill>
                <a:latin typeface="+mn-ea"/>
              </a:rPr>
              <a:t>％以上の </a:t>
            </a:r>
            <a:r>
              <a:rPr lang="en-US" altLang="ja-JP" sz="2000" dirty="0" err="1">
                <a:solidFill>
                  <a:schemeClr val="tx1"/>
                </a:solidFill>
                <a:latin typeface="+mn-ea"/>
              </a:rPr>
              <a:t>eGFR</a:t>
            </a:r>
            <a:r>
              <a:rPr lang="en-US" altLang="ja-JP" sz="2000" dirty="0">
                <a:solidFill>
                  <a:schemeClr val="tx1"/>
                </a:solidFill>
                <a:latin typeface="+mn-ea"/>
              </a:rPr>
              <a:t> </a:t>
            </a:r>
            <a:r>
              <a:rPr lang="ja-JP" altLang="en-US" sz="2000" dirty="0">
                <a:solidFill>
                  <a:schemeClr val="tx1"/>
                </a:solidFill>
                <a:latin typeface="+mn-ea"/>
              </a:rPr>
              <a:t>の低下</a:t>
            </a:r>
            <a:endParaRPr lang="en-US" altLang="ja-JP" sz="2000" dirty="0">
              <a:solidFill>
                <a:schemeClr val="tx1"/>
              </a:solidFill>
              <a:latin typeface="+mn-ea"/>
            </a:endParaRPr>
          </a:p>
        </p:txBody>
      </p:sp>
      <p:sp>
        <p:nvSpPr>
          <p:cNvPr id="7" name="正方形/長方形 6">
            <a:extLst>
              <a:ext uri="{FF2B5EF4-FFF2-40B4-BE49-F238E27FC236}">
                <a16:creationId xmlns:a16="http://schemas.microsoft.com/office/drawing/2014/main" id="{775BE06D-546C-6E4C-8D27-810EAFD5F67F}"/>
              </a:ext>
            </a:extLst>
          </p:cNvPr>
          <p:cNvSpPr/>
          <p:nvPr/>
        </p:nvSpPr>
        <p:spPr>
          <a:xfrm>
            <a:off x="1829931" y="1902279"/>
            <a:ext cx="3788217" cy="646331"/>
          </a:xfrm>
          <a:prstGeom prst="rect">
            <a:avLst/>
          </a:prstGeom>
        </p:spPr>
        <p:txBody>
          <a:bodyPr wrap="none">
            <a:spAutoFit/>
          </a:bodyPr>
          <a:lstStyle/>
          <a:p>
            <a:pPr>
              <a:defRPr/>
            </a:pPr>
            <a:r>
              <a:rPr lang="ja-JP" altLang="en-US" sz="3600" u="sng" dirty="0">
                <a:latin typeface="+mn-ea"/>
              </a:rPr>
              <a:t>検尿異常のある方</a:t>
            </a:r>
            <a:endParaRPr lang="en-US" altLang="ja-JP" sz="3600" u="sng" dirty="0">
              <a:latin typeface="+mn-ea"/>
            </a:endParaRPr>
          </a:p>
        </p:txBody>
      </p:sp>
    </p:spTree>
    <p:extLst>
      <p:ext uri="{BB962C8B-B14F-4D97-AF65-F5344CB8AC3E}">
        <p14:creationId xmlns:p14="http://schemas.microsoft.com/office/powerpoint/2010/main" val="210108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9195C28B-79BD-CB42-BE53-2065E30D3157}"/>
              </a:ext>
            </a:extLst>
          </p:cNvPr>
          <p:cNvPicPr>
            <a:picLocks noChangeAspect="1"/>
          </p:cNvPicPr>
          <p:nvPr/>
        </p:nvPicPr>
        <p:blipFill>
          <a:blip r:embed="rId2"/>
          <a:stretch>
            <a:fillRect/>
          </a:stretch>
        </p:blipFill>
        <p:spPr>
          <a:xfrm>
            <a:off x="0" y="0"/>
            <a:ext cx="9144000" cy="3527292"/>
          </a:xfrm>
          <a:prstGeom prst="rect">
            <a:avLst/>
          </a:prstGeom>
        </p:spPr>
      </p:pic>
      <p:sp>
        <p:nvSpPr>
          <p:cNvPr id="4" name="テキスト ボックス 3">
            <a:extLst>
              <a:ext uri="{FF2B5EF4-FFF2-40B4-BE49-F238E27FC236}">
                <a16:creationId xmlns:a16="http://schemas.microsoft.com/office/drawing/2014/main" id="{7D9EAAF1-543E-9343-971F-41DCF736CE22}"/>
              </a:ext>
            </a:extLst>
          </p:cNvPr>
          <p:cNvSpPr txBox="1"/>
          <p:nvPr/>
        </p:nvSpPr>
        <p:spPr>
          <a:xfrm>
            <a:off x="81384" y="83379"/>
            <a:ext cx="6012791" cy="307777"/>
          </a:xfrm>
          <a:prstGeom prst="rect">
            <a:avLst/>
          </a:prstGeom>
          <a:noFill/>
        </p:spPr>
        <p:txBody>
          <a:bodyPr wrap="square" rtlCol="0">
            <a:spAutoFit/>
          </a:bodyPr>
          <a:lstStyle/>
          <a:p>
            <a:r>
              <a:rPr lang="ja-JP" altLang="en-US" sz="1400">
                <a:solidFill>
                  <a:schemeClr val="bg1"/>
                </a:solidFill>
              </a:rPr>
              <a:t>メタボの基準と病気の基準</a:t>
            </a:r>
            <a:endParaRPr lang="ja-JP" altLang="en-US" sz="1400" dirty="0">
              <a:solidFill>
                <a:schemeClr val="bg1"/>
              </a:solidFill>
            </a:endParaRPr>
          </a:p>
        </p:txBody>
      </p:sp>
      <p:sp>
        <p:nvSpPr>
          <p:cNvPr id="12" name="テキスト ボックス 11">
            <a:extLst>
              <a:ext uri="{FF2B5EF4-FFF2-40B4-BE49-F238E27FC236}">
                <a16:creationId xmlns:a16="http://schemas.microsoft.com/office/drawing/2014/main" id="{64DC6768-3DF0-E74B-8718-6B6CABD1EAFF}"/>
              </a:ext>
            </a:extLst>
          </p:cNvPr>
          <p:cNvSpPr txBox="1"/>
          <p:nvPr/>
        </p:nvSpPr>
        <p:spPr>
          <a:xfrm>
            <a:off x="1357021" y="3136612"/>
            <a:ext cx="6429966" cy="584775"/>
          </a:xfrm>
          <a:prstGeom prst="rect">
            <a:avLst/>
          </a:prstGeom>
          <a:noFill/>
        </p:spPr>
        <p:txBody>
          <a:bodyPr wrap="none" rtlCol="0">
            <a:spAutoFit/>
          </a:bodyPr>
          <a:lstStyle/>
          <a:p>
            <a:pPr algn="ctr"/>
            <a:r>
              <a:rPr lang="en-US" altLang="ja-JP" sz="32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CKD</a:t>
            </a:r>
            <a:r>
              <a:rPr lang="ja-JP" altLang="en-US" sz="32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治療・指導に関するスライド</a:t>
            </a:r>
          </a:p>
        </p:txBody>
      </p:sp>
      <p:sp>
        <p:nvSpPr>
          <p:cNvPr id="13" name="正方形/長方形 12">
            <a:extLst>
              <a:ext uri="{FF2B5EF4-FFF2-40B4-BE49-F238E27FC236}">
                <a16:creationId xmlns:a16="http://schemas.microsoft.com/office/drawing/2014/main" id="{0E5C37DB-E922-1240-9A3E-53E1D7503DA6}"/>
              </a:ext>
            </a:extLst>
          </p:cNvPr>
          <p:cNvSpPr/>
          <p:nvPr/>
        </p:nvSpPr>
        <p:spPr>
          <a:xfrm>
            <a:off x="186267" y="83379"/>
            <a:ext cx="2260600" cy="3822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4011584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4860E2B2-6D89-1344-9994-1A3C50076FF0}"/>
              </a:ext>
            </a:extLst>
          </p:cNvPr>
          <p:cNvSpPr txBox="1"/>
          <p:nvPr/>
        </p:nvSpPr>
        <p:spPr>
          <a:xfrm>
            <a:off x="284584" y="19879"/>
            <a:ext cx="6012791" cy="369332"/>
          </a:xfrm>
          <a:prstGeom prst="rect">
            <a:avLst/>
          </a:prstGeom>
          <a:noFill/>
        </p:spPr>
        <p:txBody>
          <a:bodyPr wrap="square" rtlCol="0">
            <a:spAutoFit/>
          </a:bodyPr>
          <a:lstStyle/>
          <a:p>
            <a:r>
              <a:rPr lang="ja-JP" altLang="en-US" b="1" dirty="0">
                <a:solidFill>
                  <a:schemeClr val="bg1"/>
                </a:solidFill>
                <a:latin typeface="+mj-ea"/>
                <a:ea typeface="+mj-ea"/>
              </a:rPr>
              <a:t>日本のメタボリック症候群診断</a:t>
            </a:r>
          </a:p>
        </p:txBody>
      </p:sp>
      <p:sp>
        <p:nvSpPr>
          <p:cNvPr id="5" name="テキスト プレースホルダー 4">
            <a:extLst>
              <a:ext uri="{FF2B5EF4-FFF2-40B4-BE49-F238E27FC236}">
                <a16:creationId xmlns:a16="http://schemas.microsoft.com/office/drawing/2014/main" id="{4E1BA169-8CA3-C34D-BC3A-1513F571D5AE}"/>
              </a:ext>
            </a:extLst>
          </p:cNvPr>
          <p:cNvSpPr txBox="1">
            <a:spLocks/>
          </p:cNvSpPr>
          <p:nvPr/>
        </p:nvSpPr>
        <p:spPr>
          <a:xfrm>
            <a:off x="400447" y="1009629"/>
            <a:ext cx="3756156" cy="2948499"/>
          </a:xfrm>
          <a:prstGeom prst="rect">
            <a:avLst/>
          </a:prstGeom>
          <a:noFill/>
        </p:spPr>
        <p:txBody>
          <a:bodyPr wrap="none" rtlCol="0">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dirty="0">
                <a:latin typeface="+mn-ea"/>
              </a:rPr>
              <a:t>内臓脂肪型肥満</a:t>
            </a:r>
            <a:endParaRPr lang="en-US" altLang="ja-JP" dirty="0">
              <a:latin typeface="+mn-ea"/>
            </a:endParaRPr>
          </a:p>
          <a:p>
            <a:pPr marL="0" indent="0">
              <a:buFont typeface="Arial" panose="020B0604020202020204" pitchFamily="34" charset="0"/>
              <a:buNone/>
            </a:pPr>
            <a:r>
              <a:rPr lang="ja-JP" altLang="en-US" dirty="0">
                <a:latin typeface="+mn-ea"/>
              </a:rPr>
              <a:t>　（腹囲）</a:t>
            </a:r>
            <a:r>
              <a:rPr lang="en-US" altLang="ja-JP" dirty="0">
                <a:latin typeface="+mn-ea"/>
              </a:rPr>
              <a:t>85 cm(</a:t>
            </a:r>
            <a:r>
              <a:rPr lang="ja-JP" altLang="en-US" dirty="0">
                <a:latin typeface="+mn-ea"/>
              </a:rPr>
              <a:t>男）</a:t>
            </a:r>
            <a:endParaRPr lang="en-US" altLang="ja-JP" dirty="0">
              <a:latin typeface="+mn-ea"/>
            </a:endParaRPr>
          </a:p>
          <a:p>
            <a:pPr marL="0" indent="0">
              <a:buFont typeface="Arial" panose="020B0604020202020204" pitchFamily="34" charset="0"/>
              <a:buNone/>
            </a:pPr>
            <a:r>
              <a:rPr lang="ja-JP" altLang="en-US" dirty="0">
                <a:latin typeface="+mn-ea"/>
              </a:rPr>
              <a:t>　　　　　　</a:t>
            </a:r>
            <a:r>
              <a:rPr lang="en-US" altLang="ja-JP" dirty="0">
                <a:latin typeface="+mn-ea"/>
              </a:rPr>
              <a:t>90 cm</a:t>
            </a:r>
            <a:r>
              <a:rPr lang="ja-JP" altLang="en-US" dirty="0">
                <a:latin typeface="+mn-ea"/>
              </a:rPr>
              <a:t>（女）</a:t>
            </a:r>
            <a:endParaRPr lang="en-US" altLang="ja-JP" dirty="0">
              <a:latin typeface="+mn-ea"/>
            </a:endParaRPr>
          </a:p>
          <a:p>
            <a:pPr marL="0" indent="0">
              <a:buFont typeface="Arial" panose="020B0604020202020204" pitchFamily="34" charset="0"/>
              <a:buNone/>
            </a:pPr>
            <a:endParaRPr lang="en-US" altLang="ja-JP" dirty="0">
              <a:latin typeface="+mn-ea"/>
            </a:endParaRPr>
          </a:p>
          <a:p>
            <a:pPr marL="0" indent="0">
              <a:buFont typeface="Arial" panose="020B0604020202020204" pitchFamily="34" charset="0"/>
              <a:buNone/>
            </a:pPr>
            <a:endParaRPr lang="en-US" altLang="ja-JP" dirty="0"/>
          </a:p>
        </p:txBody>
      </p:sp>
      <p:sp>
        <p:nvSpPr>
          <p:cNvPr id="6" name="テキスト ボックス 5">
            <a:extLst>
              <a:ext uri="{FF2B5EF4-FFF2-40B4-BE49-F238E27FC236}">
                <a16:creationId xmlns:a16="http://schemas.microsoft.com/office/drawing/2014/main" id="{24FACA69-2308-1344-9FDE-6EA5D39F22D4}"/>
              </a:ext>
            </a:extLst>
          </p:cNvPr>
          <p:cNvSpPr txBox="1"/>
          <p:nvPr/>
        </p:nvSpPr>
        <p:spPr>
          <a:xfrm>
            <a:off x="436800" y="3534151"/>
            <a:ext cx="2592376" cy="584775"/>
          </a:xfrm>
          <a:prstGeom prst="rect">
            <a:avLst/>
          </a:prstGeom>
          <a:noFill/>
          <a:ln>
            <a:noFill/>
          </a:ln>
        </p:spPr>
        <p:txBody>
          <a:bodyPr wrap="none" rtlCol="0">
            <a:spAutoFit/>
          </a:bodyPr>
          <a:lstStyle/>
          <a:p>
            <a:r>
              <a:rPr lang="ja-JP" altLang="en-US" sz="3200" dirty="0">
                <a:latin typeface="+mn-ea"/>
              </a:rPr>
              <a:t>血圧がたかい</a:t>
            </a:r>
            <a:endParaRPr lang="en-US" altLang="ja-JP" sz="3200" dirty="0">
              <a:latin typeface="+mn-ea"/>
            </a:endParaRPr>
          </a:p>
        </p:txBody>
      </p:sp>
      <p:sp>
        <p:nvSpPr>
          <p:cNvPr id="7" name="テキスト ボックス 6">
            <a:extLst>
              <a:ext uri="{FF2B5EF4-FFF2-40B4-BE49-F238E27FC236}">
                <a16:creationId xmlns:a16="http://schemas.microsoft.com/office/drawing/2014/main" id="{9ECECE62-D235-5244-9D44-070325E35B96}"/>
              </a:ext>
            </a:extLst>
          </p:cNvPr>
          <p:cNvSpPr txBox="1"/>
          <p:nvPr/>
        </p:nvSpPr>
        <p:spPr>
          <a:xfrm>
            <a:off x="436800" y="4758288"/>
            <a:ext cx="4285147" cy="1077218"/>
          </a:xfrm>
          <a:prstGeom prst="rect">
            <a:avLst/>
          </a:prstGeom>
          <a:noFill/>
        </p:spPr>
        <p:txBody>
          <a:bodyPr wrap="none" rtlCol="0">
            <a:spAutoFit/>
          </a:bodyPr>
          <a:lstStyle/>
          <a:p>
            <a:r>
              <a:rPr lang="en-US" altLang="ja-JP" sz="3200" dirty="0">
                <a:latin typeface="+mn-ea"/>
              </a:rPr>
              <a:t>2</a:t>
            </a:r>
            <a:r>
              <a:rPr lang="ja-JP" altLang="en-US" sz="3200" dirty="0">
                <a:latin typeface="+mn-ea"/>
              </a:rPr>
              <a:t>つ以上</a:t>
            </a:r>
            <a:endParaRPr lang="en-US" altLang="ja-JP" sz="3200" dirty="0">
              <a:latin typeface="+mn-ea"/>
            </a:endParaRPr>
          </a:p>
          <a:p>
            <a:r>
              <a:rPr lang="ja-JP" altLang="en-US" sz="3200" dirty="0">
                <a:latin typeface="+mn-ea"/>
              </a:rPr>
              <a:t>メタボリックシンドローム</a:t>
            </a:r>
            <a:endParaRPr lang="en-US" altLang="ja-JP" sz="3200" dirty="0">
              <a:latin typeface="+mn-ea"/>
            </a:endParaRPr>
          </a:p>
        </p:txBody>
      </p:sp>
      <p:sp>
        <p:nvSpPr>
          <p:cNvPr id="8" name="テキスト ボックス 7">
            <a:extLst>
              <a:ext uri="{FF2B5EF4-FFF2-40B4-BE49-F238E27FC236}">
                <a16:creationId xmlns:a16="http://schemas.microsoft.com/office/drawing/2014/main" id="{9EC8B7C1-DA49-FD48-A3FE-8BC6932C6DAA}"/>
              </a:ext>
            </a:extLst>
          </p:cNvPr>
          <p:cNvSpPr txBox="1"/>
          <p:nvPr/>
        </p:nvSpPr>
        <p:spPr>
          <a:xfrm>
            <a:off x="3425759" y="3534152"/>
            <a:ext cx="2592376" cy="584775"/>
          </a:xfrm>
          <a:prstGeom prst="rect">
            <a:avLst/>
          </a:prstGeom>
          <a:noFill/>
          <a:ln>
            <a:noFill/>
          </a:ln>
        </p:spPr>
        <p:txBody>
          <a:bodyPr wrap="none" rtlCol="0">
            <a:spAutoFit/>
          </a:bodyPr>
          <a:lstStyle/>
          <a:p>
            <a:r>
              <a:rPr lang="ja-JP" altLang="en-US" sz="3200" dirty="0">
                <a:latin typeface="+mn-ea"/>
              </a:rPr>
              <a:t>脂質がたかい</a:t>
            </a:r>
            <a:endParaRPr lang="en-US" altLang="ja-JP" sz="3200" dirty="0">
              <a:latin typeface="+mn-ea"/>
            </a:endParaRPr>
          </a:p>
        </p:txBody>
      </p:sp>
      <p:sp>
        <p:nvSpPr>
          <p:cNvPr id="9" name="テキスト ボックス 8">
            <a:extLst>
              <a:ext uri="{FF2B5EF4-FFF2-40B4-BE49-F238E27FC236}">
                <a16:creationId xmlns:a16="http://schemas.microsoft.com/office/drawing/2014/main" id="{7F9E6E6D-111C-FE41-A95A-31595AEC23D5}"/>
              </a:ext>
            </a:extLst>
          </p:cNvPr>
          <p:cNvSpPr txBox="1"/>
          <p:nvPr/>
        </p:nvSpPr>
        <p:spPr>
          <a:xfrm>
            <a:off x="6342483" y="3534152"/>
            <a:ext cx="2214068" cy="584775"/>
          </a:xfrm>
          <a:prstGeom prst="rect">
            <a:avLst/>
          </a:prstGeom>
          <a:noFill/>
          <a:ln>
            <a:noFill/>
          </a:ln>
        </p:spPr>
        <p:txBody>
          <a:bodyPr wrap="none" rtlCol="0">
            <a:spAutoFit/>
          </a:bodyPr>
          <a:lstStyle/>
          <a:p>
            <a:r>
              <a:rPr lang="ja-JP" altLang="en-US" sz="3200" dirty="0">
                <a:latin typeface="+mn-ea"/>
              </a:rPr>
              <a:t>血糖が高い</a:t>
            </a:r>
            <a:endParaRPr lang="en-US" altLang="ja-JP" sz="3200" dirty="0">
              <a:latin typeface="+mn-ea"/>
            </a:endParaRPr>
          </a:p>
        </p:txBody>
      </p:sp>
      <p:sp>
        <p:nvSpPr>
          <p:cNvPr id="10" name="正方形/長方形 9">
            <a:extLst>
              <a:ext uri="{FF2B5EF4-FFF2-40B4-BE49-F238E27FC236}">
                <a16:creationId xmlns:a16="http://schemas.microsoft.com/office/drawing/2014/main" id="{6248AA44-CEB5-CA46-A5D1-BA235DF6B76C}"/>
              </a:ext>
            </a:extLst>
          </p:cNvPr>
          <p:cNvSpPr/>
          <p:nvPr/>
        </p:nvSpPr>
        <p:spPr>
          <a:xfrm>
            <a:off x="5316501" y="4789485"/>
            <a:ext cx="3591048" cy="1077218"/>
          </a:xfrm>
          <a:prstGeom prst="rect">
            <a:avLst/>
          </a:prstGeom>
          <a:noFill/>
        </p:spPr>
        <p:txBody>
          <a:bodyPr wrap="none">
            <a:spAutoFit/>
          </a:bodyPr>
          <a:lstStyle/>
          <a:p>
            <a:r>
              <a:rPr lang="en-US" altLang="ja-JP" sz="3200" dirty="0">
                <a:latin typeface="+mn-ea"/>
              </a:rPr>
              <a:t>1</a:t>
            </a:r>
            <a:r>
              <a:rPr lang="ja-JP" altLang="en-US" sz="3200" dirty="0">
                <a:latin typeface="+mn-ea"/>
              </a:rPr>
              <a:t>つ</a:t>
            </a:r>
            <a:endParaRPr lang="en-US" altLang="ja-JP" sz="3200" dirty="0">
              <a:latin typeface="+mn-ea"/>
            </a:endParaRPr>
          </a:p>
          <a:p>
            <a:r>
              <a:rPr lang="ja-JP" altLang="en-US" sz="3200" dirty="0">
                <a:latin typeface="+mn-ea"/>
              </a:rPr>
              <a:t>メタボの予備群です</a:t>
            </a:r>
          </a:p>
        </p:txBody>
      </p:sp>
      <p:cxnSp>
        <p:nvCxnSpPr>
          <p:cNvPr id="11" name="直線矢印コネクタ 10">
            <a:extLst>
              <a:ext uri="{FF2B5EF4-FFF2-40B4-BE49-F238E27FC236}">
                <a16:creationId xmlns:a16="http://schemas.microsoft.com/office/drawing/2014/main" id="{0335CF0C-767A-5D48-8548-30452375671E}"/>
              </a:ext>
            </a:extLst>
          </p:cNvPr>
          <p:cNvCxnSpPr/>
          <p:nvPr/>
        </p:nvCxnSpPr>
        <p:spPr bwMode="auto">
          <a:xfrm>
            <a:off x="3029176" y="4118927"/>
            <a:ext cx="2287325" cy="639361"/>
          </a:xfrm>
          <a:prstGeom prst="straightConnector1">
            <a:avLst/>
          </a:prstGeom>
          <a:solidFill>
            <a:schemeClr val="accent1"/>
          </a:solidFill>
          <a:ln w="9525" cap="flat" cmpd="sng" algn="ctr">
            <a:solidFill>
              <a:schemeClr val="tx1"/>
            </a:solidFill>
            <a:prstDash val="solid"/>
            <a:miter lim="800000"/>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直線矢印コネクタ 11">
            <a:extLst>
              <a:ext uri="{FF2B5EF4-FFF2-40B4-BE49-F238E27FC236}">
                <a16:creationId xmlns:a16="http://schemas.microsoft.com/office/drawing/2014/main" id="{50C24499-F387-7E48-B51D-342DA0A3AB70}"/>
              </a:ext>
            </a:extLst>
          </p:cNvPr>
          <p:cNvCxnSpPr>
            <a:endCxn id="7" idx="0"/>
          </p:cNvCxnSpPr>
          <p:nvPr/>
        </p:nvCxnSpPr>
        <p:spPr bwMode="auto">
          <a:xfrm flipH="1">
            <a:off x="2579374" y="4146405"/>
            <a:ext cx="1425673" cy="611883"/>
          </a:xfrm>
          <a:prstGeom prst="straightConnector1">
            <a:avLst/>
          </a:prstGeom>
          <a:solidFill>
            <a:schemeClr val="accent1"/>
          </a:solidFill>
          <a:ln w="9525" cap="flat" cmpd="sng" algn="ctr">
            <a:solidFill>
              <a:schemeClr val="tx1"/>
            </a:solidFill>
            <a:prstDash val="solid"/>
            <a:miter lim="800000"/>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直線矢印コネクタ 12">
            <a:extLst>
              <a:ext uri="{FF2B5EF4-FFF2-40B4-BE49-F238E27FC236}">
                <a16:creationId xmlns:a16="http://schemas.microsoft.com/office/drawing/2014/main" id="{39963100-A53A-8B4B-9D23-2207DCF55A1D}"/>
              </a:ext>
            </a:extLst>
          </p:cNvPr>
          <p:cNvCxnSpPr/>
          <p:nvPr/>
        </p:nvCxnSpPr>
        <p:spPr bwMode="auto">
          <a:xfrm>
            <a:off x="5140488" y="4104046"/>
            <a:ext cx="2287325" cy="639361"/>
          </a:xfrm>
          <a:prstGeom prst="straightConnector1">
            <a:avLst/>
          </a:prstGeom>
          <a:solidFill>
            <a:schemeClr val="accent1"/>
          </a:solidFill>
          <a:ln w="9525" cap="flat" cmpd="sng" algn="ctr">
            <a:solidFill>
              <a:schemeClr val="tx1"/>
            </a:solidFill>
            <a:prstDash val="solid"/>
            <a:miter lim="800000"/>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直線矢印コネクタ 13">
            <a:extLst>
              <a:ext uri="{FF2B5EF4-FFF2-40B4-BE49-F238E27FC236}">
                <a16:creationId xmlns:a16="http://schemas.microsoft.com/office/drawing/2014/main" id="{63C07F0C-1707-C548-AE37-B79B2A10433E}"/>
              </a:ext>
            </a:extLst>
          </p:cNvPr>
          <p:cNvCxnSpPr/>
          <p:nvPr/>
        </p:nvCxnSpPr>
        <p:spPr bwMode="auto">
          <a:xfrm flipH="1">
            <a:off x="4172838" y="4117784"/>
            <a:ext cx="2986942" cy="625623"/>
          </a:xfrm>
          <a:prstGeom prst="straightConnector1">
            <a:avLst/>
          </a:prstGeom>
          <a:solidFill>
            <a:schemeClr val="accent1"/>
          </a:solidFill>
          <a:ln w="9525" cap="flat" cmpd="sng" algn="ctr">
            <a:solidFill>
              <a:schemeClr val="tx1"/>
            </a:solidFill>
            <a:prstDash val="solid"/>
            <a:miter lim="800000"/>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直線矢印コネクタ 14">
            <a:extLst>
              <a:ext uri="{FF2B5EF4-FFF2-40B4-BE49-F238E27FC236}">
                <a16:creationId xmlns:a16="http://schemas.microsoft.com/office/drawing/2014/main" id="{ADB7DC72-05F9-CB4E-886D-3657D6854315}"/>
              </a:ext>
            </a:extLst>
          </p:cNvPr>
          <p:cNvCxnSpPr/>
          <p:nvPr/>
        </p:nvCxnSpPr>
        <p:spPr bwMode="auto">
          <a:xfrm>
            <a:off x="7642349" y="4177602"/>
            <a:ext cx="356319" cy="611883"/>
          </a:xfrm>
          <a:prstGeom prst="straightConnector1">
            <a:avLst/>
          </a:prstGeom>
          <a:solidFill>
            <a:schemeClr val="accent1"/>
          </a:solidFill>
          <a:ln w="9525" cap="flat" cmpd="sng" algn="ctr">
            <a:solidFill>
              <a:schemeClr val="tx1"/>
            </a:solidFill>
            <a:prstDash val="solid"/>
            <a:miter lim="800000"/>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直線矢印コネクタ 15">
            <a:extLst>
              <a:ext uri="{FF2B5EF4-FFF2-40B4-BE49-F238E27FC236}">
                <a16:creationId xmlns:a16="http://schemas.microsoft.com/office/drawing/2014/main" id="{D3BE1E7E-B5D9-1E45-9246-A88B89D386CB}"/>
              </a:ext>
            </a:extLst>
          </p:cNvPr>
          <p:cNvCxnSpPr/>
          <p:nvPr/>
        </p:nvCxnSpPr>
        <p:spPr bwMode="auto">
          <a:xfrm flipH="1">
            <a:off x="1020151" y="4131524"/>
            <a:ext cx="1425673" cy="611883"/>
          </a:xfrm>
          <a:prstGeom prst="straightConnector1">
            <a:avLst/>
          </a:prstGeom>
          <a:solidFill>
            <a:schemeClr val="accent1"/>
          </a:solidFill>
          <a:ln w="9525" cap="flat" cmpd="sng" algn="ctr">
            <a:solidFill>
              <a:schemeClr val="tx1"/>
            </a:solidFill>
            <a:prstDash val="solid"/>
            <a:miter lim="800000"/>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テキスト ボックス 16">
            <a:extLst>
              <a:ext uri="{FF2B5EF4-FFF2-40B4-BE49-F238E27FC236}">
                <a16:creationId xmlns:a16="http://schemas.microsoft.com/office/drawing/2014/main" id="{46ACD574-DEBF-494B-8ECB-9728A9D6E044}"/>
              </a:ext>
            </a:extLst>
          </p:cNvPr>
          <p:cNvSpPr txBox="1"/>
          <p:nvPr/>
        </p:nvSpPr>
        <p:spPr>
          <a:xfrm>
            <a:off x="1997436" y="2693817"/>
            <a:ext cx="697627" cy="707886"/>
          </a:xfrm>
          <a:prstGeom prst="rect">
            <a:avLst/>
          </a:prstGeom>
          <a:noFill/>
        </p:spPr>
        <p:txBody>
          <a:bodyPr wrap="none" rtlCol="0">
            <a:spAutoFit/>
          </a:bodyPr>
          <a:lstStyle/>
          <a:p>
            <a:r>
              <a:rPr lang="ja-JP" altLang="en-US" sz="4000" dirty="0"/>
              <a:t>＋</a:t>
            </a:r>
          </a:p>
        </p:txBody>
      </p:sp>
    </p:spTree>
    <p:extLst>
      <p:ext uri="{BB962C8B-B14F-4D97-AF65-F5344CB8AC3E}">
        <p14:creationId xmlns:p14="http://schemas.microsoft.com/office/powerpoint/2010/main" val="323505542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789DC587-4E40-D645-A500-48BAD1FFCF2B}"/>
              </a:ext>
            </a:extLst>
          </p:cNvPr>
          <p:cNvSpPr txBox="1"/>
          <p:nvPr/>
        </p:nvSpPr>
        <p:spPr>
          <a:xfrm>
            <a:off x="221084" y="32579"/>
            <a:ext cx="6012791" cy="369332"/>
          </a:xfrm>
          <a:prstGeom prst="rect">
            <a:avLst/>
          </a:prstGeom>
          <a:noFill/>
        </p:spPr>
        <p:txBody>
          <a:bodyPr wrap="square" rtlCol="0">
            <a:spAutoFit/>
          </a:bodyPr>
          <a:lstStyle/>
          <a:p>
            <a:r>
              <a:rPr lang="ja-JP" altLang="en-US" b="1" dirty="0">
                <a:solidFill>
                  <a:schemeClr val="bg1"/>
                </a:solidFill>
                <a:latin typeface="+mj-ea"/>
                <a:ea typeface="+mj-ea"/>
              </a:rPr>
              <a:t>メタボの基準と病気の基準</a:t>
            </a:r>
          </a:p>
        </p:txBody>
      </p:sp>
      <p:graphicFrame>
        <p:nvGraphicFramePr>
          <p:cNvPr id="5" name="表 4">
            <a:extLst>
              <a:ext uri="{FF2B5EF4-FFF2-40B4-BE49-F238E27FC236}">
                <a16:creationId xmlns:a16="http://schemas.microsoft.com/office/drawing/2014/main" id="{060EB546-E690-F54C-BFBC-C83353C1F6C0}"/>
              </a:ext>
            </a:extLst>
          </p:cNvPr>
          <p:cNvGraphicFramePr>
            <a:graphicFrameLocks noGrp="1"/>
          </p:cNvGraphicFramePr>
          <p:nvPr>
            <p:extLst>
              <p:ext uri="{D42A27DB-BD31-4B8C-83A1-F6EECF244321}">
                <p14:modId xmlns:p14="http://schemas.microsoft.com/office/powerpoint/2010/main" val="3311346860"/>
              </p:ext>
            </p:extLst>
          </p:nvPr>
        </p:nvGraphicFramePr>
        <p:xfrm>
          <a:off x="648524" y="1589172"/>
          <a:ext cx="7927340" cy="1878104"/>
        </p:xfrm>
        <a:graphic>
          <a:graphicData uri="http://schemas.openxmlformats.org/drawingml/2006/table">
            <a:tbl>
              <a:tblPr firstRow="1" bandRow="1">
                <a:tableStyleId>{5C22544A-7EE6-4342-B048-85BDC9FD1C3A}</a:tableStyleId>
              </a:tblPr>
              <a:tblGrid>
                <a:gridCol w="1981835">
                  <a:extLst>
                    <a:ext uri="{9D8B030D-6E8A-4147-A177-3AD203B41FA5}">
                      <a16:colId xmlns:a16="http://schemas.microsoft.com/office/drawing/2014/main" val="20000"/>
                    </a:ext>
                  </a:extLst>
                </a:gridCol>
                <a:gridCol w="1981835">
                  <a:extLst>
                    <a:ext uri="{9D8B030D-6E8A-4147-A177-3AD203B41FA5}">
                      <a16:colId xmlns:a16="http://schemas.microsoft.com/office/drawing/2014/main" val="20001"/>
                    </a:ext>
                  </a:extLst>
                </a:gridCol>
                <a:gridCol w="1981835">
                  <a:extLst>
                    <a:ext uri="{9D8B030D-6E8A-4147-A177-3AD203B41FA5}">
                      <a16:colId xmlns:a16="http://schemas.microsoft.com/office/drawing/2014/main" val="20002"/>
                    </a:ext>
                  </a:extLst>
                </a:gridCol>
                <a:gridCol w="1981835">
                  <a:extLst>
                    <a:ext uri="{9D8B030D-6E8A-4147-A177-3AD203B41FA5}">
                      <a16:colId xmlns:a16="http://schemas.microsoft.com/office/drawing/2014/main" val="20003"/>
                    </a:ext>
                  </a:extLst>
                </a:gridCol>
              </a:tblGrid>
              <a:tr h="469526">
                <a:tc>
                  <a:txBody>
                    <a:bodyPr/>
                    <a:lstStyle/>
                    <a:p>
                      <a:endParaRPr kumimoji="1" lang="ja-JP" altLang="en-US" sz="2500" dirty="0">
                        <a:latin typeface="+mn-ea"/>
                        <a:ea typeface="+mn-ea"/>
                      </a:endParaRPr>
                    </a:p>
                  </a:txBody>
                  <a:tcPr marL="82857" marR="82857" marT="41429" marB="41429"/>
                </a:tc>
                <a:tc>
                  <a:txBody>
                    <a:bodyPr/>
                    <a:lstStyle/>
                    <a:p>
                      <a:r>
                        <a:rPr kumimoji="1" lang="ja-JP" altLang="en-US" sz="2500" dirty="0">
                          <a:latin typeface="+mn-ea"/>
                          <a:ea typeface="+mn-ea"/>
                        </a:rPr>
                        <a:t>メタボの基準</a:t>
                      </a:r>
                    </a:p>
                  </a:txBody>
                  <a:tcPr marL="82857" marR="82857" marT="41429" marB="41429"/>
                </a:tc>
                <a:tc>
                  <a:txBody>
                    <a:bodyPr/>
                    <a:lstStyle/>
                    <a:p>
                      <a:r>
                        <a:rPr kumimoji="1" lang="ja-JP" altLang="en-US" sz="2500" dirty="0">
                          <a:solidFill>
                            <a:schemeClr val="bg1"/>
                          </a:solidFill>
                          <a:latin typeface="+mn-ea"/>
                          <a:ea typeface="+mn-ea"/>
                        </a:rPr>
                        <a:t>病気の診断</a:t>
                      </a:r>
                    </a:p>
                  </a:txBody>
                  <a:tcPr marL="82857" marR="82857" marT="41429" marB="41429">
                    <a:solidFill>
                      <a:srgbClr val="92D050"/>
                    </a:solidFill>
                  </a:tcPr>
                </a:tc>
                <a:tc>
                  <a:txBody>
                    <a:bodyPr/>
                    <a:lstStyle/>
                    <a:p>
                      <a:r>
                        <a:rPr kumimoji="1" lang="ja-JP" altLang="en-US" sz="2500" dirty="0">
                          <a:solidFill>
                            <a:schemeClr val="bg1"/>
                          </a:solidFill>
                          <a:latin typeface="+mn-ea"/>
                          <a:ea typeface="+mn-ea"/>
                        </a:rPr>
                        <a:t>基準</a:t>
                      </a:r>
                    </a:p>
                  </a:txBody>
                  <a:tcPr marL="82857" marR="82857" marT="41429" marB="41429">
                    <a:solidFill>
                      <a:srgbClr val="92D050"/>
                    </a:solidFill>
                  </a:tcPr>
                </a:tc>
                <a:extLst>
                  <a:ext uri="{0D108BD9-81ED-4DB2-BD59-A6C34878D82A}">
                    <a16:rowId xmlns:a16="http://schemas.microsoft.com/office/drawing/2014/main" val="10000"/>
                  </a:ext>
                </a:extLst>
              </a:tr>
              <a:tr h="469526">
                <a:tc>
                  <a:txBody>
                    <a:bodyPr/>
                    <a:lstStyle/>
                    <a:p>
                      <a:r>
                        <a:rPr kumimoji="1" lang="ja-JP" altLang="en-US" sz="2500" dirty="0">
                          <a:latin typeface="+mn-ea"/>
                          <a:ea typeface="+mn-ea"/>
                        </a:rPr>
                        <a:t>空腹時血糖</a:t>
                      </a:r>
                    </a:p>
                  </a:txBody>
                  <a:tcPr marL="82857" marR="82857" marT="41429" marB="41429"/>
                </a:tc>
                <a:tc>
                  <a:txBody>
                    <a:bodyPr/>
                    <a:lstStyle/>
                    <a:p>
                      <a:r>
                        <a:rPr kumimoji="1" lang="en-US" altLang="ja-JP" sz="2500" dirty="0">
                          <a:latin typeface="+mn-ea"/>
                          <a:ea typeface="+mn-ea"/>
                        </a:rPr>
                        <a:t>110</a:t>
                      </a:r>
                      <a:r>
                        <a:rPr kumimoji="1" lang="ja-JP" altLang="en-US" sz="2500" dirty="0">
                          <a:latin typeface="+mn-ea"/>
                          <a:ea typeface="+mn-ea"/>
                        </a:rPr>
                        <a:t>　</a:t>
                      </a:r>
                      <a:r>
                        <a:rPr kumimoji="1" lang="en-US" altLang="ja-JP" sz="2500" dirty="0">
                          <a:latin typeface="+mn-ea"/>
                          <a:ea typeface="+mn-ea"/>
                        </a:rPr>
                        <a:t>mg/</a:t>
                      </a:r>
                      <a:r>
                        <a:rPr kumimoji="1" lang="en-US" altLang="ja-JP" sz="2500" dirty="0" err="1">
                          <a:latin typeface="+mn-ea"/>
                          <a:ea typeface="+mn-ea"/>
                        </a:rPr>
                        <a:t>dL</a:t>
                      </a:r>
                      <a:r>
                        <a:rPr kumimoji="1" lang="en-US" altLang="ja-JP" sz="2500" dirty="0">
                          <a:latin typeface="+mn-ea"/>
                          <a:ea typeface="+mn-ea"/>
                        </a:rPr>
                        <a:t> </a:t>
                      </a:r>
                      <a:endParaRPr kumimoji="1" lang="ja-JP" altLang="en-US" sz="2500" dirty="0">
                        <a:latin typeface="+mn-ea"/>
                        <a:ea typeface="+mn-ea"/>
                      </a:endParaRPr>
                    </a:p>
                  </a:txBody>
                  <a:tcPr marL="82857" marR="82857" marT="41429" marB="41429"/>
                </a:tc>
                <a:tc>
                  <a:txBody>
                    <a:bodyPr/>
                    <a:lstStyle/>
                    <a:p>
                      <a:r>
                        <a:rPr kumimoji="1" lang="ja-JP" altLang="en-US" sz="2500" dirty="0">
                          <a:solidFill>
                            <a:schemeClr val="bg1"/>
                          </a:solidFill>
                          <a:latin typeface="+mn-ea"/>
                          <a:ea typeface="+mn-ea"/>
                        </a:rPr>
                        <a:t>糖尿病</a:t>
                      </a:r>
                    </a:p>
                  </a:txBody>
                  <a:tcPr marL="82857" marR="82857" marT="41429" marB="41429">
                    <a:solidFill>
                      <a:srgbClr val="92D050"/>
                    </a:solidFill>
                  </a:tcPr>
                </a:tc>
                <a:tc>
                  <a:txBody>
                    <a:bodyPr/>
                    <a:lstStyle/>
                    <a:p>
                      <a:r>
                        <a:rPr kumimoji="1" lang="en-US" altLang="ja-JP" sz="2500" dirty="0">
                          <a:solidFill>
                            <a:schemeClr val="bg1"/>
                          </a:solidFill>
                          <a:latin typeface="+mn-ea"/>
                          <a:ea typeface="+mn-ea"/>
                        </a:rPr>
                        <a:t>126</a:t>
                      </a:r>
                      <a:r>
                        <a:rPr kumimoji="1" lang="ja-JP" altLang="en-US" sz="2500" dirty="0">
                          <a:solidFill>
                            <a:schemeClr val="bg1"/>
                          </a:solidFill>
                          <a:latin typeface="+mn-ea"/>
                          <a:ea typeface="+mn-ea"/>
                        </a:rPr>
                        <a:t>　以上</a:t>
                      </a:r>
                    </a:p>
                  </a:txBody>
                  <a:tcPr marL="82857" marR="82857" marT="41429" marB="41429">
                    <a:solidFill>
                      <a:srgbClr val="92D050"/>
                    </a:solidFill>
                  </a:tcPr>
                </a:tc>
                <a:extLst>
                  <a:ext uri="{0D108BD9-81ED-4DB2-BD59-A6C34878D82A}">
                    <a16:rowId xmlns:a16="http://schemas.microsoft.com/office/drawing/2014/main" val="10001"/>
                  </a:ext>
                </a:extLst>
              </a:tr>
              <a:tr h="469526">
                <a:tc>
                  <a:txBody>
                    <a:bodyPr/>
                    <a:lstStyle/>
                    <a:p>
                      <a:r>
                        <a:rPr kumimoji="1" lang="ja-JP" altLang="en-US" sz="2500" dirty="0">
                          <a:latin typeface="+mn-ea"/>
                          <a:ea typeface="+mn-ea"/>
                        </a:rPr>
                        <a:t>収縮期血圧</a:t>
                      </a:r>
                    </a:p>
                  </a:txBody>
                  <a:tcPr marL="82857" marR="82857" marT="41429" marB="41429"/>
                </a:tc>
                <a:tc>
                  <a:txBody>
                    <a:bodyPr/>
                    <a:lstStyle/>
                    <a:p>
                      <a:r>
                        <a:rPr kumimoji="1" lang="en-US" altLang="ja-JP" sz="2500" dirty="0">
                          <a:latin typeface="+mn-ea"/>
                          <a:ea typeface="+mn-ea"/>
                        </a:rPr>
                        <a:t>130</a:t>
                      </a:r>
                      <a:r>
                        <a:rPr kumimoji="1" lang="ja-JP" altLang="en-US" sz="2500" dirty="0">
                          <a:latin typeface="+mn-ea"/>
                          <a:ea typeface="+mn-ea"/>
                        </a:rPr>
                        <a:t>　</a:t>
                      </a:r>
                      <a:r>
                        <a:rPr kumimoji="1" lang="en-US" altLang="ja-JP" sz="2500" dirty="0">
                          <a:latin typeface="+mn-ea"/>
                          <a:ea typeface="+mn-ea"/>
                        </a:rPr>
                        <a:t>mmHg</a:t>
                      </a:r>
                      <a:endParaRPr kumimoji="1" lang="ja-JP" altLang="en-US" sz="2500" dirty="0">
                        <a:latin typeface="+mn-ea"/>
                        <a:ea typeface="+mn-ea"/>
                      </a:endParaRPr>
                    </a:p>
                  </a:txBody>
                  <a:tcPr marL="82857" marR="82857" marT="41429" marB="41429"/>
                </a:tc>
                <a:tc>
                  <a:txBody>
                    <a:bodyPr/>
                    <a:lstStyle/>
                    <a:p>
                      <a:r>
                        <a:rPr kumimoji="1" lang="ja-JP" altLang="en-US" sz="2500" dirty="0">
                          <a:solidFill>
                            <a:schemeClr val="bg1"/>
                          </a:solidFill>
                          <a:latin typeface="+mn-ea"/>
                          <a:ea typeface="+mn-ea"/>
                        </a:rPr>
                        <a:t>高血圧</a:t>
                      </a:r>
                    </a:p>
                  </a:txBody>
                  <a:tcPr marL="82857" marR="82857" marT="41429" marB="41429">
                    <a:solidFill>
                      <a:srgbClr val="92D050"/>
                    </a:solidFill>
                  </a:tcPr>
                </a:tc>
                <a:tc>
                  <a:txBody>
                    <a:bodyPr/>
                    <a:lstStyle/>
                    <a:p>
                      <a:r>
                        <a:rPr kumimoji="1" lang="en-US" altLang="ja-JP" sz="2500" dirty="0">
                          <a:solidFill>
                            <a:schemeClr val="bg1"/>
                          </a:solidFill>
                          <a:latin typeface="+mn-ea"/>
                          <a:ea typeface="+mn-ea"/>
                        </a:rPr>
                        <a:t>140</a:t>
                      </a:r>
                      <a:endParaRPr kumimoji="1" lang="ja-JP" altLang="en-US" sz="2500" dirty="0">
                        <a:solidFill>
                          <a:schemeClr val="bg1"/>
                        </a:solidFill>
                        <a:latin typeface="+mn-ea"/>
                        <a:ea typeface="+mn-ea"/>
                      </a:endParaRPr>
                    </a:p>
                  </a:txBody>
                  <a:tcPr marL="82857" marR="82857" marT="41429" marB="41429">
                    <a:solidFill>
                      <a:srgbClr val="92D050"/>
                    </a:solidFill>
                  </a:tcPr>
                </a:tc>
                <a:extLst>
                  <a:ext uri="{0D108BD9-81ED-4DB2-BD59-A6C34878D82A}">
                    <a16:rowId xmlns:a16="http://schemas.microsoft.com/office/drawing/2014/main" val="10002"/>
                  </a:ext>
                </a:extLst>
              </a:tr>
              <a:tr h="469526">
                <a:tc>
                  <a:txBody>
                    <a:bodyPr/>
                    <a:lstStyle/>
                    <a:p>
                      <a:r>
                        <a:rPr kumimoji="1" lang="ja-JP" altLang="en-US" sz="2500" dirty="0">
                          <a:latin typeface="+mn-ea"/>
                          <a:ea typeface="+mn-ea"/>
                        </a:rPr>
                        <a:t>又は拡張期</a:t>
                      </a:r>
                    </a:p>
                  </a:txBody>
                  <a:tcPr marL="82857" marR="82857" marT="41429" marB="41429"/>
                </a:tc>
                <a:tc>
                  <a:txBody>
                    <a:bodyPr/>
                    <a:lstStyle/>
                    <a:p>
                      <a:r>
                        <a:rPr kumimoji="1" lang="en-US" altLang="ja-JP" sz="2500" dirty="0">
                          <a:latin typeface="+mn-ea"/>
                          <a:ea typeface="+mn-ea"/>
                        </a:rPr>
                        <a:t>85</a:t>
                      </a:r>
                      <a:r>
                        <a:rPr kumimoji="1" lang="ja-JP" altLang="en-US" sz="2500" dirty="0">
                          <a:latin typeface="+mn-ea"/>
                          <a:ea typeface="+mn-ea"/>
                        </a:rPr>
                        <a:t>　　</a:t>
                      </a:r>
                      <a:r>
                        <a:rPr kumimoji="1" lang="en-US" altLang="ja-JP" sz="2500" dirty="0">
                          <a:latin typeface="+mn-ea"/>
                          <a:ea typeface="+mn-ea"/>
                        </a:rPr>
                        <a:t>mmHg</a:t>
                      </a:r>
                      <a:endParaRPr kumimoji="1" lang="ja-JP" altLang="en-US" sz="2500" dirty="0">
                        <a:latin typeface="+mn-ea"/>
                        <a:ea typeface="+mn-ea"/>
                      </a:endParaRPr>
                    </a:p>
                  </a:txBody>
                  <a:tcPr marL="82857" marR="82857" marT="41429" marB="41429"/>
                </a:tc>
                <a:tc>
                  <a:txBody>
                    <a:bodyPr/>
                    <a:lstStyle/>
                    <a:p>
                      <a:endParaRPr kumimoji="1" lang="ja-JP" altLang="en-US" sz="2500" dirty="0">
                        <a:solidFill>
                          <a:schemeClr val="bg1"/>
                        </a:solidFill>
                        <a:latin typeface="+mn-ea"/>
                        <a:ea typeface="+mn-ea"/>
                      </a:endParaRPr>
                    </a:p>
                  </a:txBody>
                  <a:tcPr marL="82857" marR="82857" marT="41429" marB="41429">
                    <a:solidFill>
                      <a:srgbClr val="92D050"/>
                    </a:solidFill>
                  </a:tcPr>
                </a:tc>
                <a:tc>
                  <a:txBody>
                    <a:bodyPr/>
                    <a:lstStyle/>
                    <a:p>
                      <a:r>
                        <a:rPr lang="en-US" altLang="ja-JP" sz="2500" dirty="0">
                          <a:solidFill>
                            <a:schemeClr val="bg1"/>
                          </a:solidFill>
                          <a:latin typeface="+mn-ea"/>
                          <a:ea typeface="+mn-ea"/>
                        </a:rPr>
                        <a:t>90</a:t>
                      </a:r>
                      <a:endParaRPr lang="ja-JP" altLang="en-US" sz="2500" dirty="0">
                        <a:solidFill>
                          <a:schemeClr val="bg1"/>
                        </a:solidFill>
                        <a:latin typeface="+mn-ea"/>
                        <a:ea typeface="+mn-ea"/>
                      </a:endParaRPr>
                    </a:p>
                  </a:txBody>
                  <a:tcPr marL="82857" marR="82857" marT="41429" marB="41429">
                    <a:solidFill>
                      <a:srgbClr val="92D050"/>
                    </a:solidFill>
                  </a:tcPr>
                </a:tc>
                <a:extLst>
                  <a:ext uri="{0D108BD9-81ED-4DB2-BD59-A6C34878D82A}">
                    <a16:rowId xmlns:a16="http://schemas.microsoft.com/office/drawing/2014/main" val="10003"/>
                  </a:ext>
                </a:extLst>
              </a:tr>
            </a:tbl>
          </a:graphicData>
        </a:graphic>
      </p:graphicFrame>
      <p:sp>
        <p:nvSpPr>
          <p:cNvPr id="6" name="テキスト ボックス 5">
            <a:extLst>
              <a:ext uri="{FF2B5EF4-FFF2-40B4-BE49-F238E27FC236}">
                <a16:creationId xmlns:a16="http://schemas.microsoft.com/office/drawing/2014/main" id="{FC6BB7E4-0250-1043-81DE-D5ADC1C7197D}"/>
              </a:ext>
            </a:extLst>
          </p:cNvPr>
          <p:cNvSpPr txBox="1"/>
          <p:nvPr/>
        </p:nvSpPr>
        <p:spPr>
          <a:xfrm>
            <a:off x="648524" y="4120973"/>
            <a:ext cx="7822251" cy="830997"/>
          </a:xfrm>
          <a:prstGeom prst="rect">
            <a:avLst/>
          </a:prstGeom>
          <a:noFill/>
        </p:spPr>
        <p:txBody>
          <a:bodyPr wrap="square" rtlCol="0">
            <a:spAutoFit/>
          </a:bodyPr>
          <a:lstStyle/>
          <a:p>
            <a:r>
              <a:rPr lang="ja-JP" altLang="en-US" sz="2400" dirty="0">
                <a:solidFill>
                  <a:srgbClr val="000000"/>
                </a:solidFill>
                <a:latin typeface="+mn-ea"/>
              </a:rPr>
              <a:t>ちょっと高い、まだ糖尿病や高血圧というほどではない</a:t>
            </a:r>
            <a:endParaRPr lang="en-US" altLang="ja-JP" sz="2400" dirty="0">
              <a:solidFill>
                <a:srgbClr val="000000"/>
              </a:solidFill>
              <a:latin typeface="+mn-ea"/>
            </a:endParaRPr>
          </a:p>
          <a:p>
            <a:r>
              <a:rPr lang="ja-JP" altLang="en-US" sz="2400" dirty="0">
                <a:solidFill>
                  <a:srgbClr val="000000"/>
                </a:solidFill>
                <a:latin typeface="+mn-ea"/>
              </a:rPr>
              <a:t>段階でも複合して病気の危険を高める</a:t>
            </a:r>
          </a:p>
        </p:txBody>
      </p:sp>
    </p:spTree>
    <p:extLst>
      <p:ext uri="{BB962C8B-B14F-4D97-AF65-F5344CB8AC3E}">
        <p14:creationId xmlns:p14="http://schemas.microsoft.com/office/powerpoint/2010/main" val="272482899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72DE4DF-E9E6-4B83-A103-1BABCF0440F5}"/>
              </a:ext>
            </a:extLst>
          </p:cNvPr>
          <p:cNvPicPr>
            <a:picLocks noChangeAspect="1"/>
          </p:cNvPicPr>
          <p:nvPr/>
        </p:nvPicPr>
        <p:blipFill>
          <a:blip r:embed="rId2"/>
          <a:stretch>
            <a:fillRect/>
          </a:stretch>
        </p:blipFill>
        <p:spPr>
          <a:xfrm>
            <a:off x="323016" y="613776"/>
            <a:ext cx="8295203" cy="6221402"/>
          </a:xfrm>
          <a:prstGeom prst="rect">
            <a:avLst/>
          </a:prstGeom>
        </p:spPr>
      </p:pic>
      <p:sp>
        <p:nvSpPr>
          <p:cNvPr id="4" name="テキスト ボックス 3">
            <a:extLst>
              <a:ext uri="{FF2B5EF4-FFF2-40B4-BE49-F238E27FC236}">
                <a16:creationId xmlns:a16="http://schemas.microsoft.com/office/drawing/2014/main" id="{DEFFEA80-01C6-1249-B6A8-53B4A94C42C2}"/>
              </a:ext>
            </a:extLst>
          </p:cNvPr>
          <p:cNvSpPr txBox="1"/>
          <p:nvPr/>
        </p:nvSpPr>
        <p:spPr>
          <a:xfrm>
            <a:off x="221084" y="32579"/>
            <a:ext cx="6012791" cy="369332"/>
          </a:xfrm>
          <a:prstGeom prst="rect">
            <a:avLst/>
          </a:prstGeom>
          <a:noFill/>
        </p:spPr>
        <p:txBody>
          <a:bodyPr wrap="square" rtlCol="0">
            <a:spAutoFit/>
          </a:bodyPr>
          <a:lstStyle/>
          <a:p>
            <a:r>
              <a:rPr lang="ja-JP" altLang="en-US" b="1">
                <a:solidFill>
                  <a:schemeClr val="bg1"/>
                </a:solidFill>
              </a:rPr>
              <a:t>メタボリックシンドロームの国際的診断基準</a:t>
            </a:r>
            <a:endParaRPr lang="ja-JP" altLang="en-US" b="1" dirty="0">
              <a:solidFill>
                <a:schemeClr val="bg1"/>
              </a:solidFill>
            </a:endParaRPr>
          </a:p>
        </p:txBody>
      </p:sp>
      <p:sp>
        <p:nvSpPr>
          <p:cNvPr id="5" name="Rectangle 7">
            <a:extLst>
              <a:ext uri="{FF2B5EF4-FFF2-40B4-BE49-F238E27FC236}">
                <a16:creationId xmlns:a16="http://schemas.microsoft.com/office/drawing/2014/main" id="{EBF4EF04-DBA6-A641-BDE7-E0C0DE40070B}"/>
              </a:ext>
            </a:extLst>
          </p:cNvPr>
          <p:cNvSpPr>
            <a:spLocks noChangeArrowheads="1"/>
          </p:cNvSpPr>
          <p:nvPr/>
        </p:nvSpPr>
        <p:spPr bwMode="auto">
          <a:xfrm>
            <a:off x="2057400" y="2331952"/>
            <a:ext cx="70866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eaLnBrk="0" hangingPunct="0">
              <a:spcBef>
                <a:spcPct val="20000"/>
              </a:spcBef>
            </a:pPr>
            <a:endParaRPr kumimoji="0" lang="ja-JP" altLang="en-US" sz="3200">
              <a:solidFill>
                <a:srgbClr val="FFFFFF"/>
              </a:solidFill>
            </a:endParaRPr>
          </a:p>
        </p:txBody>
      </p:sp>
      <p:pic>
        <p:nvPicPr>
          <p:cNvPr id="8" name="Picture 4" descr="http://guerrillagraffitimagazine.files.wordpress.com/2013/03/fat-cat.jpg">
            <a:extLst>
              <a:ext uri="{FF2B5EF4-FFF2-40B4-BE49-F238E27FC236}">
                <a16:creationId xmlns:a16="http://schemas.microsoft.com/office/drawing/2014/main" id="{7335C8A1-807C-054C-85EE-9A41188850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7214" y="3200434"/>
            <a:ext cx="1142789" cy="9395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Mariko Miyazaki\Videos\Pictures\nexus201311116\IMG_20131110_050150.jpg">
            <a:extLst>
              <a:ext uri="{FF2B5EF4-FFF2-40B4-BE49-F238E27FC236}">
                <a16:creationId xmlns:a16="http://schemas.microsoft.com/office/drawing/2014/main" id="{B5B07DBB-EF59-A54D-907C-20EBCECF1EC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683" t="23112" r="4672" b="9063"/>
          <a:stretch/>
        </p:blipFill>
        <p:spPr bwMode="auto">
          <a:xfrm>
            <a:off x="7467555" y="1979136"/>
            <a:ext cx="1132448" cy="11957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353767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F2A915B-0CC7-DB46-A067-E9D1969FE2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300" y="839004"/>
            <a:ext cx="3778080" cy="5393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a:extLst>
              <a:ext uri="{FF2B5EF4-FFF2-40B4-BE49-F238E27FC236}">
                <a16:creationId xmlns:a16="http://schemas.microsoft.com/office/drawing/2014/main" id="{F5123F3B-2464-7B47-9221-8B21772E4A71}"/>
              </a:ext>
            </a:extLst>
          </p:cNvPr>
          <p:cNvSpPr txBox="1"/>
          <p:nvPr/>
        </p:nvSpPr>
        <p:spPr>
          <a:xfrm>
            <a:off x="4445788" y="1363810"/>
            <a:ext cx="4591532" cy="3108543"/>
          </a:xfrm>
          <a:prstGeom prst="rect">
            <a:avLst/>
          </a:prstGeom>
          <a:noFill/>
        </p:spPr>
        <p:txBody>
          <a:bodyPr wrap="square" rtlCol="0">
            <a:spAutoFit/>
          </a:bodyPr>
          <a:lstStyle/>
          <a:p>
            <a:pPr defTabSz="457200"/>
            <a:r>
              <a:rPr lang="ja-JP" altLang="en-US" b="1" dirty="0">
                <a:solidFill>
                  <a:prstClr val="black"/>
                </a:solidFill>
                <a:latin typeface="+mn-ea"/>
              </a:rPr>
              <a:t>「</a:t>
            </a:r>
            <a:r>
              <a:rPr kumimoji="0" lang="ja-JP" altLang="en-US" b="1" dirty="0">
                <a:solidFill>
                  <a:prstClr val="black"/>
                </a:solidFill>
                <a:latin typeface="+mn-ea"/>
              </a:rPr>
              <a:t>生活習慣病からの</a:t>
            </a:r>
            <a:endParaRPr kumimoji="0" lang="en-US" altLang="ja-JP" b="1" dirty="0">
              <a:solidFill>
                <a:prstClr val="black"/>
              </a:solidFill>
              <a:latin typeface="+mn-ea"/>
            </a:endParaRPr>
          </a:p>
          <a:p>
            <a:pPr defTabSz="457200"/>
            <a:r>
              <a:rPr kumimoji="0" lang="ja-JP" altLang="en-US" b="1" dirty="0">
                <a:solidFill>
                  <a:prstClr val="black"/>
                </a:solidFill>
                <a:latin typeface="+mn-ea"/>
              </a:rPr>
              <a:t>新規透析導入患者の減少に向けた提言</a:t>
            </a:r>
            <a:r>
              <a:rPr lang="ja-JP" altLang="en-US" b="1" dirty="0">
                <a:solidFill>
                  <a:prstClr val="black"/>
                </a:solidFill>
                <a:latin typeface="+mn-ea"/>
              </a:rPr>
              <a:t>」</a:t>
            </a:r>
            <a:endParaRPr kumimoji="0" lang="en-US" altLang="ja-JP" b="1" dirty="0">
              <a:solidFill>
                <a:prstClr val="black"/>
              </a:solidFill>
              <a:latin typeface="+mn-ea"/>
            </a:endParaRPr>
          </a:p>
          <a:p>
            <a:pPr defTabSz="457200"/>
            <a:r>
              <a:rPr lang="ja-JP" altLang="en-US" sz="1600" b="1" dirty="0">
                <a:solidFill>
                  <a:prstClr val="black"/>
                </a:solidFill>
                <a:latin typeface="+mn-ea"/>
              </a:rPr>
              <a:t>＜</a:t>
            </a:r>
            <a:r>
              <a:rPr lang="en-US" altLang="ja-JP" sz="1600" b="1" dirty="0">
                <a:solidFill>
                  <a:prstClr val="black"/>
                </a:solidFill>
                <a:latin typeface="+mn-ea"/>
              </a:rPr>
              <a:t>CKD</a:t>
            </a:r>
            <a:r>
              <a:rPr lang="ja-JP" altLang="en-US" sz="1600" b="1" dirty="0">
                <a:solidFill>
                  <a:prstClr val="black"/>
                </a:solidFill>
                <a:latin typeface="+mn-ea"/>
              </a:rPr>
              <a:t>の</a:t>
            </a:r>
            <a:r>
              <a:rPr kumimoji="0" lang="ja-JP" altLang="en-US" sz="1600" b="1" dirty="0">
                <a:solidFill>
                  <a:prstClr val="black"/>
                </a:solidFill>
                <a:latin typeface="+mn-ea"/>
              </a:rPr>
              <a:t>発症予防・早期発見・重症化予防＞</a:t>
            </a:r>
            <a:endParaRPr kumimoji="0" lang="en-US" altLang="ja-JP" sz="1600" b="1" dirty="0">
              <a:solidFill>
                <a:prstClr val="black"/>
              </a:solidFill>
              <a:latin typeface="+mn-ea"/>
            </a:endParaRPr>
          </a:p>
          <a:p>
            <a:pPr defTabSz="457200"/>
            <a:endParaRPr lang="en-US" altLang="ja-JP" sz="1600" dirty="0">
              <a:solidFill>
                <a:prstClr val="black"/>
              </a:solidFill>
              <a:latin typeface="+mn-ea"/>
            </a:endParaRPr>
          </a:p>
          <a:p>
            <a:pPr defTabSz="457200"/>
            <a:r>
              <a:rPr lang="en-US" altLang="ja-JP" sz="1600" dirty="0">
                <a:solidFill>
                  <a:prstClr val="black"/>
                </a:solidFill>
                <a:latin typeface="+mn-ea"/>
              </a:rPr>
              <a:t>2016</a:t>
            </a:r>
            <a:r>
              <a:rPr lang="ja-JP" altLang="en-US" sz="1600" dirty="0">
                <a:solidFill>
                  <a:prstClr val="black"/>
                </a:solidFill>
                <a:latin typeface="+mn-ea"/>
              </a:rPr>
              <a:t>年</a:t>
            </a:r>
            <a:r>
              <a:rPr lang="en-US" altLang="ja-JP" sz="1600" dirty="0">
                <a:solidFill>
                  <a:prstClr val="black"/>
                </a:solidFill>
                <a:latin typeface="+mn-ea"/>
              </a:rPr>
              <a:t>3</a:t>
            </a:r>
            <a:r>
              <a:rPr lang="ja-JP" altLang="en-US" sz="1600" dirty="0">
                <a:solidFill>
                  <a:prstClr val="black"/>
                </a:solidFill>
                <a:latin typeface="+mn-ea"/>
              </a:rPr>
              <a:t>月</a:t>
            </a:r>
            <a:endParaRPr lang="en-US" altLang="ja-JP" sz="1600" dirty="0">
              <a:solidFill>
                <a:prstClr val="black"/>
              </a:solidFill>
              <a:latin typeface="+mn-ea"/>
            </a:endParaRPr>
          </a:p>
          <a:p>
            <a:pPr defTabSz="457200"/>
            <a:r>
              <a:rPr kumimoji="0" lang="ja-JP" altLang="en-US" sz="1600" dirty="0">
                <a:solidFill>
                  <a:prstClr val="black"/>
                </a:solidFill>
                <a:latin typeface="+mn-ea"/>
              </a:rPr>
              <a:t>日本腎臓学会　編</a:t>
            </a:r>
            <a:endParaRPr kumimoji="0" lang="en-US" altLang="ja-JP" sz="1600" dirty="0">
              <a:solidFill>
                <a:prstClr val="black"/>
              </a:solidFill>
              <a:latin typeface="+mn-ea"/>
            </a:endParaRPr>
          </a:p>
          <a:p>
            <a:pPr defTabSz="457200"/>
            <a:endParaRPr lang="en-US" altLang="ja-JP" sz="1600" dirty="0">
              <a:solidFill>
                <a:prstClr val="black"/>
              </a:solidFill>
              <a:latin typeface="+mn-ea"/>
            </a:endParaRPr>
          </a:p>
          <a:p>
            <a:pPr defTabSz="457200"/>
            <a:endParaRPr kumimoji="0" lang="en-US" altLang="ja-JP" sz="1600" dirty="0">
              <a:solidFill>
                <a:prstClr val="black"/>
              </a:solidFill>
              <a:latin typeface="+mn-ea"/>
            </a:endParaRPr>
          </a:p>
          <a:p>
            <a:pPr defTabSz="457200"/>
            <a:r>
              <a:rPr lang="ja-JP" altLang="en-US" sz="1600" dirty="0">
                <a:solidFill>
                  <a:prstClr val="black"/>
                </a:solidFill>
                <a:latin typeface="+mn-ea"/>
              </a:rPr>
              <a:t>国民・医療従事者（保健師、管理栄養士・栄養士・薬剤師・看護師・医師ほか）・医療保険者・行政（市町村）へ</a:t>
            </a:r>
            <a:r>
              <a:rPr kumimoji="0" lang="ja-JP" altLang="en-US" sz="1600" dirty="0">
                <a:solidFill>
                  <a:prstClr val="black"/>
                </a:solidFill>
                <a:latin typeface="+mn-ea"/>
              </a:rPr>
              <a:t>の、生活習慣病からの新規透析導入患者の減少のために取り組む提言</a:t>
            </a:r>
            <a:endParaRPr lang="ja-JP" altLang="en-US" sz="1600" dirty="0">
              <a:solidFill>
                <a:prstClr val="black"/>
              </a:solidFill>
              <a:latin typeface="+mn-ea"/>
            </a:endParaRPr>
          </a:p>
        </p:txBody>
      </p:sp>
    </p:spTree>
    <p:extLst>
      <p:ext uri="{BB962C8B-B14F-4D97-AF65-F5344CB8AC3E}">
        <p14:creationId xmlns:p14="http://schemas.microsoft.com/office/powerpoint/2010/main" val="60782655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5DE60B0-7AE2-BC4B-A61F-3B77EF955B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021" y="842959"/>
            <a:ext cx="3837879" cy="5498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a:extLst>
              <a:ext uri="{FF2B5EF4-FFF2-40B4-BE49-F238E27FC236}">
                <a16:creationId xmlns:a16="http://schemas.microsoft.com/office/drawing/2014/main" id="{3BB69228-34EC-2545-B70D-43A102946B30}"/>
              </a:ext>
            </a:extLst>
          </p:cNvPr>
          <p:cNvSpPr/>
          <p:nvPr/>
        </p:nvSpPr>
        <p:spPr>
          <a:xfrm>
            <a:off x="5104893" y="685800"/>
            <a:ext cx="3638698" cy="5816977"/>
          </a:xfrm>
          <a:prstGeom prst="rect">
            <a:avLst/>
          </a:prstGeom>
        </p:spPr>
        <p:txBody>
          <a:bodyPr wrap="square">
            <a:spAutoFit/>
          </a:bodyPr>
          <a:lstStyle/>
          <a:p>
            <a:pPr defTabSz="457200">
              <a:defRPr/>
            </a:pPr>
            <a:r>
              <a:rPr kumimoji="0" lang="ja-JP" altLang="en-US" dirty="0">
                <a:solidFill>
                  <a:prstClr val="black"/>
                </a:solidFill>
                <a:latin typeface="+mn-ea"/>
              </a:rPr>
              <a:t>目次</a:t>
            </a:r>
            <a:endParaRPr kumimoji="0" lang="en-US" altLang="ja-JP" dirty="0">
              <a:solidFill>
                <a:prstClr val="black"/>
              </a:solidFill>
              <a:latin typeface="+mn-ea"/>
            </a:endParaRPr>
          </a:p>
          <a:p>
            <a:pPr defTabSz="457200">
              <a:defRPr/>
            </a:pPr>
            <a:r>
              <a:rPr kumimoji="0" lang="ja-JP" altLang="en-US" dirty="0">
                <a:solidFill>
                  <a:prstClr val="black"/>
                </a:solidFill>
                <a:latin typeface="+mn-ea"/>
              </a:rPr>
              <a:t>１． 慢性腎臓病（</a:t>
            </a:r>
            <a:r>
              <a:rPr kumimoji="0" lang="en-US" altLang="ja-JP" dirty="0">
                <a:solidFill>
                  <a:prstClr val="black"/>
                </a:solidFill>
                <a:latin typeface="+mn-ea"/>
              </a:rPr>
              <a:t>CKD</a:t>
            </a:r>
            <a:r>
              <a:rPr kumimoji="0" lang="ja-JP" altLang="en-US" dirty="0">
                <a:solidFill>
                  <a:prstClr val="black"/>
                </a:solidFill>
                <a:latin typeface="+mn-ea"/>
              </a:rPr>
              <a:t>）の現状</a:t>
            </a:r>
            <a:endParaRPr kumimoji="0" lang="en-US" altLang="ja-JP" dirty="0">
              <a:solidFill>
                <a:prstClr val="black"/>
              </a:solidFill>
              <a:latin typeface="+mn-ea"/>
            </a:endParaRPr>
          </a:p>
          <a:p>
            <a:pPr defTabSz="457200">
              <a:defRPr/>
            </a:pPr>
            <a:r>
              <a:rPr kumimoji="0" lang="ja-JP" altLang="en-US" dirty="0">
                <a:solidFill>
                  <a:prstClr val="black"/>
                </a:solidFill>
                <a:latin typeface="+mn-ea"/>
              </a:rPr>
              <a:t>　</a:t>
            </a:r>
            <a:r>
              <a:rPr kumimoji="0" lang="ja-JP" altLang="en-US" sz="1400" dirty="0">
                <a:solidFill>
                  <a:prstClr val="black"/>
                </a:solidFill>
                <a:latin typeface="+mn-ea"/>
              </a:rPr>
              <a:t>１）</a:t>
            </a:r>
            <a:r>
              <a:rPr kumimoji="0" lang="en-US" altLang="ja-JP" sz="1400" dirty="0">
                <a:solidFill>
                  <a:prstClr val="black"/>
                </a:solidFill>
                <a:latin typeface="+mn-ea"/>
              </a:rPr>
              <a:t>CKD</a:t>
            </a:r>
            <a:r>
              <a:rPr kumimoji="0" lang="ja-JP" altLang="en-US" sz="1400" dirty="0">
                <a:solidFill>
                  <a:prstClr val="black"/>
                </a:solidFill>
                <a:latin typeface="+mn-ea"/>
              </a:rPr>
              <a:t>とは</a:t>
            </a:r>
            <a:endParaRPr kumimoji="0" lang="en-US" altLang="ja-JP" sz="1400" dirty="0">
              <a:solidFill>
                <a:prstClr val="black"/>
              </a:solidFill>
              <a:latin typeface="+mn-ea"/>
            </a:endParaRPr>
          </a:p>
          <a:p>
            <a:pPr defTabSz="457200">
              <a:defRPr/>
            </a:pPr>
            <a:r>
              <a:rPr kumimoji="0" lang="ja-JP" altLang="en-US" sz="1400" dirty="0">
                <a:solidFill>
                  <a:prstClr val="black"/>
                </a:solidFill>
                <a:latin typeface="+mn-ea"/>
              </a:rPr>
              <a:t>　 ２）</a:t>
            </a:r>
            <a:r>
              <a:rPr kumimoji="0" lang="en-US" altLang="ja-JP" sz="1400" dirty="0">
                <a:solidFill>
                  <a:prstClr val="black"/>
                </a:solidFill>
                <a:latin typeface="+mn-ea"/>
              </a:rPr>
              <a:t>CKD</a:t>
            </a:r>
            <a:r>
              <a:rPr kumimoji="0" lang="ja-JP" altLang="en-US" sz="1400" dirty="0">
                <a:solidFill>
                  <a:prstClr val="black"/>
                </a:solidFill>
                <a:latin typeface="+mn-ea"/>
              </a:rPr>
              <a:t>と透析</a:t>
            </a:r>
            <a:endParaRPr kumimoji="0" lang="en-US" altLang="ja-JP" sz="1400" dirty="0">
              <a:solidFill>
                <a:prstClr val="black"/>
              </a:solidFill>
              <a:latin typeface="+mn-ea"/>
            </a:endParaRPr>
          </a:p>
          <a:p>
            <a:pPr defTabSz="457200">
              <a:defRPr/>
            </a:pPr>
            <a:r>
              <a:rPr kumimoji="0" lang="ja-JP" altLang="en-US" sz="1400" dirty="0">
                <a:solidFill>
                  <a:prstClr val="black"/>
                </a:solidFill>
                <a:latin typeface="+mn-ea"/>
              </a:rPr>
              <a:t>　 ３）</a:t>
            </a:r>
            <a:r>
              <a:rPr kumimoji="0" lang="en-US" altLang="ja-JP" sz="1400" dirty="0">
                <a:solidFill>
                  <a:prstClr val="black"/>
                </a:solidFill>
                <a:latin typeface="+mn-ea"/>
              </a:rPr>
              <a:t>CKD</a:t>
            </a:r>
            <a:r>
              <a:rPr kumimoji="0" lang="ja-JP" altLang="en-US" sz="1400" dirty="0">
                <a:solidFill>
                  <a:prstClr val="black"/>
                </a:solidFill>
                <a:latin typeface="+mn-ea"/>
              </a:rPr>
              <a:t>の原因とその治療</a:t>
            </a:r>
            <a:endParaRPr kumimoji="0" lang="en-US" altLang="ja-JP" sz="1400" dirty="0">
              <a:solidFill>
                <a:prstClr val="black"/>
              </a:solidFill>
              <a:latin typeface="+mn-ea"/>
            </a:endParaRPr>
          </a:p>
          <a:p>
            <a:pPr defTabSz="457200">
              <a:defRPr/>
            </a:pPr>
            <a:r>
              <a:rPr kumimoji="0" lang="ja-JP" altLang="en-US" dirty="0">
                <a:solidFill>
                  <a:prstClr val="black"/>
                </a:solidFill>
                <a:latin typeface="+mn-ea"/>
              </a:rPr>
              <a:t>２． 発症予防， 早期発見と重症化予防が可能な</a:t>
            </a:r>
            <a:r>
              <a:rPr kumimoji="0" lang="en-US" altLang="ja-JP" dirty="0">
                <a:solidFill>
                  <a:prstClr val="black"/>
                </a:solidFill>
                <a:latin typeface="+mn-ea"/>
              </a:rPr>
              <a:t>CKD</a:t>
            </a:r>
            <a:r>
              <a:rPr kumimoji="0" lang="ja-JP" altLang="en-US" dirty="0">
                <a:solidFill>
                  <a:prstClr val="black"/>
                </a:solidFill>
                <a:latin typeface="+mn-ea"/>
              </a:rPr>
              <a:t>　</a:t>
            </a:r>
            <a:endParaRPr kumimoji="0" lang="en-US" altLang="ja-JP" dirty="0">
              <a:solidFill>
                <a:prstClr val="black"/>
              </a:solidFill>
              <a:latin typeface="+mn-ea"/>
            </a:endParaRPr>
          </a:p>
          <a:p>
            <a:pPr defTabSz="457200">
              <a:defRPr/>
            </a:pPr>
            <a:r>
              <a:rPr kumimoji="0" lang="ja-JP" altLang="en-US" dirty="0">
                <a:solidFill>
                  <a:prstClr val="black"/>
                </a:solidFill>
                <a:latin typeface="+mn-ea"/>
              </a:rPr>
              <a:t>　</a:t>
            </a:r>
            <a:r>
              <a:rPr kumimoji="0" lang="ja-JP" altLang="en-US" sz="1400" dirty="0">
                <a:solidFill>
                  <a:prstClr val="black"/>
                </a:solidFill>
                <a:latin typeface="+mn-ea"/>
              </a:rPr>
              <a:t>１）</a:t>
            </a:r>
            <a:r>
              <a:rPr kumimoji="0" lang="en-US" altLang="ja-JP" sz="1400" dirty="0">
                <a:solidFill>
                  <a:prstClr val="black"/>
                </a:solidFill>
                <a:latin typeface="+mn-ea"/>
              </a:rPr>
              <a:t>CKD</a:t>
            </a:r>
            <a:r>
              <a:rPr kumimoji="0" lang="ja-JP" altLang="en-US" sz="1400" dirty="0">
                <a:solidFill>
                  <a:prstClr val="black"/>
                </a:solidFill>
                <a:latin typeface="+mn-ea"/>
              </a:rPr>
              <a:t>の発症予防　</a:t>
            </a:r>
            <a:endParaRPr kumimoji="0" lang="en-US" altLang="ja-JP" sz="1400" dirty="0">
              <a:solidFill>
                <a:prstClr val="black"/>
              </a:solidFill>
              <a:latin typeface="+mn-ea"/>
            </a:endParaRPr>
          </a:p>
          <a:p>
            <a:pPr defTabSz="457200">
              <a:defRPr/>
            </a:pPr>
            <a:r>
              <a:rPr kumimoji="0" lang="ja-JP" altLang="en-US" sz="1400" dirty="0">
                <a:solidFill>
                  <a:prstClr val="black"/>
                </a:solidFill>
                <a:latin typeface="+mn-ea"/>
              </a:rPr>
              <a:t>　 ２）</a:t>
            </a:r>
            <a:r>
              <a:rPr kumimoji="0" lang="en-US" altLang="ja-JP" sz="1400" dirty="0">
                <a:solidFill>
                  <a:prstClr val="black"/>
                </a:solidFill>
                <a:latin typeface="+mn-ea"/>
              </a:rPr>
              <a:t>CKD</a:t>
            </a:r>
            <a:r>
              <a:rPr kumimoji="0" lang="ja-JP" altLang="en-US" sz="1400" dirty="0">
                <a:solidFill>
                  <a:prstClr val="black"/>
                </a:solidFill>
                <a:latin typeface="+mn-ea"/>
              </a:rPr>
              <a:t>の早期発見　</a:t>
            </a:r>
            <a:endParaRPr kumimoji="0" lang="en-US" altLang="ja-JP" sz="1400" dirty="0">
              <a:solidFill>
                <a:prstClr val="black"/>
              </a:solidFill>
              <a:latin typeface="+mn-ea"/>
            </a:endParaRPr>
          </a:p>
          <a:p>
            <a:pPr defTabSz="457200">
              <a:defRPr/>
            </a:pPr>
            <a:r>
              <a:rPr kumimoji="0" lang="ja-JP" altLang="en-US" sz="1400" dirty="0">
                <a:solidFill>
                  <a:prstClr val="black"/>
                </a:solidFill>
                <a:latin typeface="+mn-ea"/>
              </a:rPr>
              <a:t>　 ３）</a:t>
            </a:r>
            <a:r>
              <a:rPr kumimoji="0" lang="en-US" altLang="ja-JP" sz="1400" dirty="0">
                <a:solidFill>
                  <a:prstClr val="black"/>
                </a:solidFill>
                <a:latin typeface="+mn-ea"/>
              </a:rPr>
              <a:t>CKD</a:t>
            </a:r>
            <a:r>
              <a:rPr kumimoji="0" lang="ja-JP" altLang="en-US" sz="1400" dirty="0">
                <a:solidFill>
                  <a:prstClr val="black"/>
                </a:solidFill>
                <a:latin typeface="+mn-ea"/>
              </a:rPr>
              <a:t>の重症化予防</a:t>
            </a:r>
            <a:endParaRPr kumimoji="0" lang="en-US" altLang="ja-JP" sz="1400" dirty="0">
              <a:solidFill>
                <a:prstClr val="black"/>
              </a:solidFill>
              <a:latin typeface="+mn-ea"/>
            </a:endParaRPr>
          </a:p>
          <a:p>
            <a:pPr defTabSz="457200">
              <a:defRPr/>
            </a:pPr>
            <a:r>
              <a:rPr kumimoji="0" lang="ja-JP" altLang="en-US" dirty="0">
                <a:solidFill>
                  <a:prstClr val="black"/>
                </a:solidFill>
                <a:latin typeface="+mn-ea"/>
              </a:rPr>
              <a:t>３． </a:t>
            </a:r>
            <a:r>
              <a:rPr kumimoji="0" lang="en-US" altLang="ja-JP" dirty="0">
                <a:solidFill>
                  <a:prstClr val="black"/>
                </a:solidFill>
                <a:latin typeface="+mn-ea"/>
              </a:rPr>
              <a:t>CKD </a:t>
            </a:r>
            <a:r>
              <a:rPr kumimoji="0" lang="ja-JP" altLang="en-US" dirty="0">
                <a:solidFill>
                  <a:prstClr val="black"/>
                </a:solidFill>
                <a:latin typeface="+mn-ea"/>
              </a:rPr>
              <a:t>対策における特定健診・特定保健指導の役割　</a:t>
            </a:r>
            <a:endParaRPr kumimoji="0" lang="en-US" altLang="ja-JP" dirty="0">
              <a:solidFill>
                <a:prstClr val="black"/>
              </a:solidFill>
              <a:latin typeface="+mn-ea"/>
            </a:endParaRPr>
          </a:p>
          <a:p>
            <a:pPr defTabSz="457200">
              <a:defRPr/>
            </a:pPr>
            <a:r>
              <a:rPr kumimoji="0" lang="ja-JP" altLang="en-US" dirty="0">
                <a:solidFill>
                  <a:prstClr val="black"/>
                </a:solidFill>
                <a:latin typeface="+mn-ea"/>
              </a:rPr>
              <a:t>　</a:t>
            </a:r>
            <a:r>
              <a:rPr kumimoji="0" lang="ja-JP" altLang="en-US" sz="1400" dirty="0">
                <a:solidFill>
                  <a:prstClr val="black"/>
                </a:solidFill>
                <a:latin typeface="+mn-ea"/>
              </a:rPr>
              <a:t>１）</a:t>
            </a:r>
            <a:r>
              <a:rPr kumimoji="0" lang="en-US" altLang="ja-JP" sz="1400" dirty="0">
                <a:solidFill>
                  <a:prstClr val="black"/>
                </a:solidFill>
                <a:latin typeface="+mn-ea"/>
              </a:rPr>
              <a:t>CKD </a:t>
            </a:r>
            <a:r>
              <a:rPr kumimoji="0" lang="ja-JP" altLang="en-US" sz="1400" dirty="0">
                <a:solidFill>
                  <a:prstClr val="black"/>
                </a:solidFill>
                <a:latin typeface="+mn-ea"/>
              </a:rPr>
              <a:t>発症予防のために</a:t>
            </a:r>
            <a:endParaRPr kumimoji="0" lang="en-US" altLang="ja-JP" sz="1400" dirty="0">
              <a:solidFill>
                <a:prstClr val="black"/>
              </a:solidFill>
              <a:latin typeface="+mn-ea"/>
            </a:endParaRPr>
          </a:p>
          <a:p>
            <a:pPr defTabSz="457200">
              <a:defRPr/>
            </a:pPr>
            <a:r>
              <a:rPr kumimoji="0" lang="ja-JP" altLang="en-US" sz="1400" dirty="0">
                <a:solidFill>
                  <a:prstClr val="black"/>
                </a:solidFill>
                <a:latin typeface="+mn-ea"/>
              </a:rPr>
              <a:t>　 ２）</a:t>
            </a:r>
            <a:r>
              <a:rPr kumimoji="0" lang="en-US" altLang="ja-JP" sz="1400" dirty="0">
                <a:solidFill>
                  <a:prstClr val="black"/>
                </a:solidFill>
                <a:latin typeface="+mn-ea"/>
              </a:rPr>
              <a:t>CKD </a:t>
            </a:r>
            <a:r>
              <a:rPr kumimoji="0" lang="ja-JP" altLang="en-US" sz="1400" dirty="0">
                <a:solidFill>
                  <a:prstClr val="black"/>
                </a:solidFill>
                <a:latin typeface="+mn-ea"/>
              </a:rPr>
              <a:t>早期発見のために　</a:t>
            </a:r>
            <a:endParaRPr kumimoji="0" lang="en-US" altLang="ja-JP" sz="1400" dirty="0">
              <a:solidFill>
                <a:prstClr val="black"/>
              </a:solidFill>
              <a:latin typeface="+mn-ea"/>
            </a:endParaRPr>
          </a:p>
          <a:p>
            <a:pPr defTabSz="457200">
              <a:defRPr/>
            </a:pPr>
            <a:r>
              <a:rPr kumimoji="0" lang="ja-JP" altLang="en-US" sz="1400" dirty="0">
                <a:solidFill>
                  <a:prstClr val="black"/>
                </a:solidFill>
                <a:latin typeface="+mn-ea"/>
              </a:rPr>
              <a:t>　 ３）</a:t>
            </a:r>
            <a:r>
              <a:rPr kumimoji="0" lang="en-US" altLang="ja-JP" sz="1400" dirty="0">
                <a:solidFill>
                  <a:prstClr val="black"/>
                </a:solidFill>
                <a:latin typeface="+mn-ea"/>
              </a:rPr>
              <a:t>CKD </a:t>
            </a:r>
            <a:r>
              <a:rPr kumimoji="0" lang="ja-JP" altLang="en-US" sz="1400" dirty="0">
                <a:solidFill>
                  <a:prstClr val="black"/>
                </a:solidFill>
                <a:latin typeface="+mn-ea"/>
              </a:rPr>
              <a:t>重症化予防のために</a:t>
            </a:r>
            <a:endParaRPr kumimoji="0" lang="en-US" altLang="ja-JP" sz="1400" dirty="0">
              <a:solidFill>
                <a:prstClr val="black"/>
              </a:solidFill>
              <a:latin typeface="+mn-ea"/>
            </a:endParaRPr>
          </a:p>
          <a:p>
            <a:pPr defTabSz="457200">
              <a:defRPr/>
            </a:pPr>
            <a:r>
              <a:rPr kumimoji="0" lang="ja-JP" altLang="en-US" dirty="0">
                <a:solidFill>
                  <a:prstClr val="black"/>
                </a:solidFill>
                <a:latin typeface="+mn-ea"/>
              </a:rPr>
              <a:t>４． </a:t>
            </a:r>
            <a:r>
              <a:rPr kumimoji="0" lang="en-US" altLang="ja-JP" dirty="0">
                <a:solidFill>
                  <a:prstClr val="black"/>
                </a:solidFill>
                <a:latin typeface="+mn-ea"/>
              </a:rPr>
              <a:t>CKD </a:t>
            </a:r>
            <a:r>
              <a:rPr kumimoji="0" lang="ja-JP" altLang="en-US" dirty="0">
                <a:solidFill>
                  <a:prstClr val="black"/>
                </a:solidFill>
                <a:latin typeface="+mn-ea"/>
              </a:rPr>
              <a:t>対策における医療保険者， 行政の役割－データヘルス計画で</a:t>
            </a:r>
            <a:r>
              <a:rPr kumimoji="0" lang="en-US" altLang="ja-JP" dirty="0">
                <a:solidFill>
                  <a:prstClr val="black"/>
                </a:solidFill>
                <a:latin typeface="+mn-ea"/>
              </a:rPr>
              <a:t>CKD </a:t>
            </a:r>
            <a:r>
              <a:rPr kumimoji="0" lang="ja-JP" altLang="en-US" dirty="0">
                <a:solidFill>
                  <a:prstClr val="black"/>
                </a:solidFill>
                <a:latin typeface="+mn-ea"/>
              </a:rPr>
              <a:t>対策の推進を－</a:t>
            </a:r>
            <a:endParaRPr kumimoji="0" lang="en-US" altLang="ja-JP" dirty="0">
              <a:solidFill>
                <a:prstClr val="black"/>
              </a:solidFill>
              <a:latin typeface="+mn-ea"/>
            </a:endParaRPr>
          </a:p>
          <a:p>
            <a:pPr defTabSz="457200">
              <a:defRPr/>
            </a:pPr>
            <a:endParaRPr kumimoji="0" lang="en-US" altLang="ja-JP" dirty="0">
              <a:solidFill>
                <a:prstClr val="black"/>
              </a:solidFill>
              <a:latin typeface="+mn-ea"/>
            </a:endParaRPr>
          </a:p>
          <a:p>
            <a:pPr defTabSz="457200">
              <a:defRPr/>
            </a:pPr>
            <a:r>
              <a:rPr kumimoji="0" lang="ja-JP" altLang="en-US" dirty="0">
                <a:solidFill>
                  <a:prstClr val="black"/>
                </a:solidFill>
                <a:latin typeface="+mn-ea"/>
              </a:rPr>
              <a:t>５． 提言：生活習慣病からの新規透析導入患者減少のために取り組むこと</a:t>
            </a:r>
          </a:p>
        </p:txBody>
      </p:sp>
    </p:spTree>
    <p:extLst>
      <p:ext uri="{BB962C8B-B14F-4D97-AF65-F5344CB8AC3E}">
        <p14:creationId xmlns:p14="http://schemas.microsoft.com/office/powerpoint/2010/main" val="1378399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AD50DE5-6A06-4443-9EBD-299023B0E41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87586" y="1194099"/>
            <a:ext cx="7798699" cy="5522242"/>
          </a:xfrm>
          <a:prstGeom prst="rect">
            <a:avLst/>
          </a:prstGeom>
        </p:spPr>
      </p:pic>
      <p:sp>
        <p:nvSpPr>
          <p:cNvPr id="11" name="テキスト ボックス 10"/>
          <p:cNvSpPr txBox="1"/>
          <p:nvPr/>
        </p:nvSpPr>
        <p:spPr>
          <a:xfrm>
            <a:off x="313318" y="25439"/>
            <a:ext cx="4296369" cy="369332"/>
          </a:xfrm>
          <a:prstGeom prst="rect">
            <a:avLst/>
          </a:prstGeom>
          <a:noFill/>
        </p:spPr>
        <p:txBody>
          <a:bodyPr wrap="none" rtlCol="0">
            <a:spAutoFit/>
          </a:bodyPr>
          <a:lstStyle/>
          <a:p>
            <a:r>
              <a:rPr lang="ja-JP" altLang="en-US" b="1" dirty="0">
                <a:solidFill>
                  <a:srgbClr val="FFFFFF"/>
                </a:solidFill>
                <a:latin typeface="+mj-ea"/>
                <a:ea typeface="+mj-ea"/>
              </a:rPr>
              <a:t>わが国における慢性透析患者総数の推移</a:t>
            </a:r>
          </a:p>
        </p:txBody>
      </p:sp>
      <p:sp>
        <p:nvSpPr>
          <p:cNvPr id="38" name="テキスト ボックス 37">
            <a:extLst>
              <a:ext uri="{FF2B5EF4-FFF2-40B4-BE49-F238E27FC236}">
                <a16:creationId xmlns:a16="http://schemas.microsoft.com/office/drawing/2014/main" id="{6FF17C70-1438-4129-B2CE-D98E8811AF96}"/>
              </a:ext>
            </a:extLst>
          </p:cNvPr>
          <p:cNvSpPr txBox="1"/>
          <p:nvPr/>
        </p:nvSpPr>
        <p:spPr>
          <a:xfrm>
            <a:off x="6127362" y="1025405"/>
            <a:ext cx="2388795" cy="338554"/>
          </a:xfrm>
          <a:prstGeom prst="rect">
            <a:avLst/>
          </a:prstGeom>
          <a:noFill/>
        </p:spPr>
        <p:txBody>
          <a:bodyPr wrap="none" rtlCol="0">
            <a:spAutoFit/>
          </a:bodyPr>
          <a:lstStyle/>
          <a:p>
            <a:r>
              <a:rPr lang="ja-JP" altLang="en-US" sz="1600" dirty="0">
                <a:latin typeface="+mn-ea"/>
              </a:rPr>
              <a:t>２０２０年末　３４７</a:t>
            </a:r>
            <a:r>
              <a:rPr lang="en-US" altLang="ja-JP" sz="1600" dirty="0">
                <a:latin typeface="+mn-ea"/>
              </a:rPr>
              <a:t>,</a:t>
            </a:r>
            <a:r>
              <a:rPr lang="ja-JP" altLang="en-US" sz="1600" dirty="0">
                <a:latin typeface="+mn-ea"/>
              </a:rPr>
              <a:t>６７１人</a:t>
            </a:r>
          </a:p>
        </p:txBody>
      </p:sp>
      <p:sp>
        <p:nvSpPr>
          <p:cNvPr id="8" name="正方形/長方形 7">
            <a:extLst>
              <a:ext uri="{FF2B5EF4-FFF2-40B4-BE49-F238E27FC236}">
                <a16:creationId xmlns:a16="http://schemas.microsoft.com/office/drawing/2014/main" id="{3E7ABF1D-D04B-4763-9D24-B0C80E24BB49}"/>
              </a:ext>
            </a:extLst>
          </p:cNvPr>
          <p:cNvSpPr/>
          <p:nvPr/>
        </p:nvSpPr>
        <p:spPr>
          <a:xfrm>
            <a:off x="1415375" y="1472938"/>
            <a:ext cx="6252970" cy="1812046"/>
          </a:xfrm>
          <a:prstGeom prst="rect">
            <a:avLst/>
          </a:prstGeom>
          <a:gradFill>
            <a:gsLst>
              <a:gs pos="0">
                <a:srgbClr val="C51515"/>
              </a:gs>
              <a:gs pos="32000">
                <a:srgbClr val="750101"/>
              </a:gs>
              <a:gs pos="100000">
                <a:srgbClr val="2E0000"/>
              </a:gs>
            </a:gsLst>
          </a:gradFill>
        </p:spPr>
        <p:style>
          <a:lnRef idx="1">
            <a:schemeClr val="accent1"/>
          </a:lnRef>
          <a:fillRef idx="3">
            <a:schemeClr val="accent1"/>
          </a:fillRef>
          <a:effectRef idx="2">
            <a:schemeClr val="accent1"/>
          </a:effectRef>
          <a:fontRef idx="minor">
            <a:schemeClr val="lt1"/>
          </a:fontRef>
        </p:style>
        <p:txBody>
          <a:bodyPr rtlCol="0" anchor="ctr"/>
          <a:lstStyle/>
          <a:p>
            <a:r>
              <a:rPr lang="ja-JP" altLang="en-US" sz="2400" dirty="0">
                <a:solidFill>
                  <a:schemeClr val="bg1"/>
                </a:solidFill>
                <a:latin typeface="+mj-ea"/>
                <a:ea typeface="+mj-ea"/>
              </a:rPr>
              <a:t>１人当たりの透析医療費　５００万円／年</a:t>
            </a:r>
            <a:endParaRPr lang="en-US" altLang="ja-JP" sz="2400" dirty="0">
              <a:solidFill>
                <a:schemeClr val="bg1"/>
              </a:solidFill>
              <a:latin typeface="+mj-ea"/>
              <a:ea typeface="+mj-ea"/>
            </a:endParaRPr>
          </a:p>
          <a:p>
            <a:r>
              <a:rPr lang="ja-JP" altLang="en-US" sz="2400" dirty="0">
                <a:solidFill>
                  <a:schemeClr val="bg1"/>
                </a:solidFill>
                <a:latin typeface="+mj-ea"/>
                <a:ea typeface="+mj-ea"/>
              </a:rPr>
              <a:t>３０万人分の透析医療費　１兆５千億円／年</a:t>
            </a:r>
            <a:endParaRPr lang="en-US" altLang="ja-JP" sz="2400" dirty="0">
              <a:solidFill>
                <a:schemeClr val="bg1"/>
              </a:solidFill>
              <a:latin typeface="+mj-ea"/>
              <a:ea typeface="+mj-ea"/>
            </a:endParaRPr>
          </a:p>
          <a:p>
            <a:endParaRPr lang="en-US" altLang="ja-JP" sz="2400" dirty="0">
              <a:solidFill>
                <a:schemeClr val="bg1"/>
              </a:solidFill>
              <a:latin typeface="+mj-ea"/>
              <a:ea typeface="+mj-ea"/>
            </a:endParaRPr>
          </a:p>
          <a:p>
            <a:r>
              <a:rPr lang="ja-JP" altLang="en-US" sz="2800" dirty="0">
                <a:solidFill>
                  <a:schemeClr val="bg1"/>
                </a:solidFill>
                <a:latin typeface="+mj-ea"/>
                <a:ea typeface="+mj-ea"/>
              </a:rPr>
              <a:t>毎年５００億円ずつ増加し続けている！</a:t>
            </a:r>
          </a:p>
        </p:txBody>
      </p:sp>
    </p:spTree>
    <p:extLst>
      <p:ext uri="{BB962C8B-B14F-4D97-AF65-F5344CB8AC3E}">
        <p14:creationId xmlns:p14="http://schemas.microsoft.com/office/powerpoint/2010/main" val="205495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335BB9D-4D08-4F10-8BCC-5731B7E8D5CD}"/>
              </a:ext>
            </a:extLst>
          </p:cNvPr>
          <p:cNvSpPr txBox="1"/>
          <p:nvPr/>
        </p:nvSpPr>
        <p:spPr>
          <a:xfrm>
            <a:off x="635000" y="679405"/>
            <a:ext cx="7581900" cy="1415772"/>
          </a:xfrm>
          <a:prstGeom prst="rect">
            <a:avLst/>
          </a:prstGeom>
          <a:noFill/>
        </p:spPr>
        <p:txBody>
          <a:bodyPr wrap="square" rtlCol="0">
            <a:spAutoFit/>
          </a:bodyPr>
          <a:lstStyle/>
          <a:p>
            <a:pPr algn="ctr"/>
            <a:r>
              <a:rPr lang="ja-JP" altLang="ja-JP" b="1" dirty="0">
                <a:latin typeface="+mn-ea"/>
              </a:rPr>
              <a:t>日本腎臓学会</a:t>
            </a:r>
            <a:endParaRPr lang="ja-JP" altLang="ja-JP" dirty="0">
              <a:latin typeface="+mn-ea"/>
            </a:endParaRPr>
          </a:p>
          <a:p>
            <a:pPr algn="ctr"/>
            <a:r>
              <a:rPr lang="en-US" altLang="ja-JP" b="1" dirty="0">
                <a:latin typeface="+mn-ea"/>
              </a:rPr>
              <a:t>CKD</a:t>
            </a:r>
            <a:r>
              <a:rPr lang="ja-JP" altLang="ja-JP" b="1" dirty="0">
                <a:latin typeface="+mn-ea"/>
              </a:rPr>
              <a:t>の発症予防・早期発見・重症化予防に向けた提言</a:t>
            </a:r>
            <a:endParaRPr lang="ja-JP" altLang="ja-JP" dirty="0">
              <a:latin typeface="+mn-ea"/>
            </a:endParaRPr>
          </a:p>
          <a:p>
            <a:pPr algn="ctr"/>
            <a:r>
              <a:rPr lang="ja-JP" altLang="ja-JP" b="1" dirty="0">
                <a:latin typeface="+mn-ea"/>
              </a:rPr>
              <a:t>作成委員会・作業部会委員</a:t>
            </a:r>
            <a:endParaRPr lang="ja-JP" altLang="ja-JP" dirty="0">
              <a:latin typeface="+mn-ea"/>
            </a:endParaRPr>
          </a:p>
          <a:p>
            <a:pPr algn="ctr"/>
            <a:r>
              <a:rPr lang="en-US" altLang="ja-JP" b="1" dirty="0">
                <a:latin typeface="+mn-ea"/>
              </a:rPr>
              <a:t> </a:t>
            </a:r>
            <a:endParaRPr lang="ja-JP" altLang="ja-JP" dirty="0">
              <a:latin typeface="+mn-ea"/>
            </a:endParaRPr>
          </a:p>
          <a:p>
            <a:pPr algn="ctr"/>
            <a:endParaRPr lang="ja-JP" altLang="ja-JP" sz="1400" dirty="0">
              <a:latin typeface="+mn-ea"/>
            </a:endParaRPr>
          </a:p>
        </p:txBody>
      </p:sp>
      <p:sp>
        <p:nvSpPr>
          <p:cNvPr id="5" name="テキスト ボックス 4">
            <a:extLst>
              <a:ext uri="{FF2B5EF4-FFF2-40B4-BE49-F238E27FC236}">
                <a16:creationId xmlns:a16="http://schemas.microsoft.com/office/drawing/2014/main" id="{061E3228-29D4-4D3A-B70F-13D443D19511}"/>
              </a:ext>
            </a:extLst>
          </p:cNvPr>
          <p:cNvSpPr txBox="1"/>
          <p:nvPr/>
        </p:nvSpPr>
        <p:spPr>
          <a:xfrm>
            <a:off x="781050" y="1418696"/>
            <a:ext cx="7581900" cy="5170646"/>
          </a:xfrm>
          <a:prstGeom prst="rect">
            <a:avLst/>
          </a:prstGeom>
          <a:noFill/>
        </p:spPr>
        <p:txBody>
          <a:bodyPr wrap="square" rtlCol="0">
            <a:spAutoFit/>
          </a:bodyPr>
          <a:lstStyle/>
          <a:p>
            <a:r>
              <a:rPr lang="en-US" altLang="ja-JP" b="1" dirty="0">
                <a:latin typeface="+mn-ea"/>
              </a:rPr>
              <a:t> </a:t>
            </a:r>
            <a:endParaRPr lang="ja-JP" altLang="ja-JP" dirty="0">
              <a:latin typeface="+mn-ea"/>
            </a:endParaRPr>
          </a:p>
          <a:p>
            <a:r>
              <a:rPr lang="ja-JP" altLang="ja-JP" sz="1600" dirty="0">
                <a:latin typeface="+mn-ea"/>
              </a:rPr>
              <a:t>作成委員会</a:t>
            </a:r>
            <a:endParaRPr lang="en-US" altLang="ja-JP" sz="1600" dirty="0">
              <a:latin typeface="+mn-ea"/>
            </a:endParaRPr>
          </a:p>
          <a:p>
            <a:endParaRPr lang="ja-JP" altLang="ja-JP" sz="1400" dirty="0">
              <a:latin typeface="+mn-ea"/>
            </a:endParaRPr>
          </a:p>
          <a:p>
            <a:r>
              <a:rPr lang="ja-JP" altLang="ja-JP" sz="1400" dirty="0">
                <a:latin typeface="+mn-ea"/>
              </a:rPr>
              <a:t>委員長 　山縣邦弘 　筑波大学医学医療系腎臓内科学</a:t>
            </a:r>
          </a:p>
          <a:p>
            <a:r>
              <a:rPr lang="ja-JP" altLang="ja-JP" sz="1400" dirty="0">
                <a:latin typeface="+mn-ea"/>
              </a:rPr>
              <a:t>委　</a:t>
            </a:r>
            <a:r>
              <a:rPr lang="ja-JP" altLang="en-US" sz="1400" dirty="0">
                <a:latin typeface="+mn-ea"/>
              </a:rPr>
              <a:t> </a:t>
            </a:r>
            <a:r>
              <a:rPr lang="ja-JP" altLang="ja-JP" sz="1400" dirty="0">
                <a:latin typeface="+mn-ea"/>
              </a:rPr>
              <a:t>員 　守山敏樹 　大阪大学保健センター身体制御健康医学</a:t>
            </a:r>
          </a:p>
          <a:p>
            <a:r>
              <a:rPr lang="ja-JP" altLang="ja-JP" sz="1400" dirty="0">
                <a:latin typeface="+mn-ea"/>
              </a:rPr>
              <a:t>委　</a:t>
            </a:r>
            <a:r>
              <a:rPr lang="ja-JP" altLang="en-US" sz="1400" dirty="0">
                <a:latin typeface="+mn-ea"/>
              </a:rPr>
              <a:t> </a:t>
            </a:r>
            <a:r>
              <a:rPr lang="ja-JP" altLang="ja-JP" sz="1400" dirty="0">
                <a:latin typeface="+mn-ea"/>
              </a:rPr>
              <a:t>員 　伊藤貞嘉 　東北大学大学院医学系研究科腎・高血圧・内分泌学分野</a:t>
            </a:r>
          </a:p>
          <a:p>
            <a:r>
              <a:rPr lang="ja-JP" altLang="ja-JP" sz="1400" dirty="0">
                <a:latin typeface="+mn-ea"/>
              </a:rPr>
              <a:t>委</a:t>
            </a:r>
            <a:r>
              <a:rPr lang="ja-JP" altLang="en-US" sz="1400" dirty="0">
                <a:latin typeface="+mn-ea"/>
              </a:rPr>
              <a:t> </a:t>
            </a:r>
            <a:r>
              <a:rPr lang="ja-JP" altLang="ja-JP" sz="1400" dirty="0">
                <a:latin typeface="+mn-ea"/>
              </a:rPr>
              <a:t>　員 　宮崎正信 　宮崎内科医院</a:t>
            </a:r>
          </a:p>
          <a:p>
            <a:r>
              <a:rPr lang="ja-JP" altLang="ja-JP" sz="1400" dirty="0">
                <a:latin typeface="+mn-ea"/>
              </a:rPr>
              <a:t>委</a:t>
            </a:r>
            <a:r>
              <a:rPr lang="ja-JP" altLang="en-US" sz="1400" dirty="0">
                <a:latin typeface="+mn-ea"/>
              </a:rPr>
              <a:t> </a:t>
            </a:r>
            <a:r>
              <a:rPr lang="ja-JP" altLang="ja-JP" sz="1400" dirty="0">
                <a:latin typeface="+mn-ea"/>
              </a:rPr>
              <a:t>　員 　岡村智教 　慶應義塾大学医学部衛生学公衆衛生学</a:t>
            </a:r>
          </a:p>
          <a:p>
            <a:r>
              <a:rPr lang="ja-JP" altLang="ja-JP" sz="1400" dirty="0">
                <a:latin typeface="+mn-ea"/>
              </a:rPr>
              <a:t>委</a:t>
            </a:r>
            <a:r>
              <a:rPr lang="ja-JP" altLang="en-US" sz="1400" dirty="0">
                <a:latin typeface="+mn-ea"/>
              </a:rPr>
              <a:t> </a:t>
            </a:r>
            <a:r>
              <a:rPr lang="ja-JP" altLang="ja-JP" sz="1400" dirty="0">
                <a:latin typeface="+mn-ea"/>
              </a:rPr>
              <a:t>　員 　安田宜成 　名古屋大学医学部</a:t>
            </a:r>
            <a:r>
              <a:rPr lang="en-US" altLang="ja-JP" sz="1400" dirty="0">
                <a:latin typeface="+mn-ea"/>
              </a:rPr>
              <a:t>CKD</a:t>
            </a:r>
            <a:r>
              <a:rPr lang="ja-JP" altLang="ja-JP" sz="1400" dirty="0">
                <a:latin typeface="+mn-ea"/>
              </a:rPr>
              <a:t>（慢性腎臓病）地域連携システム寄附講座</a:t>
            </a:r>
          </a:p>
          <a:p>
            <a:r>
              <a:rPr lang="ja-JP" altLang="ja-JP" sz="1400" dirty="0">
                <a:latin typeface="+mn-ea"/>
              </a:rPr>
              <a:t>顧　</a:t>
            </a:r>
            <a:r>
              <a:rPr lang="ja-JP" altLang="en-US" sz="1400" dirty="0">
                <a:latin typeface="+mn-ea"/>
              </a:rPr>
              <a:t> </a:t>
            </a:r>
            <a:r>
              <a:rPr lang="ja-JP" altLang="ja-JP" sz="1400" dirty="0">
                <a:latin typeface="+mn-ea"/>
              </a:rPr>
              <a:t>問 　菱田　</a:t>
            </a:r>
            <a:r>
              <a:rPr lang="ja-JP" altLang="en-US" sz="1400" dirty="0">
                <a:latin typeface="+mn-ea"/>
              </a:rPr>
              <a:t> </a:t>
            </a:r>
            <a:r>
              <a:rPr lang="ja-JP" altLang="ja-JP" sz="1400" dirty="0">
                <a:latin typeface="+mn-ea"/>
              </a:rPr>
              <a:t>明 　焼津市立総合病院</a:t>
            </a:r>
          </a:p>
          <a:p>
            <a:r>
              <a:rPr lang="en-US" altLang="ja-JP" sz="1400" dirty="0">
                <a:latin typeface="+mn-ea"/>
              </a:rPr>
              <a:t> </a:t>
            </a:r>
            <a:endParaRPr lang="ja-JP" altLang="ja-JP" sz="1400" dirty="0">
              <a:latin typeface="+mn-ea"/>
            </a:endParaRPr>
          </a:p>
          <a:p>
            <a:r>
              <a:rPr lang="ja-JP" altLang="ja-JP" sz="1600" dirty="0">
                <a:latin typeface="+mn-ea"/>
              </a:rPr>
              <a:t>作業部会委員</a:t>
            </a:r>
            <a:endParaRPr lang="en-US" altLang="ja-JP" sz="1600" dirty="0">
              <a:latin typeface="+mn-ea"/>
            </a:endParaRPr>
          </a:p>
          <a:p>
            <a:endParaRPr lang="ja-JP" altLang="ja-JP" sz="1400" dirty="0">
              <a:latin typeface="+mn-ea"/>
            </a:endParaRPr>
          </a:p>
          <a:p>
            <a:r>
              <a:rPr lang="ja-JP" altLang="ja-JP" sz="1400" dirty="0">
                <a:latin typeface="+mn-ea"/>
              </a:rPr>
              <a:t>腎臓専門医 　山縣邦弘 　筑波大学医学医療系腎臓内科学</a:t>
            </a:r>
          </a:p>
          <a:p>
            <a:r>
              <a:rPr lang="ja-JP" altLang="ja-JP" sz="1400" dirty="0">
                <a:latin typeface="+mn-ea"/>
              </a:rPr>
              <a:t>腎臓専門医 　守山敏樹 　大阪大学保健センター身体制御健康医学</a:t>
            </a:r>
          </a:p>
          <a:p>
            <a:r>
              <a:rPr lang="ja-JP" altLang="ja-JP" sz="1400" dirty="0">
                <a:latin typeface="+mn-ea"/>
              </a:rPr>
              <a:t>腎臓専門医 　宮﨑正信 　宮﨑内科医院</a:t>
            </a:r>
          </a:p>
          <a:p>
            <a:r>
              <a:rPr lang="ja-JP" altLang="ja-JP" sz="1400" dirty="0">
                <a:latin typeface="+mn-ea"/>
              </a:rPr>
              <a:t>腎臓専門医 　成瀬正浩 　玉名第一クリニック</a:t>
            </a:r>
          </a:p>
          <a:p>
            <a:r>
              <a:rPr lang="ja-JP" altLang="ja-JP" sz="1400" dirty="0">
                <a:latin typeface="+mn-ea"/>
              </a:rPr>
              <a:t>腎臓専門医 　今澤俊之 　独立行政法人国立病院機構千葉東病院腎センター</a:t>
            </a:r>
          </a:p>
          <a:p>
            <a:r>
              <a:rPr lang="ja-JP" altLang="ja-JP" sz="1400" dirty="0">
                <a:latin typeface="+mn-ea"/>
              </a:rPr>
              <a:t>腎臓専門医 　斎藤知栄 　筑波大学医学医療系腎臓内科学</a:t>
            </a:r>
          </a:p>
          <a:p>
            <a:r>
              <a:rPr lang="ja-JP" altLang="ja-JP" sz="1400" dirty="0">
                <a:latin typeface="+mn-ea"/>
              </a:rPr>
              <a:t>保健師 　　　</a:t>
            </a:r>
            <a:r>
              <a:rPr lang="ja-JP" altLang="en-US" sz="1400" dirty="0">
                <a:latin typeface="+mn-ea"/>
              </a:rPr>
              <a:t>  </a:t>
            </a:r>
            <a:r>
              <a:rPr lang="ja-JP" altLang="ja-JP" sz="1400" dirty="0">
                <a:latin typeface="+mn-ea"/>
              </a:rPr>
              <a:t>松川洋子 　北海道 上川町役場</a:t>
            </a:r>
          </a:p>
          <a:p>
            <a:r>
              <a:rPr lang="ja-JP" altLang="ja-JP" sz="1400" dirty="0">
                <a:latin typeface="+mn-ea"/>
              </a:rPr>
              <a:t>保健師　　　</a:t>
            </a:r>
            <a:r>
              <a:rPr lang="ja-JP" altLang="en-US" sz="1400" dirty="0">
                <a:latin typeface="+mn-ea"/>
              </a:rPr>
              <a:t>   </a:t>
            </a:r>
            <a:r>
              <a:rPr lang="ja-JP" altLang="ja-JP" sz="1400" dirty="0">
                <a:latin typeface="+mn-ea"/>
              </a:rPr>
              <a:t>神谷民代 </a:t>
            </a:r>
            <a:r>
              <a:rPr lang="ja-JP" altLang="en-US" sz="1400" dirty="0">
                <a:latin typeface="+mn-ea"/>
              </a:rPr>
              <a:t> </a:t>
            </a:r>
            <a:r>
              <a:rPr lang="ja-JP" altLang="ja-JP" sz="1400" dirty="0">
                <a:latin typeface="+mn-ea"/>
              </a:rPr>
              <a:t>　岐阜県 高山市役所</a:t>
            </a:r>
          </a:p>
          <a:p>
            <a:r>
              <a:rPr lang="ja-JP" altLang="ja-JP" sz="1400" dirty="0">
                <a:latin typeface="+mn-ea"/>
              </a:rPr>
              <a:t>管理栄養士 　荒川愛子 　長野県 千曲市役所</a:t>
            </a:r>
          </a:p>
          <a:p>
            <a:r>
              <a:rPr lang="ja-JP" altLang="ja-JP" sz="1400" dirty="0">
                <a:latin typeface="+mn-ea"/>
              </a:rPr>
              <a:t>管理栄養士 　西沢由美 　長野県 坂城町役場</a:t>
            </a:r>
          </a:p>
        </p:txBody>
      </p:sp>
    </p:spTree>
    <p:extLst>
      <p:ext uri="{BB962C8B-B14F-4D97-AF65-F5344CB8AC3E}">
        <p14:creationId xmlns:p14="http://schemas.microsoft.com/office/powerpoint/2010/main" val="125994489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66F87249-E706-5848-BB2D-D6995D8BAF5D}"/>
              </a:ext>
            </a:extLst>
          </p:cNvPr>
          <p:cNvPicPr>
            <a:picLocks noChangeAspect="1"/>
          </p:cNvPicPr>
          <p:nvPr/>
        </p:nvPicPr>
        <p:blipFill>
          <a:blip r:embed="rId2"/>
          <a:stretch>
            <a:fillRect/>
          </a:stretch>
        </p:blipFill>
        <p:spPr>
          <a:xfrm>
            <a:off x="1146860" y="830580"/>
            <a:ext cx="6922331" cy="5467362"/>
          </a:xfrm>
          <a:prstGeom prst="rect">
            <a:avLst/>
          </a:prstGeom>
        </p:spPr>
      </p:pic>
      <p:sp>
        <p:nvSpPr>
          <p:cNvPr id="3" name="テキスト ボックス 2">
            <a:extLst>
              <a:ext uri="{FF2B5EF4-FFF2-40B4-BE49-F238E27FC236}">
                <a16:creationId xmlns:a16="http://schemas.microsoft.com/office/drawing/2014/main" id="{721F6261-82F7-4462-ADCA-1DB0DF3ABD32}"/>
              </a:ext>
            </a:extLst>
          </p:cNvPr>
          <p:cNvSpPr txBox="1"/>
          <p:nvPr/>
        </p:nvSpPr>
        <p:spPr>
          <a:xfrm>
            <a:off x="2210692" y="6381328"/>
            <a:ext cx="6933308" cy="276999"/>
          </a:xfrm>
          <a:prstGeom prst="rect">
            <a:avLst/>
          </a:prstGeom>
          <a:noFill/>
        </p:spPr>
        <p:txBody>
          <a:bodyPr wrap="none" rtlCol="0">
            <a:spAutoFit/>
          </a:bodyPr>
          <a:lstStyle/>
          <a:p>
            <a:pPr defTabSz="457200">
              <a:defRPr/>
            </a:pPr>
            <a:r>
              <a:rPr lang="ja-JP" altLang="en-US" sz="1200" dirty="0">
                <a:solidFill>
                  <a:prstClr val="black"/>
                </a:solidFill>
                <a:latin typeface="+mn-ea"/>
              </a:rPr>
              <a:t>「生活習慣病からの新規透析導入患者減少に向けた提言～</a:t>
            </a:r>
            <a:r>
              <a:rPr lang="en-US" altLang="ja-JP" sz="1200" dirty="0">
                <a:solidFill>
                  <a:prstClr val="black"/>
                </a:solidFill>
                <a:latin typeface="+mn-ea"/>
              </a:rPr>
              <a:t>CKD</a:t>
            </a:r>
            <a:r>
              <a:rPr lang="ja-JP" altLang="en-US" sz="1200" dirty="0">
                <a:solidFill>
                  <a:prstClr val="black"/>
                </a:solidFill>
                <a:latin typeface="+mn-ea"/>
              </a:rPr>
              <a:t>の発症予防・早期発見・重症化予防～」</a:t>
            </a:r>
          </a:p>
        </p:txBody>
      </p:sp>
    </p:spTree>
    <p:extLst>
      <p:ext uri="{BB962C8B-B14F-4D97-AF65-F5344CB8AC3E}">
        <p14:creationId xmlns:p14="http://schemas.microsoft.com/office/powerpoint/2010/main" val="285961821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4769" y="37659"/>
            <a:ext cx="8034331" cy="369332"/>
          </a:xfrm>
          <a:prstGeom prst="rect">
            <a:avLst/>
          </a:prstGeom>
          <a:noFill/>
        </p:spPr>
        <p:txBody>
          <a:bodyPr wrap="square" rtlCol="0">
            <a:spAutoFit/>
          </a:bodyPr>
          <a:lstStyle/>
          <a:p>
            <a:pPr algn="ctr"/>
            <a:r>
              <a:rPr lang="ja-JP" altLang="en-US" b="1" dirty="0">
                <a:solidFill>
                  <a:schemeClr val="bg1"/>
                </a:solidFill>
                <a:latin typeface="+mj-ea"/>
                <a:ea typeface="+mj-ea"/>
              </a:rPr>
              <a:t>提言：生活習慣病からの新規透析導入患者減少に向けて取り組むこと</a:t>
            </a:r>
            <a:endParaRPr lang="ja-JP" altLang="en-US" dirty="0">
              <a:solidFill>
                <a:schemeClr val="bg1"/>
              </a:solidFill>
              <a:effectLst>
                <a:outerShdw blurRad="38100" dist="38100" dir="2700000" algn="tl">
                  <a:srgbClr val="000000">
                    <a:alpha val="43137"/>
                  </a:srgbClr>
                </a:outerShdw>
              </a:effectLst>
              <a:latin typeface="+mj-ea"/>
              <a:ea typeface="+mj-ea"/>
              <a:cs typeface="メイリオ" panose="020B0604030504040204" pitchFamily="50" charset="-128"/>
            </a:endParaRPr>
          </a:p>
        </p:txBody>
      </p:sp>
      <p:sp>
        <p:nvSpPr>
          <p:cNvPr id="10" name="コンテンツ プレースホルダー 2">
            <a:extLst>
              <a:ext uri="{FF2B5EF4-FFF2-40B4-BE49-F238E27FC236}">
                <a16:creationId xmlns:a16="http://schemas.microsoft.com/office/drawing/2014/main" id="{F84990EA-41D9-E44A-8051-9D7866512285}"/>
              </a:ext>
            </a:extLst>
          </p:cNvPr>
          <p:cNvSpPr>
            <a:spLocks noGrp="1"/>
          </p:cNvSpPr>
          <p:nvPr>
            <p:ph idx="1"/>
          </p:nvPr>
        </p:nvSpPr>
        <p:spPr>
          <a:xfrm>
            <a:off x="431560" y="1114350"/>
            <a:ext cx="8363272" cy="4781128"/>
          </a:xfrm>
        </p:spPr>
        <p:txBody>
          <a:bodyPr>
            <a:normAutofit fontScale="77500" lnSpcReduction="20000"/>
          </a:bodyPr>
          <a:lstStyle/>
          <a:p>
            <a:r>
              <a:rPr kumimoji="1" lang="ja-JP" altLang="en-US" dirty="0">
                <a:latin typeface="+mn-ea"/>
              </a:rPr>
              <a:t>国民への提言</a:t>
            </a:r>
            <a:endParaRPr kumimoji="1" lang="en-US" altLang="ja-JP" dirty="0">
              <a:latin typeface="+mn-ea"/>
            </a:endParaRPr>
          </a:p>
          <a:p>
            <a:pPr lvl="1"/>
            <a:r>
              <a:rPr lang="ja-JP" altLang="en-US" dirty="0">
                <a:latin typeface="+mn-ea"/>
              </a:rPr>
              <a:t>適正体重の維持、減塩、禁煙の勧め</a:t>
            </a:r>
            <a:endParaRPr lang="en-US" altLang="ja-JP" dirty="0">
              <a:latin typeface="+mn-ea"/>
            </a:endParaRPr>
          </a:p>
          <a:p>
            <a:pPr lvl="1"/>
            <a:r>
              <a:rPr lang="ja-JP" altLang="en-US" dirty="0">
                <a:latin typeface="+mn-ea"/>
              </a:rPr>
              <a:t>生活習慣病の治療</a:t>
            </a:r>
            <a:endParaRPr lang="en-US" altLang="ja-JP" dirty="0">
              <a:latin typeface="+mn-ea"/>
            </a:endParaRPr>
          </a:p>
          <a:p>
            <a:pPr lvl="1"/>
            <a:r>
              <a:rPr lang="ja-JP" altLang="en-US" dirty="0">
                <a:latin typeface="+mn-ea"/>
              </a:rPr>
              <a:t>特定健診、職域健診、人間ドックの受診勧奨</a:t>
            </a:r>
            <a:endParaRPr kumimoji="1" lang="en-US" altLang="ja-JP" dirty="0">
              <a:latin typeface="+mn-ea"/>
            </a:endParaRPr>
          </a:p>
          <a:p>
            <a:r>
              <a:rPr lang="ja-JP" altLang="en-US" dirty="0">
                <a:latin typeface="+mn-ea"/>
              </a:rPr>
              <a:t>医療従事者への提言</a:t>
            </a:r>
            <a:endParaRPr lang="en-US" altLang="ja-JP" dirty="0">
              <a:latin typeface="+mn-ea"/>
            </a:endParaRPr>
          </a:p>
          <a:p>
            <a:pPr lvl="1"/>
            <a:r>
              <a:rPr lang="ja-JP" altLang="en-US" dirty="0">
                <a:latin typeface="+mn-ea"/>
              </a:rPr>
              <a:t>保健指導・栄養指導に際して、</a:t>
            </a:r>
            <a:r>
              <a:rPr lang="en-US" altLang="ja-JP" dirty="0">
                <a:latin typeface="+mn-ea"/>
              </a:rPr>
              <a:t>CKD</a:t>
            </a:r>
            <a:r>
              <a:rPr lang="ja-JP" altLang="en-US" dirty="0">
                <a:latin typeface="+mn-ea"/>
              </a:rPr>
              <a:t>重症度分類に基づいた個々の生活環境に応じた指導の勧め</a:t>
            </a:r>
            <a:endParaRPr lang="en-US" altLang="ja-JP" dirty="0">
              <a:latin typeface="+mn-ea"/>
            </a:endParaRPr>
          </a:p>
          <a:p>
            <a:r>
              <a:rPr kumimoji="1" lang="ja-JP" altLang="en-US" dirty="0">
                <a:latin typeface="+mn-ea"/>
              </a:rPr>
              <a:t>かかりつけ医への提言</a:t>
            </a:r>
            <a:endParaRPr kumimoji="1" lang="en-US" altLang="ja-JP" dirty="0">
              <a:latin typeface="+mn-ea"/>
            </a:endParaRPr>
          </a:p>
          <a:p>
            <a:pPr lvl="1"/>
            <a:r>
              <a:rPr lang="ja-JP" altLang="en-US" dirty="0">
                <a:latin typeface="+mn-ea"/>
              </a:rPr>
              <a:t>通院患者への年</a:t>
            </a:r>
            <a:r>
              <a:rPr lang="en-US" altLang="ja-JP" dirty="0">
                <a:latin typeface="+mn-ea"/>
              </a:rPr>
              <a:t>1</a:t>
            </a:r>
            <a:r>
              <a:rPr lang="ja-JP" altLang="en-US" dirty="0">
                <a:latin typeface="+mn-ea"/>
              </a:rPr>
              <a:t>回の尿蛋白と血清Ｃｒ検査、糖尿病患者へのアルブミン尿検査の推奨</a:t>
            </a:r>
            <a:endParaRPr lang="en-US" altLang="ja-JP" dirty="0">
              <a:latin typeface="+mn-ea"/>
            </a:endParaRPr>
          </a:p>
          <a:p>
            <a:pPr lvl="1"/>
            <a:r>
              <a:rPr lang="en-US" altLang="ja-JP" dirty="0">
                <a:latin typeface="+mn-ea"/>
              </a:rPr>
              <a:t>CKD</a:t>
            </a:r>
            <a:r>
              <a:rPr lang="ja-JP" altLang="en-US" dirty="0">
                <a:latin typeface="+mn-ea"/>
              </a:rPr>
              <a:t>重症度分類に基づいた診療と、腎臓専門医との連携</a:t>
            </a:r>
            <a:endParaRPr kumimoji="1" lang="en-US" altLang="ja-JP" dirty="0">
              <a:latin typeface="+mn-ea"/>
            </a:endParaRPr>
          </a:p>
          <a:p>
            <a:r>
              <a:rPr lang="ja-JP" altLang="en-US" dirty="0">
                <a:latin typeface="+mn-ea"/>
              </a:rPr>
              <a:t>医療保険者・行政（市町村）への提言</a:t>
            </a:r>
            <a:endParaRPr lang="en-US" altLang="ja-JP" dirty="0">
              <a:latin typeface="+mn-ea"/>
            </a:endParaRPr>
          </a:p>
          <a:p>
            <a:pPr lvl="1"/>
            <a:r>
              <a:rPr lang="ja-JP" altLang="en-US" dirty="0">
                <a:latin typeface="+mn-ea"/>
              </a:rPr>
              <a:t>特定健診への血清Ｃｒ検査の追加</a:t>
            </a:r>
            <a:endParaRPr lang="en-US" altLang="ja-JP" dirty="0">
              <a:latin typeface="+mn-ea"/>
            </a:endParaRPr>
          </a:p>
          <a:p>
            <a:pPr lvl="1"/>
            <a:r>
              <a:rPr lang="ja-JP" altLang="en-US" dirty="0">
                <a:latin typeface="+mn-ea"/>
              </a:rPr>
              <a:t>各地域の実情に応じた</a:t>
            </a:r>
            <a:r>
              <a:rPr lang="en-US" altLang="ja-JP" dirty="0">
                <a:latin typeface="+mn-ea"/>
              </a:rPr>
              <a:t>CKD</a:t>
            </a:r>
            <a:r>
              <a:rPr lang="ja-JP" altLang="en-US" dirty="0">
                <a:latin typeface="+mn-ea"/>
              </a:rPr>
              <a:t>診療連携システムの構築</a:t>
            </a:r>
            <a:endParaRPr lang="en-US" altLang="ja-JP" dirty="0">
              <a:latin typeface="+mn-ea"/>
            </a:endParaRPr>
          </a:p>
          <a:p>
            <a:pPr lvl="1"/>
            <a:endParaRPr kumimoji="1" lang="ja-JP" altLang="en-US" dirty="0"/>
          </a:p>
        </p:txBody>
      </p:sp>
      <p:sp>
        <p:nvSpPr>
          <p:cNvPr id="11" name="テキスト ボックス 10">
            <a:extLst>
              <a:ext uri="{FF2B5EF4-FFF2-40B4-BE49-F238E27FC236}">
                <a16:creationId xmlns:a16="http://schemas.microsoft.com/office/drawing/2014/main" id="{75F1672B-C681-2543-8663-F0EA292B73A3}"/>
              </a:ext>
            </a:extLst>
          </p:cNvPr>
          <p:cNvSpPr txBox="1"/>
          <p:nvPr/>
        </p:nvSpPr>
        <p:spPr>
          <a:xfrm>
            <a:off x="2210692" y="6000328"/>
            <a:ext cx="6933308" cy="276999"/>
          </a:xfrm>
          <a:prstGeom prst="rect">
            <a:avLst/>
          </a:prstGeom>
          <a:noFill/>
        </p:spPr>
        <p:txBody>
          <a:bodyPr wrap="none" rtlCol="0">
            <a:spAutoFit/>
          </a:bodyPr>
          <a:lstStyle/>
          <a:p>
            <a:pPr defTabSz="457200">
              <a:defRPr/>
            </a:pPr>
            <a:r>
              <a:rPr lang="ja-JP" altLang="en-US" sz="1200" dirty="0">
                <a:solidFill>
                  <a:prstClr val="black"/>
                </a:solidFill>
                <a:latin typeface="+mn-ea"/>
              </a:rPr>
              <a:t>「生活習慣病からの新規透析導入患者減少に向けた提言～</a:t>
            </a:r>
            <a:r>
              <a:rPr lang="en-US" altLang="ja-JP" sz="1200" dirty="0">
                <a:solidFill>
                  <a:prstClr val="black"/>
                </a:solidFill>
                <a:latin typeface="+mn-ea"/>
              </a:rPr>
              <a:t>CKD</a:t>
            </a:r>
            <a:r>
              <a:rPr lang="ja-JP" altLang="en-US" sz="1200" dirty="0">
                <a:solidFill>
                  <a:prstClr val="black"/>
                </a:solidFill>
                <a:latin typeface="+mn-ea"/>
              </a:rPr>
              <a:t>の発症予防・早期発見・重症化予防～」</a:t>
            </a:r>
          </a:p>
        </p:txBody>
      </p:sp>
    </p:spTree>
    <p:extLst>
      <p:ext uri="{BB962C8B-B14F-4D97-AF65-F5344CB8AC3E}">
        <p14:creationId xmlns:p14="http://schemas.microsoft.com/office/powerpoint/2010/main" val="100499154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313318" y="25439"/>
            <a:ext cx="3358612" cy="369332"/>
          </a:xfrm>
          <a:prstGeom prst="rect">
            <a:avLst/>
          </a:prstGeom>
          <a:noFill/>
        </p:spPr>
        <p:txBody>
          <a:bodyPr wrap="none" rtlCol="0">
            <a:spAutoFit/>
          </a:bodyPr>
          <a:lstStyle/>
          <a:p>
            <a:r>
              <a:rPr lang="ja-JP" altLang="en-US" b="1" dirty="0">
                <a:solidFill>
                  <a:schemeClr val="bg1"/>
                </a:solidFill>
                <a:latin typeface="+mj-ea"/>
                <a:ea typeface="+mj-ea"/>
              </a:rPr>
              <a:t>腎臓内科医は原疾患で考えます</a:t>
            </a:r>
          </a:p>
        </p:txBody>
      </p:sp>
      <p:grpSp>
        <p:nvGrpSpPr>
          <p:cNvPr id="37" name="グループ化 36">
            <a:extLst>
              <a:ext uri="{FF2B5EF4-FFF2-40B4-BE49-F238E27FC236}">
                <a16:creationId xmlns:a16="http://schemas.microsoft.com/office/drawing/2014/main" id="{00BF019E-94A5-D846-89A2-492A0FCC246F}"/>
              </a:ext>
            </a:extLst>
          </p:cNvPr>
          <p:cNvGrpSpPr/>
          <p:nvPr/>
        </p:nvGrpSpPr>
        <p:grpSpPr>
          <a:xfrm>
            <a:off x="863588" y="3113582"/>
            <a:ext cx="7416824" cy="1549303"/>
            <a:chOff x="1043608" y="1307668"/>
            <a:chExt cx="7416824" cy="1549303"/>
          </a:xfrm>
        </p:grpSpPr>
        <p:sp>
          <p:nvSpPr>
            <p:cNvPr id="38" name="正方形/長方形 37">
              <a:extLst>
                <a:ext uri="{FF2B5EF4-FFF2-40B4-BE49-F238E27FC236}">
                  <a16:creationId xmlns:a16="http://schemas.microsoft.com/office/drawing/2014/main" id="{296F3B09-68B4-D94F-8839-B3F4D8890257}"/>
                </a:ext>
              </a:extLst>
            </p:cNvPr>
            <p:cNvSpPr/>
            <p:nvPr/>
          </p:nvSpPr>
          <p:spPr>
            <a:xfrm>
              <a:off x="1043608" y="1307668"/>
              <a:ext cx="7416824" cy="1549303"/>
            </a:xfrm>
            <a:prstGeom prst="rect">
              <a:avLst/>
            </a:prstGeom>
            <a:no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ja-JP" altLang="en-US" dirty="0">
                <a:solidFill>
                  <a:schemeClr val="tx1"/>
                </a:solidFill>
                <a:latin typeface="Impact" panose="020B0806030902050204" pitchFamily="34" charset="0"/>
                <a:ea typeface="HGP創英角ｺﾞｼｯｸUB" panose="020B0900000000000000" pitchFamily="50" charset="-128"/>
              </a:endParaRPr>
            </a:p>
          </p:txBody>
        </p:sp>
        <p:sp>
          <p:nvSpPr>
            <p:cNvPr id="39" name="テキスト ボックス 38">
              <a:extLst>
                <a:ext uri="{FF2B5EF4-FFF2-40B4-BE49-F238E27FC236}">
                  <a16:creationId xmlns:a16="http://schemas.microsoft.com/office/drawing/2014/main" id="{9171B934-C4FD-8E42-85A5-6AAE5E8CE0BC}"/>
                </a:ext>
              </a:extLst>
            </p:cNvPr>
            <p:cNvSpPr txBox="1"/>
            <p:nvPr/>
          </p:nvSpPr>
          <p:spPr>
            <a:xfrm>
              <a:off x="5141192" y="1620510"/>
              <a:ext cx="2888932" cy="830997"/>
            </a:xfrm>
            <a:prstGeom prst="rect">
              <a:avLst/>
            </a:prstGeom>
            <a:noFill/>
          </p:spPr>
          <p:txBody>
            <a:bodyPr wrap="none" rtlCol="0">
              <a:spAutoFit/>
            </a:bodyPr>
            <a:lstStyle/>
            <a:p>
              <a:r>
                <a:rPr lang="ja-JP" altLang="en-US" sz="2400" dirty="0">
                  <a:latin typeface="+mn-ea"/>
                </a:rPr>
                <a:t>良性家族性血尿</a:t>
              </a:r>
              <a:endParaRPr lang="en-US" altLang="ja-JP" sz="2400" dirty="0">
                <a:latin typeface="+mn-ea"/>
              </a:endParaRPr>
            </a:p>
            <a:p>
              <a:r>
                <a:rPr lang="ja-JP" altLang="en-US" sz="2400" dirty="0">
                  <a:latin typeface="+mn-ea"/>
                </a:rPr>
                <a:t>馬蹄腎　　　　　　など</a:t>
              </a:r>
              <a:endParaRPr lang="en-US" altLang="ja-JP" sz="2400" dirty="0">
                <a:latin typeface="+mn-ea"/>
              </a:endParaRPr>
            </a:p>
          </p:txBody>
        </p:sp>
        <p:sp>
          <p:nvSpPr>
            <p:cNvPr id="40" name="正方形/長方形 39">
              <a:extLst>
                <a:ext uri="{FF2B5EF4-FFF2-40B4-BE49-F238E27FC236}">
                  <a16:creationId xmlns:a16="http://schemas.microsoft.com/office/drawing/2014/main" id="{69C4F6D9-1E02-F044-9EDE-93E3FEFDECA3}"/>
                </a:ext>
              </a:extLst>
            </p:cNvPr>
            <p:cNvSpPr/>
            <p:nvPr/>
          </p:nvSpPr>
          <p:spPr>
            <a:xfrm>
              <a:off x="1112912" y="1401130"/>
              <a:ext cx="3433064" cy="1384995"/>
            </a:xfrm>
            <a:prstGeom prst="rect">
              <a:avLst/>
            </a:prstGeom>
          </p:spPr>
          <p:txBody>
            <a:bodyPr wrap="square">
              <a:spAutoFit/>
            </a:bodyPr>
            <a:lstStyle/>
            <a:p>
              <a:pPr algn="ctr"/>
              <a:r>
                <a:rPr lang="ja-JP" altLang="en-US" sz="2800" dirty="0">
                  <a:latin typeface="+mn-ea"/>
                </a:rPr>
                <a:t>治せないが</a:t>
              </a:r>
              <a:endParaRPr lang="en-US" altLang="ja-JP" sz="2800" dirty="0">
                <a:latin typeface="+mn-ea"/>
              </a:endParaRPr>
            </a:p>
            <a:p>
              <a:pPr algn="ctr"/>
              <a:r>
                <a:rPr lang="ja-JP" altLang="en-US" sz="2800" dirty="0">
                  <a:latin typeface="+mn-ea"/>
                </a:rPr>
                <a:t>腎不全へ進行しない</a:t>
              </a:r>
              <a:r>
                <a:rPr lang="en-US" altLang="ja-JP" sz="2800" dirty="0">
                  <a:latin typeface="+mn-ea"/>
                </a:rPr>
                <a:t>CKD</a:t>
              </a:r>
              <a:endParaRPr lang="ja-JP" altLang="en-US" sz="2800" dirty="0">
                <a:latin typeface="+mn-ea"/>
              </a:endParaRPr>
            </a:p>
          </p:txBody>
        </p:sp>
      </p:grpSp>
      <p:grpSp>
        <p:nvGrpSpPr>
          <p:cNvPr id="41" name="グループ化 40">
            <a:extLst>
              <a:ext uri="{FF2B5EF4-FFF2-40B4-BE49-F238E27FC236}">
                <a16:creationId xmlns:a16="http://schemas.microsoft.com/office/drawing/2014/main" id="{2444FF37-33A4-8941-B701-68EBF31F57D5}"/>
              </a:ext>
            </a:extLst>
          </p:cNvPr>
          <p:cNvGrpSpPr/>
          <p:nvPr/>
        </p:nvGrpSpPr>
        <p:grpSpPr>
          <a:xfrm>
            <a:off x="863588" y="4829708"/>
            <a:ext cx="7416824" cy="1549303"/>
            <a:chOff x="1043608" y="1307668"/>
            <a:chExt cx="7416824" cy="1549303"/>
          </a:xfrm>
          <a:noFill/>
        </p:grpSpPr>
        <p:sp>
          <p:nvSpPr>
            <p:cNvPr id="42" name="正方形/長方形 41">
              <a:extLst>
                <a:ext uri="{FF2B5EF4-FFF2-40B4-BE49-F238E27FC236}">
                  <a16:creationId xmlns:a16="http://schemas.microsoft.com/office/drawing/2014/main" id="{EF86B2EE-990D-004D-9190-B75915929124}"/>
                </a:ext>
              </a:extLst>
            </p:cNvPr>
            <p:cNvSpPr/>
            <p:nvPr/>
          </p:nvSpPr>
          <p:spPr>
            <a:xfrm>
              <a:off x="1043608" y="1307668"/>
              <a:ext cx="7416824" cy="1549303"/>
            </a:xfrm>
            <a:prstGeom prst="rect">
              <a:avLst/>
            </a:prstGeom>
            <a:grp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ja-JP" altLang="en-US" dirty="0">
                <a:solidFill>
                  <a:schemeClr val="tx1"/>
                </a:solidFill>
                <a:latin typeface="Impact" panose="020B0806030902050204" pitchFamily="34" charset="0"/>
                <a:ea typeface="HGP創英角ｺﾞｼｯｸUB" panose="020B0900000000000000" pitchFamily="50" charset="-128"/>
              </a:endParaRPr>
            </a:p>
          </p:txBody>
        </p:sp>
        <p:sp>
          <p:nvSpPr>
            <p:cNvPr id="43" name="正方形/長方形 42">
              <a:extLst>
                <a:ext uri="{FF2B5EF4-FFF2-40B4-BE49-F238E27FC236}">
                  <a16:creationId xmlns:a16="http://schemas.microsoft.com/office/drawing/2014/main" id="{9A98E327-181F-6043-898F-FE7EFAA80B64}"/>
                </a:ext>
              </a:extLst>
            </p:cNvPr>
            <p:cNvSpPr/>
            <p:nvPr/>
          </p:nvSpPr>
          <p:spPr>
            <a:xfrm>
              <a:off x="4752020" y="1412775"/>
              <a:ext cx="3492388" cy="1312153"/>
            </a:xfrm>
            <a:prstGeom prst="rect">
              <a:avLst/>
            </a:prstGeom>
            <a:gr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latin typeface="Impact" panose="020B0806030902050204" pitchFamily="34" charset="0"/>
                <a:ea typeface="HGP創英角ｺﾞｼｯｸUB" panose="020B0900000000000000" pitchFamily="50" charset="-128"/>
              </a:endParaRPr>
            </a:p>
          </p:txBody>
        </p:sp>
        <p:sp>
          <p:nvSpPr>
            <p:cNvPr id="44" name="テキスト ボックス 43">
              <a:extLst>
                <a:ext uri="{FF2B5EF4-FFF2-40B4-BE49-F238E27FC236}">
                  <a16:creationId xmlns:a16="http://schemas.microsoft.com/office/drawing/2014/main" id="{9E399D9E-5E2F-5C4A-9408-7F43546348AA}"/>
                </a:ext>
              </a:extLst>
            </p:cNvPr>
            <p:cNvSpPr txBox="1"/>
            <p:nvPr/>
          </p:nvSpPr>
          <p:spPr>
            <a:xfrm>
              <a:off x="5141192" y="1628799"/>
              <a:ext cx="3262432" cy="830997"/>
            </a:xfrm>
            <a:prstGeom prst="rect">
              <a:avLst/>
            </a:prstGeom>
            <a:grpFill/>
          </p:spPr>
          <p:txBody>
            <a:bodyPr wrap="none" rtlCol="0">
              <a:spAutoFit/>
            </a:bodyPr>
            <a:lstStyle/>
            <a:p>
              <a:r>
                <a:rPr lang="en-US" altLang="ja-JP" sz="2400" dirty="0">
                  <a:latin typeface="+mn-ea"/>
                </a:rPr>
                <a:t>IgA</a:t>
              </a:r>
              <a:r>
                <a:rPr lang="ja-JP" altLang="en-US" sz="2400" dirty="0">
                  <a:latin typeface="+mn-ea"/>
                </a:rPr>
                <a:t>腎症</a:t>
              </a:r>
              <a:endParaRPr lang="en-US" altLang="ja-JP" sz="2400" dirty="0">
                <a:latin typeface="+mn-ea"/>
              </a:endParaRPr>
            </a:p>
            <a:p>
              <a:r>
                <a:rPr lang="ja-JP" altLang="en-US" sz="2400" dirty="0">
                  <a:latin typeface="+mn-ea"/>
                </a:rPr>
                <a:t>ネフローゼ症候群など　</a:t>
              </a:r>
              <a:endParaRPr lang="en-US" altLang="ja-JP" sz="2400" dirty="0">
                <a:latin typeface="+mn-ea"/>
              </a:endParaRPr>
            </a:p>
          </p:txBody>
        </p:sp>
        <p:sp>
          <p:nvSpPr>
            <p:cNvPr id="45" name="正方形/長方形 44">
              <a:extLst>
                <a:ext uri="{FF2B5EF4-FFF2-40B4-BE49-F238E27FC236}">
                  <a16:creationId xmlns:a16="http://schemas.microsoft.com/office/drawing/2014/main" id="{8DDF7D33-EA22-2748-B6E1-19973C02270F}"/>
                </a:ext>
              </a:extLst>
            </p:cNvPr>
            <p:cNvSpPr/>
            <p:nvPr/>
          </p:nvSpPr>
          <p:spPr>
            <a:xfrm>
              <a:off x="1112912" y="1401130"/>
              <a:ext cx="3433064" cy="1384995"/>
            </a:xfrm>
            <a:prstGeom prst="rect">
              <a:avLst/>
            </a:prstGeom>
            <a:grpFill/>
          </p:spPr>
          <p:txBody>
            <a:bodyPr wrap="square">
              <a:spAutoFit/>
            </a:bodyPr>
            <a:lstStyle/>
            <a:p>
              <a:pPr algn="ctr"/>
              <a:r>
                <a:rPr lang="ja-JP" altLang="en-US" sz="2800" dirty="0">
                  <a:latin typeface="+mn-ea"/>
                </a:rPr>
                <a:t>早期治療介入で</a:t>
              </a:r>
              <a:endParaRPr lang="en-US" altLang="ja-JP" sz="2800" dirty="0">
                <a:latin typeface="+mn-ea"/>
              </a:endParaRPr>
            </a:p>
            <a:p>
              <a:pPr algn="ctr"/>
              <a:r>
                <a:rPr lang="ja-JP" altLang="en-US" sz="2800" dirty="0">
                  <a:latin typeface="+mn-ea"/>
                </a:rPr>
                <a:t>治る可能性のある</a:t>
              </a:r>
              <a:r>
                <a:rPr lang="en-US" altLang="ja-JP" sz="2800" dirty="0">
                  <a:latin typeface="+mn-ea"/>
                </a:rPr>
                <a:t>CKD</a:t>
              </a:r>
              <a:endParaRPr lang="ja-JP" altLang="en-US" sz="2800" dirty="0">
                <a:latin typeface="+mn-ea"/>
              </a:endParaRPr>
            </a:p>
          </p:txBody>
        </p:sp>
      </p:grpSp>
      <p:grpSp>
        <p:nvGrpSpPr>
          <p:cNvPr id="46" name="グループ化 45">
            <a:extLst>
              <a:ext uri="{FF2B5EF4-FFF2-40B4-BE49-F238E27FC236}">
                <a16:creationId xmlns:a16="http://schemas.microsoft.com/office/drawing/2014/main" id="{30797E77-A99D-A642-A937-82DB533CD528}"/>
              </a:ext>
            </a:extLst>
          </p:cNvPr>
          <p:cNvGrpSpPr/>
          <p:nvPr/>
        </p:nvGrpSpPr>
        <p:grpSpPr>
          <a:xfrm>
            <a:off x="863588" y="954067"/>
            <a:ext cx="7416824" cy="2008232"/>
            <a:chOff x="1043608" y="1307668"/>
            <a:chExt cx="7416824" cy="2008232"/>
          </a:xfrm>
        </p:grpSpPr>
        <p:sp>
          <p:nvSpPr>
            <p:cNvPr id="47" name="正方形/長方形 46">
              <a:extLst>
                <a:ext uri="{FF2B5EF4-FFF2-40B4-BE49-F238E27FC236}">
                  <a16:creationId xmlns:a16="http://schemas.microsoft.com/office/drawing/2014/main" id="{4805DE98-4DDE-CF48-BC29-DEF2D95A697D}"/>
                </a:ext>
              </a:extLst>
            </p:cNvPr>
            <p:cNvSpPr/>
            <p:nvPr/>
          </p:nvSpPr>
          <p:spPr>
            <a:xfrm>
              <a:off x="1043608" y="1307668"/>
              <a:ext cx="7416824" cy="2008232"/>
            </a:xfrm>
            <a:prstGeom prst="rect">
              <a:avLst/>
            </a:prstGeom>
            <a:no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ja-JP" altLang="en-US" dirty="0">
                <a:solidFill>
                  <a:schemeClr val="tx1"/>
                </a:solidFill>
                <a:latin typeface="Impact" panose="020B0806030902050204" pitchFamily="34" charset="0"/>
                <a:ea typeface="HGP創英角ｺﾞｼｯｸUB" panose="020B0900000000000000" pitchFamily="50" charset="-128"/>
              </a:endParaRPr>
            </a:p>
          </p:txBody>
        </p:sp>
        <p:sp>
          <p:nvSpPr>
            <p:cNvPr id="48" name="テキスト ボックス 47">
              <a:extLst>
                <a:ext uri="{FF2B5EF4-FFF2-40B4-BE49-F238E27FC236}">
                  <a16:creationId xmlns:a16="http://schemas.microsoft.com/office/drawing/2014/main" id="{A656CE84-6BCB-C74B-88AD-F13C05A4AB07}"/>
                </a:ext>
              </a:extLst>
            </p:cNvPr>
            <p:cNvSpPr txBox="1"/>
            <p:nvPr/>
          </p:nvSpPr>
          <p:spPr>
            <a:xfrm>
              <a:off x="5141192" y="1526954"/>
              <a:ext cx="2888932" cy="1569660"/>
            </a:xfrm>
            <a:prstGeom prst="rect">
              <a:avLst/>
            </a:prstGeom>
            <a:noFill/>
          </p:spPr>
          <p:txBody>
            <a:bodyPr wrap="none" rtlCol="0">
              <a:spAutoFit/>
            </a:bodyPr>
            <a:lstStyle/>
            <a:p>
              <a:r>
                <a:rPr lang="ja-JP" altLang="en-US" sz="2400" dirty="0">
                  <a:latin typeface="+mn-ea"/>
                </a:rPr>
                <a:t>糖尿病性腎症</a:t>
              </a:r>
              <a:endParaRPr lang="en-US" altLang="ja-JP" sz="2400" dirty="0">
                <a:latin typeface="+mn-ea"/>
              </a:endParaRPr>
            </a:p>
            <a:p>
              <a:r>
                <a:rPr lang="ja-JP" altLang="en-US" sz="2400" dirty="0">
                  <a:latin typeface="+mn-ea"/>
                </a:rPr>
                <a:t>腎硬化症</a:t>
              </a:r>
              <a:endParaRPr lang="en-US" altLang="ja-JP" sz="2400" dirty="0">
                <a:latin typeface="+mn-ea"/>
              </a:endParaRPr>
            </a:p>
            <a:p>
              <a:r>
                <a:rPr lang="ja-JP" altLang="en-US" sz="2400" dirty="0">
                  <a:latin typeface="+mn-ea"/>
                </a:rPr>
                <a:t>多発性嚢胞腎</a:t>
              </a:r>
              <a:endParaRPr lang="en-US" altLang="ja-JP" sz="2400" dirty="0">
                <a:latin typeface="+mn-ea"/>
              </a:endParaRPr>
            </a:p>
            <a:p>
              <a:r>
                <a:rPr lang="ja-JP" altLang="en-US" sz="2400" dirty="0">
                  <a:latin typeface="+mn-ea"/>
                </a:rPr>
                <a:t>遺伝性腎炎　　　など</a:t>
              </a:r>
              <a:endParaRPr lang="en-US" altLang="ja-JP" sz="2400" dirty="0">
                <a:latin typeface="+mn-ea"/>
              </a:endParaRPr>
            </a:p>
          </p:txBody>
        </p:sp>
        <p:sp>
          <p:nvSpPr>
            <p:cNvPr id="49" name="正方形/長方形 48">
              <a:extLst>
                <a:ext uri="{FF2B5EF4-FFF2-40B4-BE49-F238E27FC236}">
                  <a16:creationId xmlns:a16="http://schemas.microsoft.com/office/drawing/2014/main" id="{A1DC657A-7729-6747-B03A-3FB18CE0F4D8}"/>
                </a:ext>
              </a:extLst>
            </p:cNvPr>
            <p:cNvSpPr/>
            <p:nvPr/>
          </p:nvSpPr>
          <p:spPr>
            <a:xfrm>
              <a:off x="1245268" y="1412775"/>
              <a:ext cx="2736304" cy="1815882"/>
            </a:xfrm>
            <a:prstGeom prst="rect">
              <a:avLst/>
            </a:prstGeom>
          </p:spPr>
          <p:txBody>
            <a:bodyPr wrap="square">
              <a:spAutoFit/>
            </a:bodyPr>
            <a:lstStyle/>
            <a:p>
              <a:pPr algn="ctr"/>
              <a:r>
                <a:rPr lang="ja-JP" altLang="en-US" sz="2800" dirty="0">
                  <a:latin typeface="+mn-ea"/>
                </a:rPr>
                <a:t>治せないため</a:t>
              </a:r>
              <a:endParaRPr lang="en-US" altLang="ja-JP" sz="2800" dirty="0">
                <a:latin typeface="+mn-ea"/>
              </a:endParaRPr>
            </a:p>
            <a:p>
              <a:pPr algn="ctr"/>
              <a:r>
                <a:rPr lang="ja-JP" altLang="en-US" sz="2800" dirty="0">
                  <a:latin typeface="+mn-ea"/>
                </a:rPr>
                <a:t>進行を遅らせることしかできない</a:t>
              </a:r>
              <a:r>
                <a:rPr lang="en-US" altLang="ja-JP" sz="2800" dirty="0">
                  <a:latin typeface="+mn-ea"/>
                </a:rPr>
                <a:t>CKD</a:t>
              </a:r>
              <a:endParaRPr lang="ja-JP" altLang="en-US" sz="2800" dirty="0">
                <a:latin typeface="+mn-ea"/>
              </a:endParaRPr>
            </a:p>
          </p:txBody>
        </p:sp>
      </p:grpSp>
    </p:spTree>
    <p:extLst>
      <p:ext uri="{BB962C8B-B14F-4D97-AF65-F5344CB8AC3E}">
        <p14:creationId xmlns:p14="http://schemas.microsoft.com/office/powerpoint/2010/main" val="405239191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313318" y="25439"/>
            <a:ext cx="2276585" cy="369332"/>
          </a:xfrm>
          <a:prstGeom prst="rect">
            <a:avLst/>
          </a:prstGeom>
          <a:noFill/>
        </p:spPr>
        <p:txBody>
          <a:bodyPr wrap="none" rtlCol="0">
            <a:spAutoFit/>
          </a:bodyPr>
          <a:lstStyle/>
          <a:p>
            <a:r>
              <a:rPr lang="ja-JP" altLang="en-US" b="1" dirty="0">
                <a:solidFill>
                  <a:schemeClr val="bg1"/>
                </a:solidFill>
                <a:latin typeface="+mj-ea"/>
                <a:ea typeface="+mj-ea"/>
              </a:rPr>
              <a:t>糖尿病性腎症の経過</a:t>
            </a:r>
          </a:p>
        </p:txBody>
      </p:sp>
      <p:grpSp>
        <p:nvGrpSpPr>
          <p:cNvPr id="29" name="グループ化 28">
            <a:extLst>
              <a:ext uri="{FF2B5EF4-FFF2-40B4-BE49-F238E27FC236}">
                <a16:creationId xmlns:a16="http://schemas.microsoft.com/office/drawing/2014/main" id="{0A17F2B2-138A-9440-BB36-A23665DC0B02}"/>
              </a:ext>
            </a:extLst>
          </p:cNvPr>
          <p:cNvGrpSpPr/>
          <p:nvPr/>
        </p:nvGrpSpPr>
        <p:grpSpPr>
          <a:xfrm>
            <a:off x="1748017" y="1214236"/>
            <a:ext cx="6542543" cy="5546295"/>
            <a:chOff x="1748017" y="642930"/>
            <a:chExt cx="7216471" cy="5666390"/>
          </a:xfrm>
        </p:grpSpPr>
        <p:sp>
          <p:nvSpPr>
            <p:cNvPr id="30" name="正方形/長方形 29">
              <a:extLst>
                <a:ext uri="{FF2B5EF4-FFF2-40B4-BE49-F238E27FC236}">
                  <a16:creationId xmlns:a16="http://schemas.microsoft.com/office/drawing/2014/main" id="{852CE3EC-F206-5C4F-85B3-9F8E22150894}"/>
                </a:ext>
              </a:extLst>
            </p:cNvPr>
            <p:cNvSpPr/>
            <p:nvPr/>
          </p:nvSpPr>
          <p:spPr>
            <a:xfrm>
              <a:off x="1748017" y="642930"/>
              <a:ext cx="5945251" cy="566639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31" name="正方形/長方形 30">
              <a:extLst>
                <a:ext uri="{FF2B5EF4-FFF2-40B4-BE49-F238E27FC236}">
                  <a16:creationId xmlns:a16="http://schemas.microsoft.com/office/drawing/2014/main" id="{EEB7DBE8-6ABD-F142-A888-8AD32F5CB348}"/>
                </a:ext>
              </a:extLst>
            </p:cNvPr>
            <p:cNvSpPr/>
            <p:nvPr/>
          </p:nvSpPr>
          <p:spPr>
            <a:xfrm>
              <a:off x="3419872" y="642930"/>
              <a:ext cx="4273396" cy="5666390"/>
            </a:xfrm>
            <a:prstGeom prst="rect">
              <a:avLst/>
            </a:prstGeom>
            <a:solidFill>
              <a:srgbClr val="A1B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32" name="正方形/長方形 31">
              <a:extLst>
                <a:ext uri="{FF2B5EF4-FFF2-40B4-BE49-F238E27FC236}">
                  <a16:creationId xmlns:a16="http://schemas.microsoft.com/office/drawing/2014/main" id="{7A7DF797-A021-EC49-9D74-C33830EF240E}"/>
                </a:ext>
              </a:extLst>
            </p:cNvPr>
            <p:cNvSpPr/>
            <p:nvPr/>
          </p:nvSpPr>
          <p:spPr>
            <a:xfrm>
              <a:off x="5170598" y="642930"/>
              <a:ext cx="2609446" cy="5666390"/>
            </a:xfrm>
            <a:prstGeom prst="rect">
              <a:avLst/>
            </a:prstGeom>
            <a:solidFill>
              <a:srgbClr val="497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33" name="正方形/長方形 32">
              <a:extLst>
                <a:ext uri="{FF2B5EF4-FFF2-40B4-BE49-F238E27FC236}">
                  <a16:creationId xmlns:a16="http://schemas.microsoft.com/office/drawing/2014/main" id="{CC94B383-6DD9-8E44-B061-D3A156BEC849}"/>
                </a:ext>
              </a:extLst>
            </p:cNvPr>
            <p:cNvSpPr/>
            <p:nvPr/>
          </p:nvSpPr>
          <p:spPr>
            <a:xfrm>
              <a:off x="6312298" y="642930"/>
              <a:ext cx="2205858" cy="5666390"/>
            </a:xfrm>
            <a:prstGeom prst="rect">
              <a:avLst/>
            </a:prstGeom>
            <a:solidFill>
              <a:srgbClr val="2D4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34" name="正方形/長方形 33">
              <a:extLst>
                <a:ext uri="{FF2B5EF4-FFF2-40B4-BE49-F238E27FC236}">
                  <a16:creationId xmlns:a16="http://schemas.microsoft.com/office/drawing/2014/main" id="{D5CA44AD-35C2-7641-9E52-FB9110443EF2}"/>
                </a:ext>
              </a:extLst>
            </p:cNvPr>
            <p:cNvSpPr/>
            <p:nvPr/>
          </p:nvSpPr>
          <p:spPr>
            <a:xfrm>
              <a:off x="7452318" y="642930"/>
              <a:ext cx="1512170" cy="5666390"/>
            </a:xfrm>
            <a:prstGeom prst="rect">
              <a:avLst/>
            </a:prstGeom>
            <a:solidFill>
              <a:srgbClr val="172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HGP創英角ｺﾞｼｯｸUB" panose="020B0900000000000000" pitchFamily="50" charset="-128"/>
                <a:ea typeface="HGP創英角ｺﾞｼｯｸUB" panose="020B0900000000000000" pitchFamily="50" charset="-128"/>
              </a:endParaRPr>
            </a:p>
          </p:txBody>
        </p:sp>
      </p:grpSp>
      <p:sp>
        <p:nvSpPr>
          <p:cNvPr id="35" name="フリーフォーム 34">
            <a:extLst>
              <a:ext uri="{FF2B5EF4-FFF2-40B4-BE49-F238E27FC236}">
                <a16:creationId xmlns:a16="http://schemas.microsoft.com/office/drawing/2014/main" id="{72664507-5107-E842-A9B3-7AD6A4D6E890}"/>
              </a:ext>
            </a:extLst>
          </p:cNvPr>
          <p:cNvSpPr/>
          <p:nvPr/>
        </p:nvSpPr>
        <p:spPr>
          <a:xfrm>
            <a:off x="3419872" y="3518453"/>
            <a:ext cx="3655867" cy="1885624"/>
          </a:xfrm>
          <a:custGeom>
            <a:avLst/>
            <a:gdLst>
              <a:gd name="connsiteX0" fmla="*/ 0 w 3950898"/>
              <a:gd name="connsiteY0" fmla="*/ 802257 h 802257"/>
              <a:gd name="connsiteX1" fmla="*/ 0 w 3950898"/>
              <a:gd name="connsiteY1" fmla="*/ 802257 h 802257"/>
              <a:gd name="connsiteX2" fmla="*/ 43132 w 3950898"/>
              <a:gd name="connsiteY2" fmla="*/ 698740 h 802257"/>
              <a:gd name="connsiteX3" fmla="*/ 155275 w 3950898"/>
              <a:gd name="connsiteY3" fmla="*/ 621102 h 802257"/>
              <a:gd name="connsiteX4" fmla="*/ 207034 w 3950898"/>
              <a:gd name="connsiteY4" fmla="*/ 577970 h 802257"/>
              <a:gd name="connsiteX5" fmla="*/ 1630392 w 3950898"/>
              <a:gd name="connsiteY5" fmla="*/ 569344 h 802257"/>
              <a:gd name="connsiteX6" fmla="*/ 1682151 w 3950898"/>
              <a:gd name="connsiteY6" fmla="*/ 560717 h 802257"/>
              <a:gd name="connsiteX7" fmla="*/ 1708030 w 3950898"/>
              <a:gd name="connsiteY7" fmla="*/ 552091 h 802257"/>
              <a:gd name="connsiteX8" fmla="*/ 1759788 w 3950898"/>
              <a:gd name="connsiteY8" fmla="*/ 543464 h 802257"/>
              <a:gd name="connsiteX9" fmla="*/ 1785668 w 3950898"/>
              <a:gd name="connsiteY9" fmla="*/ 534838 h 802257"/>
              <a:gd name="connsiteX10" fmla="*/ 1906437 w 3950898"/>
              <a:gd name="connsiteY10" fmla="*/ 508959 h 802257"/>
              <a:gd name="connsiteX11" fmla="*/ 1932317 w 3950898"/>
              <a:gd name="connsiteY11" fmla="*/ 500332 h 802257"/>
              <a:gd name="connsiteX12" fmla="*/ 2018581 w 3950898"/>
              <a:gd name="connsiteY12" fmla="*/ 431321 h 802257"/>
              <a:gd name="connsiteX13" fmla="*/ 2044460 w 3950898"/>
              <a:gd name="connsiteY13" fmla="*/ 422694 h 802257"/>
              <a:gd name="connsiteX14" fmla="*/ 2070339 w 3950898"/>
              <a:gd name="connsiteY14" fmla="*/ 405442 h 802257"/>
              <a:gd name="connsiteX15" fmla="*/ 2130724 w 3950898"/>
              <a:gd name="connsiteY15" fmla="*/ 336430 h 802257"/>
              <a:gd name="connsiteX16" fmla="*/ 2156603 w 3950898"/>
              <a:gd name="connsiteY16" fmla="*/ 284672 h 802257"/>
              <a:gd name="connsiteX17" fmla="*/ 2182483 w 3950898"/>
              <a:gd name="connsiteY17" fmla="*/ 258793 h 802257"/>
              <a:gd name="connsiteX18" fmla="*/ 2216988 w 3950898"/>
              <a:gd name="connsiteY18" fmla="*/ 207034 h 802257"/>
              <a:gd name="connsiteX19" fmla="*/ 2260120 w 3950898"/>
              <a:gd name="connsiteY19" fmla="*/ 155276 h 802257"/>
              <a:gd name="connsiteX20" fmla="*/ 2311879 w 3950898"/>
              <a:gd name="connsiteY20" fmla="*/ 120770 h 802257"/>
              <a:gd name="connsiteX21" fmla="*/ 2337758 w 3950898"/>
              <a:gd name="connsiteY21" fmla="*/ 103517 h 802257"/>
              <a:gd name="connsiteX22" fmla="*/ 2363637 w 3950898"/>
              <a:gd name="connsiteY22" fmla="*/ 86264 h 802257"/>
              <a:gd name="connsiteX23" fmla="*/ 2424022 w 3950898"/>
              <a:gd name="connsiteY23" fmla="*/ 69011 h 802257"/>
              <a:gd name="connsiteX24" fmla="*/ 2501660 w 3950898"/>
              <a:gd name="connsiteY24" fmla="*/ 43132 h 802257"/>
              <a:gd name="connsiteX25" fmla="*/ 2527539 w 3950898"/>
              <a:gd name="connsiteY25" fmla="*/ 34506 h 802257"/>
              <a:gd name="connsiteX26" fmla="*/ 2691441 w 3950898"/>
              <a:gd name="connsiteY26" fmla="*/ 8627 h 802257"/>
              <a:gd name="connsiteX27" fmla="*/ 2915728 w 3950898"/>
              <a:gd name="connsiteY27" fmla="*/ 0 h 802257"/>
              <a:gd name="connsiteX28" fmla="*/ 3485071 w 3950898"/>
              <a:gd name="connsiteY28" fmla="*/ 8627 h 802257"/>
              <a:gd name="connsiteX29" fmla="*/ 3536830 w 3950898"/>
              <a:gd name="connsiteY29" fmla="*/ 25879 h 802257"/>
              <a:gd name="connsiteX30" fmla="*/ 3614468 w 3950898"/>
              <a:gd name="connsiteY30" fmla="*/ 69011 h 802257"/>
              <a:gd name="connsiteX31" fmla="*/ 3640347 w 3950898"/>
              <a:gd name="connsiteY31" fmla="*/ 86264 h 802257"/>
              <a:gd name="connsiteX32" fmla="*/ 3700732 w 3950898"/>
              <a:gd name="connsiteY32" fmla="*/ 155276 h 802257"/>
              <a:gd name="connsiteX33" fmla="*/ 3709358 w 3950898"/>
              <a:gd name="connsiteY33" fmla="*/ 181155 h 802257"/>
              <a:gd name="connsiteX34" fmla="*/ 3743864 w 3950898"/>
              <a:gd name="connsiteY34" fmla="*/ 232913 h 802257"/>
              <a:gd name="connsiteX35" fmla="*/ 3752490 w 3950898"/>
              <a:gd name="connsiteY35" fmla="*/ 258793 h 802257"/>
              <a:gd name="connsiteX36" fmla="*/ 3786996 w 3950898"/>
              <a:gd name="connsiteY36" fmla="*/ 310551 h 802257"/>
              <a:gd name="connsiteX37" fmla="*/ 3804249 w 3950898"/>
              <a:gd name="connsiteY37" fmla="*/ 370936 h 802257"/>
              <a:gd name="connsiteX38" fmla="*/ 3950898 w 3950898"/>
              <a:gd name="connsiteY38" fmla="*/ 802257 h 802257"/>
              <a:gd name="connsiteX39" fmla="*/ 0 w 3950898"/>
              <a:gd name="connsiteY39" fmla="*/ 802257 h 802257"/>
              <a:gd name="connsiteX0" fmla="*/ 0 w 3950898"/>
              <a:gd name="connsiteY0" fmla="*/ 802257 h 802257"/>
              <a:gd name="connsiteX1" fmla="*/ 0 w 3950898"/>
              <a:gd name="connsiteY1" fmla="*/ 802257 h 802257"/>
              <a:gd name="connsiteX2" fmla="*/ 43132 w 3950898"/>
              <a:gd name="connsiteY2" fmla="*/ 698740 h 802257"/>
              <a:gd name="connsiteX3" fmla="*/ 207034 w 3950898"/>
              <a:gd name="connsiteY3" fmla="*/ 577970 h 802257"/>
              <a:gd name="connsiteX4" fmla="*/ 1630392 w 3950898"/>
              <a:gd name="connsiteY4" fmla="*/ 569344 h 802257"/>
              <a:gd name="connsiteX5" fmla="*/ 1682151 w 3950898"/>
              <a:gd name="connsiteY5" fmla="*/ 560717 h 802257"/>
              <a:gd name="connsiteX6" fmla="*/ 1708030 w 3950898"/>
              <a:gd name="connsiteY6" fmla="*/ 552091 h 802257"/>
              <a:gd name="connsiteX7" fmla="*/ 1759788 w 3950898"/>
              <a:gd name="connsiteY7" fmla="*/ 543464 h 802257"/>
              <a:gd name="connsiteX8" fmla="*/ 1785668 w 3950898"/>
              <a:gd name="connsiteY8" fmla="*/ 534838 h 802257"/>
              <a:gd name="connsiteX9" fmla="*/ 1906437 w 3950898"/>
              <a:gd name="connsiteY9" fmla="*/ 508959 h 802257"/>
              <a:gd name="connsiteX10" fmla="*/ 1932317 w 3950898"/>
              <a:gd name="connsiteY10" fmla="*/ 500332 h 802257"/>
              <a:gd name="connsiteX11" fmla="*/ 2018581 w 3950898"/>
              <a:gd name="connsiteY11" fmla="*/ 431321 h 802257"/>
              <a:gd name="connsiteX12" fmla="*/ 2044460 w 3950898"/>
              <a:gd name="connsiteY12" fmla="*/ 422694 h 802257"/>
              <a:gd name="connsiteX13" fmla="*/ 2070339 w 3950898"/>
              <a:gd name="connsiteY13" fmla="*/ 405442 h 802257"/>
              <a:gd name="connsiteX14" fmla="*/ 2130724 w 3950898"/>
              <a:gd name="connsiteY14" fmla="*/ 336430 h 802257"/>
              <a:gd name="connsiteX15" fmla="*/ 2156603 w 3950898"/>
              <a:gd name="connsiteY15" fmla="*/ 284672 h 802257"/>
              <a:gd name="connsiteX16" fmla="*/ 2182483 w 3950898"/>
              <a:gd name="connsiteY16" fmla="*/ 258793 h 802257"/>
              <a:gd name="connsiteX17" fmla="*/ 2216988 w 3950898"/>
              <a:gd name="connsiteY17" fmla="*/ 207034 h 802257"/>
              <a:gd name="connsiteX18" fmla="*/ 2260120 w 3950898"/>
              <a:gd name="connsiteY18" fmla="*/ 155276 h 802257"/>
              <a:gd name="connsiteX19" fmla="*/ 2311879 w 3950898"/>
              <a:gd name="connsiteY19" fmla="*/ 120770 h 802257"/>
              <a:gd name="connsiteX20" fmla="*/ 2337758 w 3950898"/>
              <a:gd name="connsiteY20" fmla="*/ 103517 h 802257"/>
              <a:gd name="connsiteX21" fmla="*/ 2363637 w 3950898"/>
              <a:gd name="connsiteY21" fmla="*/ 86264 h 802257"/>
              <a:gd name="connsiteX22" fmla="*/ 2424022 w 3950898"/>
              <a:gd name="connsiteY22" fmla="*/ 69011 h 802257"/>
              <a:gd name="connsiteX23" fmla="*/ 2501660 w 3950898"/>
              <a:gd name="connsiteY23" fmla="*/ 43132 h 802257"/>
              <a:gd name="connsiteX24" fmla="*/ 2527539 w 3950898"/>
              <a:gd name="connsiteY24" fmla="*/ 34506 h 802257"/>
              <a:gd name="connsiteX25" fmla="*/ 2691441 w 3950898"/>
              <a:gd name="connsiteY25" fmla="*/ 8627 h 802257"/>
              <a:gd name="connsiteX26" fmla="*/ 2915728 w 3950898"/>
              <a:gd name="connsiteY26" fmla="*/ 0 h 802257"/>
              <a:gd name="connsiteX27" fmla="*/ 3485071 w 3950898"/>
              <a:gd name="connsiteY27" fmla="*/ 8627 h 802257"/>
              <a:gd name="connsiteX28" fmla="*/ 3536830 w 3950898"/>
              <a:gd name="connsiteY28" fmla="*/ 25879 h 802257"/>
              <a:gd name="connsiteX29" fmla="*/ 3614468 w 3950898"/>
              <a:gd name="connsiteY29" fmla="*/ 69011 h 802257"/>
              <a:gd name="connsiteX30" fmla="*/ 3640347 w 3950898"/>
              <a:gd name="connsiteY30" fmla="*/ 86264 h 802257"/>
              <a:gd name="connsiteX31" fmla="*/ 3700732 w 3950898"/>
              <a:gd name="connsiteY31" fmla="*/ 155276 h 802257"/>
              <a:gd name="connsiteX32" fmla="*/ 3709358 w 3950898"/>
              <a:gd name="connsiteY32" fmla="*/ 181155 h 802257"/>
              <a:gd name="connsiteX33" fmla="*/ 3743864 w 3950898"/>
              <a:gd name="connsiteY33" fmla="*/ 232913 h 802257"/>
              <a:gd name="connsiteX34" fmla="*/ 3752490 w 3950898"/>
              <a:gd name="connsiteY34" fmla="*/ 258793 h 802257"/>
              <a:gd name="connsiteX35" fmla="*/ 3786996 w 3950898"/>
              <a:gd name="connsiteY35" fmla="*/ 310551 h 802257"/>
              <a:gd name="connsiteX36" fmla="*/ 3804249 w 3950898"/>
              <a:gd name="connsiteY36" fmla="*/ 370936 h 802257"/>
              <a:gd name="connsiteX37" fmla="*/ 3950898 w 3950898"/>
              <a:gd name="connsiteY37" fmla="*/ 802257 h 802257"/>
              <a:gd name="connsiteX38" fmla="*/ 0 w 3950898"/>
              <a:gd name="connsiteY38" fmla="*/ 802257 h 802257"/>
              <a:gd name="connsiteX0" fmla="*/ 0 w 3950898"/>
              <a:gd name="connsiteY0" fmla="*/ 802257 h 802257"/>
              <a:gd name="connsiteX1" fmla="*/ 0 w 3950898"/>
              <a:gd name="connsiteY1" fmla="*/ 802257 h 802257"/>
              <a:gd name="connsiteX2" fmla="*/ 43132 w 3950898"/>
              <a:gd name="connsiteY2" fmla="*/ 698740 h 802257"/>
              <a:gd name="connsiteX3" fmla="*/ 207034 w 3950898"/>
              <a:gd name="connsiteY3" fmla="*/ 577970 h 802257"/>
              <a:gd name="connsiteX4" fmla="*/ 1630392 w 3950898"/>
              <a:gd name="connsiteY4" fmla="*/ 569344 h 802257"/>
              <a:gd name="connsiteX5" fmla="*/ 1682151 w 3950898"/>
              <a:gd name="connsiteY5" fmla="*/ 560717 h 802257"/>
              <a:gd name="connsiteX6" fmla="*/ 1708030 w 3950898"/>
              <a:gd name="connsiteY6" fmla="*/ 552091 h 802257"/>
              <a:gd name="connsiteX7" fmla="*/ 1759788 w 3950898"/>
              <a:gd name="connsiteY7" fmla="*/ 543464 h 802257"/>
              <a:gd name="connsiteX8" fmla="*/ 1785668 w 3950898"/>
              <a:gd name="connsiteY8" fmla="*/ 534838 h 802257"/>
              <a:gd name="connsiteX9" fmla="*/ 1906437 w 3950898"/>
              <a:gd name="connsiteY9" fmla="*/ 508959 h 802257"/>
              <a:gd name="connsiteX10" fmla="*/ 1932317 w 3950898"/>
              <a:gd name="connsiteY10" fmla="*/ 500332 h 802257"/>
              <a:gd name="connsiteX11" fmla="*/ 2018581 w 3950898"/>
              <a:gd name="connsiteY11" fmla="*/ 431321 h 802257"/>
              <a:gd name="connsiteX12" fmla="*/ 2044460 w 3950898"/>
              <a:gd name="connsiteY12" fmla="*/ 422694 h 802257"/>
              <a:gd name="connsiteX13" fmla="*/ 2070339 w 3950898"/>
              <a:gd name="connsiteY13" fmla="*/ 405442 h 802257"/>
              <a:gd name="connsiteX14" fmla="*/ 2130724 w 3950898"/>
              <a:gd name="connsiteY14" fmla="*/ 336430 h 802257"/>
              <a:gd name="connsiteX15" fmla="*/ 2156603 w 3950898"/>
              <a:gd name="connsiteY15" fmla="*/ 284672 h 802257"/>
              <a:gd name="connsiteX16" fmla="*/ 2182483 w 3950898"/>
              <a:gd name="connsiteY16" fmla="*/ 258793 h 802257"/>
              <a:gd name="connsiteX17" fmla="*/ 2216988 w 3950898"/>
              <a:gd name="connsiteY17" fmla="*/ 207034 h 802257"/>
              <a:gd name="connsiteX18" fmla="*/ 2260120 w 3950898"/>
              <a:gd name="connsiteY18" fmla="*/ 155276 h 802257"/>
              <a:gd name="connsiteX19" fmla="*/ 2311879 w 3950898"/>
              <a:gd name="connsiteY19" fmla="*/ 120770 h 802257"/>
              <a:gd name="connsiteX20" fmla="*/ 2337758 w 3950898"/>
              <a:gd name="connsiteY20" fmla="*/ 103517 h 802257"/>
              <a:gd name="connsiteX21" fmla="*/ 2363637 w 3950898"/>
              <a:gd name="connsiteY21" fmla="*/ 86264 h 802257"/>
              <a:gd name="connsiteX22" fmla="*/ 2424022 w 3950898"/>
              <a:gd name="connsiteY22" fmla="*/ 69011 h 802257"/>
              <a:gd name="connsiteX23" fmla="*/ 2501660 w 3950898"/>
              <a:gd name="connsiteY23" fmla="*/ 43132 h 802257"/>
              <a:gd name="connsiteX24" fmla="*/ 2527539 w 3950898"/>
              <a:gd name="connsiteY24" fmla="*/ 34506 h 802257"/>
              <a:gd name="connsiteX25" fmla="*/ 2691441 w 3950898"/>
              <a:gd name="connsiteY25" fmla="*/ 8627 h 802257"/>
              <a:gd name="connsiteX26" fmla="*/ 2915728 w 3950898"/>
              <a:gd name="connsiteY26" fmla="*/ 0 h 802257"/>
              <a:gd name="connsiteX27" fmla="*/ 3485071 w 3950898"/>
              <a:gd name="connsiteY27" fmla="*/ 8627 h 802257"/>
              <a:gd name="connsiteX28" fmla="*/ 3536830 w 3950898"/>
              <a:gd name="connsiteY28" fmla="*/ 25879 h 802257"/>
              <a:gd name="connsiteX29" fmla="*/ 3614468 w 3950898"/>
              <a:gd name="connsiteY29" fmla="*/ 69011 h 802257"/>
              <a:gd name="connsiteX30" fmla="*/ 3640347 w 3950898"/>
              <a:gd name="connsiteY30" fmla="*/ 86264 h 802257"/>
              <a:gd name="connsiteX31" fmla="*/ 3700732 w 3950898"/>
              <a:gd name="connsiteY31" fmla="*/ 155276 h 802257"/>
              <a:gd name="connsiteX32" fmla="*/ 3709358 w 3950898"/>
              <a:gd name="connsiteY32" fmla="*/ 181155 h 802257"/>
              <a:gd name="connsiteX33" fmla="*/ 3743864 w 3950898"/>
              <a:gd name="connsiteY33" fmla="*/ 232913 h 802257"/>
              <a:gd name="connsiteX34" fmla="*/ 3752490 w 3950898"/>
              <a:gd name="connsiteY34" fmla="*/ 258793 h 802257"/>
              <a:gd name="connsiteX35" fmla="*/ 3786996 w 3950898"/>
              <a:gd name="connsiteY35" fmla="*/ 310551 h 802257"/>
              <a:gd name="connsiteX36" fmla="*/ 3804249 w 3950898"/>
              <a:gd name="connsiteY36" fmla="*/ 370936 h 802257"/>
              <a:gd name="connsiteX37" fmla="*/ 3950898 w 3950898"/>
              <a:gd name="connsiteY37" fmla="*/ 802257 h 802257"/>
              <a:gd name="connsiteX38" fmla="*/ 0 w 3950898"/>
              <a:gd name="connsiteY38" fmla="*/ 802257 h 802257"/>
              <a:gd name="connsiteX0" fmla="*/ 0 w 3950898"/>
              <a:gd name="connsiteY0" fmla="*/ 802257 h 802257"/>
              <a:gd name="connsiteX1" fmla="*/ 0 w 3950898"/>
              <a:gd name="connsiteY1" fmla="*/ 802257 h 802257"/>
              <a:gd name="connsiteX2" fmla="*/ 43132 w 3950898"/>
              <a:gd name="connsiteY2" fmla="*/ 698740 h 802257"/>
              <a:gd name="connsiteX3" fmla="*/ 258793 w 3950898"/>
              <a:gd name="connsiteY3" fmla="*/ 609851 h 802257"/>
              <a:gd name="connsiteX4" fmla="*/ 1630392 w 3950898"/>
              <a:gd name="connsiteY4" fmla="*/ 569344 h 802257"/>
              <a:gd name="connsiteX5" fmla="*/ 1682151 w 3950898"/>
              <a:gd name="connsiteY5" fmla="*/ 560717 h 802257"/>
              <a:gd name="connsiteX6" fmla="*/ 1708030 w 3950898"/>
              <a:gd name="connsiteY6" fmla="*/ 552091 h 802257"/>
              <a:gd name="connsiteX7" fmla="*/ 1759788 w 3950898"/>
              <a:gd name="connsiteY7" fmla="*/ 543464 h 802257"/>
              <a:gd name="connsiteX8" fmla="*/ 1785668 w 3950898"/>
              <a:gd name="connsiteY8" fmla="*/ 534838 h 802257"/>
              <a:gd name="connsiteX9" fmla="*/ 1906437 w 3950898"/>
              <a:gd name="connsiteY9" fmla="*/ 508959 h 802257"/>
              <a:gd name="connsiteX10" fmla="*/ 1932317 w 3950898"/>
              <a:gd name="connsiteY10" fmla="*/ 500332 h 802257"/>
              <a:gd name="connsiteX11" fmla="*/ 2018581 w 3950898"/>
              <a:gd name="connsiteY11" fmla="*/ 431321 h 802257"/>
              <a:gd name="connsiteX12" fmla="*/ 2044460 w 3950898"/>
              <a:gd name="connsiteY12" fmla="*/ 422694 h 802257"/>
              <a:gd name="connsiteX13" fmla="*/ 2070339 w 3950898"/>
              <a:gd name="connsiteY13" fmla="*/ 405442 h 802257"/>
              <a:gd name="connsiteX14" fmla="*/ 2130724 w 3950898"/>
              <a:gd name="connsiteY14" fmla="*/ 336430 h 802257"/>
              <a:gd name="connsiteX15" fmla="*/ 2156603 w 3950898"/>
              <a:gd name="connsiteY15" fmla="*/ 284672 h 802257"/>
              <a:gd name="connsiteX16" fmla="*/ 2182483 w 3950898"/>
              <a:gd name="connsiteY16" fmla="*/ 258793 h 802257"/>
              <a:gd name="connsiteX17" fmla="*/ 2216988 w 3950898"/>
              <a:gd name="connsiteY17" fmla="*/ 207034 h 802257"/>
              <a:gd name="connsiteX18" fmla="*/ 2260120 w 3950898"/>
              <a:gd name="connsiteY18" fmla="*/ 155276 h 802257"/>
              <a:gd name="connsiteX19" fmla="*/ 2311879 w 3950898"/>
              <a:gd name="connsiteY19" fmla="*/ 120770 h 802257"/>
              <a:gd name="connsiteX20" fmla="*/ 2337758 w 3950898"/>
              <a:gd name="connsiteY20" fmla="*/ 103517 h 802257"/>
              <a:gd name="connsiteX21" fmla="*/ 2363637 w 3950898"/>
              <a:gd name="connsiteY21" fmla="*/ 86264 h 802257"/>
              <a:gd name="connsiteX22" fmla="*/ 2424022 w 3950898"/>
              <a:gd name="connsiteY22" fmla="*/ 69011 h 802257"/>
              <a:gd name="connsiteX23" fmla="*/ 2501660 w 3950898"/>
              <a:gd name="connsiteY23" fmla="*/ 43132 h 802257"/>
              <a:gd name="connsiteX24" fmla="*/ 2527539 w 3950898"/>
              <a:gd name="connsiteY24" fmla="*/ 34506 h 802257"/>
              <a:gd name="connsiteX25" fmla="*/ 2691441 w 3950898"/>
              <a:gd name="connsiteY25" fmla="*/ 8627 h 802257"/>
              <a:gd name="connsiteX26" fmla="*/ 2915728 w 3950898"/>
              <a:gd name="connsiteY26" fmla="*/ 0 h 802257"/>
              <a:gd name="connsiteX27" fmla="*/ 3485071 w 3950898"/>
              <a:gd name="connsiteY27" fmla="*/ 8627 h 802257"/>
              <a:gd name="connsiteX28" fmla="*/ 3536830 w 3950898"/>
              <a:gd name="connsiteY28" fmla="*/ 25879 h 802257"/>
              <a:gd name="connsiteX29" fmla="*/ 3614468 w 3950898"/>
              <a:gd name="connsiteY29" fmla="*/ 69011 h 802257"/>
              <a:gd name="connsiteX30" fmla="*/ 3640347 w 3950898"/>
              <a:gd name="connsiteY30" fmla="*/ 86264 h 802257"/>
              <a:gd name="connsiteX31" fmla="*/ 3700732 w 3950898"/>
              <a:gd name="connsiteY31" fmla="*/ 155276 h 802257"/>
              <a:gd name="connsiteX32" fmla="*/ 3709358 w 3950898"/>
              <a:gd name="connsiteY32" fmla="*/ 181155 h 802257"/>
              <a:gd name="connsiteX33" fmla="*/ 3743864 w 3950898"/>
              <a:gd name="connsiteY33" fmla="*/ 232913 h 802257"/>
              <a:gd name="connsiteX34" fmla="*/ 3752490 w 3950898"/>
              <a:gd name="connsiteY34" fmla="*/ 258793 h 802257"/>
              <a:gd name="connsiteX35" fmla="*/ 3786996 w 3950898"/>
              <a:gd name="connsiteY35" fmla="*/ 310551 h 802257"/>
              <a:gd name="connsiteX36" fmla="*/ 3804249 w 3950898"/>
              <a:gd name="connsiteY36" fmla="*/ 370936 h 802257"/>
              <a:gd name="connsiteX37" fmla="*/ 3950898 w 3950898"/>
              <a:gd name="connsiteY37" fmla="*/ 802257 h 802257"/>
              <a:gd name="connsiteX38" fmla="*/ 0 w 3950898"/>
              <a:gd name="connsiteY38" fmla="*/ 802257 h 802257"/>
              <a:gd name="connsiteX0" fmla="*/ 0 w 3950898"/>
              <a:gd name="connsiteY0" fmla="*/ 802257 h 802257"/>
              <a:gd name="connsiteX1" fmla="*/ 0 w 3950898"/>
              <a:gd name="connsiteY1" fmla="*/ 802257 h 802257"/>
              <a:gd name="connsiteX2" fmla="*/ 43132 w 3950898"/>
              <a:gd name="connsiteY2" fmla="*/ 698740 h 802257"/>
              <a:gd name="connsiteX3" fmla="*/ 258793 w 3950898"/>
              <a:gd name="connsiteY3" fmla="*/ 609851 h 802257"/>
              <a:gd name="connsiteX4" fmla="*/ 1630392 w 3950898"/>
              <a:gd name="connsiteY4" fmla="*/ 569344 h 802257"/>
              <a:gd name="connsiteX5" fmla="*/ 1682151 w 3950898"/>
              <a:gd name="connsiteY5" fmla="*/ 560717 h 802257"/>
              <a:gd name="connsiteX6" fmla="*/ 1708030 w 3950898"/>
              <a:gd name="connsiteY6" fmla="*/ 552091 h 802257"/>
              <a:gd name="connsiteX7" fmla="*/ 1759788 w 3950898"/>
              <a:gd name="connsiteY7" fmla="*/ 543464 h 802257"/>
              <a:gd name="connsiteX8" fmla="*/ 1785668 w 3950898"/>
              <a:gd name="connsiteY8" fmla="*/ 534838 h 802257"/>
              <a:gd name="connsiteX9" fmla="*/ 1906437 w 3950898"/>
              <a:gd name="connsiteY9" fmla="*/ 508959 h 802257"/>
              <a:gd name="connsiteX10" fmla="*/ 1932317 w 3950898"/>
              <a:gd name="connsiteY10" fmla="*/ 500332 h 802257"/>
              <a:gd name="connsiteX11" fmla="*/ 2018581 w 3950898"/>
              <a:gd name="connsiteY11" fmla="*/ 431321 h 802257"/>
              <a:gd name="connsiteX12" fmla="*/ 2044460 w 3950898"/>
              <a:gd name="connsiteY12" fmla="*/ 422694 h 802257"/>
              <a:gd name="connsiteX13" fmla="*/ 2070339 w 3950898"/>
              <a:gd name="connsiteY13" fmla="*/ 405442 h 802257"/>
              <a:gd name="connsiteX14" fmla="*/ 2130724 w 3950898"/>
              <a:gd name="connsiteY14" fmla="*/ 336430 h 802257"/>
              <a:gd name="connsiteX15" fmla="*/ 2156603 w 3950898"/>
              <a:gd name="connsiteY15" fmla="*/ 284672 h 802257"/>
              <a:gd name="connsiteX16" fmla="*/ 2182483 w 3950898"/>
              <a:gd name="connsiteY16" fmla="*/ 258793 h 802257"/>
              <a:gd name="connsiteX17" fmla="*/ 2216988 w 3950898"/>
              <a:gd name="connsiteY17" fmla="*/ 207034 h 802257"/>
              <a:gd name="connsiteX18" fmla="*/ 2260120 w 3950898"/>
              <a:gd name="connsiteY18" fmla="*/ 155276 h 802257"/>
              <a:gd name="connsiteX19" fmla="*/ 2311879 w 3950898"/>
              <a:gd name="connsiteY19" fmla="*/ 120770 h 802257"/>
              <a:gd name="connsiteX20" fmla="*/ 2337758 w 3950898"/>
              <a:gd name="connsiteY20" fmla="*/ 103517 h 802257"/>
              <a:gd name="connsiteX21" fmla="*/ 2363637 w 3950898"/>
              <a:gd name="connsiteY21" fmla="*/ 86264 h 802257"/>
              <a:gd name="connsiteX22" fmla="*/ 2424022 w 3950898"/>
              <a:gd name="connsiteY22" fmla="*/ 69011 h 802257"/>
              <a:gd name="connsiteX23" fmla="*/ 2501660 w 3950898"/>
              <a:gd name="connsiteY23" fmla="*/ 43132 h 802257"/>
              <a:gd name="connsiteX24" fmla="*/ 2527539 w 3950898"/>
              <a:gd name="connsiteY24" fmla="*/ 34506 h 802257"/>
              <a:gd name="connsiteX25" fmla="*/ 2691441 w 3950898"/>
              <a:gd name="connsiteY25" fmla="*/ 8627 h 802257"/>
              <a:gd name="connsiteX26" fmla="*/ 2915728 w 3950898"/>
              <a:gd name="connsiteY26" fmla="*/ 0 h 802257"/>
              <a:gd name="connsiteX27" fmla="*/ 3485071 w 3950898"/>
              <a:gd name="connsiteY27" fmla="*/ 8627 h 802257"/>
              <a:gd name="connsiteX28" fmla="*/ 3536830 w 3950898"/>
              <a:gd name="connsiteY28" fmla="*/ 25879 h 802257"/>
              <a:gd name="connsiteX29" fmla="*/ 3614468 w 3950898"/>
              <a:gd name="connsiteY29" fmla="*/ 69011 h 802257"/>
              <a:gd name="connsiteX30" fmla="*/ 3640347 w 3950898"/>
              <a:gd name="connsiteY30" fmla="*/ 86264 h 802257"/>
              <a:gd name="connsiteX31" fmla="*/ 3700732 w 3950898"/>
              <a:gd name="connsiteY31" fmla="*/ 155276 h 802257"/>
              <a:gd name="connsiteX32" fmla="*/ 3709358 w 3950898"/>
              <a:gd name="connsiteY32" fmla="*/ 181155 h 802257"/>
              <a:gd name="connsiteX33" fmla="*/ 3743864 w 3950898"/>
              <a:gd name="connsiteY33" fmla="*/ 232913 h 802257"/>
              <a:gd name="connsiteX34" fmla="*/ 3752490 w 3950898"/>
              <a:gd name="connsiteY34" fmla="*/ 258793 h 802257"/>
              <a:gd name="connsiteX35" fmla="*/ 3786996 w 3950898"/>
              <a:gd name="connsiteY35" fmla="*/ 310551 h 802257"/>
              <a:gd name="connsiteX36" fmla="*/ 3804249 w 3950898"/>
              <a:gd name="connsiteY36" fmla="*/ 370936 h 802257"/>
              <a:gd name="connsiteX37" fmla="*/ 3950898 w 3950898"/>
              <a:gd name="connsiteY37" fmla="*/ 802257 h 802257"/>
              <a:gd name="connsiteX38" fmla="*/ 0 w 3950898"/>
              <a:gd name="connsiteY38" fmla="*/ 802257 h 802257"/>
              <a:gd name="connsiteX0" fmla="*/ 0 w 3950898"/>
              <a:gd name="connsiteY0" fmla="*/ 802257 h 802257"/>
              <a:gd name="connsiteX1" fmla="*/ 0 w 3950898"/>
              <a:gd name="connsiteY1" fmla="*/ 802257 h 802257"/>
              <a:gd name="connsiteX2" fmla="*/ 43132 w 3950898"/>
              <a:gd name="connsiteY2" fmla="*/ 698740 h 802257"/>
              <a:gd name="connsiteX3" fmla="*/ 258793 w 3950898"/>
              <a:gd name="connsiteY3" fmla="*/ 609851 h 802257"/>
              <a:gd name="connsiteX4" fmla="*/ 1630392 w 3950898"/>
              <a:gd name="connsiteY4" fmla="*/ 569344 h 802257"/>
              <a:gd name="connsiteX5" fmla="*/ 1682151 w 3950898"/>
              <a:gd name="connsiteY5" fmla="*/ 560717 h 802257"/>
              <a:gd name="connsiteX6" fmla="*/ 1708030 w 3950898"/>
              <a:gd name="connsiteY6" fmla="*/ 552091 h 802257"/>
              <a:gd name="connsiteX7" fmla="*/ 1759788 w 3950898"/>
              <a:gd name="connsiteY7" fmla="*/ 543464 h 802257"/>
              <a:gd name="connsiteX8" fmla="*/ 1785668 w 3950898"/>
              <a:gd name="connsiteY8" fmla="*/ 534838 h 802257"/>
              <a:gd name="connsiteX9" fmla="*/ 1906437 w 3950898"/>
              <a:gd name="connsiteY9" fmla="*/ 508959 h 802257"/>
              <a:gd name="connsiteX10" fmla="*/ 1932317 w 3950898"/>
              <a:gd name="connsiteY10" fmla="*/ 500332 h 802257"/>
              <a:gd name="connsiteX11" fmla="*/ 2018581 w 3950898"/>
              <a:gd name="connsiteY11" fmla="*/ 431321 h 802257"/>
              <a:gd name="connsiteX12" fmla="*/ 2070339 w 3950898"/>
              <a:gd name="connsiteY12" fmla="*/ 405442 h 802257"/>
              <a:gd name="connsiteX13" fmla="*/ 2130724 w 3950898"/>
              <a:gd name="connsiteY13" fmla="*/ 336430 h 802257"/>
              <a:gd name="connsiteX14" fmla="*/ 2156603 w 3950898"/>
              <a:gd name="connsiteY14" fmla="*/ 284672 h 802257"/>
              <a:gd name="connsiteX15" fmla="*/ 2182483 w 3950898"/>
              <a:gd name="connsiteY15" fmla="*/ 258793 h 802257"/>
              <a:gd name="connsiteX16" fmla="*/ 2216988 w 3950898"/>
              <a:gd name="connsiteY16" fmla="*/ 207034 h 802257"/>
              <a:gd name="connsiteX17" fmla="*/ 2260120 w 3950898"/>
              <a:gd name="connsiteY17" fmla="*/ 155276 h 802257"/>
              <a:gd name="connsiteX18" fmla="*/ 2311879 w 3950898"/>
              <a:gd name="connsiteY18" fmla="*/ 120770 h 802257"/>
              <a:gd name="connsiteX19" fmla="*/ 2337758 w 3950898"/>
              <a:gd name="connsiteY19" fmla="*/ 103517 h 802257"/>
              <a:gd name="connsiteX20" fmla="*/ 2363637 w 3950898"/>
              <a:gd name="connsiteY20" fmla="*/ 86264 h 802257"/>
              <a:gd name="connsiteX21" fmla="*/ 2424022 w 3950898"/>
              <a:gd name="connsiteY21" fmla="*/ 69011 h 802257"/>
              <a:gd name="connsiteX22" fmla="*/ 2501660 w 3950898"/>
              <a:gd name="connsiteY22" fmla="*/ 43132 h 802257"/>
              <a:gd name="connsiteX23" fmla="*/ 2527539 w 3950898"/>
              <a:gd name="connsiteY23" fmla="*/ 34506 h 802257"/>
              <a:gd name="connsiteX24" fmla="*/ 2691441 w 3950898"/>
              <a:gd name="connsiteY24" fmla="*/ 8627 h 802257"/>
              <a:gd name="connsiteX25" fmla="*/ 2915728 w 3950898"/>
              <a:gd name="connsiteY25" fmla="*/ 0 h 802257"/>
              <a:gd name="connsiteX26" fmla="*/ 3485071 w 3950898"/>
              <a:gd name="connsiteY26" fmla="*/ 8627 h 802257"/>
              <a:gd name="connsiteX27" fmla="*/ 3536830 w 3950898"/>
              <a:gd name="connsiteY27" fmla="*/ 25879 h 802257"/>
              <a:gd name="connsiteX28" fmla="*/ 3614468 w 3950898"/>
              <a:gd name="connsiteY28" fmla="*/ 69011 h 802257"/>
              <a:gd name="connsiteX29" fmla="*/ 3640347 w 3950898"/>
              <a:gd name="connsiteY29" fmla="*/ 86264 h 802257"/>
              <a:gd name="connsiteX30" fmla="*/ 3700732 w 3950898"/>
              <a:gd name="connsiteY30" fmla="*/ 155276 h 802257"/>
              <a:gd name="connsiteX31" fmla="*/ 3709358 w 3950898"/>
              <a:gd name="connsiteY31" fmla="*/ 181155 h 802257"/>
              <a:gd name="connsiteX32" fmla="*/ 3743864 w 3950898"/>
              <a:gd name="connsiteY32" fmla="*/ 232913 h 802257"/>
              <a:gd name="connsiteX33" fmla="*/ 3752490 w 3950898"/>
              <a:gd name="connsiteY33" fmla="*/ 258793 h 802257"/>
              <a:gd name="connsiteX34" fmla="*/ 3786996 w 3950898"/>
              <a:gd name="connsiteY34" fmla="*/ 310551 h 802257"/>
              <a:gd name="connsiteX35" fmla="*/ 3804249 w 3950898"/>
              <a:gd name="connsiteY35" fmla="*/ 370936 h 802257"/>
              <a:gd name="connsiteX36" fmla="*/ 3950898 w 3950898"/>
              <a:gd name="connsiteY36" fmla="*/ 802257 h 802257"/>
              <a:gd name="connsiteX37" fmla="*/ 0 w 3950898"/>
              <a:gd name="connsiteY37" fmla="*/ 802257 h 802257"/>
              <a:gd name="connsiteX0" fmla="*/ 0 w 3950898"/>
              <a:gd name="connsiteY0" fmla="*/ 802257 h 802257"/>
              <a:gd name="connsiteX1" fmla="*/ 0 w 3950898"/>
              <a:gd name="connsiteY1" fmla="*/ 802257 h 802257"/>
              <a:gd name="connsiteX2" fmla="*/ 43132 w 3950898"/>
              <a:gd name="connsiteY2" fmla="*/ 698740 h 802257"/>
              <a:gd name="connsiteX3" fmla="*/ 258793 w 3950898"/>
              <a:gd name="connsiteY3" fmla="*/ 609851 h 802257"/>
              <a:gd name="connsiteX4" fmla="*/ 1630392 w 3950898"/>
              <a:gd name="connsiteY4" fmla="*/ 569344 h 802257"/>
              <a:gd name="connsiteX5" fmla="*/ 1682151 w 3950898"/>
              <a:gd name="connsiteY5" fmla="*/ 560717 h 802257"/>
              <a:gd name="connsiteX6" fmla="*/ 1708030 w 3950898"/>
              <a:gd name="connsiteY6" fmla="*/ 552091 h 802257"/>
              <a:gd name="connsiteX7" fmla="*/ 1759788 w 3950898"/>
              <a:gd name="connsiteY7" fmla="*/ 543464 h 802257"/>
              <a:gd name="connsiteX8" fmla="*/ 1785668 w 3950898"/>
              <a:gd name="connsiteY8" fmla="*/ 534838 h 802257"/>
              <a:gd name="connsiteX9" fmla="*/ 1906437 w 3950898"/>
              <a:gd name="connsiteY9" fmla="*/ 508959 h 802257"/>
              <a:gd name="connsiteX10" fmla="*/ 2018581 w 3950898"/>
              <a:gd name="connsiteY10" fmla="*/ 431321 h 802257"/>
              <a:gd name="connsiteX11" fmla="*/ 2070339 w 3950898"/>
              <a:gd name="connsiteY11" fmla="*/ 405442 h 802257"/>
              <a:gd name="connsiteX12" fmla="*/ 2130724 w 3950898"/>
              <a:gd name="connsiteY12" fmla="*/ 336430 h 802257"/>
              <a:gd name="connsiteX13" fmla="*/ 2156603 w 3950898"/>
              <a:gd name="connsiteY13" fmla="*/ 284672 h 802257"/>
              <a:gd name="connsiteX14" fmla="*/ 2182483 w 3950898"/>
              <a:gd name="connsiteY14" fmla="*/ 258793 h 802257"/>
              <a:gd name="connsiteX15" fmla="*/ 2216988 w 3950898"/>
              <a:gd name="connsiteY15" fmla="*/ 207034 h 802257"/>
              <a:gd name="connsiteX16" fmla="*/ 2260120 w 3950898"/>
              <a:gd name="connsiteY16" fmla="*/ 155276 h 802257"/>
              <a:gd name="connsiteX17" fmla="*/ 2311879 w 3950898"/>
              <a:gd name="connsiteY17" fmla="*/ 120770 h 802257"/>
              <a:gd name="connsiteX18" fmla="*/ 2337758 w 3950898"/>
              <a:gd name="connsiteY18" fmla="*/ 103517 h 802257"/>
              <a:gd name="connsiteX19" fmla="*/ 2363637 w 3950898"/>
              <a:gd name="connsiteY19" fmla="*/ 86264 h 802257"/>
              <a:gd name="connsiteX20" fmla="*/ 2424022 w 3950898"/>
              <a:gd name="connsiteY20" fmla="*/ 69011 h 802257"/>
              <a:gd name="connsiteX21" fmla="*/ 2501660 w 3950898"/>
              <a:gd name="connsiteY21" fmla="*/ 43132 h 802257"/>
              <a:gd name="connsiteX22" fmla="*/ 2527539 w 3950898"/>
              <a:gd name="connsiteY22" fmla="*/ 34506 h 802257"/>
              <a:gd name="connsiteX23" fmla="*/ 2691441 w 3950898"/>
              <a:gd name="connsiteY23" fmla="*/ 8627 h 802257"/>
              <a:gd name="connsiteX24" fmla="*/ 2915728 w 3950898"/>
              <a:gd name="connsiteY24" fmla="*/ 0 h 802257"/>
              <a:gd name="connsiteX25" fmla="*/ 3485071 w 3950898"/>
              <a:gd name="connsiteY25" fmla="*/ 8627 h 802257"/>
              <a:gd name="connsiteX26" fmla="*/ 3536830 w 3950898"/>
              <a:gd name="connsiteY26" fmla="*/ 25879 h 802257"/>
              <a:gd name="connsiteX27" fmla="*/ 3614468 w 3950898"/>
              <a:gd name="connsiteY27" fmla="*/ 69011 h 802257"/>
              <a:gd name="connsiteX28" fmla="*/ 3640347 w 3950898"/>
              <a:gd name="connsiteY28" fmla="*/ 86264 h 802257"/>
              <a:gd name="connsiteX29" fmla="*/ 3700732 w 3950898"/>
              <a:gd name="connsiteY29" fmla="*/ 155276 h 802257"/>
              <a:gd name="connsiteX30" fmla="*/ 3709358 w 3950898"/>
              <a:gd name="connsiteY30" fmla="*/ 181155 h 802257"/>
              <a:gd name="connsiteX31" fmla="*/ 3743864 w 3950898"/>
              <a:gd name="connsiteY31" fmla="*/ 232913 h 802257"/>
              <a:gd name="connsiteX32" fmla="*/ 3752490 w 3950898"/>
              <a:gd name="connsiteY32" fmla="*/ 258793 h 802257"/>
              <a:gd name="connsiteX33" fmla="*/ 3786996 w 3950898"/>
              <a:gd name="connsiteY33" fmla="*/ 310551 h 802257"/>
              <a:gd name="connsiteX34" fmla="*/ 3804249 w 3950898"/>
              <a:gd name="connsiteY34" fmla="*/ 370936 h 802257"/>
              <a:gd name="connsiteX35" fmla="*/ 3950898 w 3950898"/>
              <a:gd name="connsiteY35" fmla="*/ 802257 h 802257"/>
              <a:gd name="connsiteX36" fmla="*/ 0 w 3950898"/>
              <a:gd name="connsiteY36" fmla="*/ 802257 h 802257"/>
              <a:gd name="connsiteX0" fmla="*/ 0 w 3950898"/>
              <a:gd name="connsiteY0" fmla="*/ 802257 h 802257"/>
              <a:gd name="connsiteX1" fmla="*/ 0 w 3950898"/>
              <a:gd name="connsiteY1" fmla="*/ 802257 h 802257"/>
              <a:gd name="connsiteX2" fmla="*/ 43132 w 3950898"/>
              <a:gd name="connsiteY2" fmla="*/ 698740 h 802257"/>
              <a:gd name="connsiteX3" fmla="*/ 258793 w 3950898"/>
              <a:gd name="connsiteY3" fmla="*/ 609851 h 802257"/>
              <a:gd name="connsiteX4" fmla="*/ 1630392 w 3950898"/>
              <a:gd name="connsiteY4" fmla="*/ 569344 h 802257"/>
              <a:gd name="connsiteX5" fmla="*/ 1682151 w 3950898"/>
              <a:gd name="connsiteY5" fmla="*/ 560717 h 802257"/>
              <a:gd name="connsiteX6" fmla="*/ 1708030 w 3950898"/>
              <a:gd name="connsiteY6" fmla="*/ 552091 h 802257"/>
              <a:gd name="connsiteX7" fmla="*/ 1785668 w 3950898"/>
              <a:gd name="connsiteY7" fmla="*/ 534838 h 802257"/>
              <a:gd name="connsiteX8" fmla="*/ 1906437 w 3950898"/>
              <a:gd name="connsiteY8" fmla="*/ 508959 h 802257"/>
              <a:gd name="connsiteX9" fmla="*/ 2018581 w 3950898"/>
              <a:gd name="connsiteY9" fmla="*/ 431321 h 802257"/>
              <a:gd name="connsiteX10" fmla="*/ 2070339 w 3950898"/>
              <a:gd name="connsiteY10" fmla="*/ 405442 h 802257"/>
              <a:gd name="connsiteX11" fmla="*/ 2130724 w 3950898"/>
              <a:gd name="connsiteY11" fmla="*/ 336430 h 802257"/>
              <a:gd name="connsiteX12" fmla="*/ 2156603 w 3950898"/>
              <a:gd name="connsiteY12" fmla="*/ 284672 h 802257"/>
              <a:gd name="connsiteX13" fmla="*/ 2182483 w 3950898"/>
              <a:gd name="connsiteY13" fmla="*/ 258793 h 802257"/>
              <a:gd name="connsiteX14" fmla="*/ 2216988 w 3950898"/>
              <a:gd name="connsiteY14" fmla="*/ 207034 h 802257"/>
              <a:gd name="connsiteX15" fmla="*/ 2260120 w 3950898"/>
              <a:gd name="connsiteY15" fmla="*/ 155276 h 802257"/>
              <a:gd name="connsiteX16" fmla="*/ 2311879 w 3950898"/>
              <a:gd name="connsiteY16" fmla="*/ 120770 h 802257"/>
              <a:gd name="connsiteX17" fmla="*/ 2337758 w 3950898"/>
              <a:gd name="connsiteY17" fmla="*/ 103517 h 802257"/>
              <a:gd name="connsiteX18" fmla="*/ 2363637 w 3950898"/>
              <a:gd name="connsiteY18" fmla="*/ 86264 h 802257"/>
              <a:gd name="connsiteX19" fmla="*/ 2424022 w 3950898"/>
              <a:gd name="connsiteY19" fmla="*/ 69011 h 802257"/>
              <a:gd name="connsiteX20" fmla="*/ 2501660 w 3950898"/>
              <a:gd name="connsiteY20" fmla="*/ 43132 h 802257"/>
              <a:gd name="connsiteX21" fmla="*/ 2527539 w 3950898"/>
              <a:gd name="connsiteY21" fmla="*/ 34506 h 802257"/>
              <a:gd name="connsiteX22" fmla="*/ 2691441 w 3950898"/>
              <a:gd name="connsiteY22" fmla="*/ 8627 h 802257"/>
              <a:gd name="connsiteX23" fmla="*/ 2915728 w 3950898"/>
              <a:gd name="connsiteY23" fmla="*/ 0 h 802257"/>
              <a:gd name="connsiteX24" fmla="*/ 3485071 w 3950898"/>
              <a:gd name="connsiteY24" fmla="*/ 8627 h 802257"/>
              <a:gd name="connsiteX25" fmla="*/ 3536830 w 3950898"/>
              <a:gd name="connsiteY25" fmla="*/ 25879 h 802257"/>
              <a:gd name="connsiteX26" fmla="*/ 3614468 w 3950898"/>
              <a:gd name="connsiteY26" fmla="*/ 69011 h 802257"/>
              <a:gd name="connsiteX27" fmla="*/ 3640347 w 3950898"/>
              <a:gd name="connsiteY27" fmla="*/ 86264 h 802257"/>
              <a:gd name="connsiteX28" fmla="*/ 3700732 w 3950898"/>
              <a:gd name="connsiteY28" fmla="*/ 155276 h 802257"/>
              <a:gd name="connsiteX29" fmla="*/ 3709358 w 3950898"/>
              <a:gd name="connsiteY29" fmla="*/ 181155 h 802257"/>
              <a:gd name="connsiteX30" fmla="*/ 3743864 w 3950898"/>
              <a:gd name="connsiteY30" fmla="*/ 232913 h 802257"/>
              <a:gd name="connsiteX31" fmla="*/ 3752490 w 3950898"/>
              <a:gd name="connsiteY31" fmla="*/ 258793 h 802257"/>
              <a:gd name="connsiteX32" fmla="*/ 3786996 w 3950898"/>
              <a:gd name="connsiteY32" fmla="*/ 310551 h 802257"/>
              <a:gd name="connsiteX33" fmla="*/ 3804249 w 3950898"/>
              <a:gd name="connsiteY33" fmla="*/ 370936 h 802257"/>
              <a:gd name="connsiteX34" fmla="*/ 3950898 w 3950898"/>
              <a:gd name="connsiteY34" fmla="*/ 802257 h 802257"/>
              <a:gd name="connsiteX35" fmla="*/ 0 w 3950898"/>
              <a:gd name="connsiteY35" fmla="*/ 802257 h 802257"/>
              <a:gd name="connsiteX0" fmla="*/ 0 w 3950898"/>
              <a:gd name="connsiteY0" fmla="*/ 802257 h 802257"/>
              <a:gd name="connsiteX1" fmla="*/ 0 w 3950898"/>
              <a:gd name="connsiteY1" fmla="*/ 802257 h 802257"/>
              <a:gd name="connsiteX2" fmla="*/ 43132 w 3950898"/>
              <a:gd name="connsiteY2" fmla="*/ 698740 h 802257"/>
              <a:gd name="connsiteX3" fmla="*/ 258793 w 3950898"/>
              <a:gd name="connsiteY3" fmla="*/ 609851 h 802257"/>
              <a:gd name="connsiteX4" fmla="*/ 1630392 w 3950898"/>
              <a:gd name="connsiteY4" fmla="*/ 569344 h 802257"/>
              <a:gd name="connsiteX5" fmla="*/ 1682151 w 3950898"/>
              <a:gd name="connsiteY5" fmla="*/ 560717 h 802257"/>
              <a:gd name="connsiteX6" fmla="*/ 1785668 w 3950898"/>
              <a:gd name="connsiteY6" fmla="*/ 534838 h 802257"/>
              <a:gd name="connsiteX7" fmla="*/ 1906437 w 3950898"/>
              <a:gd name="connsiteY7" fmla="*/ 508959 h 802257"/>
              <a:gd name="connsiteX8" fmla="*/ 2018581 w 3950898"/>
              <a:gd name="connsiteY8" fmla="*/ 431321 h 802257"/>
              <a:gd name="connsiteX9" fmla="*/ 2070339 w 3950898"/>
              <a:gd name="connsiteY9" fmla="*/ 405442 h 802257"/>
              <a:gd name="connsiteX10" fmla="*/ 2130724 w 3950898"/>
              <a:gd name="connsiteY10" fmla="*/ 336430 h 802257"/>
              <a:gd name="connsiteX11" fmla="*/ 2156603 w 3950898"/>
              <a:gd name="connsiteY11" fmla="*/ 284672 h 802257"/>
              <a:gd name="connsiteX12" fmla="*/ 2182483 w 3950898"/>
              <a:gd name="connsiteY12" fmla="*/ 258793 h 802257"/>
              <a:gd name="connsiteX13" fmla="*/ 2216988 w 3950898"/>
              <a:gd name="connsiteY13" fmla="*/ 207034 h 802257"/>
              <a:gd name="connsiteX14" fmla="*/ 2260120 w 3950898"/>
              <a:gd name="connsiteY14" fmla="*/ 155276 h 802257"/>
              <a:gd name="connsiteX15" fmla="*/ 2311879 w 3950898"/>
              <a:gd name="connsiteY15" fmla="*/ 120770 h 802257"/>
              <a:gd name="connsiteX16" fmla="*/ 2337758 w 3950898"/>
              <a:gd name="connsiteY16" fmla="*/ 103517 h 802257"/>
              <a:gd name="connsiteX17" fmla="*/ 2363637 w 3950898"/>
              <a:gd name="connsiteY17" fmla="*/ 86264 h 802257"/>
              <a:gd name="connsiteX18" fmla="*/ 2424022 w 3950898"/>
              <a:gd name="connsiteY18" fmla="*/ 69011 h 802257"/>
              <a:gd name="connsiteX19" fmla="*/ 2501660 w 3950898"/>
              <a:gd name="connsiteY19" fmla="*/ 43132 h 802257"/>
              <a:gd name="connsiteX20" fmla="*/ 2527539 w 3950898"/>
              <a:gd name="connsiteY20" fmla="*/ 34506 h 802257"/>
              <a:gd name="connsiteX21" fmla="*/ 2691441 w 3950898"/>
              <a:gd name="connsiteY21" fmla="*/ 8627 h 802257"/>
              <a:gd name="connsiteX22" fmla="*/ 2915728 w 3950898"/>
              <a:gd name="connsiteY22" fmla="*/ 0 h 802257"/>
              <a:gd name="connsiteX23" fmla="*/ 3485071 w 3950898"/>
              <a:gd name="connsiteY23" fmla="*/ 8627 h 802257"/>
              <a:gd name="connsiteX24" fmla="*/ 3536830 w 3950898"/>
              <a:gd name="connsiteY24" fmla="*/ 25879 h 802257"/>
              <a:gd name="connsiteX25" fmla="*/ 3614468 w 3950898"/>
              <a:gd name="connsiteY25" fmla="*/ 69011 h 802257"/>
              <a:gd name="connsiteX26" fmla="*/ 3640347 w 3950898"/>
              <a:gd name="connsiteY26" fmla="*/ 86264 h 802257"/>
              <a:gd name="connsiteX27" fmla="*/ 3700732 w 3950898"/>
              <a:gd name="connsiteY27" fmla="*/ 155276 h 802257"/>
              <a:gd name="connsiteX28" fmla="*/ 3709358 w 3950898"/>
              <a:gd name="connsiteY28" fmla="*/ 181155 h 802257"/>
              <a:gd name="connsiteX29" fmla="*/ 3743864 w 3950898"/>
              <a:gd name="connsiteY29" fmla="*/ 232913 h 802257"/>
              <a:gd name="connsiteX30" fmla="*/ 3752490 w 3950898"/>
              <a:gd name="connsiteY30" fmla="*/ 258793 h 802257"/>
              <a:gd name="connsiteX31" fmla="*/ 3786996 w 3950898"/>
              <a:gd name="connsiteY31" fmla="*/ 310551 h 802257"/>
              <a:gd name="connsiteX32" fmla="*/ 3804249 w 3950898"/>
              <a:gd name="connsiteY32" fmla="*/ 370936 h 802257"/>
              <a:gd name="connsiteX33" fmla="*/ 3950898 w 3950898"/>
              <a:gd name="connsiteY33" fmla="*/ 802257 h 802257"/>
              <a:gd name="connsiteX34" fmla="*/ 0 w 3950898"/>
              <a:gd name="connsiteY34" fmla="*/ 802257 h 802257"/>
              <a:gd name="connsiteX0" fmla="*/ 0 w 3950898"/>
              <a:gd name="connsiteY0" fmla="*/ 802257 h 802257"/>
              <a:gd name="connsiteX1" fmla="*/ 0 w 3950898"/>
              <a:gd name="connsiteY1" fmla="*/ 802257 h 802257"/>
              <a:gd name="connsiteX2" fmla="*/ 43132 w 3950898"/>
              <a:gd name="connsiteY2" fmla="*/ 698740 h 802257"/>
              <a:gd name="connsiteX3" fmla="*/ 258793 w 3950898"/>
              <a:gd name="connsiteY3" fmla="*/ 609851 h 802257"/>
              <a:gd name="connsiteX4" fmla="*/ 1630392 w 3950898"/>
              <a:gd name="connsiteY4" fmla="*/ 569344 h 802257"/>
              <a:gd name="connsiteX5" fmla="*/ 1682151 w 3950898"/>
              <a:gd name="connsiteY5" fmla="*/ 560717 h 802257"/>
              <a:gd name="connsiteX6" fmla="*/ 1785668 w 3950898"/>
              <a:gd name="connsiteY6" fmla="*/ 534838 h 802257"/>
              <a:gd name="connsiteX7" fmla="*/ 1906437 w 3950898"/>
              <a:gd name="connsiteY7" fmla="*/ 508959 h 802257"/>
              <a:gd name="connsiteX8" fmla="*/ 2018581 w 3950898"/>
              <a:gd name="connsiteY8" fmla="*/ 431321 h 802257"/>
              <a:gd name="connsiteX9" fmla="*/ 2070339 w 3950898"/>
              <a:gd name="connsiteY9" fmla="*/ 405442 h 802257"/>
              <a:gd name="connsiteX10" fmla="*/ 2130724 w 3950898"/>
              <a:gd name="connsiteY10" fmla="*/ 336430 h 802257"/>
              <a:gd name="connsiteX11" fmla="*/ 2156603 w 3950898"/>
              <a:gd name="connsiteY11" fmla="*/ 284672 h 802257"/>
              <a:gd name="connsiteX12" fmla="*/ 2216988 w 3950898"/>
              <a:gd name="connsiteY12" fmla="*/ 207034 h 802257"/>
              <a:gd name="connsiteX13" fmla="*/ 2260120 w 3950898"/>
              <a:gd name="connsiteY13" fmla="*/ 155276 h 802257"/>
              <a:gd name="connsiteX14" fmla="*/ 2311879 w 3950898"/>
              <a:gd name="connsiteY14" fmla="*/ 120770 h 802257"/>
              <a:gd name="connsiteX15" fmla="*/ 2337758 w 3950898"/>
              <a:gd name="connsiteY15" fmla="*/ 103517 h 802257"/>
              <a:gd name="connsiteX16" fmla="*/ 2363637 w 3950898"/>
              <a:gd name="connsiteY16" fmla="*/ 86264 h 802257"/>
              <a:gd name="connsiteX17" fmla="*/ 2424022 w 3950898"/>
              <a:gd name="connsiteY17" fmla="*/ 69011 h 802257"/>
              <a:gd name="connsiteX18" fmla="*/ 2501660 w 3950898"/>
              <a:gd name="connsiteY18" fmla="*/ 43132 h 802257"/>
              <a:gd name="connsiteX19" fmla="*/ 2527539 w 3950898"/>
              <a:gd name="connsiteY19" fmla="*/ 34506 h 802257"/>
              <a:gd name="connsiteX20" fmla="*/ 2691441 w 3950898"/>
              <a:gd name="connsiteY20" fmla="*/ 8627 h 802257"/>
              <a:gd name="connsiteX21" fmla="*/ 2915728 w 3950898"/>
              <a:gd name="connsiteY21" fmla="*/ 0 h 802257"/>
              <a:gd name="connsiteX22" fmla="*/ 3485071 w 3950898"/>
              <a:gd name="connsiteY22" fmla="*/ 8627 h 802257"/>
              <a:gd name="connsiteX23" fmla="*/ 3536830 w 3950898"/>
              <a:gd name="connsiteY23" fmla="*/ 25879 h 802257"/>
              <a:gd name="connsiteX24" fmla="*/ 3614468 w 3950898"/>
              <a:gd name="connsiteY24" fmla="*/ 69011 h 802257"/>
              <a:gd name="connsiteX25" fmla="*/ 3640347 w 3950898"/>
              <a:gd name="connsiteY25" fmla="*/ 86264 h 802257"/>
              <a:gd name="connsiteX26" fmla="*/ 3700732 w 3950898"/>
              <a:gd name="connsiteY26" fmla="*/ 155276 h 802257"/>
              <a:gd name="connsiteX27" fmla="*/ 3709358 w 3950898"/>
              <a:gd name="connsiteY27" fmla="*/ 181155 h 802257"/>
              <a:gd name="connsiteX28" fmla="*/ 3743864 w 3950898"/>
              <a:gd name="connsiteY28" fmla="*/ 232913 h 802257"/>
              <a:gd name="connsiteX29" fmla="*/ 3752490 w 3950898"/>
              <a:gd name="connsiteY29" fmla="*/ 258793 h 802257"/>
              <a:gd name="connsiteX30" fmla="*/ 3786996 w 3950898"/>
              <a:gd name="connsiteY30" fmla="*/ 310551 h 802257"/>
              <a:gd name="connsiteX31" fmla="*/ 3804249 w 3950898"/>
              <a:gd name="connsiteY31" fmla="*/ 370936 h 802257"/>
              <a:gd name="connsiteX32" fmla="*/ 3950898 w 3950898"/>
              <a:gd name="connsiteY32" fmla="*/ 802257 h 802257"/>
              <a:gd name="connsiteX33" fmla="*/ 0 w 3950898"/>
              <a:gd name="connsiteY33" fmla="*/ 802257 h 802257"/>
              <a:gd name="connsiteX0" fmla="*/ 0 w 3950898"/>
              <a:gd name="connsiteY0" fmla="*/ 802257 h 802257"/>
              <a:gd name="connsiteX1" fmla="*/ 0 w 3950898"/>
              <a:gd name="connsiteY1" fmla="*/ 802257 h 802257"/>
              <a:gd name="connsiteX2" fmla="*/ 43132 w 3950898"/>
              <a:gd name="connsiteY2" fmla="*/ 698740 h 802257"/>
              <a:gd name="connsiteX3" fmla="*/ 258793 w 3950898"/>
              <a:gd name="connsiteY3" fmla="*/ 609851 h 802257"/>
              <a:gd name="connsiteX4" fmla="*/ 1630392 w 3950898"/>
              <a:gd name="connsiteY4" fmla="*/ 569344 h 802257"/>
              <a:gd name="connsiteX5" fmla="*/ 1682151 w 3950898"/>
              <a:gd name="connsiteY5" fmla="*/ 560717 h 802257"/>
              <a:gd name="connsiteX6" fmla="*/ 1785668 w 3950898"/>
              <a:gd name="connsiteY6" fmla="*/ 534838 h 802257"/>
              <a:gd name="connsiteX7" fmla="*/ 1906437 w 3950898"/>
              <a:gd name="connsiteY7" fmla="*/ 508959 h 802257"/>
              <a:gd name="connsiteX8" fmla="*/ 2018581 w 3950898"/>
              <a:gd name="connsiteY8" fmla="*/ 431321 h 802257"/>
              <a:gd name="connsiteX9" fmla="*/ 2070339 w 3950898"/>
              <a:gd name="connsiteY9" fmla="*/ 405442 h 802257"/>
              <a:gd name="connsiteX10" fmla="*/ 2130724 w 3950898"/>
              <a:gd name="connsiteY10" fmla="*/ 336430 h 802257"/>
              <a:gd name="connsiteX11" fmla="*/ 2156603 w 3950898"/>
              <a:gd name="connsiteY11" fmla="*/ 284672 h 802257"/>
              <a:gd name="connsiteX12" fmla="*/ 2216988 w 3950898"/>
              <a:gd name="connsiteY12" fmla="*/ 207034 h 802257"/>
              <a:gd name="connsiteX13" fmla="*/ 2260120 w 3950898"/>
              <a:gd name="connsiteY13" fmla="*/ 155276 h 802257"/>
              <a:gd name="connsiteX14" fmla="*/ 2311879 w 3950898"/>
              <a:gd name="connsiteY14" fmla="*/ 120770 h 802257"/>
              <a:gd name="connsiteX15" fmla="*/ 2337758 w 3950898"/>
              <a:gd name="connsiteY15" fmla="*/ 103517 h 802257"/>
              <a:gd name="connsiteX16" fmla="*/ 2363637 w 3950898"/>
              <a:gd name="connsiteY16" fmla="*/ 86264 h 802257"/>
              <a:gd name="connsiteX17" fmla="*/ 2424022 w 3950898"/>
              <a:gd name="connsiteY17" fmla="*/ 69011 h 802257"/>
              <a:gd name="connsiteX18" fmla="*/ 2501660 w 3950898"/>
              <a:gd name="connsiteY18" fmla="*/ 43132 h 802257"/>
              <a:gd name="connsiteX19" fmla="*/ 2527539 w 3950898"/>
              <a:gd name="connsiteY19" fmla="*/ 34506 h 802257"/>
              <a:gd name="connsiteX20" fmla="*/ 2691441 w 3950898"/>
              <a:gd name="connsiteY20" fmla="*/ 8627 h 802257"/>
              <a:gd name="connsiteX21" fmla="*/ 2915728 w 3950898"/>
              <a:gd name="connsiteY21" fmla="*/ 0 h 802257"/>
              <a:gd name="connsiteX22" fmla="*/ 3485071 w 3950898"/>
              <a:gd name="connsiteY22" fmla="*/ 8627 h 802257"/>
              <a:gd name="connsiteX23" fmla="*/ 3536830 w 3950898"/>
              <a:gd name="connsiteY23" fmla="*/ 25879 h 802257"/>
              <a:gd name="connsiteX24" fmla="*/ 3614468 w 3950898"/>
              <a:gd name="connsiteY24" fmla="*/ 69011 h 802257"/>
              <a:gd name="connsiteX25" fmla="*/ 3700732 w 3950898"/>
              <a:gd name="connsiteY25" fmla="*/ 155276 h 802257"/>
              <a:gd name="connsiteX26" fmla="*/ 3709358 w 3950898"/>
              <a:gd name="connsiteY26" fmla="*/ 181155 h 802257"/>
              <a:gd name="connsiteX27" fmla="*/ 3743864 w 3950898"/>
              <a:gd name="connsiteY27" fmla="*/ 232913 h 802257"/>
              <a:gd name="connsiteX28" fmla="*/ 3752490 w 3950898"/>
              <a:gd name="connsiteY28" fmla="*/ 258793 h 802257"/>
              <a:gd name="connsiteX29" fmla="*/ 3786996 w 3950898"/>
              <a:gd name="connsiteY29" fmla="*/ 310551 h 802257"/>
              <a:gd name="connsiteX30" fmla="*/ 3804249 w 3950898"/>
              <a:gd name="connsiteY30" fmla="*/ 370936 h 802257"/>
              <a:gd name="connsiteX31" fmla="*/ 3950898 w 3950898"/>
              <a:gd name="connsiteY31" fmla="*/ 802257 h 802257"/>
              <a:gd name="connsiteX32" fmla="*/ 0 w 3950898"/>
              <a:gd name="connsiteY32" fmla="*/ 802257 h 802257"/>
              <a:gd name="connsiteX0" fmla="*/ 0 w 3950898"/>
              <a:gd name="connsiteY0" fmla="*/ 802257 h 802257"/>
              <a:gd name="connsiteX1" fmla="*/ 0 w 3950898"/>
              <a:gd name="connsiteY1" fmla="*/ 802257 h 802257"/>
              <a:gd name="connsiteX2" fmla="*/ 43132 w 3950898"/>
              <a:gd name="connsiteY2" fmla="*/ 698740 h 802257"/>
              <a:gd name="connsiteX3" fmla="*/ 258793 w 3950898"/>
              <a:gd name="connsiteY3" fmla="*/ 609851 h 802257"/>
              <a:gd name="connsiteX4" fmla="*/ 1630392 w 3950898"/>
              <a:gd name="connsiteY4" fmla="*/ 569344 h 802257"/>
              <a:gd name="connsiteX5" fmla="*/ 1682151 w 3950898"/>
              <a:gd name="connsiteY5" fmla="*/ 560717 h 802257"/>
              <a:gd name="connsiteX6" fmla="*/ 1785668 w 3950898"/>
              <a:gd name="connsiteY6" fmla="*/ 534838 h 802257"/>
              <a:gd name="connsiteX7" fmla="*/ 1906437 w 3950898"/>
              <a:gd name="connsiteY7" fmla="*/ 508959 h 802257"/>
              <a:gd name="connsiteX8" fmla="*/ 2018581 w 3950898"/>
              <a:gd name="connsiteY8" fmla="*/ 431321 h 802257"/>
              <a:gd name="connsiteX9" fmla="*/ 2070339 w 3950898"/>
              <a:gd name="connsiteY9" fmla="*/ 405442 h 802257"/>
              <a:gd name="connsiteX10" fmla="*/ 2130724 w 3950898"/>
              <a:gd name="connsiteY10" fmla="*/ 336430 h 802257"/>
              <a:gd name="connsiteX11" fmla="*/ 2156603 w 3950898"/>
              <a:gd name="connsiteY11" fmla="*/ 284672 h 802257"/>
              <a:gd name="connsiteX12" fmla="*/ 2216988 w 3950898"/>
              <a:gd name="connsiteY12" fmla="*/ 207034 h 802257"/>
              <a:gd name="connsiteX13" fmla="*/ 2260120 w 3950898"/>
              <a:gd name="connsiteY13" fmla="*/ 155276 h 802257"/>
              <a:gd name="connsiteX14" fmla="*/ 2311879 w 3950898"/>
              <a:gd name="connsiteY14" fmla="*/ 120770 h 802257"/>
              <a:gd name="connsiteX15" fmla="*/ 2337758 w 3950898"/>
              <a:gd name="connsiteY15" fmla="*/ 103517 h 802257"/>
              <a:gd name="connsiteX16" fmla="*/ 2424022 w 3950898"/>
              <a:gd name="connsiteY16" fmla="*/ 69011 h 802257"/>
              <a:gd name="connsiteX17" fmla="*/ 2501660 w 3950898"/>
              <a:gd name="connsiteY17" fmla="*/ 43132 h 802257"/>
              <a:gd name="connsiteX18" fmla="*/ 2527539 w 3950898"/>
              <a:gd name="connsiteY18" fmla="*/ 34506 h 802257"/>
              <a:gd name="connsiteX19" fmla="*/ 2691441 w 3950898"/>
              <a:gd name="connsiteY19" fmla="*/ 8627 h 802257"/>
              <a:gd name="connsiteX20" fmla="*/ 2915728 w 3950898"/>
              <a:gd name="connsiteY20" fmla="*/ 0 h 802257"/>
              <a:gd name="connsiteX21" fmla="*/ 3485071 w 3950898"/>
              <a:gd name="connsiteY21" fmla="*/ 8627 h 802257"/>
              <a:gd name="connsiteX22" fmla="*/ 3536830 w 3950898"/>
              <a:gd name="connsiteY22" fmla="*/ 25879 h 802257"/>
              <a:gd name="connsiteX23" fmla="*/ 3614468 w 3950898"/>
              <a:gd name="connsiteY23" fmla="*/ 69011 h 802257"/>
              <a:gd name="connsiteX24" fmla="*/ 3700732 w 3950898"/>
              <a:gd name="connsiteY24" fmla="*/ 155276 h 802257"/>
              <a:gd name="connsiteX25" fmla="*/ 3709358 w 3950898"/>
              <a:gd name="connsiteY25" fmla="*/ 181155 h 802257"/>
              <a:gd name="connsiteX26" fmla="*/ 3743864 w 3950898"/>
              <a:gd name="connsiteY26" fmla="*/ 232913 h 802257"/>
              <a:gd name="connsiteX27" fmla="*/ 3752490 w 3950898"/>
              <a:gd name="connsiteY27" fmla="*/ 258793 h 802257"/>
              <a:gd name="connsiteX28" fmla="*/ 3786996 w 3950898"/>
              <a:gd name="connsiteY28" fmla="*/ 310551 h 802257"/>
              <a:gd name="connsiteX29" fmla="*/ 3804249 w 3950898"/>
              <a:gd name="connsiteY29" fmla="*/ 370936 h 802257"/>
              <a:gd name="connsiteX30" fmla="*/ 3950898 w 3950898"/>
              <a:gd name="connsiteY30" fmla="*/ 802257 h 802257"/>
              <a:gd name="connsiteX31" fmla="*/ 0 w 3950898"/>
              <a:gd name="connsiteY31" fmla="*/ 802257 h 802257"/>
              <a:gd name="connsiteX0" fmla="*/ 0 w 3950898"/>
              <a:gd name="connsiteY0" fmla="*/ 802257 h 802257"/>
              <a:gd name="connsiteX1" fmla="*/ 0 w 3950898"/>
              <a:gd name="connsiteY1" fmla="*/ 802257 h 802257"/>
              <a:gd name="connsiteX2" fmla="*/ 43132 w 3950898"/>
              <a:gd name="connsiteY2" fmla="*/ 698740 h 802257"/>
              <a:gd name="connsiteX3" fmla="*/ 258793 w 3950898"/>
              <a:gd name="connsiteY3" fmla="*/ 609851 h 802257"/>
              <a:gd name="connsiteX4" fmla="*/ 1630392 w 3950898"/>
              <a:gd name="connsiteY4" fmla="*/ 569344 h 802257"/>
              <a:gd name="connsiteX5" fmla="*/ 1682151 w 3950898"/>
              <a:gd name="connsiteY5" fmla="*/ 560717 h 802257"/>
              <a:gd name="connsiteX6" fmla="*/ 1785668 w 3950898"/>
              <a:gd name="connsiteY6" fmla="*/ 534838 h 802257"/>
              <a:gd name="connsiteX7" fmla="*/ 1906437 w 3950898"/>
              <a:gd name="connsiteY7" fmla="*/ 508959 h 802257"/>
              <a:gd name="connsiteX8" fmla="*/ 2018581 w 3950898"/>
              <a:gd name="connsiteY8" fmla="*/ 431321 h 802257"/>
              <a:gd name="connsiteX9" fmla="*/ 2070339 w 3950898"/>
              <a:gd name="connsiteY9" fmla="*/ 405442 h 802257"/>
              <a:gd name="connsiteX10" fmla="*/ 2130724 w 3950898"/>
              <a:gd name="connsiteY10" fmla="*/ 336430 h 802257"/>
              <a:gd name="connsiteX11" fmla="*/ 2156603 w 3950898"/>
              <a:gd name="connsiteY11" fmla="*/ 284672 h 802257"/>
              <a:gd name="connsiteX12" fmla="*/ 2216988 w 3950898"/>
              <a:gd name="connsiteY12" fmla="*/ 207034 h 802257"/>
              <a:gd name="connsiteX13" fmla="*/ 2260120 w 3950898"/>
              <a:gd name="connsiteY13" fmla="*/ 155276 h 802257"/>
              <a:gd name="connsiteX14" fmla="*/ 2311879 w 3950898"/>
              <a:gd name="connsiteY14" fmla="*/ 120770 h 802257"/>
              <a:gd name="connsiteX15" fmla="*/ 2337758 w 3950898"/>
              <a:gd name="connsiteY15" fmla="*/ 103517 h 802257"/>
              <a:gd name="connsiteX16" fmla="*/ 2424022 w 3950898"/>
              <a:gd name="connsiteY16" fmla="*/ 69011 h 802257"/>
              <a:gd name="connsiteX17" fmla="*/ 2501660 w 3950898"/>
              <a:gd name="connsiteY17" fmla="*/ 43132 h 802257"/>
              <a:gd name="connsiteX18" fmla="*/ 2527539 w 3950898"/>
              <a:gd name="connsiteY18" fmla="*/ 34506 h 802257"/>
              <a:gd name="connsiteX19" fmla="*/ 2691441 w 3950898"/>
              <a:gd name="connsiteY19" fmla="*/ 8627 h 802257"/>
              <a:gd name="connsiteX20" fmla="*/ 2915728 w 3950898"/>
              <a:gd name="connsiteY20" fmla="*/ 0 h 802257"/>
              <a:gd name="connsiteX21" fmla="*/ 3536830 w 3950898"/>
              <a:gd name="connsiteY21" fmla="*/ 25879 h 802257"/>
              <a:gd name="connsiteX22" fmla="*/ 3614468 w 3950898"/>
              <a:gd name="connsiteY22" fmla="*/ 69011 h 802257"/>
              <a:gd name="connsiteX23" fmla="*/ 3700732 w 3950898"/>
              <a:gd name="connsiteY23" fmla="*/ 155276 h 802257"/>
              <a:gd name="connsiteX24" fmla="*/ 3709358 w 3950898"/>
              <a:gd name="connsiteY24" fmla="*/ 181155 h 802257"/>
              <a:gd name="connsiteX25" fmla="*/ 3743864 w 3950898"/>
              <a:gd name="connsiteY25" fmla="*/ 232913 h 802257"/>
              <a:gd name="connsiteX26" fmla="*/ 3752490 w 3950898"/>
              <a:gd name="connsiteY26" fmla="*/ 258793 h 802257"/>
              <a:gd name="connsiteX27" fmla="*/ 3786996 w 3950898"/>
              <a:gd name="connsiteY27" fmla="*/ 310551 h 802257"/>
              <a:gd name="connsiteX28" fmla="*/ 3804249 w 3950898"/>
              <a:gd name="connsiteY28" fmla="*/ 370936 h 802257"/>
              <a:gd name="connsiteX29" fmla="*/ 3950898 w 3950898"/>
              <a:gd name="connsiteY29" fmla="*/ 802257 h 802257"/>
              <a:gd name="connsiteX30" fmla="*/ 0 w 3950898"/>
              <a:gd name="connsiteY30" fmla="*/ 802257 h 802257"/>
              <a:gd name="connsiteX0" fmla="*/ 0 w 3950898"/>
              <a:gd name="connsiteY0" fmla="*/ 802257 h 802257"/>
              <a:gd name="connsiteX1" fmla="*/ 0 w 3950898"/>
              <a:gd name="connsiteY1" fmla="*/ 802257 h 802257"/>
              <a:gd name="connsiteX2" fmla="*/ 43132 w 3950898"/>
              <a:gd name="connsiteY2" fmla="*/ 698740 h 802257"/>
              <a:gd name="connsiteX3" fmla="*/ 258793 w 3950898"/>
              <a:gd name="connsiteY3" fmla="*/ 609851 h 802257"/>
              <a:gd name="connsiteX4" fmla="*/ 1630392 w 3950898"/>
              <a:gd name="connsiteY4" fmla="*/ 569344 h 802257"/>
              <a:gd name="connsiteX5" fmla="*/ 1682151 w 3950898"/>
              <a:gd name="connsiteY5" fmla="*/ 560717 h 802257"/>
              <a:gd name="connsiteX6" fmla="*/ 1785668 w 3950898"/>
              <a:gd name="connsiteY6" fmla="*/ 534838 h 802257"/>
              <a:gd name="connsiteX7" fmla="*/ 1906437 w 3950898"/>
              <a:gd name="connsiteY7" fmla="*/ 508959 h 802257"/>
              <a:gd name="connsiteX8" fmla="*/ 2018581 w 3950898"/>
              <a:gd name="connsiteY8" fmla="*/ 431321 h 802257"/>
              <a:gd name="connsiteX9" fmla="*/ 2070339 w 3950898"/>
              <a:gd name="connsiteY9" fmla="*/ 405442 h 802257"/>
              <a:gd name="connsiteX10" fmla="*/ 2130724 w 3950898"/>
              <a:gd name="connsiteY10" fmla="*/ 336430 h 802257"/>
              <a:gd name="connsiteX11" fmla="*/ 2156603 w 3950898"/>
              <a:gd name="connsiteY11" fmla="*/ 284672 h 802257"/>
              <a:gd name="connsiteX12" fmla="*/ 2216988 w 3950898"/>
              <a:gd name="connsiteY12" fmla="*/ 207034 h 802257"/>
              <a:gd name="connsiteX13" fmla="*/ 2260120 w 3950898"/>
              <a:gd name="connsiteY13" fmla="*/ 155276 h 802257"/>
              <a:gd name="connsiteX14" fmla="*/ 2311879 w 3950898"/>
              <a:gd name="connsiteY14" fmla="*/ 120770 h 802257"/>
              <a:gd name="connsiteX15" fmla="*/ 2337758 w 3950898"/>
              <a:gd name="connsiteY15" fmla="*/ 103517 h 802257"/>
              <a:gd name="connsiteX16" fmla="*/ 2424022 w 3950898"/>
              <a:gd name="connsiteY16" fmla="*/ 69011 h 802257"/>
              <a:gd name="connsiteX17" fmla="*/ 2501660 w 3950898"/>
              <a:gd name="connsiteY17" fmla="*/ 43132 h 802257"/>
              <a:gd name="connsiteX18" fmla="*/ 2527539 w 3950898"/>
              <a:gd name="connsiteY18" fmla="*/ 34506 h 802257"/>
              <a:gd name="connsiteX19" fmla="*/ 2691441 w 3950898"/>
              <a:gd name="connsiteY19" fmla="*/ 8627 h 802257"/>
              <a:gd name="connsiteX20" fmla="*/ 2915728 w 3950898"/>
              <a:gd name="connsiteY20" fmla="*/ 0 h 802257"/>
              <a:gd name="connsiteX21" fmla="*/ 3536830 w 3950898"/>
              <a:gd name="connsiteY21" fmla="*/ 25879 h 802257"/>
              <a:gd name="connsiteX22" fmla="*/ 3700732 w 3950898"/>
              <a:gd name="connsiteY22" fmla="*/ 155276 h 802257"/>
              <a:gd name="connsiteX23" fmla="*/ 3709358 w 3950898"/>
              <a:gd name="connsiteY23" fmla="*/ 181155 h 802257"/>
              <a:gd name="connsiteX24" fmla="*/ 3743864 w 3950898"/>
              <a:gd name="connsiteY24" fmla="*/ 232913 h 802257"/>
              <a:gd name="connsiteX25" fmla="*/ 3752490 w 3950898"/>
              <a:gd name="connsiteY25" fmla="*/ 258793 h 802257"/>
              <a:gd name="connsiteX26" fmla="*/ 3786996 w 3950898"/>
              <a:gd name="connsiteY26" fmla="*/ 310551 h 802257"/>
              <a:gd name="connsiteX27" fmla="*/ 3804249 w 3950898"/>
              <a:gd name="connsiteY27" fmla="*/ 370936 h 802257"/>
              <a:gd name="connsiteX28" fmla="*/ 3950898 w 3950898"/>
              <a:gd name="connsiteY28" fmla="*/ 802257 h 802257"/>
              <a:gd name="connsiteX29" fmla="*/ 0 w 3950898"/>
              <a:gd name="connsiteY29" fmla="*/ 802257 h 802257"/>
              <a:gd name="connsiteX0" fmla="*/ 0 w 3950898"/>
              <a:gd name="connsiteY0" fmla="*/ 802257 h 802257"/>
              <a:gd name="connsiteX1" fmla="*/ 0 w 3950898"/>
              <a:gd name="connsiteY1" fmla="*/ 802257 h 802257"/>
              <a:gd name="connsiteX2" fmla="*/ 43132 w 3950898"/>
              <a:gd name="connsiteY2" fmla="*/ 698740 h 802257"/>
              <a:gd name="connsiteX3" fmla="*/ 258793 w 3950898"/>
              <a:gd name="connsiteY3" fmla="*/ 609851 h 802257"/>
              <a:gd name="connsiteX4" fmla="*/ 1630392 w 3950898"/>
              <a:gd name="connsiteY4" fmla="*/ 569344 h 802257"/>
              <a:gd name="connsiteX5" fmla="*/ 1682151 w 3950898"/>
              <a:gd name="connsiteY5" fmla="*/ 560717 h 802257"/>
              <a:gd name="connsiteX6" fmla="*/ 1785668 w 3950898"/>
              <a:gd name="connsiteY6" fmla="*/ 534838 h 802257"/>
              <a:gd name="connsiteX7" fmla="*/ 1906437 w 3950898"/>
              <a:gd name="connsiteY7" fmla="*/ 508959 h 802257"/>
              <a:gd name="connsiteX8" fmla="*/ 2018581 w 3950898"/>
              <a:gd name="connsiteY8" fmla="*/ 431321 h 802257"/>
              <a:gd name="connsiteX9" fmla="*/ 2070339 w 3950898"/>
              <a:gd name="connsiteY9" fmla="*/ 405442 h 802257"/>
              <a:gd name="connsiteX10" fmla="*/ 2130724 w 3950898"/>
              <a:gd name="connsiteY10" fmla="*/ 336430 h 802257"/>
              <a:gd name="connsiteX11" fmla="*/ 2156603 w 3950898"/>
              <a:gd name="connsiteY11" fmla="*/ 284672 h 802257"/>
              <a:gd name="connsiteX12" fmla="*/ 2216988 w 3950898"/>
              <a:gd name="connsiteY12" fmla="*/ 207034 h 802257"/>
              <a:gd name="connsiteX13" fmla="*/ 2260120 w 3950898"/>
              <a:gd name="connsiteY13" fmla="*/ 155276 h 802257"/>
              <a:gd name="connsiteX14" fmla="*/ 2311879 w 3950898"/>
              <a:gd name="connsiteY14" fmla="*/ 120770 h 802257"/>
              <a:gd name="connsiteX15" fmla="*/ 2337758 w 3950898"/>
              <a:gd name="connsiteY15" fmla="*/ 103517 h 802257"/>
              <a:gd name="connsiteX16" fmla="*/ 2424022 w 3950898"/>
              <a:gd name="connsiteY16" fmla="*/ 69011 h 802257"/>
              <a:gd name="connsiteX17" fmla="*/ 2501660 w 3950898"/>
              <a:gd name="connsiteY17" fmla="*/ 43132 h 802257"/>
              <a:gd name="connsiteX18" fmla="*/ 2527539 w 3950898"/>
              <a:gd name="connsiteY18" fmla="*/ 34506 h 802257"/>
              <a:gd name="connsiteX19" fmla="*/ 2691441 w 3950898"/>
              <a:gd name="connsiteY19" fmla="*/ 8627 h 802257"/>
              <a:gd name="connsiteX20" fmla="*/ 2915728 w 3950898"/>
              <a:gd name="connsiteY20" fmla="*/ 0 h 802257"/>
              <a:gd name="connsiteX21" fmla="*/ 3536830 w 3950898"/>
              <a:gd name="connsiteY21" fmla="*/ 25879 h 802257"/>
              <a:gd name="connsiteX22" fmla="*/ 3700732 w 3950898"/>
              <a:gd name="connsiteY22" fmla="*/ 155276 h 802257"/>
              <a:gd name="connsiteX23" fmla="*/ 3743864 w 3950898"/>
              <a:gd name="connsiteY23" fmla="*/ 232913 h 802257"/>
              <a:gd name="connsiteX24" fmla="*/ 3752490 w 3950898"/>
              <a:gd name="connsiteY24" fmla="*/ 258793 h 802257"/>
              <a:gd name="connsiteX25" fmla="*/ 3786996 w 3950898"/>
              <a:gd name="connsiteY25" fmla="*/ 310551 h 802257"/>
              <a:gd name="connsiteX26" fmla="*/ 3804249 w 3950898"/>
              <a:gd name="connsiteY26" fmla="*/ 370936 h 802257"/>
              <a:gd name="connsiteX27" fmla="*/ 3950898 w 3950898"/>
              <a:gd name="connsiteY27" fmla="*/ 802257 h 802257"/>
              <a:gd name="connsiteX28" fmla="*/ 0 w 3950898"/>
              <a:gd name="connsiteY28" fmla="*/ 802257 h 802257"/>
              <a:gd name="connsiteX0" fmla="*/ 0 w 3950898"/>
              <a:gd name="connsiteY0" fmla="*/ 802257 h 802257"/>
              <a:gd name="connsiteX1" fmla="*/ 0 w 3950898"/>
              <a:gd name="connsiteY1" fmla="*/ 802257 h 802257"/>
              <a:gd name="connsiteX2" fmla="*/ 43132 w 3950898"/>
              <a:gd name="connsiteY2" fmla="*/ 698740 h 802257"/>
              <a:gd name="connsiteX3" fmla="*/ 258793 w 3950898"/>
              <a:gd name="connsiteY3" fmla="*/ 609851 h 802257"/>
              <a:gd name="connsiteX4" fmla="*/ 1630392 w 3950898"/>
              <a:gd name="connsiteY4" fmla="*/ 569344 h 802257"/>
              <a:gd name="connsiteX5" fmla="*/ 1682151 w 3950898"/>
              <a:gd name="connsiteY5" fmla="*/ 560717 h 802257"/>
              <a:gd name="connsiteX6" fmla="*/ 1785668 w 3950898"/>
              <a:gd name="connsiteY6" fmla="*/ 534838 h 802257"/>
              <a:gd name="connsiteX7" fmla="*/ 1906437 w 3950898"/>
              <a:gd name="connsiteY7" fmla="*/ 508959 h 802257"/>
              <a:gd name="connsiteX8" fmla="*/ 2018581 w 3950898"/>
              <a:gd name="connsiteY8" fmla="*/ 431321 h 802257"/>
              <a:gd name="connsiteX9" fmla="*/ 2070339 w 3950898"/>
              <a:gd name="connsiteY9" fmla="*/ 405442 h 802257"/>
              <a:gd name="connsiteX10" fmla="*/ 2130724 w 3950898"/>
              <a:gd name="connsiteY10" fmla="*/ 336430 h 802257"/>
              <a:gd name="connsiteX11" fmla="*/ 2156603 w 3950898"/>
              <a:gd name="connsiteY11" fmla="*/ 284672 h 802257"/>
              <a:gd name="connsiteX12" fmla="*/ 2216988 w 3950898"/>
              <a:gd name="connsiteY12" fmla="*/ 207034 h 802257"/>
              <a:gd name="connsiteX13" fmla="*/ 2260120 w 3950898"/>
              <a:gd name="connsiteY13" fmla="*/ 155276 h 802257"/>
              <a:gd name="connsiteX14" fmla="*/ 2311879 w 3950898"/>
              <a:gd name="connsiteY14" fmla="*/ 120770 h 802257"/>
              <a:gd name="connsiteX15" fmla="*/ 2337758 w 3950898"/>
              <a:gd name="connsiteY15" fmla="*/ 103517 h 802257"/>
              <a:gd name="connsiteX16" fmla="*/ 2424022 w 3950898"/>
              <a:gd name="connsiteY16" fmla="*/ 69011 h 802257"/>
              <a:gd name="connsiteX17" fmla="*/ 2501660 w 3950898"/>
              <a:gd name="connsiteY17" fmla="*/ 43132 h 802257"/>
              <a:gd name="connsiteX18" fmla="*/ 2691441 w 3950898"/>
              <a:gd name="connsiteY18" fmla="*/ 8627 h 802257"/>
              <a:gd name="connsiteX19" fmla="*/ 2915728 w 3950898"/>
              <a:gd name="connsiteY19" fmla="*/ 0 h 802257"/>
              <a:gd name="connsiteX20" fmla="*/ 3536830 w 3950898"/>
              <a:gd name="connsiteY20" fmla="*/ 25879 h 802257"/>
              <a:gd name="connsiteX21" fmla="*/ 3700732 w 3950898"/>
              <a:gd name="connsiteY21" fmla="*/ 155276 h 802257"/>
              <a:gd name="connsiteX22" fmla="*/ 3743864 w 3950898"/>
              <a:gd name="connsiteY22" fmla="*/ 232913 h 802257"/>
              <a:gd name="connsiteX23" fmla="*/ 3752490 w 3950898"/>
              <a:gd name="connsiteY23" fmla="*/ 258793 h 802257"/>
              <a:gd name="connsiteX24" fmla="*/ 3786996 w 3950898"/>
              <a:gd name="connsiteY24" fmla="*/ 310551 h 802257"/>
              <a:gd name="connsiteX25" fmla="*/ 3804249 w 3950898"/>
              <a:gd name="connsiteY25" fmla="*/ 370936 h 802257"/>
              <a:gd name="connsiteX26" fmla="*/ 3950898 w 3950898"/>
              <a:gd name="connsiteY26" fmla="*/ 802257 h 802257"/>
              <a:gd name="connsiteX27" fmla="*/ 0 w 3950898"/>
              <a:gd name="connsiteY27" fmla="*/ 802257 h 802257"/>
              <a:gd name="connsiteX0" fmla="*/ 0 w 3950898"/>
              <a:gd name="connsiteY0" fmla="*/ 802257 h 802257"/>
              <a:gd name="connsiteX1" fmla="*/ 0 w 3950898"/>
              <a:gd name="connsiteY1" fmla="*/ 802257 h 802257"/>
              <a:gd name="connsiteX2" fmla="*/ 43132 w 3950898"/>
              <a:gd name="connsiteY2" fmla="*/ 698740 h 802257"/>
              <a:gd name="connsiteX3" fmla="*/ 258793 w 3950898"/>
              <a:gd name="connsiteY3" fmla="*/ 609851 h 802257"/>
              <a:gd name="connsiteX4" fmla="*/ 1630392 w 3950898"/>
              <a:gd name="connsiteY4" fmla="*/ 569344 h 802257"/>
              <a:gd name="connsiteX5" fmla="*/ 1682151 w 3950898"/>
              <a:gd name="connsiteY5" fmla="*/ 560717 h 802257"/>
              <a:gd name="connsiteX6" fmla="*/ 1785668 w 3950898"/>
              <a:gd name="connsiteY6" fmla="*/ 534838 h 802257"/>
              <a:gd name="connsiteX7" fmla="*/ 1906437 w 3950898"/>
              <a:gd name="connsiteY7" fmla="*/ 508959 h 802257"/>
              <a:gd name="connsiteX8" fmla="*/ 2018581 w 3950898"/>
              <a:gd name="connsiteY8" fmla="*/ 431321 h 802257"/>
              <a:gd name="connsiteX9" fmla="*/ 2070339 w 3950898"/>
              <a:gd name="connsiteY9" fmla="*/ 405442 h 802257"/>
              <a:gd name="connsiteX10" fmla="*/ 2130724 w 3950898"/>
              <a:gd name="connsiteY10" fmla="*/ 336430 h 802257"/>
              <a:gd name="connsiteX11" fmla="*/ 2156603 w 3950898"/>
              <a:gd name="connsiteY11" fmla="*/ 284672 h 802257"/>
              <a:gd name="connsiteX12" fmla="*/ 2216988 w 3950898"/>
              <a:gd name="connsiteY12" fmla="*/ 207034 h 802257"/>
              <a:gd name="connsiteX13" fmla="*/ 2260120 w 3950898"/>
              <a:gd name="connsiteY13" fmla="*/ 155276 h 802257"/>
              <a:gd name="connsiteX14" fmla="*/ 2311879 w 3950898"/>
              <a:gd name="connsiteY14" fmla="*/ 120770 h 802257"/>
              <a:gd name="connsiteX15" fmla="*/ 2337758 w 3950898"/>
              <a:gd name="connsiteY15" fmla="*/ 103517 h 802257"/>
              <a:gd name="connsiteX16" fmla="*/ 2424022 w 3950898"/>
              <a:gd name="connsiteY16" fmla="*/ 69011 h 802257"/>
              <a:gd name="connsiteX17" fmla="*/ 2501660 w 3950898"/>
              <a:gd name="connsiteY17" fmla="*/ 43132 h 802257"/>
              <a:gd name="connsiteX18" fmla="*/ 2691441 w 3950898"/>
              <a:gd name="connsiteY18" fmla="*/ 8627 h 802257"/>
              <a:gd name="connsiteX19" fmla="*/ 2915728 w 3950898"/>
              <a:gd name="connsiteY19" fmla="*/ 0 h 802257"/>
              <a:gd name="connsiteX20" fmla="*/ 3536830 w 3950898"/>
              <a:gd name="connsiteY20" fmla="*/ 25879 h 802257"/>
              <a:gd name="connsiteX21" fmla="*/ 3700732 w 3950898"/>
              <a:gd name="connsiteY21" fmla="*/ 155276 h 802257"/>
              <a:gd name="connsiteX22" fmla="*/ 3743864 w 3950898"/>
              <a:gd name="connsiteY22" fmla="*/ 232913 h 802257"/>
              <a:gd name="connsiteX23" fmla="*/ 3786996 w 3950898"/>
              <a:gd name="connsiteY23" fmla="*/ 310551 h 802257"/>
              <a:gd name="connsiteX24" fmla="*/ 3804249 w 3950898"/>
              <a:gd name="connsiteY24" fmla="*/ 370936 h 802257"/>
              <a:gd name="connsiteX25" fmla="*/ 3950898 w 3950898"/>
              <a:gd name="connsiteY25" fmla="*/ 802257 h 802257"/>
              <a:gd name="connsiteX26" fmla="*/ 0 w 3950898"/>
              <a:gd name="connsiteY26" fmla="*/ 802257 h 802257"/>
              <a:gd name="connsiteX0" fmla="*/ 0 w 3950898"/>
              <a:gd name="connsiteY0" fmla="*/ 802257 h 802257"/>
              <a:gd name="connsiteX1" fmla="*/ 0 w 3950898"/>
              <a:gd name="connsiteY1" fmla="*/ 802257 h 802257"/>
              <a:gd name="connsiteX2" fmla="*/ 43132 w 3950898"/>
              <a:gd name="connsiteY2" fmla="*/ 698740 h 802257"/>
              <a:gd name="connsiteX3" fmla="*/ 258793 w 3950898"/>
              <a:gd name="connsiteY3" fmla="*/ 609851 h 802257"/>
              <a:gd name="connsiteX4" fmla="*/ 1630392 w 3950898"/>
              <a:gd name="connsiteY4" fmla="*/ 569344 h 802257"/>
              <a:gd name="connsiteX5" fmla="*/ 1682151 w 3950898"/>
              <a:gd name="connsiteY5" fmla="*/ 560717 h 802257"/>
              <a:gd name="connsiteX6" fmla="*/ 1785668 w 3950898"/>
              <a:gd name="connsiteY6" fmla="*/ 534838 h 802257"/>
              <a:gd name="connsiteX7" fmla="*/ 1906437 w 3950898"/>
              <a:gd name="connsiteY7" fmla="*/ 508959 h 802257"/>
              <a:gd name="connsiteX8" fmla="*/ 2018581 w 3950898"/>
              <a:gd name="connsiteY8" fmla="*/ 431321 h 802257"/>
              <a:gd name="connsiteX9" fmla="*/ 2070339 w 3950898"/>
              <a:gd name="connsiteY9" fmla="*/ 405442 h 802257"/>
              <a:gd name="connsiteX10" fmla="*/ 2130724 w 3950898"/>
              <a:gd name="connsiteY10" fmla="*/ 336430 h 802257"/>
              <a:gd name="connsiteX11" fmla="*/ 2156603 w 3950898"/>
              <a:gd name="connsiteY11" fmla="*/ 284672 h 802257"/>
              <a:gd name="connsiteX12" fmla="*/ 2216988 w 3950898"/>
              <a:gd name="connsiteY12" fmla="*/ 207034 h 802257"/>
              <a:gd name="connsiteX13" fmla="*/ 2260120 w 3950898"/>
              <a:gd name="connsiteY13" fmla="*/ 155276 h 802257"/>
              <a:gd name="connsiteX14" fmla="*/ 2311879 w 3950898"/>
              <a:gd name="connsiteY14" fmla="*/ 120770 h 802257"/>
              <a:gd name="connsiteX15" fmla="*/ 2424022 w 3950898"/>
              <a:gd name="connsiteY15" fmla="*/ 69011 h 802257"/>
              <a:gd name="connsiteX16" fmla="*/ 2501660 w 3950898"/>
              <a:gd name="connsiteY16" fmla="*/ 43132 h 802257"/>
              <a:gd name="connsiteX17" fmla="*/ 2691441 w 3950898"/>
              <a:gd name="connsiteY17" fmla="*/ 8627 h 802257"/>
              <a:gd name="connsiteX18" fmla="*/ 2915728 w 3950898"/>
              <a:gd name="connsiteY18" fmla="*/ 0 h 802257"/>
              <a:gd name="connsiteX19" fmla="*/ 3536830 w 3950898"/>
              <a:gd name="connsiteY19" fmla="*/ 25879 h 802257"/>
              <a:gd name="connsiteX20" fmla="*/ 3700732 w 3950898"/>
              <a:gd name="connsiteY20" fmla="*/ 155276 h 802257"/>
              <a:gd name="connsiteX21" fmla="*/ 3743864 w 3950898"/>
              <a:gd name="connsiteY21" fmla="*/ 232913 h 802257"/>
              <a:gd name="connsiteX22" fmla="*/ 3786996 w 3950898"/>
              <a:gd name="connsiteY22" fmla="*/ 310551 h 802257"/>
              <a:gd name="connsiteX23" fmla="*/ 3804249 w 3950898"/>
              <a:gd name="connsiteY23" fmla="*/ 370936 h 802257"/>
              <a:gd name="connsiteX24" fmla="*/ 3950898 w 3950898"/>
              <a:gd name="connsiteY24" fmla="*/ 802257 h 802257"/>
              <a:gd name="connsiteX25" fmla="*/ 0 w 3950898"/>
              <a:gd name="connsiteY25" fmla="*/ 802257 h 802257"/>
              <a:gd name="connsiteX0" fmla="*/ 0 w 3950898"/>
              <a:gd name="connsiteY0" fmla="*/ 802257 h 802257"/>
              <a:gd name="connsiteX1" fmla="*/ 0 w 3950898"/>
              <a:gd name="connsiteY1" fmla="*/ 802257 h 802257"/>
              <a:gd name="connsiteX2" fmla="*/ 43132 w 3950898"/>
              <a:gd name="connsiteY2" fmla="*/ 698740 h 802257"/>
              <a:gd name="connsiteX3" fmla="*/ 258793 w 3950898"/>
              <a:gd name="connsiteY3" fmla="*/ 609851 h 802257"/>
              <a:gd name="connsiteX4" fmla="*/ 1630392 w 3950898"/>
              <a:gd name="connsiteY4" fmla="*/ 569344 h 802257"/>
              <a:gd name="connsiteX5" fmla="*/ 1785668 w 3950898"/>
              <a:gd name="connsiteY5" fmla="*/ 534838 h 802257"/>
              <a:gd name="connsiteX6" fmla="*/ 1906437 w 3950898"/>
              <a:gd name="connsiteY6" fmla="*/ 508959 h 802257"/>
              <a:gd name="connsiteX7" fmla="*/ 2018581 w 3950898"/>
              <a:gd name="connsiteY7" fmla="*/ 431321 h 802257"/>
              <a:gd name="connsiteX8" fmla="*/ 2070339 w 3950898"/>
              <a:gd name="connsiteY8" fmla="*/ 405442 h 802257"/>
              <a:gd name="connsiteX9" fmla="*/ 2130724 w 3950898"/>
              <a:gd name="connsiteY9" fmla="*/ 336430 h 802257"/>
              <a:gd name="connsiteX10" fmla="*/ 2156603 w 3950898"/>
              <a:gd name="connsiteY10" fmla="*/ 284672 h 802257"/>
              <a:gd name="connsiteX11" fmla="*/ 2216988 w 3950898"/>
              <a:gd name="connsiteY11" fmla="*/ 207034 h 802257"/>
              <a:gd name="connsiteX12" fmla="*/ 2260120 w 3950898"/>
              <a:gd name="connsiteY12" fmla="*/ 155276 h 802257"/>
              <a:gd name="connsiteX13" fmla="*/ 2311879 w 3950898"/>
              <a:gd name="connsiteY13" fmla="*/ 120770 h 802257"/>
              <a:gd name="connsiteX14" fmla="*/ 2424022 w 3950898"/>
              <a:gd name="connsiteY14" fmla="*/ 69011 h 802257"/>
              <a:gd name="connsiteX15" fmla="*/ 2501660 w 3950898"/>
              <a:gd name="connsiteY15" fmla="*/ 43132 h 802257"/>
              <a:gd name="connsiteX16" fmla="*/ 2691441 w 3950898"/>
              <a:gd name="connsiteY16" fmla="*/ 8627 h 802257"/>
              <a:gd name="connsiteX17" fmla="*/ 2915728 w 3950898"/>
              <a:gd name="connsiteY17" fmla="*/ 0 h 802257"/>
              <a:gd name="connsiteX18" fmla="*/ 3536830 w 3950898"/>
              <a:gd name="connsiteY18" fmla="*/ 25879 h 802257"/>
              <a:gd name="connsiteX19" fmla="*/ 3700732 w 3950898"/>
              <a:gd name="connsiteY19" fmla="*/ 155276 h 802257"/>
              <a:gd name="connsiteX20" fmla="*/ 3743864 w 3950898"/>
              <a:gd name="connsiteY20" fmla="*/ 232913 h 802257"/>
              <a:gd name="connsiteX21" fmla="*/ 3786996 w 3950898"/>
              <a:gd name="connsiteY21" fmla="*/ 310551 h 802257"/>
              <a:gd name="connsiteX22" fmla="*/ 3804249 w 3950898"/>
              <a:gd name="connsiteY22" fmla="*/ 370936 h 802257"/>
              <a:gd name="connsiteX23" fmla="*/ 3950898 w 3950898"/>
              <a:gd name="connsiteY23" fmla="*/ 802257 h 802257"/>
              <a:gd name="connsiteX24" fmla="*/ 0 w 3950898"/>
              <a:gd name="connsiteY24" fmla="*/ 802257 h 802257"/>
              <a:gd name="connsiteX0" fmla="*/ 0 w 3950898"/>
              <a:gd name="connsiteY0" fmla="*/ 802257 h 802257"/>
              <a:gd name="connsiteX1" fmla="*/ 0 w 3950898"/>
              <a:gd name="connsiteY1" fmla="*/ 802257 h 802257"/>
              <a:gd name="connsiteX2" fmla="*/ 43132 w 3950898"/>
              <a:gd name="connsiteY2" fmla="*/ 698740 h 802257"/>
              <a:gd name="connsiteX3" fmla="*/ 258793 w 3950898"/>
              <a:gd name="connsiteY3" fmla="*/ 609851 h 802257"/>
              <a:gd name="connsiteX4" fmla="*/ 1630392 w 3950898"/>
              <a:gd name="connsiteY4" fmla="*/ 569344 h 802257"/>
              <a:gd name="connsiteX5" fmla="*/ 1906437 w 3950898"/>
              <a:gd name="connsiteY5" fmla="*/ 508959 h 802257"/>
              <a:gd name="connsiteX6" fmla="*/ 2018581 w 3950898"/>
              <a:gd name="connsiteY6" fmla="*/ 431321 h 802257"/>
              <a:gd name="connsiteX7" fmla="*/ 2070339 w 3950898"/>
              <a:gd name="connsiteY7" fmla="*/ 405442 h 802257"/>
              <a:gd name="connsiteX8" fmla="*/ 2130724 w 3950898"/>
              <a:gd name="connsiteY8" fmla="*/ 336430 h 802257"/>
              <a:gd name="connsiteX9" fmla="*/ 2156603 w 3950898"/>
              <a:gd name="connsiteY9" fmla="*/ 284672 h 802257"/>
              <a:gd name="connsiteX10" fmla="*/ 2216988 w 3950898"/>
              <a:gd name="connsiteY10" fmla="*/ 207034 h 802257"/>
              <a:gd name="connsiteX11" fmla="*/ 2260120 w 3950898"/>
              <a:gd name="connsiteY11" fmla="*/ 155276 h 802257"/>
              <a:gd name="connsiteX12" fmla="*/ 2311879 w 3950898"/>
              <a:gd name="connsiteY12" fmla="*/ 120770 h 802257"/>
              <a:gd name="connsiteX13" fmla="*/ 2424022 w 3950898"/>
              <a:gd name="connsiteY13" fmla="*/ 69011 h 802257"/>
              <a:gd name="connsiteX14" fmla="*/ 2501660 w 3950898"/>
              <a:gd name="connsiteY14" fmla="*/ 43132 h 802257"/>
              <a:gd name="connsiteX15" fmla="*/ 2691441 w 3950898"/>
              <a:gd name="connsiteY15" fmla="*/ 8627 h 802257"/>
              <a:gd name="connsiteX16" fmla="*/ 2915728 w 3950898"/>
              <a:gd name="connsiteY16" fmla="*/ 0 h 802257"/>
              <a:gd name="connsiteX17" fmla="*/ 3536830 w 3950898"/>
              <a:gd name="connsiteY17" fmla="*/ 25879 h 802257"/>
              <a:gd name="connsiteX18" fmla="*/ 3700732 w 3950898"/>
              <a:gd name="connsiteY18" fmla="*/ 155276 h 802257"/>
              <a:gd name="connsiteX19" fmla="*/ 3743864 w 3950898"/>
              <a:gd name="connsiteY19" fmla="*/ 232913 h 802257"/>
              <a:gd name="connsiteX20" fmla="*/ 3786996 w 3950898"/>
              <a:gd name="connsiteY20" fmla="*/ 310551 h 802257"/>
              <a:gd name="connsiteX21" fmla="*/ 3804249 w 3950898"/>
              <a:gd name="connsiteY21" fmla="*/ 370936 h 802257"/>
              <a:gd name="connsiteX22" fmla="*/ 3950898 w 3950898"/>
              <a:gd name="connsiteY22" fmla="*/ 802257 h 802257"/>
              <a:gd name="connsiteX23" fmla="*/ 0 w 3950898"/>
              <a:gd name="connsiteY23" fmla="*/ 802257 h 802257"/>
              <a:gd name="connsiteX0" fmla="*/ 0 w 3950898"/>
              <a:gd name="connsiteY0" fmla="*/ 802257 h 802257"/>
              <a:gd name="connsiteX1" fmla="*/ 0 w 3950898"/>
              <a:gd name="connsiteY1" fmla="*/ 802257 h 802257"/>
              <a:gd name="connsiteX2" fmla="*/ 43132 w 3950898"/>
              <a:gd name="connsiteY2" fmla="*/ 698740 h 802257"/>
              <a:gd name="connsiteX3" fmla="*/ 258793 w 3950898"/>
              <a:gd name="connsiteY3" fmla="*/ 609851 h 802257"/>
              <a:gd name="connsiteX4" fmla="*/ 1630392 w 3950898"/>
              <a:gd name="connsiteY4" fmla="*/ 569344 h 802257"/>
              <a:gd name="connsiteX5" fmla="*/ 1906437 w 3950898"/>
              <a:gd name="connsiteY5" fmla="*/ 508959 h 802257"/>
              <a:gd name="connsiteX6" fmla="*/ 2018581 w 3950898"/>
              <a:gd name="connsiteY6" fmla="*/ 431321 h 802257"/>
              <a:gd name="connsiteX7" fmla="*/ 2130724 w 3950898"/>
              <a:gd name="connsiteY7" fmla="*/ 336430 h 802257"/>
              <a:gd name="connsiteX8" fmla="*/ 2156603 w 3950898"/>
              <a:gd name="connsiteY8" fmla="*/ 284672 h 802257"/>
              <a:gd name="connsiteX9" fmla="*/ 2216988 w 3950898"/>
              <a:gd name="connsiteY9" fmla="*/ 207034 h 802257"/>
              <a:gd name="connsiteX10" fmla="*/ 2260120 w 3950898"/>
              <a:gd name="connsiteY10" fmla="*/ 155276 h 802257"/>
              <a:gd name="connsiteX11" fmla="*/ 2311879 w 3950898"/>
              <a:gd name="connsiteY11" fmla="*/ 120770 h 802257"/>
              <a:gd name="connsiteX12" fmla="*/ 2424022 w 3950898"/>
              <a:gd name="connsiteY12" fmla="*/ 69011 h 802257"/>
              <a:gd name="connsiteX13" fmla="*/ 2501660 w 3950898"/>
              <a:gd name="connsiteY13" fmla="*/ 43132 h 802257"/>
              <a:gd name="connsiteX14" fmla="*/ 2691441 w 3950898"/>
              <a:gd name="connsiteY14" fmla="*/ 8627 h 802257"/>
              <a:gd name="connsiteX15" fmla="*/ 2915728 w 3950898"/>
              <a:gd name="connsiteY15" fmla="*/ 0 h 802257"/>
              <a:gd name="connsiteX16" fmla="*/ 3536830 w 3950898"/>
              <a:gd name="connsiteY16" fmla="*/ 25879 h 802257"/>
              <a:gd name="connsiteX17" fmla="*/ 3700732 w 3950898"/>
              <a:gd name="connsiteY17" fmla="*/ 155276 h 802257"/>
              <a:gd name="connsiteX18" fmla="*/ 3743864 w 3950898"/>
              <a:gd name="connsiteY18" fmla="*/ 232913 h 802257"/>
              <a:gd name="connsiteX19" fmla="*/ 3786996 w 3950898"/>
              <a:gd name="connsiteY19" fmla="*/ 310551 h 802257"/>
              <a:gd name="connsiteX20" fmla="*/ 3804249 w 3950898"/>
              <a:gd name="connsiteY20" fmla="*/ 370936 h 802257"/>
              <a:gd name="connsiteX21" fmla="*/ 3950898 w 3950898"/>
              <a:gd name="connsiteY21" fmla="*/ 802257 h 802257"/>
              <a:gd name="connsiteX22" fmla="*/ 0 w 3950898"/>
              <a:gd name="connsiteY22" fmla="*/ 802257 h 802257"/>
              <a:gd name="connsiteX0" fmla="*/ 0 w 3950898"/>
              <a:gd name="connsiteY0" fmla="*/ 802257 h 802257"/>
              <a:gd name="connsiteX1" fmla="*/ 0 w 3950898"/>
              <a:gd name="connsiteY1" fmla="*/ 802257 h 802257"/>
              <a:gd name="connsiteX2" fmla="*/ 43132 w 3950898"/>
              <a:gd name="connsiteY2" fmla="*/ 698740 h 802257"/>
              <a:gd name="connsiteX3" fmla="*/ 258793 w 3950898"/>
              <a:gd name="connsiteY3" fmla="*/ 609851 h 802257"/>
              <a:gd name="connsiteX4" fmla="*/ 1630392 w 3950898"/>
              <a:gd name="connsiteY4" fmla="*/ 569344 h 802257"/>
              <a:gd name="connsiteX5" fmla="*/ 1906437 w 3950898"/>
              <a:gd name="connsiteY5" fmla="*/ 508959 h 802257"/>
              <a:gd name="connsiteX6" fmla="*/ 2018581 w 3950898"/>
              <a:gd name="connsiteY6" fmla="*/ 431321 h 802257"/>
              <a:gd name="connsiteX7" fmla="*/ 2130724 w 3950898"/>
              <a:gd name="connsiteY7" fmla="*/ 336430 h 802257"/>
              <a:gd name="connsiteX8" fmla="*/ 2216988 w 3950898"/>
              <a:gd name="connsiteY8" fmla="*/ 207034 h 802257"/>
              <a:gd name="connsiteX9" fmla="*/ 2260120 w 3950898"/>
              <a:gd name="connsiteY9" fmla="*/ 155276 h 802257"/>
              <a:gd name="connsiteX10" fmla="*/ 2311879 w 3950898"/>
              <a:gd name="connsiteY10" fmla="*/ 120770 h 802257"/>
              <a:gd name="connsiteX11" fmla="*/ 2424022 w 3950898"/>
              <a:gd name="connsiteY11" fmla="*/ 69011 h 802257"/>
              <a:gd name="connsiteX12" fmla="*/ 2501660 w 3950898"/>
              <a:gd name="connsiteY12" fmla="*/ 43132 h 802257"/>
              <a:gd name="connsiteX13" fmla="*/ 2691441 w 3950898"/>
              <a:gd name="connsiteY13" fmla="*/ 8627 h 802257"/>
              <a:gd name="connsiteX14" fmla="*/ 2915728 w 3950898"/>
              <a:gd name="connsiteY14" fmla="*/ 0 h 802257"/>
              <a:gd name="connsiteX15" fmla="*/ 3536830 w 3950898"/>
              <a:gd name="connsiteY15" fmla="*/ 25879 h 802257"/>
              <a:gd name="connsiteX16" fmla="*/ 3700732 w 3950898"/>
              <a:gd name="connsiteY16" fmla="*/ 155276 h 802257"/>
              <a:gd name="connsiteX17" fmla="*/ 3743864 w 3950898"/>
              <a:gd name="connsiteY17" fmla="*/ 232913 h 802257"/>
              <a:gd name="connsiteX18" fmla="*/ 3786996 w 3950898"/>
              <a:gd name="connsiteY18" fmla="*/ 310551 h 802257"/>
              <a:gd name="connsiteX19" fmla="*/ 3804249 w 3950898"/>
              <a:gd name="connsiteY19" fmla="*/ 370936 h 802257"/>
              <a:gd name="connsiteX20" fmla="*/ 3950898 w 3950898"/>
              <a:gd name="connsiteY20" fmla="*/ 802257 h 802257"/>
              <a:gd name="connsiteX21" fmla="*/ 0 w 3950898"/>
              <a:gd name="connsiteY21" fmla="*/ 802257 h 802257"/>
              <a:gd name="connsiteX0" fmla="*/ 0 w 3950898"/>
              <a:gd name="connsiteY0" fmla="*/ 802257 h 802257"/>
              <a:gd name="connsiteX1" fmla="*/ 0 w 3950898"/>
              <a:gd name="connsiteY1" fmla="*/ 802257 h 802257"/>
              <a:gd name="connsiteX2" fmla="*/ 43132 w 3950898"/>
              <a:gd name="connsiteY2" fmla="*/ 698740 h 802257"/>
              <a:gd name="connsiteX3" fmla="*/ 258793 w 3950898"/>
              <a:gd name="connsiteY3" fmla="*/ 609851 h 802257"/>
              <a:gd name="connsiteX4" fmla="*/ 1630392 w 3950898"/>
              <a:gd name="connsiteY4" fmla="*/ 569344 h 802257"/>
              <a:gd name="connsiteX5" fmla="*/ 1906437 w 3950898"/>
              <a:gd name="connsiteY5" fmla="*/ 508959 h 802257"/>
              <a:gd name="connsiteX6" fmla="*/ 2018581 w 3950898"/>
              <a:gd name="connsiteY6" fmla="*/ 431321 h 802257"/>
              <a:gd name="connsiteX7" fmla="*/ 2130724 w 3950898"/>
              <a:gd name="connsiteY7" fmla="*/ 336430 h 802257"/>
              <a:gd name="connsiteX8" fmla="*/ 2216988 w 3950898"/>
              <a:gd name="connsiteY8" fmla="*/ 207034 h 802257"/>
              <a:gd name="connsiteX9" fmla="*/ 2311879 w 3950898"/>
              <a:gd name="connsiteY9" fmla="*/ 120770 h 802257"/>
              <a:gd name="connsiteX10" fmla="*/ 2424022 w 3950898"/>
              <a:gd name="connsiteY10" fmla="*/ 69011 h 802257"/>
              <a:gd name="connsiteX11" fmla="*/ 2501660 w 3950898"/>
              <a:gd name="connsiteY11" fmla="*/ 43132 h 802257"/>
              <a:gd name="connsiteX12" fmla="*/ 2691441 w 3950898"/>
              <a:gd name="connsiteY12" fmla="*/ 8627 h 802257"/>
              <a:gd name="connsiteX13" fmla="*/ 2915728 w 3950898"/>
              <a:gd name="connsiteY13" fmla="*/ 0 h 802257"/>
              <a:gd name="connsiteX14" fmla="*/ 3536830 w 3950898"/>
              <a:gd name="connsiteY14" fmla="*/ 25879 h 802257"/>
              <a:gd name="connsiteX15" fmla="*/ 3700732 w 3950898"/>
              <a:gd name="connsiteY15" fmla="*/ 155276 h 802257"/>
              <a:gd name="connsiteX16" fmla="*/ 3743864 w 3950898"/>
              <a:gd name="connsiteY16" fmla="*/ 232913 h 802257"/>
              <a:gd name="connsiteX17" fmla="*/ 3786996 w 3950898"/>
              <a:gd name="connsiteY17" fmla="*/ 310551 h 802257"/>
              <a:gd name="connsiteX18" fmla="*/ 3804249 w 3950898"/>
              <a:gd name="connsiteY18" fmla="*/ 370936 h 802257"/>
              <a:gd name="connsiteX19" fmla="*/ 3950898 w 3950898"/>
              <a:gd name="connsiteY19" fmla="*/ 802257 h 802257"/>
              <a:gd name="connsiteX20" fmla="*/ 0 w 3950898"/>
              <a:gd name="connsiteY20" fmla="*/ 802257 h 802257"/>
              <a:gd name="connsiteX0" fmla="*/ 0 w 3950898"/>
              <a:gd name="connsiteY0" fmla="*/ 802257 h 802257"/>
              <a:gd name="connsiteX1" fmla="*/ 0 w 3950898"/>
              <a:gd name="connsiteY1" fmla="*/ 802257 h 802257"/>
              <a:gd name="connsiteX2" fmla="*/ 43132 w 3950898"/>
              <a:gd name="connsiteY2" fmla="*/ 698740 h 802257"/>
              <a:gd name="connsiteX3" fmla="*/ 258793 w 3950898"/>
              <a:gd name="connsiteY3" fmla="*/ 609851 h 802257"/>
              <a:gd name="connsiteX4" fmla="*/ 1630392 w 3950898"/>
              <a:gd name="connsiteY4" fmla="*/ 569344 h 802257"/>
              <a:gd name="connsiteX5" fmla="*/ 1906437 w 3950898"/>
              <a:gd name="connsiteY5" fmla="*/ 508959 h 802257"/>
              <a:gd name="connsiteX6" fmla="*/ 2018581 w 3950898"/>
              <a:gd name="connsiteY6" fmla="*/ 431321 h 802257"/>
              <a:gd name="connsiteX7" fmla="*/ 2130724 w 3950898"/>
              <a:gd name="connsiteY7" fmla="*/ 336430 h 802257"/>
              <a:gd name="connsiteX8" fmla="*/ 2216988 w 3950898"/>
              <a:gd name="connsiteY8" fmla="*/ 207034 h 802257"/>
              <a:gd name="connsiteX9" fmla="*/ 2311879 w 3950898"/>
              <a:gd name="connsiteY9" fmla="*/ 120770 h 802257"/>
              <a:gd name="connsiteX10" fmla="*/ 2501660 w 3950898"/>
              <a:gd name="connsiteY10" fmla="*/ 43132 h 802257"/>
              <a:gd name="connsiteX11" fmla="*/ 2691441 w 3950898"/>
              <a:gd name="connsiteY11" fmla="*/ 8627 h 802257"/>
              <a:gd name="connsiteX12" fmla="*/ 2915728 w 3950898"/>
              <a:gd name="connsiteY12" fmla="*/ 0 h 802257"/>
              <a:gd name="connsiteX13" fmla="*/ 3536830 w 3950898"/>
              <a:gd name="connsiteY13" fmla="*/ 25879 h 802257"/>
              <a:gd name="connsiteX14" fmla="*/ 3700732 w 3950898"/>
              <a:gd name="connsiteY14" fmla="*/ 155276 h 802257"/>
              <a:gd name="connsiteX15" fmla="*/ 3743864 w 3950898"/>
              <a:gd name="connsiteY15" fmla="*/ 232913 h 802257"/>
              <a:gd name="connsiteX16" fmla="*/ 3786996 w 3950898"/>
              <a:gd name="connsiteY16" fmla="*/ 310551 h 802257"/>
              <a:gd name="connsiteX17" fmla="*/ 3804249 w 3950898"/>
              <a:gd name="connsiteY17" fmla="*/ 370936 h 802257"/>
              <a:gd name="connsiteX18" fmla="*/ 3950898 w 3950898"/>
              <a:gd name="connsiteY18" fmla="*/ 802257 h 802257"/>
              <a:gd name="connsiteX19" fmla="*/ 0 w 3950898"/>
              <a:gd name="connsiteY19" fmla="*/ 802257 h 802257"/>
              <a:gd name="connsiteX0" fmla="*/ 0 w 3950898"/>
              <a:gd name="connsiteY0" fmla="*/ 803155 h 803155"/>
              <a:gd name="connsiteX1" fmla="*/ 0 w 3950898"/>
              <a:gd name="connsiteY1" fmla="*/ 803155 h 803155"/>
              <a:gd name="connsiteX2" fmla="*/ 43132 w 3950898"/>
              <a:gd name="connsiteY2" fmla="*/ 699638 h 803155"/>
              <a:gd name="connsiteX3" fmla="*/ 258793 w 3950898"/>
              <a:gd name="connsiteY3" fmla="*/ 610749 h 803155"/>
              <a:gd name="connsiteX4" fmla="*/ 1630392 w 3950898"/>
              <a:gd name="connsiteY4" fmla="*/ 570242 h 803155"/>
              <a:gd name="connsiteX5" fmla="*/ 1906437 w 3950898"/>
              <a:gd name="connsiteY5" fmla="*/ 509857 h 803155"/>
              <a:gd name="connsiteX6" fmla="*/ 2018581 w 3950898"/>
              <a:gd name="connsiteY6" fmla="*/ 432219 h 803155"/>
              <a:gd name="connsiteX7" fmla="*/ 2130724 w 3950898"/>
              <a:gd name="connsiteY7" fmla="*/ 337328 h 803155"/>
              <a:gd name="connsiteX8" fmla="*/ 2216988 w 3950898"/>
              <a:gd name="connsiteY8" fmla="*/ 207932 h 803155"/>
              <a:gd name="connsiteX9" fmla="*/ 2311879 w 3950898"/>
              <a:gd name="connsiteY9" fmla="*/ 121668 h 803155"/>
              <a:gd name="connsiteX10" fmla="*/ 2501660 w 3950898"/>
              <a:gd name="connsiteY10" fmla="*/ 44030 h 803155"/>
              <a:gd name="connsiteX11" fmla="*/ 2915728 w 3950898"/>
              <a:gd name="connsiteY11" fmla="*/ 898 h 803155"/>
              <a:gd name="connsiteX12" fmla="*/ 3536830 w 3950898"/>
              <a:gd name="connsiteY12" fmla="*/ 26777 h 803155"/>
              <a:gd name="connsiteX13" fmla="*/ 3700732 w 3950898"/>
              <a:gd name="connsiteY13" fmla="*/ 156174 h 803155"/>
              <a:gd name="connsiteX14" fmla="*/ 3743864 w 3950898"/>
              <a:gd name="connsiteY14" fmla="*/ 233811 h 803155"/>
              <a:gd name="connsiteX15" fmla="*/ 3786996 w 3950898"/>
              <a:gd name="connsiteY15" fmla="*/ 311449 h 803155"/>
              <a:gd name="connsiteX16" fmla="*/ 3804249 w 3950898"/>
              <a:gd name="connsiteY16" fmla="*/ 371834 h 803155"/>
              <a:gd name="connsiteX17" fmla="*/ 3950898 w 3950898"/>
              <a:gd name="connsiteY17" fmla="*/ 803155 h 803155"/>
              <a:gd name="connsiteX18" fmla="*/ 0 w 3950898"/>
              <a:gd name="connsiteY18" fmla="*/ 803155 h 803155"/>
              <a:gd name="connsiteX0" fmla="*/ 0 w 3950898"/>
              <a:gd name="connsiteY0" fmla="*/ 803155 h 803155"/>
              <a:gd name="connsiteX1" fmla="*/ 0 w 3950898"/>
              <a:gd name="connsiteY1" fmla="*/ 803155 h 803155"/>
              <a:gd name="connsiteX2" fmla="*/ 43132 w 3950898"/>
              <a:gd name="connsiteY2" fmla="*/ 699638 h 803155"/>
              <a:gd name="connsiteX3" fmla="*/ 258793 w 3950898"/>
              <a:gd name="connsiteY3" fmla="*/ 610749 h 803155"/>
              <a:gd name="connsiteX4" fmla="*/ 1630392 w 3950898"/>
              <a:gd name="connsiteY4" fmla="*/ 570242 h 803155"/>
              <a:gd name="connsiteX5" fmla="*/ 1906437 w 3950898"/>
              <a:gd name="connsiteY5" fmla="*/ 509857 h 803155"/>
              <a:gd name="connsiteX6" fmla="*/ 2018581 w 3950898"/>
              <a:gd name="connsiteY6" fmla="*/ 432219 h 803155"/>
              <a:gd name="connsiteX7" fmla="*/ 2130724 w 3950898"/>
              <a:gd name="connsiteY7" fmla="*/ 337328 h 803155"/>
              <a:gd name="connsiteX8" fmla="*/ 2216988 w 3950898"/>
              <a:gd name="connsiteY8" fmla="*/ 207932 h 803155"/>
              <a:gd name="connsiteX9" fmla="*/ 2311879 w 3950898"/>
              <a:gd name="connsiteY9" fmla="*/ 121668 h 803155"/>
              <a:gd name="connsiteX10" fmla="*/ 2501660 w 3950898"/>
              <a:gd name="connsiteY10" fmla="*/ 44030 h 803155"/>
              <a:gd name="connsiteX11" fmla="*/ 2915728 w 3950898"/>
              <a:gd name="connsiteY11" fmla="*/ 898 h 803155"/>
              <a:gd name="connsiteX12" fmla="*/ 3500422 w 3950898"/>
              <a:gd name="connsiteY12" fmla="*/ 26777 h 803155"/>
              <a:gd name="connsiteX13" fmla="*/ 3700732 w 3950898"/>
              <a:gd name="connsiteY13" fmla="*/ 156174 h 803155"/>
              <a:gd name="connsiteX14" fmla="*/ 3743864 w 3950898"/>
              <a:gd name="connsiteY14" fmla="*/ 233811 h 803155"/>
              <a:gd name="connsiteX15" fmla="*/ 3786996 w 3950898"/>
              <a:gd name="connsiteY15" fmla="*/ 311449 h 803155"/>
              <a:gd name="connsiteX16" fmla="*/ 3804249 w 3950898"/>
              <a:gd name="connsiteY16" fmla="*/ 371834 h 803155"/>
              <a:gd name="connsiteX17" fmla="*/ 3950898 w 3950898"/>
              <a:gd name="connsiteY17" fmla="*/ 803155 h 803155"/>
              <a:gd name="connsiteX18" fmla="*/ 0 w 3950898"/>
              <a:gd name="connsiteY18" fmla="*/ 803155 h 803155"/>
              <a:gd name="connsiteX0" fmla="*/ 0 w 3950898"/>
              <a:gd name="connsiteY0" fmla="*/ 803155 h 803155"/>
              <a:gd name="connsiteX1" fmla="*/ 0 w 3950898"/>
              <a:gd name="connsiteY1" fmla="*/ 803155 h 803155"/>
              <a:gd name="connsiteX2" fmla="*/ 43132 w 3950898"/>
              <a:gd name="connsiteY2" fmla="*/ 699638 h 803155"/>
              <a:gd name="connsiteX3" fmla="*/ 258793 w 3950898"/>
              <a:gd name="connsiteY3" fmla="*/ 610749 h 803155"/>
              <a:gd name="connsiteX4" fmla="*/ 1630392 w 3950898"/>
              <a:gd name="connsiteY4" fmla="*/ 570242 h 803155"/>
              <a:gd name="connsiteX5" fmla="*/ 2018581 w 3950898"/>
              <a:gd name="connsiteY5" fmla="*/ 432219 h 803155"/>
              <a:gd name="connsiteX6" fmla="*/ 2130724 w 3950898"/>
              <a:gd name="connsiteY6" fmla="*/ 337328 h 803155"/>
              <a:gd name="connsiteX7" fmla="*/ 2216988 w 3950898"/>
              <a:gd name="connsiteY7" fmla="*/ 207932 h 803155"/>
              <a:gd name="connsiteX8" fmla="*/ 2311879 w 3950898"/>
              <a:gd name="connsiteY8" fmla="*/ 121668 h 803155"/>
              <a:gd name="connsiteX9" fmla="*/ 2501660 w 3950898"/>
              <a:gd name="connsiteY9" fmla="*/ 44030 h 803155"/>
              <a:gd name="connsiteX10" fmla="*/ 2915728 w 3950898"/>
              <a:gd name="connsiteY10" fmla="*/ 898 h 803155"/>
              <a:gd name="connsiteX11" fmla="*/ 3500422 w 3950898"/>
              <a:gd name="connsiteY11" fmla="*/ 26777 h 803155"/>
              <a:gd name="connsiteX12" fmla="*/ 3700732 w 3950898"/>
              <a:gd name="connsiteY12" fmla="*/ 156174 h 803155"/>
              <a:gd name="connsiteX13" fmla="*/ 3743864 w 3950898"/>
              <a:gd name="connsiteY13" fmla="*/ 233811 h 803155"/>
              <a:gd name="connsiteX14" fmla="*/ 3786996 w 3950898"/>
              <a:gd name="connsiteY14" fmla="*/ 311449 h 803155"/>
              <a:gd name="connsiteX15" fmla="*/ 3804249 w 3950898"/>
              <a:gd name="connsiteY15" fmla="*/ 371834 h 803155"/>
              <a:gd name="connsiteX16" fmla="*/ 3950898 w 3950898"/>
              <a:gd name="connsiteY16" fmla="*/ 803155 h 803155"/>
              <a:gd name="connsiteX17" fmla="*/ 0 w 3950898"/>
              <a:gd name="connsiteY17" fmla="*/ 803155 h 803155"/>
              <a:gd name="connsiteX0" fmla="*/ 0 w 3950898"/>
              <a:gd name="connsiteY0" fmla="*/ 803155 h 803155"/>
              <a:gd name="connsiteX1" fmla="*/ 0 w 3950898"/>
              <a:gd name="connsiteY1" fmla="*/ 803155 h 803155"/>
              <a:gd name="connsiteX2" fmla="*/ 43132 w 3950898"/>
              <a:gd name="connsiteY2" fmla="*/ 699638 h 803155"/>
              <a:gd name="connsiteX3" fmla="*/ 258793 w 3950898"/>
              <a:gd name="connsiteY3" fmla="*/ 610749 h 803155"/>
              <a:gd name="connsiteX4" fmla="*/ 1630392 w 3950898"/>
              <a:gd name="connsiteY4" fmla="*/ 570242 h 803155"/>
              <a:gd name="connsiteX5" fmla="*/ 2018581 w 3950898"/>
              <a:gd name="connsiteY5" fmla="*/ 432219 h 803155"/>
              <a:gd name="connsiteX6" fmla="*/ 2216988 w 3950898"/>
              <a:gd name="connsiteY6" fmla="*/ 207932 h 803155"/>
              <a:gd name="connsiteX7" fmla="*/ 2311879 w 3950898"/>
              <a:gd name="connsiteY7" fmla="*/ 121668 h 803155"/>
              <a:gd name="connsiteX8" fmla="*/ 2501660 w 3950898"/>
              <a:gd name="connsiteY8" fmla="*/ 44030 h 803155"/>
              <a:gd name="connsiteX9" fmla="*/ 2915728 w 3950898"/>
              <a:gd name="connsiteY9" fmla="*/ 898 h 803155"/>
              <a:gd name="connsiteX10" fmla="*/ 3500422 w 3950898"/>
              <a:gd name="connsiteY10" fmla="*/ 26777 h 803155"/>
              <a:gd name="connsiteX11" fmla="*/ 3700732 w 3950898"/>
              <a:gd name="connsiteY11" fmla="*/ 156174 h 803155"/>
              <a:gd name="connsiteX12" fmla="*/ 3743864 w 3950898"/>
              <a:gd name="connsiteY12" fmla="*/ 233811 h 803155"/>
              <a:gd name="connsiteX13" fmla="*/ 3786996 w 3950898"/>
              <a:gd name="connsiteY13" fmla="*/ 311449 h 803155"/>
              <a:gd name="connsiteX14" fmla="*/ 3804249 w 3950898"/>
              <a:gd name="connsiteY14" fmla="*/ 371834 h 803155"/>
              <a:gd name="connsiteX15" fmla="*/ 3950898 w 3950898"/>
              <a:gd name="connsiteY15" fmla="*/ 803155 h 803155"/>
              <a:gd name="connsiteX16" fmla="*/ 0 w 3950898"/>
              <a:gd name="connsiteY16" fmla="*/ 803155 h 803155"/>
              <a:gd name="connsiteX0" fmla="*/ 0 w 3950898"/>
              <a:gd name="connsiteY0" fmla="*/ 803155 h 803155"/>
              <a:gd name="connsiteX1" fmla="*/ 0 w 3950898"/>
              <a:gd name="connsiteY1" fmla="*/ 803155 h 803155"/>
              <a:gd name="connsiteX2" fmla="*/ 43132 w 3950898"/>
              <a:gd name="connsiteY2" fmla="*/ 699638 h 803155"/>
              <a:gd name="connsiteX3" fmla="*/ 258793 w 3950898"/>
              <a:gd name="connsiteY3" fmla="*/ 610749 h 803155"/>
              <a:gd name="connsiteX4" fmla="*/ 1630392 w 3950898"/>
              <a:gd name="connsiteY4" fmla="*/ 570242 h 803155"/>
              <a:gd name="connsiteX5" fmla="*/ 1841090 w 3950898"/>
              <a:gd name="connsiteY5" fmla="*/ 389098 h 803155"/>
              <a:gd name="connsiteX6" fmla="*/ 2216988 w 3950898"/>
              <a:gd name="connsiteY6" fmla="*/ 207932 h 803155"/>
              <a:gd name="connsiteX7" fmla="*/ 2311879 w 3950898"/>
              <a:gd name="connsiteY7" fmla="*/ 121668 h 803155"/>
              <a:gd name="connsiteX8" fmla="*/ 2501660 w 3950898"/>
              <a:gd name="connsiteY8" fmla="*/ 44030 h 803155"/>
              <a:gd name="connsiteX9" fmla="*/ 2915728 w 3950898"/>
              <a:gd name="connsiteY9" fmla="*/ 898 h 803155"/>
              <a:gd name="connsiteX10" fmla="*/ 3500422 w 3950898"/>
              <a:gd name="connsiteY10" fmla="*/ 26777 h 803155"/>
              <a:gd name="connsiteX11" fmla="*/ 3700732 w 3950898"/>
              <a:gd name="connsiteY11" fmla="*/ 156174 h 803155"/>
              <a:gd name="connsiteX12" fmla="*/ 3743864 w 3950898"/>
              <a:gd name="connsiteY12" fmla="*/ 233811 h 803155"/>
              <a:gd name="connsiteX13" fmla="*/ 3786996 w 3950898"/>
              <a:gd name="connsiteY13" fmla="*/ 311449 h 803155"/>
              <a:gd name="connsiteX14" fmla="*/ 3804249 w 3950898"/>
              <a:gd name="connsiteY14" fmla="*/ 371834 h 803155"/>
              <a:gd name="connsiteX15" fmla="*/ 3950898 w 3950898"/>
              <a:gd name="connsiteY15" fmla="*/ 803155 h 803155"/>
              <a:gd name="connsiteX16" fmla="*/ 0 w 3950898"/>
              <a:gd name="connsiteY16" fmla="*/ 803155 h 803155"/>
              <a:gd name="connsiteX0" fmla="*/ 0 w 3950898"/>
              <a:gd name="connsiteY0" fmla="*/ 803155 h 803155"/>
              <a:gd name="connsiteX1" fmla="*/ 0 w 3950898"/>
              <a:gd name="connsiteY1" fmla="*/ 803155 h 803155"/>
              <a:gd name="connsiteX2" fmla="*/ 43132 w 3950898"/>
              <a:gd name="connsiteY2" fmla="*/ 699638 h 803155"/>
              <a:gd name="connsiteX3" fmla="*/ 258793 w 3950898"/>
              <a:gd name="connsiteY3" fmla="*/ 610749 h 803155"/>
              <a:gd name="connsiteX4" fmla="*/ 1630392 w 3950898"/>
              <a:gd name="connsiteY4" fmla="*/ 570242 h 803155"/>
              <a:gd name="connsiteX5" fmla="*/ 1841090 w 3950898"/>
              <a:gd name="connsiteY5" fmla="*/ 389098 h 803155"/>
              <a:gd name="connsiteX6" fmla="*/ 2311879 w 3950898"/>
              <a:gd name="connsiteY6" fmla="*/ 121668 h 803155"/>
              <a:gd name="connsiteX7" fmla="*/ 2501660 w 3950898"/>
              <a:gd name="connsiteY7" fmla="*/ 44030 h 803155"/>
              <a:gd name="connsiteX8" fmla="*/ 2915728 w 3950898"/>
              <a:gd name="connsiteY8" fmla="*/ 898 h 803155"/>
              <a:gd name="connsiteX9" fmla="*/ 3500422 w 3950898"/>
              <a:gd name="connsiteY9" fmla="*/ 26777 h 803155"/>
              <a:gd name="connsiteX10" fmla="*/ 3700732 w 3950898"/>
              <a:gd name="connsiteY10" fmla="*/ 156174 h 803155"/>
              <a:gd name="connsiteX11" fmla="*/ 3743864 w 3950898"/>
              <a:gd name="connsiteY11" fmla="*/ 233811 h 803155"/>
              <a:gd name="connsiteX12" fmla="*/ 3786996 w 3950898"/>
              <a:gd name="connsiteY12" fmla="*/ 311449 h 803155"/>
              <a:gd name="connsiteX13" fmla="*/ 3804249 w 3950898"/>
              <a:gd name="connsiteY13" fmla="*/ 371834 h 803155"/>
              <a:gd name="connsiteX14" fmla="*/ 3950898 w 3950898"/>
              <a:gd name="connsiteY14" fmla="*/ 803155 h 803155"/>
              <a:gd name="connsiteX15" fmla="*/ 0 w 3950898"/>
              <a:gd name="connsiteY15" fmla="*/ 803155 h 803155"/>
              <a:gd name="connsiteX0" fmla="*/ 0 w 3950898"/>
              <a:gd name="connsiteY0" fmla="*/ 804470 h 804470"/>
              <a:gd name="connsiteX1" fmla="*/ 0 w 3950898"/>
              <a:gd name="connsiteY1" fmla="*/ 804470 h 804470"/>
              <a:gd name="connsiteX2" fmla="*/ 43132 w 3950898"/>
              <a:gd name="connsiteY2" fmla="*/ 700953 h 804470"/>
              <a:gd name="connsiteX3" fmla="*/ 258793 w 3950898"/>
              <a:gd name="connsiteY3" fmla="*/ 612064 h 804470"/>
              <a:gd name="connsiteX4" fmla="*/ 1630392 w 3950898"/>
              <a:gd name="connsiteY4" fmla="*/ 571557 h 804470"/>
              <a:gd name="connsiteX5" fmla="*/ 1841090 w 3950898"/>
              <a:gd name="connsiteY5" fmla="*/ 390413 h 804470"/>
              <a:gd name="connsiteX6" fmla="*/ 2501660 w 3950898"/>
              <a:gd name="connsiteY6" fmla="*/ 45345 h 804470"/>
              <a:gd name="connsiteX7" fmla="*/ 2915728 w 3950898"/>
              <a:gd name="connsiteY7" fmla="*/ 2213 h 804470"/>
              <a:gd name="connsiteX8" fmla="*/ 3500422 w 3950898"/>
              <a:gd name="connsiteY8" fmla="*/ 28092 h 804470"/>
              <a:gd name="connsiteX9" fmla="*/ 3700732 w 3950898"/>
              <a:gd name="connsiteY9" fmla="*/ 157489 h 804470"/>
              <a:gd name="connsiteX10" fmla="*/ 3743864 w 3950898"/>
              <a:gd name="connsiteY10" fmla="*/ 235126 h 804470"/>
              <a:gd name="connsiteX11" fmla="*/ 3786996 w 3950898"/>
              <a:gd name="connsiteY11" fmla="*/ 312764 h 804470"/>
              <a:gd name="connsiteX12" fmla="*/ 3804249 w 3950898"/>
              <a:gd name="connsiteY12" fmla="*/ 373149 h 804470"/>
              <a:gd name="connsiteX13" fmla="*/ 3950898 w 3950898"/>
              <a:gd name="connsiteY13" fmla="*/ 804470 h 804470"/>
              <a:gd name="connsiteX14" fmla="*/ 0 w 3950898"/>
              <a:gd name="connsiteY14" fmla="*/ 804470 h 804470"/>
              <a:gd name="connsiteX0" fmla="*/ 0 w 3950898"/>
              <a:gd name="connsiteY0" fmla="*/ 807672 h 807672"/>
              <a:gd name="connsiteX1" fmla="*/ 0 w 3950898"/>
              <a:gd name="connsiteY1" fmla="*/ 807672 h 807672"/>
              <a:gd name="connsiteX2" fmla="*/ 43132 w 3950898"/>
              <a:gd name="connsiteY2" fmla="*/ 704155 h 807672"/>
              <a:gd name="connsiteX3" fmla="*/ 258793 w 3950898"/>
              <a:gd name="connsiteY3" fmla="*/ 615266 h 807672"/>
              <a:gd name="connsiteX4" fmla="*/ 1630392 w 3950898"/>
              <a:gd name="connsiteY4" fmla="*/ 574759 h 807672"/>
              <a:gd name="connsiteX5" fmla="*/ 1841090 w 3950898"/>
              <a:gd name="connsiteY5" fmla="*/ 393615 h 807672"/>
              <a:gd name="connsiteX6" fmla="*/ 1960735 w 3950898"/>
              <a:gd name="connsiteY6" fmla="*/ 41913 h 807672"/>
              <a:gd name="connsiteX7" fmla="*/ 2915728 w 3950898"/>
              <a:gd name="connsiteY7" fmla="*/ 5415 h 807672"/>
              <a:gd name="connsiteX8" fmla="*/ 3500422 w 3950898"/>
              <a:gd name="connsiteY8" fmla="*/ 31294 h 807672"/>
              <a:gd name="connsiteX9" fmla="*/ 3700732 w 3950898"/>
              <a:gd name="connsiteY9" fmla="*/ 160691 h 807672"/>
              <a:gd name="connsiteX10" fmla="*/ 3743864 w 3950898"/>
              <a:gd name="connsiteY10" fmla="*/ 238328 h 807672"/>
              <a:gd name="connsiteX11" fmla="*/ 3786996 w 3950898"/>
              <a:gd name="connsiteY11" fmla="*/ 315966 h 807672"/>
              <a:gd name="connsiteX12" fmla="*/ 3804249 w 3950898"/>
              <a:gd name="connsiteY12" fmla="*/ 376351 h 807672"/>
              <a:gd name="connsiteX13" fmla="*/ 3950898 w 3950898"/>
              <a:gd name="connsiteY13" fmla="*/ 807672 h 807672"/>
              <a:gd name="connsiteX14" fmla="*/ 0 w 3950898"/>
              <a:gd name="connsiteY14" fmla="*/ 807672 h 807672"/>
              <a:gd name="connsiteX0" fmla="*/ 0 w 3950898"/>
              <a:gd name="connsiteY0" fmla="*/ 819446 h 819446"/>
              <a:gd name="connsiteX1" fmla="*/ 0 w 3950898"/>
              <a:gd name="connsiteY1" fmla="*/ 819446 h 819446"/>
              <a:gd name="connsiteX2" fmla="*/ 43132 w 3950898"/>
              <a:gd name="connsiteY2" fmla="*/ 715929 h 819446"/>
              <a:gd name="connsiteX3" fmla="*/ 258793 w 3950898"/>
              <a:gd name="connsiteY3" fmla="*/ 627040 h 819446"/>
              <a:gd name="connsiteX4" fmla="*/ 1630392 w 3950898"/>
              <a:gd name="connsiteY4" fmla="*/ 586533 h 819446"/>
              <a:gd name="connsiteX5" fmla="*/ 1960735 w 3950898"/>
              <a:gd name="connsiteY5" fmla="*/ 53687 h 819446"/>
              <a:gd name="connsiteX6" fmla="*/ 2915728 w 3950898"/>
              <a:gd name="connsiteY6" fmla="*/ 17189 h 819446"/>
              <a:gd name="connsiteX7" fmla="*/ 3500422 w 3950898"/>
              <a:gd name="connsiteY7" fmla="*/ 43068 h 819446"/>
              <a:gd name="connsiteX8" fmla="*/ 3700732 w 3950898"/>
              <a:gd name="connsiteY8" fmla="*/ 172465 h 819446"/>
              <a:gd name="connsiteX9" fmla="*/ 3743864 w 3950898"/>
              <a:gd name="connsiteY9" fmla="*/ 250102 h 819446"/>
              <a:gd name="connsiteX10" fmla="*/ 3786996 w 3950898"/>
              <a:gd name="connsiteY10" fmla="*/ 327740 h 819446"/>
              <a:gd name="connsiteX11" fmla="*/ 3804249 w 3950898"/>
              <a:gd name="connsiteY11" fmla="*/ 388125 h 819446"/>
              <a:gd name="connsiteX12" fmla="*/ 3950898 w 3950898"/>
              <a:gd name="connsiteY12" fmla="*/ 819446 h 819446"/>
              <a:gd name="connsiteX13" fmla="*/ 0 w 3950898"/>
              <a:gd name="connsiteY13" fmla="*/ 819446 h 819446"/>
              <a:gd name="connsiteX0" fmla="*/ 0 w 3950898"/>
              <a:gd name="connsiteY0" fmla="*/ 818992 h 818992"/>
              <a:gd name="connsiteX1" fmla="*/ 0 w 3950898"/>
              <a:gd name="connsiteY1" fmla="*/ 818992 h 818992"/>
              <a:gd name="connsiteX2" fmla="*/ 43132 w 3950898"/>
              <a:gd name="connsiteY2" fmla="*/ 715475 h 818992"/>
              <a:gd name="connsiteX3" fmla="*/ 258793 w 3950898"/>
              <a:gd name="connsiteY3" fmla="*/ 626586 h 818992"/>
              <a:gd name="connsiteX4" fmla="*/ 1495161 w 3950898"/>
              <a:gd name="connsiteY4" fmla="*/ 579445 h 818992"/>
              <a:gd name="connsiteX5" fmla="*/ 1960735 w 3950898"/>
              <a:gd name="connsiteY5" fmla="*/ 53233 h 818992"/>
              <a:gd name="connsiteX6" fmla="*/ 2915728 w 3950898"/>
              <a:gd name="connsiteY6" fmla="*/ 16735 h 818992"/>
              <a:gd name="connsiteX7" fmla="*/ 3500422 w 3950898"/>
              <a:gd name="connsiteY7" fmla="*/ 42614 h 818992"/>
              <a:gd name="connsiteX8" fmla="*/ 3700732 w 3950898"/>
              <a:gd name="connsiteY8" fmla="*/ 172011 h 818992"/>
              <a:gd name="connsiteX9" fmla="*/ 3743864 w 3950898"/>
              <a:gd name="connsiteY9" fmla="*/ 249648 h 818992"/>
              <a:gd name="connsiteX10" fmla="*/ 3786996 w 3950898"/>
              <a:gd name="connsiteY10" fmla="*/ 327286 h 818992"/>
              <a:gd name="connsiteX11" fmla="*/ 3804249 w 3950898"/>
              <a:gd name="connsiteY11" fmla="*/ 387671 h 818992"/>
              <a:gd name="connsiteX12" fmla="*/ 3950898 w 3950898"/>
              <a:gd name="connsiteY12" fmla="*/ 818992 h 818992"/>
              <a:gd name="connsiteX13" fmla="*/ 0 w 3950898"/>
              <a:gd name="connsiteY13" fmla="*/ 818992 h 818992"/>
              <a:gd name="connsiteX0" fmla="*/ 0 w 3950898"/>
              <a:gd name="connsiteY0" fmla="*/ 818992 h 818992"/>
              <a:gd name="connsiteX1" fmla="*/ 0 w 3950898"/>
              <a:gd name="connsiteY1" fmla="*/ 818992 h 818992"/>
              <a:gd name="connsiteX2" fmla="*/ 43132 w 3950898"/>
              <a:gd name="connsiteY2" fmla="*/ 715475 h 818992"/>
              <a:gd name="connsiteX3" fmla="*/ 258793 w 3950898"/>
              <a:gd name="connsiteY3" fmla="*/ 626586 h 818992"/>
              <a:gd name="connsiteX4" fmla="*/ 1545872 w 3950898"/>
              <a:gd name="connsiteY4" fmla="*/ 579445 h 818992"/>
              <a:gd name="connsiteX5" fmla="*/ 1960735 w 3950898"/>
              <a:gd name="connsiteY5" fmla="*/ 53233 h 818992"/>
              <a:gd name="connsiteX6" fmla="*/ 2915728 w 3950898"/>
              <a:gd name="connsiteY6" fmla="*/ 16735 h 818992"/>
              <a:gd name="connsiteX7" fmla="*/ 3500422 w 3950898"/>
              <a:gd name="connsiteY7" fmla="*/ 42614 h 818992"/>
              <a:gd name="connsiteX8" fmla="*/ 3700732 w 3950898"/>
              <a:gd name="connsiteY8" fmla="*/ 172011 h 818992"/>
              <a:gd name="connsiteX9" fmla="*/ 3743864 w 3950898"/>
              <a:gd name="connsiteY9" fmla="*/ 249648 h 818992"/>
              <a:gd name="connsiteX10" fmla="*/ 3786996 w 3950898"/>
              <a:gd name="connsiteY10" fmla="*/ 327286 h 818992"/>
              <a:gd name="connsiteX11" fmla="*/ 3804249 w 3950898"/>
              <a:gd name="connsiteY11" fmla="*/ 387671 h 818992"/>
              <a:gd name="connsiteX12" fmla="*/ 3950898 w 3950898"/>
              <a:gd name="connsiteY12" fmla="*/ 818992 h 818992"/>
              <a:gd name="connsiteX13" fmla="*/ 0 w 3950898"/>
              <a:gd name="connsiteY13" fmla="*/ 818992 h 818992"/>
              <a:gd name="connsiteX0" fmla="*/ 0 w 3950898"/>
              <a:gd name="connsiteY0" fmla="*/ 805632 h 805632"/>
              <a:gd name="connsiteX1" fmla="*/ 0 w 3950898"/>
              <a:gd name="connsiteY1" fmla="*/ 805632 h 805632"/>
              <a:gd name="connsiteX2" fmla="*/ 43132 w 3950898"/>
              <a:gd name="connsiteY2" fmla="*/ 702115 h 805632"/>
              <a:gd name="connsiteX3" fmla="*/ 258793 w 3950898"/>
              <a:gd name="connsiteY3" fmla="*/ 613226 h 805632"/>
              <a:gd name="connsiteX4" fmla="*/ 1545872 w 3950898"/>
              <a:gd name="connsiteY4" fmla="*/ 566085 h 805632"/>
              <a:gd name="connsiteX5" fmla="*/ 1876216 w 3950898"/>
              <a:gd name="connsiteY5" fmla="*/ 82994 h 805632"/>
              <a:gd name="connsiteX6" fmla="*/ 2915728 w 3950898"/>
              <a:gd name="connsiteY6" fmla="*/ 3375 h 805632"/>
              <a:gd name="connsiteX7" fmla="*/ 3500422 w 3950898"/>
              <a:gd name="connsiteY7" fmla="*/ 29254 h 805632"/>
              <a:gd name="connsiteX8" fmla="*/ 3700732 w 3950898"/>
              <a:gd name="connsiteY8" fmla="*/ 158651 h 805632"/>
              <a:gd name="connsiteX9" fmla="*/ 3743864 w 3950898"/>
              <a:gd name="connsiteY9" fmla="*/ 236288 h 805632"/>
              <a:gd name="connsiteX10" fmla="*/ 3786996 w 3950898"/>
              <a:gd name="connsiteY10" fmla="*/ 313926 h 805632"/>
              <a:gd name="connsiteX11" fmla="*/ 3804249 w 3950898"/>
              <a:gd name="connsiteY11" fmla="*/ 374311 h 805632"/>
              <a:gd name="connsiteX12" fmla="*/ 3950898 w 3950898"/>
              <a:gd name="connsiteY12" fmla="*/ 805632 h 805632"/>
              <a:gd name="connsiteX13" fmla="*/ 0 w 3950898"/>
              <a:gd name="connsiteY13" fmla="*/ 805632 h 805632"/>
              <a:gd name="connsiteX0" fmla="*/ 0 w 3950898"/>
              <a:gd name="connsiteY0" fmla="*/ 807522 h 807522"/>
              <a:gd name="connsiteX1" fmla="*/ 0 w 3950898"/>
              <a:gd name="connsiteY1" fmla="*/ 807522 h 807522"/>
              <a:gd name="connsiteX2" fmla="*/ 43132 w 3950898"/>
              <a:gd name="connsiteY2" fmla="*/ 704005 h 807522"/>
              <a:gd name="connsiteX3" fmla="*/ 258793 w 3950898"/>
              <a:gd name="connsiteY3" fmla="*/ 615116 h 807522"/>
              <a:gd name="connsiteX4" fmla="*/ 1545872 w 3950898"/>
              <a:gd name="connsiteY4" fmla="*/ 567975 h 807522"/>
              <a:gd name="connsiteX5" fmla="*/ 1918475 w 3950898"/>
              <a:gd name="connsiteY5" fmla="*/ 111420 h 807522"/>
              <a:gd name="connsiteX6" fmla="*/ 2915728 w 3950898"/>
              <a:gd name="connsiteY6" fmla="*/ 5265 h 807522"/>
              <a:gd name="connsiteX7" fmla="*/ 3500422 w 3950898"/>
              <a:gd name="connsiteY7" fmla="*/ 31144 h 807522"/>
              <a:gd name="connsiteX8" fmla="*/ 3700732 w 3950898"/>
              <a:gd name="connsiteY8" fmla="*/ 160541 h 807522"/>
              <a:gd name="connsiteX9" fmla="*/ 3743864 w 3950898"/>
              <a:gd name="connsiteY9" fmla="*/ 238178 h 807522"/>
              <a:gd name="connsiteX10" fmla="*/ 3786996 w 3950898"/>
              <a:gd name="connsiteY10" fmla="*/ 315816 h 807522"/>
              <a:gd name="connsiteX11" fmla="*/ 3804249 w 3950898"/>
              <a:gd name="connsiteY11" fmla="*/ 376201 h 807522"/>
              <a:gd name="connsiteX12" fmla="*/ 3950898 w 3950898"/>
              <a:gd name="connsiteY12" fmla="*/ 807522 h 807522"/>
              <a:gd name="connsiteX13" fmla="*/ 0 w 3950898"/>
              <a:gd name="connsiteY13" fmla="*/ 807522 h 807522"/>
              <a:gd name="connsiteX0" fmla="*/ 0 w 3950898"/>
              <a:gd name="connsiteY0" fmla="*/ 779881 h 779881"/>
              <a:gd name="connsiteX1" fmla="*/ 0 w 3950898"/>
              <a:gd name="connsiteY1" fmla="*/ 779881 h 779881"/>
              <a:gd name="connsiteX2" fmla="*/ 43132 w 3950898"/>
              <a:gd name="connsiteY2" fmla="*/ 676364 h 779881"/>
              <a:gd name="connsiteX3" fmla="*/ 258793 w 3950898"/>
              <a:gd name="connsiteY3" fmla="*/ 587475 h 779881"/>
              <a:gd name="connsiteX4" fmla="*/ 1545872 w 3950898"/>
              <a:gd name="connsiteY4" fmla="*/ 540334 h 779881"/>
              <a:gd name="connsiteX5" fmla="*/ 1918475 w 3950898"/>
              <a:gd name="connsiteY5" fmla="*/ 83779 h 779881"/>
              <a:gd name="connsiteX6" fmla="*/ 3500422 w 3950898"/>
              <a:gd name="connsiteY6" fmla="*/ 3503 h 779881"/>
              <a:gd name="connsiteX7" fmla="*/ 3700732 w 3950898"/>
              <a:gd name="connsiteY7" fmla="*/ 132900 h 779881"/>
              <a:gd name="connsiteX8" fmla="*/ 3743864 w 3950898"/>
              <a:gd name="connsiteY8" fmla="*/ 210537 h 779881"/>
              <a:gd name="connsiteX9" fmla="*/ 3786996 w 3950898"/>
              <a:gd name="connsiteY9" fmla="*/ 288175 h 779881"/>
              <a:gd name="connsiteX10" fmla="*/ 3804249 w 3950898"/>
              <a:gd name="connsiteY10" fmla="*/ 348560 h 779881"/>
              <a:gd name="connsiteX11" fmla="*/ 3950898 w 3950898"/>
              <a:gd name="connsiteY11" fmla="*/ 779881 h 779881"/>
              <a:gd name="connsiteX12" fmla="*/ 0 w 3950898"/>
              <a:gd name="connsiteY12" fmla="*/ 779881 h 779881"/>
              <a:gd name="connsiteX0" fmla="*/ 0 w 3950898"/>
              <a:gd name="connsiteY0" fmla="*/ 761286 h 761286"/>
              <a:gd name="connsiteX1" fmla="*/ 0 w 3950898"/>
              <a:gd name="connsiteY1" fmla="*/ 761286 h 761286"/>
              <a:gd name="connsiteX2" fmla="*/ 43132 w 3950898"/>
              <a:gd name="connsiteY2" fmla="*/ 657769 h 761286"/>
              <a:gd name="connsiteX3" fmla="*/ 258793 w 3950898"/>
              <a:gd name="connsiteY3" fmla="*/ 568880 h 761286"/>
              <a:gd name="connsiteX4" fmla="*/ 1545872 w 3950898"/>
              <a:gd name="connsiteY4" fmla="*/ 521739 h 761286"/>
              <a:gd name="connsiteX5" fmla="*/ 1918475 w 3950898"/>
              <a:gd name="connsiteY5" fmla="*/ 65184 h 761286"/>
              <a:gd name="connsiteX6" fmla="*/ 3517326 w 3950898"/>
              <a:gd name="connsiteY6" fmla="*/ 8127 h 761286"/>
              <a:gd name="connsiteX7" fmla="*/ 3700732 w 3950898"/>
              <a:gd name="connsiteY7" fmla="*/ 114305 h 761286"/>
              <a:gd name="connsiteX8" fmla="*/ 3743864 w 3950898"/>
              <a:gd name="connsiteY8" fmla="*/ 191942 h 761286"/>
              <a:gd name="connsiteX9" fmla="*/ 3786996 w 3950898"/>
              <a:gd name="connsiteY9" fmla="*/ 269580 h 761286"/>
              <a:gd name="connsiteX10" fmla="*/ 3804249 w 3950898"/>
              <a:gd name="connsiteY10" fmla="*/ 329965 h 761286"/>
              <a:gd name="connsiteX11" fmla="*/ 3950898 w 3950898"/>
              <a:gd name="connsiteY11" fmla="*/ 761286 h 761286"/>
              <a:gd name="connsiteX12" fmla="*/ 0 w 3950898"/>
              <a:gd name="connsiteY12" fmla="*/ 761286 h 761286"/>
              <a:gd name="connsiteX0" fmla="*/ 0 w 3950898"/>
              <a:gd name="connsiteY0" fmla="*/ 790176 h 790176"/>
              <a:gd name="connsiteX1" fmla="*/ 0 w 3950898"/>
              <a:gd name="connsiteY1" fmla="*/ 790176 h 790176"/>
              <a:gd name="connsiteX2" fmla="*/ 43132 w 3950898"/>
              <a:gd name="connsiteY2" fmla="*/ 686659 h 790176"/>
              <a:gd name="connsiteX3" fmla="*/ 258793 w 3950898"/>
              <a:gd name="connsiteY3" fmla="*/ 597770 h 790176"/>
              <a:gd name="connsiteX4" fmla="*/ 1545872 w 3950898"/>
              <a:gd name="connsiteY4" fmla="*/ 550629 h 790176"/>
              <a:gd name="connsiteX5" fmla="*/ 2002995 w 3950898"/>
              <a:gd name="connsiteY5" fmla="*/ 44319 h 790176"/>
              <a:gd name="connsiteX6" fmla="*/ 3517326 w 3950898"/>
              <a:gd name="connsiteY6" fmla="*/ 37017 h 790176"/>
              <a:gd name="connsiteX7" fmla="*/ 3700732 w 3950898"/>
              <a:gd name="connsiteY7" fmla="*/ 143195 h 790176"/>
              <a:gd name="connsiteX8" fmla="*/ 3743864 w 3950898"/>
              <a:gd name="connsiteY8" fmla="*/ 220832 h 790176"/>
              <a:gd name="connsiteX9" fmla="*/ 3786996 w 3950898"/>
              <a:gd name="connsiteY9" fmla="*/ 298470 h 790176"/>
              <a:gd name="connsiteX10" fmla="*/ 3804249 w 3950898"/>
              <a:gd name="connsiteY10" fmla="*/ 358855 h 790176"/>
              <a:gd name="connsiteX11" fmla="*/ 3950898 w 3950898"/>
              <a:gd name="connsiteY11" fmla="*/ 790176 h 790176"/>
              <a:gd name="connsiteX12" fmla="*/ 0 w 3950898"/>
              <a:gd name="connsiteY12" fmla="*/ 790176 h 790176"/>
              <a:gd name="connsiteX0" fmla="*/ 0 w 3950898"/>
              <a:gd name="connsiteY0" fmla="*/ 793953 h 793953"/>
              <a:gd name="connsiteX1" fmla="*/ 0 w 3950898"/>
              <a:gd name="connsiteY1" fmla="*/ 793953 h 793953"/>
              <a:gd name="connsiteX2" fmla="*/ 43132 w 3950898"/>
              <a:gd name="connsiteY2" fmla="*/ 690436 h 793953"/>
              <a:gd name="connsiteX3" fmla="*/ 258793 w 3950898"/>
              <a:gd name="connsiteY3" fmla="*/ 601547 h 793953"/>
              <a:gd name="connsiteX4" fmla="*/ 1545872 w 3950898"/>
              <a:gd name="connsiteY4" fmla="*/ 554406 h 793953"/>
              <a:gd name="connsiteX5" fmla="*/ 2002995 w 3950898"/>
              <a:gd name="connsiteY5" fmla="*/ 48096 h 793953"/>
              <a:gd name="connsiteX6" fmla="*/ 3517326 w 3950898"/>
              <a:gd name="connsiteY6" fmla="*/ 40794 h 793953"/>
              <a:gd name="connsiteX7" fmla="*/ 3743864 w 3950898"/>
              <a:gd name="connsiteY7" fmla="*/ 224609 h 793953"/>
              <a:gd name="connsiteX8" fmla="*/ 3786996 w 3950898"/>
              <a:gd name="connsiteY8" fmla="*/ 302247 h 793953"/>
              <a:gd name="connsiteX9" fmla="*/ 3804249 w 3950898"/>
              <a:gd name="connsiteY9" fmla="*/ 362632 h 793953"/>
              <a:gd name="connsiteX10" fmla="*/ 3950898 w 3950898"/>
              <a:gd name="connsiteY10" fmla="*/ 793953 h 793953"/>
              <a:gd name="connsiteX11" fmla="*/ 0 w 3950898"/>
              <a:gd name="connsiteY11" fmla="*/ 793953 h 793953"/>
              <a:gd name="connsiteX0" fmla="*/ 0 w 3950898"/>
              <a:gd name="connsiteY0" fmla="*/ 793953 h 793953"/>
              <a:gd name="connsiteX1" fmla="*/ 0 w 3950898"/>
              <a:gd name="connsiteY1" fmla="*/ 793953 h 793953"/>
              <a:gd name="connsiteX2" fmla="*/ 43132 w 3950898"/>
              <a:gd name="connsiteY2" fmla="*/ 690436 h 793953"/>
              <a:gd name="connsiteX3" fmla="*/ 258793 w 3950898"/>
              <a:gd name="connsiteY3" fmla="*/ 601547 h 793953"/>
              <a:gd name="connsiteX4" fmla="*/ 1545872 w 3950898"/>
              <a:gd name="connsiteY4" fmla="*/ 554406 h 793953"/>
              <a:gd name="connsiteX5" fmla="*/ 2002995 w 3950898"/>
              <a:gd name="connsiteY5" fmla="*/ 48096 h 793953"/>
              <a:gd name="connsiteX6" fmla="*/ 3517326 w 3950898"/>
              <a:gd name="connsiteY6" fmla="*/ 40794 h 793953"/>
              <a:gd name="connsiteX7" fmla="*/ 3743864 w 3950898"/>
              <a:gd name="connsiteY7" fmla="*/ 224609 h 793953"/>
              <a:gd name="connsiteX8" fmla="*/ 3804249 w 3950898"/>
              <a:gd name="connsiteY8" fmla="*/ 362632 h 793953"/>
              <a:gd name="connsiteX9" fmla="*/ 3950898 w 3950898"/>
              <a:gd name="connsiteY9" fmla="*/ 793953 h 793953"/>
              <a:gd name="connsiteX10" fmla="*/ 0 w 3950898"/>
              <a:gd name="connsiteY10" fmla="*/ 793953 h 793953"/>
              <a:gd name="connsiteX0" fmla="*/ 0 w 3950898"/>
              <a:gd name="connsiteY0" fmla="*/ 801498 h 801498"/>
              <a:gd name="connsiteX1" fmla="*/ 0 w 3950898"/>
              <a:gd name="connsiteY1" fmla="*/ 801498 h 801498"/>
              <a:gd name="connsiteX2" fmla="*/ 43132 w 3950898"/>
              <a:gd name="connsiteY2" fmla="*/ 697981 h 801498"/>
              <a:gd name="connsiteX3" fmla="*/ 258793 w 3950898"/>
              <a:gd name="connsiteY3" fmla="*/ 609092 h 801498"/>
              <a:gd name="connsiteX4" fmla="*/ 1545872 w 3950898"/>
              <a:gd name="connsiteY4" fmla="*/ 561951 h 801498"/>
              <a:gd name="connsiteX5" fmla="*/ 2002995 w 3950898"/>
              <a:gd name="connsiteY5" fmla="*/ 55641 h 801498"/>
              <a:gd name="connsiteX6" fmla="*/ 3517326 w 3950898"/>
              <a:gd name="connsiteY6" fmla="*/ 48339 h 801498"/>
              <a:gd name="connsiteX7" fmla="*/ 3804249 w 3950898"/>
              <a:gd name="connsiteY7" fmla="*/ 370177 h 801498"/>
              <a:gd name="connsiteX8" fmla="*/ 3950898 w 3950898"/>
              <a:gd name="connsiteY8" fmla="*/ 801498 h 801498"/>
              <a:gd name="connsiteX9" fmla="*/ 0 w 3950898"/>
              <a:gd name="connsiteY9" fmla="*/ 801498 h 801498"/>
              <a:gd name="connsiteX0" fmla="*/ 0 w 3950898"/>
              <a:gd name="connsiteY0" fmla="*/ 801498 h 801498"/>
              <a:gd name="connsiteX1" fmla="*/ 0 w 3950898"/>
              <a:gd name="connsiteY1" fmla="*/ 801498 h 801498"/>
              <a:gd name="connsiteX2" fmla="*/ 258793 w 3950898"/>
              <a:gd name="connsiteY2" fmla="*/ 609092 h 801498"/>
              <a:gd name="connsiteX3" fmla="*/ 1545872 w 3950898"/>
              <a:gd name="connsiteY3" fmla="*/ 561951 h 801498"/>
              <a:gd name="connsiteX4" fmla="*/ 2002995 w 3950898"/>
              <a:gd name="connsiteY4" fmla="*/ 55641 h 801498"/>
              <a:gd name="connsiteX5" fmla="*/ 3517326 w 3950898"/>
              <a:gd name="connsiteY5" fmla="*/ 48339 h 801498"/>
              <a:gd name="connsiteX6" fmla="*/ 3804249 w 3950898"/>
              <a:gd name="connsiteY6" fmla="*/ 370177 h 801498"/>
              <a:gd name="connsiteX7" fmla="*/ 3950898 w 3950898"/>
              <a:gd name="connsiteY7" fmla="*/ 801498 h 801498"/>
              <a:gd name="connsiteX8" fmla="*/ 0 w 3950898"/>
              <a:gd name="connsiteY8" fmla="*/ 801498 h 801498"/>
              <a:gd name="connsiteX0" fmla="*/ 0 w 3950898"/>
              <a:gd name="connsiteY0" fmla="*/ 800403 h 800403"/>
              <a:gd name="connsiteX1" fmla="*/ 0 w 3950898"/>
              <a:gd name="connsiteY1" fmla="*/ 800403 h 800403"/>
              <a:gd name="connsiteX2" fmla="*/ 258793 w 3950898"/>
              <a:gd name="connsiteY2" fmla="*/ 607997 h 800403"/>
              <a:gd name="connsiteX3" fmla="*/ 1537420 w 3950898"/>
              <a:gd name="connsiteY3" fmla="*/ 544270 h 800403"/>
              <a:gd name="connsiteX4" fmla="*/ 2002995 w 3950898"/>
              <a:gd name="connsiteY4" fmla="*/ 54546 h 800403"/>
              <a:gd name="connsiteX5" fmla="*/ 3517326 w 3950898"/>
              <a:gd name="connsiteY5" fmla="*/ 47244 h 800403"/>
              <a:gd name="connsiteX6" fmla="*/ 3804249 w 3950898"/>
              <a:gd name="connsiteY6" fmla="*/ 369082 h 800403"/>
              <a:gd name="connsiteX7" fmla="*/ 3950898 w 3950898"/>
              <a:gd name="connsiteY7" fmla="*/ 800403 h 800403"/>
              <a:gd name="connsiteX8" fmla="*/ 0 w 3950898"/>
              <a:gd name="connsiteY8" fmla="*/ 800403 h 800403"/>
              <a:gd name="connsiteX0" fmla="*/ 0 w 3950898"/>
              <a:gd name="connsiteY0" fmla="*/ 800403 h 800403"/>
              <a:gd name="connsiteX1" fmla="*/ 0 w 3950898"/>
              <a:gd name="connsiteY1" fmla="*/ 800403 h 800403"/>
              <a:gd name="connsiteX2" fmla="*/ 258793 w 3950898"/>
              <a:gd name="connsiteY2" fmla="*/ 607997 h 800403"/>
              <a:gd name="connsiteX3" fmla="*/ 1537420 w 3950898"/>
              <a:gd name="connsiteY3" fmla="*/ 544270 h 800403"/>
              <a:gd name="connsiteX4" fmla="*/ 2002995 w 3950898"/>
              <a:gd name="connsiteY4" fmla="*/ 54546 h 800403"/>
              <a:gd name="connsiteX5" fmla="*/ 3517326 w 3950898"/>
              <a:gd name="connsiteY5" fmla="*/ 47244 h 800403"/>
              <a:gd name="connsiteX6" fmla="*/ 3804249 w 3950898"/>
              <a:gd name="connsiteY6" fmla="*/ 369082 h 800403"/>
              <a:gd name="connsiteX7" fmla="*/ 3950898 w 3950898"/>
              <a:gd name="connsiteY7" fmla="*/ 800403 h 800403"/>
              <a:gd name="connsiteX8" fmla="*/ 0 w 3950898"/>
              <a:gd name="connsiteY8" fmla="*/ 800403 h 800403"/>
              <a:gd name="connsiteX0" fmla="*/ 0 w 3950898"/>
              <a:gd name="connsiteY0" fmla="*/ 800403 h 800403"/>
              <a:gd name="connsiteX1" fmla="*/ 0 w 3950898"/>
              <a:gd name="connsiteY1" fmla="*/ 800403 h 800403"/>
              <a:gd name="connsiteX2" fmla="*/ 258793 w 3950898"/>
              <a:gd name="connsiteY2" fmla="*/ 607997 h 800403"/>
              <a:gd name="connsiteX3" fmla="*/ 1537420 w 3950898"/>
              <a:gd name="connsiteY3" fmla="*/ 544270 h 800403"/>
              <a:gd name="connsiteX4" fmla="*/ 2002995 w 3950898"/>
              <a:gd name="connsiteY4" fmla="*/ 54546 h 800403"/>
              <a:gd name="connsiteX5" fmla="*/ 3517326 w 3950898"/>
              <a:gd name="connsiteY5" fmla="*/ 47244 h 800403"/>
              <a:gd name="connsiteX6" fmla="*/ 3804249 w 3950898"/>
              <a:gd name="connsiteY6" fmla="*/ 369082 h 800403"/>
              <a:gd name="connsiteX7" fmla="*/ 3950898 w 3950898"/>
              <a:gd name="connsiteY7" fmla="*/ 800403 h 800403"/>
              <a:gd name="connsiteX8" fmla="*/ 0 w 3950898"/>
              <a:gd name="connsiteY8" fmla="*/ 800403 h 800403"/>
              <a:gd name="connsiteX0" fmla="*/ 0 w 3950898"/>
              <a:gd name="connsiteY0" fmla="*/ 799748 h 799748"/>
              <a:gd name="connsiteX1" fmla="*/ 0 w 3950898"/>
              <a:gd name="connsiteY1" fmla="*/ 799748 h 799748"/>
              <a:gd name="connsiteX2" fmla="*/ 258793 w 3950898"/>
              <a:gd name="connsiteY2" fmla="*/ 607342 h 799748"/>
              <a:gd name="connsiteX3" fmla="*/ 1520516 w 3950898"/>
              <a:gd name="connsiteY3" fmla="*/ 533664 h 799748"/>
              <a:gd name="connsiteX4" fmla="*/ 2002995 w 3950898"/>
              <a:gd name="connsiteY4" fmla="*/ 53891 h 799748"/>
              <a:gd name="connsiteX5" fmla="*/ 3517326 w 3950898"/>
              <a:gd name="connsiteY5" fmla="*/ 46589 h 799748"/>
              <a:gd name="connsiteX6" fmla="*/ 3804249 w 3950898"/>
              <a:gd name="connsiteY6" fmla="*/ 368427 h 799748"/>
              <a:gd name="connsiteX7" fmla="*/ 3950898 w 3950898"/>
              <a:gd name="connsiteY7" fmla="*/ 799748 h 799748"/>
              <a:gd name="connsiteX8" fmla="*/ 0 w 3950898"/>
              <a:gd name="connsiteY8" fmla="*/ 799748 h 799748"/>
              <a:gd name="connsiteX0" fmla="*/ 0 w 3950898"/>
              <a:gd name="connsiteY0" fmla="*/ 799748 h 799748"/>
              <a:gd name="connsiteX1" fmla="*/ 0 w 3950898"/>
              <a:gd name="connsiteY1" fmla="*/ 799748 h 799748"/>
              <a:gd name="connsiteX2" fmla="*/ 258793 w 3950898"/>
              <a:gd name="connsiteY2" fmla="*/ 607342 h 799748"/>
              <a:gd name="connsiteX3" fmla="*/ 1520516 w 3950898"/>
              <a:gd name="connsiteY3" fmla="*/ 533664 h 799748"/>
              <a:gd name="connsiteX4" fmla="*/ 2002995 w 3950898"/>
              <a:gd name="connsiteY4" fmla="*/ 53891 h 799748"/>
              <a:gd name="connsiteX5" fmla="*/ 3517326 w 3950898"/>
              <a:gd name="connsiteY5" fmla="*/ 46589 h 799748"/>
              <a:gd name="connsiteX6" fmla="*/ 3804249 w 3950898"/>
              <a:gd name="connsiteY6" fmla="*/ 368427 h 799748"/>
              <a:gd name="connsiteX7" fmla="*/ 3950898 w 3950898"/>
              <a:gd name="connsiteY7" fmla="*/ 799748 h 799748"/>
              <a:gd name="connsiteX8" fmla="*/ 0 w 3950898"/>
              <a:gd name="connsiteY8" fmla="*/ 799748 h 799748"/>
              <a:gd name="connsiteX0" fmla="*/ 0 w 3950898"/>
              <a:gd name="connsiteY0" fmla="*/ 799748 h 799748"/>
              <a:gd name="connsiteX1" fmla="*/ 0 w 3950898"/>
              <a:gd name="connsiteY1" fmla="*/ 799748 h 799748"/>
              <a:gd name="connsiteX2" fmla="*/ 258793 w 3950898"/>
              <a:gd name="connsiteY2" fmla="*/ 607342 h 799748"/>
              <a:gd name="connsiteX3" fmla="*/ 1520516 w 3950898"/>
              <a:gd name="connsiteY3" fmla="*/ 533664 h 799748"/>
              <a:gd name="connsiteX4" fmla="*/ 2002995 w 3950898"/>
              <a:gd name="connsiteY4" fmla="*/ 53891 h 799748"/>
              <a:gd name="connsiteX5" fmla="*/ 3517326 w 3950898"/>
              <a:gd name="connsiteY5" fmla="*/ 46589 h 799748"/>
              <a:gd name="connsiteX6" fmla="*/ 3804249 w 3950898"/>
              <a:gd name="connsiteY6" fmla="*/ 368427 h 799748"/>
              <a:gd name="connsiteX7" fmla="*/ 3950898 w 3950898"/>
              <a:gd name="connsiteY7" fmla="*/ 799748 h 799748"/>
              <a:gd name="connsiteX8" fmla="*/ 0 w 3950898"/>
              <a:gd name="connsiteY8" fmla="*/ 799748 h 799748"/>
              <a:gd name="connsiteX0" fmla="*/ 0 w 3950898"/>
              <a:gd name="connsiteY0" fmla="*/ 799748 h 799748"/>
              <a:gd name="connsiteX1" fmla="*/ 0 w 3950898"/>
              <a:gd name="connsiteY1" fmla="*/ 799748 h 799748"/>
              <a:gd name="connsiteX2" fmla="*/ 258793 w 3950898"/>
              <a:gd name="connsiteY2" fmla="*/ 607342 h 799748"/>
              <a:gd name="connsiteX3" fmla="*/ 1520516 w 3950898"/>
              <a:gd name="connsiteY3" fmla="*/ 533664 h 799748"/>
              <a:gd name="connsiteX4" fmla="*/ 2002995 w 3950898"/>
              <a:gd name="connsiteY4" fmla="*/ 53891 h 799748"/>
              <a:gd name="connsiteX5" fmla="*/ 3517326 w 3950898"/>
              <a:gd name="connsiteY5" fmla="*/ 46589 h 799748"/>
              <a:gd name="connsiteX6" fmla="*/ 3804249 w 3950898"/>
              <a:gd name="connsiteY6" fmla="*/ 368427 h 799748"/>
              <a:gd name="connsiteX7" fmla="*/ 3950898 w 3950898"/>
              <a:gd name="connsiteY7" fmla="*/ 799748 h 799748"/>
              <a:gd name="connsiteX8" fmla="*/ 0 w 3950898"/>
              <a:gd name="connsiteY8" fmla="*/ 799748 h 799748"/>
              <a:gd name="connsiteX0" fmla="*/ 0 w 3950898"/>
              <a:gd name="connsiteY0" fmla="*/ 799748 h 799748"/>
              <a:gd name="connsiteX1" fmla="*/ 0 w 3950898"/>
              <a:gd name="connsiteY1" fmla="*/ 799748 h 799748"/>
              <a:gd name="connsiteX2" fmla="*/ 258793 w 3950898"/>
              <a:gd name="connsiteY2" fmla="*/ 607342 h 799748"/>
              <a:gd name="connsiteX3" fmla="*/ 1520516 w 3950898"/>
              <a:gd name="connsiteY3" fmla="*/ 533664 h 799748"/>
              <a:gd name="connsiteX4" fmla="*/ 2002995 w 3950898"/>
              <a:gd name="connsiteY4" fmla="*/ 53891 h 799748"/>
              <a:gd name="connsiteX5" fmla="*/ 3517326 w 3950898"/>
              <a:gd name="connsiteY5" fmla="*/ 46589 h 799748"/>
              <a:gd name="connsiteX6" fmla="*/ 3804249 w 3950898"/>
              <a:gd name="connsiteY6" fmla="*/ 368427 h 799748"/>
              <a:gd name="connsiteX7" fmla="*/ 3950898 w 3950898"/>
              <a:gd name="connsiteY7" fmla="*/ 799748 h 799748"/>
              <a:gd name="connsiteX8" fmla="*/ 0 w 3950898"/>
              <a:gd name="connsiteY8" fmla="*/ 799748 h 799748"/>
              <a:gd name="connsiteX0" fmla="*/ 0 w 3950898"/>
              <a:gd name="connsiteY0" fmla="*/ 799748 h 799748"/>
              <a:gd name="connsiteX1" fmla="*/ 0 w 3950898"/>
              <a:gd name="connsiteY1" fmla="*/ 799748 h 799748"/>
              <a:gd name="connsiteX2" fmla="*/ 258793 w 3950898"/>
              <a:gd name="connsiteY2" fmla="*/ 607342 h 799748"/>
              <a:gd name="connsiteX3" fmla="*/ 1520516 w 3950898"/>
              <a:gd name="connsiteY3" fmla="*/ 533664 h 799748"/>
              <a:gd name="connsiteX4" fmla="*/ 2002995 w 3950898"/>
              <a:gd name="connsiteY4" fmla="*/ 53891 h 799748"/>
              <a:gd name="connsiteX5" fmla="*/ 3517326 w 3950898"/>
              <a:gd name="connsiteY5" fmla="*/ 46589 h 799748"/>
              <a:gd name="connsiteX6" fmla="*/ 3804249 w 3950898"/>
              <a:gd name="connsiteY6" fmla="*/ 368427 h 799748"/>
              <a:gd name="connsiteX7" fmla="*/ 3950898 w 3950898"/>
              <a:gd name="connsiteY7" fmla="*/ 799748 h 799748"/>
              <a:gd name="connsiteX8" fmla="*/ 0 w 3950898"/>
              <a:gd name="connsiteY8" fmla="*/ 799748 h 799748"/>
              <a:gd name="connsiteX0" fmla="*/ 0 w 3950898"/>
              <a:gd name="connsiteY0" fmla="*/ 799748 h 799748"/>
              <a:gd name="connsiteX1" fmla="*/ 0 w 3950898"/>
              <a:gd name="connsiteY1" fmla="*/ 799748 h 799748"/>
              <a:gd name="connsiteX2" fmla="*/ 258793 w 3950898"/>
              <a:gd name="connsiteY2" fmla="*/ 607342 h 799748"/>
              <a:gd name="connsiteX3" fmla="*/ 1520516 w 3950898"/>
              <a:gd name="connsiteY3" fmla="*/ 533664 h 799748"/>
              <a:gd name="connsiteX4" fmla="*/ 2002995 w 3950898"/>
              <a:gd name="connsiteY4" fmla="*/ 53891 h 799748"/>
              <a:gd name="connsiteX5" fmla="*/ 3517326 w 3950898"/>
              <a:gd name="connsiteY5" fmla="*/ 46589 h 799748"/>
              <a:gd name="connsiteX6" fmla="*/ 3804249 w 3950898"/>
              <a:gd name="connsiteY6" fmla="*/ 368427 h 799748"/>
              <a:gd name="connsiteX7" fmla="*/ 3950898 w 3950898"/>
              <a:gd name="connsiteY7" fmla="*/ 799748 h 799748"/>
              <a:gd name="connsiteX8" fmla="*/ 0 w 3950898"/>
              <a:gd name="connsiteY8" fmla="*/ 799748 h 799748"/>
              <a:gd name="connsiteX0" fmla="*/ 0 w 3950898"/>
              <a:gd name="connsiteY0" fmla="*/ 799748 h 799748"/>
              <a:gd name="connsiteX1" fmla="*/ 0 w 3950898"/>
              <a:gd name="connsiteY1" fmla="*/ 799748 h 799748"/>
              <a:gd name="connsiteX2" fmla="*/ 258793 w 3950898"/>
              <a:gd name="connsiteY2" fmla="*/ 607342 h 799748"/>
              <a:gd name="connsiteX3" fmla="*/ 1520516 w 3950898"/>
              <a:gd name="connsiteY3" fmla="*/ 533664 h 799748"/>
              <a:gd name="connsiteX4" fmla="*/ 2002995 w 3950898"/>
              <a:gd name="connsiteY4" fmla="*/ 53891 h 799748"/>
              <a:gd name="connsiteX5" fmla="*/ 3483518 w 3950898"/>
              <a:gd name="connsiteY5" fmla="*/ 46589 h 799748"/>
              <a:gd name="connsiteX6" fmla="*/ 3804249 w 3950898"/>
              <a:gd name="connsiteY6" fmla="*/ 368427 h 799748"/>
              <a:gd name="connsiteX7" fmla="*/ 3950898 w 3950898"/>
              <a:gd name="connsiteY7" fmla="*/ 799748 h 799748"/>
              <a:gd name="connsiteX8" fmla="*/ 0 w 3950898"/>
              <a:gd name="connsiteY8" fmla="*/ 799748 h 79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0898" h="799748">
                <a:moveTo>
                  <a:pt x="0" y="799748"/>
                </a:moveTo>
                <a:lnTo>
                  <a:pt x="0" y="799748"/>
                </a:lnTo>
                <a:cubicBezTo>
                  <a:pt x="43132" y="767680"/>
                  <a:pt x="5374" y="651689"/>
                  <a:pt x="258793" y="607342"/>
                </a:cubicBezTo>
                <a:cubicBezTo>
                  <a:pt x="512212" y="562995"/>
                  <a:pt x="1189747" y="559758"/>
                  <a:pt x="1520516" y="533664"/>
                </a:cubicBezTo>
                <a:cubicBezTo>
                  <a:pt x="1745009" y="491178"/>
                  <a:pt x="1675828" y="135070"/>
                  <a:pt x="2002995" y="53891"/>
                </a:cubicBezTo>
                <a:cubicBezTo>
                  <a:pt x="2330162" y="-27288"/>
                  <a:pt x="3183309" y="-5834"/>
                  <a:pt x="3483518" y="46589"/>
                </a:cubicBezTo>
                <a:cubicBezTo>
                  <a:pt x="3783727" y="99012"/>
                  <a:pt x="3740440" y="269437"/>
                  <a:pt x="3804249" y="368427"/>
                </a:cubicBezTo>
                <a:cubicBezTo>
                  <a:pt x="3836229" y="472397"/>
                  <a:pt x="3902015" y="655974"/>
                  <a:pt x="3950898" y="799748"/>
                </a:cubicBezTo>
                <a:lnTo>
                  <a:pt x="0" y="799748"/>
                </a:lnTo>
                <a:close/>
              </a:path>
            </a:pathLst>
          </a:custGeom>
          <a:gradFill>
            <a:gsLst>
              <a:gs pos="67000">
                <a:srgbClr val="D5B876"/>
              </a:gs>
              <a:gs pos="0">
                <a:schemeClr val="accent4">
                  <a:lumMod val="75000"/>
                </a:schemeClr>
              </a:gs>
              <a:gs pos="100000">
                <a:schemeClr val="accent4">
                  <a:lumMod val="40000"/>
                  <a:lumOff val="60000"/>
                </a:schemeClr>
              </a:gs>
            </a:gsLst>
            <a:lin ang="5400000" scaled="0"/>
          </a:gra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b="1" dirty="0">
              <a:solidFill>
                <a:prstClr val="white"/>
              </a:solidFill>
              <a:latin typeface="+mn-ea"/>
            </a:endParaRPr>
          </a:p>
        </p:txBody>
      </p:sp>
      <p:sp>
        <p:nvSpPr>
          <p:cNvPr id="36" name="テキスト ボックス 35">
            <a:extLst>
              <a:ext uri="{FF2B5EF4-FFF2-40B4-BE49-F238E27FC236}">
                <a16:creationId xmlns:a16="http://schemas.microsoft.com/office/drawing/2014/main" id="{5EC73C71-5BB3-3A4E-A0FB-14B4F6770FBE}"/>
              </a:ext>
            </a:extLst>
          </p:cNvPr>
          <p:cNvSpPr txBox="1"/>
          <p:nvPr/>
        </p:nvSpPr>
        <p:spPr>
          <a:xfrm>
            <a:off x="3275856" y="4391334"/>
            <a:ext cx="1532072" cy="307777"/>
          </a:xfrm>
          <a:prstGeom prst="rect">
            <a:avLst/>
          </a:prstGeom>
          <a:noFill/>
        </p:spPr>
        <p:txBody>
          <a:bodyPr wrap="square" rtlCol="0">
            <a:spAutoFit/>
          </a:bodyPr>
          <a:lstStyle/>
          <a:p>
            <a:r>
              <a:rPr lang="ja-JP" altLang="en-US" sz="1400" b="1" dirty="0">
                <a:solidFill>
                  <a:prstClr val="black"/>
                </a:solidFill>
                <a:latin typeface="+mn-ea"/>
              </a:rPr>
              <a:t>微量アルブミン尿</a:t>
            </a:r>
          </a:p>
        </p:txBody>
      </p:sp>
      <p:sp>
        <p:nvSpPr>
          <p:cNvPr id="37" name="テキスト ボックス 36">
            <a:extLst>
              <a:ext uri="{FF2B5EF4-FFF2-40B4-BE49-F238E27FC236}">
                <a16:creationId xmlns:a16="http://schemas.microsoft.com/office/drawing/2014/main" id="{16F8FCF3-3154-4B4C-B8D1-5A138BB76AE9}"/>
              </a:ext>
            </a:extLst>
          </p:cNvPr>
          <p:cNvSpPr txBox="1"/>
          <p:nvPr/>
        </p:nvSpPr>
        <p:spPr>
          <a:xfrm>
            <a:off x="5399595" y="3648829"/>
            <a:ext cx="865005" cy="338554"/>
          </a:xfrm>
          <a:prstGeom prst="rect">
            <a:avLst/>
          </a:prstGeom>
          <a:noFill/>
        </p:spPr>
        <p:txBody>
          <a:bodyPr wrap="square" rtlCol="0">
            <a:spAutoFit/>
          </a:bodyPr>
          <a:lstStyle/>
          <a:p>
            <a:r>
              <a:rPr lang="ja-JP" altLang="en-US" sz="1600" b="1" dirty="0">
                <a:solidFill>
                  <a:prstClr val="black"/>
                </a:solidFill>
                <a:latin typeface="+mn-ea"/>
              </a:rPr>
              <a:t>蛋白尿</a:t>
            </a:r>
          </a:p>
        </p:txBody>
      </p:sp>
      <p:sp>
        <p:nvSpPr>
          <p:cNvPr id="38" name="正方形/長方形 37">
            <a:extLst>
              <a:ext uri="{FF2B5EF4-FFF2-40B4-BE49-F238E27FC236}">
                <a16:creationId xmlns:a16="http://schemas.microsoft.com/office/drawing/2014/main" id="{869D2CAD-D430-A642-B6A2-7E65AA37F13A}"/>
              </a:ext>
            </a:extLst>
          </p:cNvPr>
          <p:cNvSpPr/>
          <p:nvPr/>
        </p:nvSpPr>
        <p:spPr>
          <a:xfrm>
            <a:off x="2054429" y="5897561"/>
            <a:ext cx="1004523" cy="584775"/>
          </a:xfrm>
          <a:prstGeom prst="rect">
            <a:avLst/>
          </a:prstGeom>
          <a:noFill/>
        </p:spPr>
        <p:txBody>
          <a:bodyPr wrap="square">
            <a:spAutoFit/>
          </a:bodyPr>
          <a:lstStyle/>
          <a:p>
            <a:pPr algn="ctr"/>
            <a:r>
              <a:rPr lang="ja-JP" altLang="en-US" sz="1600" b="1" dirty="0">
                <a:solidFill>
                  <a:prstClr val="black"/>
                </a:solidFill>
                <a:latin typeface="+mn-ea"/>
              </a:rPr>
              <a:t>腎症前期</a:t>
            </a:r>
            <a:endParaRPr lang="en-US" altLang="ja-JP" sz="1600" b="1" dirty="0">
              <a:solidFill>
                <a:prstClr val="black"/>
              </a:solidFill>
              <a:latin typeface="+mn-ea"/>
            </a:endParaRPr>
          </a:p>
          <a:p>
            <a:pPr algn="ctr"/>
            <a:r>
              <a:rPr lang="ja-JP" altLang="en-US" sz="1600" b="1" dirty="0">
                <a:solidFill>
                  <a:prstClr val="black"/>
                </a:solidFill>
                <a:latin typeface="+mn-ea"/>
              </a:rPr>
              <a:t>第１期</a:t>
            </a:r>
          </a:p>
        </p:txBody>
      </p:sp>
      <p:sp>
        <p:nvSpPr>
          <p:cNvPr id="39" name="正方形/長方形 38">
            <a:extLst>
              <a:ext uri="{FF2B5EF4-FFF2-40B4-BE49-F238E27FC236}">
                <a16:creationId xmlns:a16="http://schemas.microsoft.com/office/drawing/2014/main" id="{28FC00F1-C43A-794A-942A-37C825C7BD8B}"/>
              </a:ext>
            </a:extLst>
          </p:cNvPr>
          <p:cNvSpPr/>
          <p:nvPr/>
        </p:nvSpPr>
        <p:spPr>
          <a:xfrm>
            <a:off x="3635896" y="5897561"/>
            <a:ext cx="1213798" cy="584775"/>
          </a:xfrm>
          <a:prstGeom prst="rect">
            <a:avLst/>
          </a:prstGeom>
          <a:noFill/>
        </p:spPr>
        <p:txBody>
          <a:bodyPr wrap="square">
            <a:spAutoFit/>
          </a:bodyPr>
          <a:lstStyle/>
          <a:p>
            <a:pPr algn="ctr"/>
            <a:r>
              <a:rPr lang="ja-JP" altLang="en-US" sz="1600" b="1" dirty="0">
                <a:solidFill>
                  <a:prstClr val="black"/>
                </a:solidFill>
                <a:latin typeface="+mn-ea"/>
              </a:rPr>
              <a:t>早期腎症期</a:t>
            </a:r>
            <a:endParaRPr lang="en-US" altLang="ja-JP" sz="1600" b="1" dirty="0">
              <a:solidFill>
                <a:prstClr val="black"/>
              </a:solidFill>
              <a:latin typeface="+mn-ea"/>
            </a:endParaRPr>
          </a:p>
          <a:p>
            <a:pPr algn="ctr"/>
            <a:r>
              <a:rPr lang="ja-JP" altLang="en-US" sz="1600" b="1" dirty="0">
                <a:solidFill>
                  <a:prstClr val="black"/>
                </a:solidFill>
                <a:latin typeface="+mn-ea"/>
              </a:rPr>
              <a:t>第２期</a:t>
            </a:r>
          </a:p>
        </p:txBody>
      </p:sp>
      <p:sp>
        <p:nvSpPr>
          <p:cNvPr id="40" name="正方形/長方形 39">
            <a:extLst>
              <a:ext uri="{FF2B5EF4-FFF2-40B4-BE49-F238E27FC236}">
                <a16:creationId xmlns:a16="http://schemas.microsoft.com/office/drawing/2014/main" id="{25AD6755-EEDF-4542-A00B-286494F7177A}"/>
              </a:ext>
            </a:extLst>
          </p:cNvPr>
          <p:cNvSpPr/>
          <p:nvPr/>
        </p:nvSpPr>
        <p:spPr>
          <a:xfrm>
            <a:off x="5105380" y="5923430"/>
            <a:ext cx="1213798" cy="738664"/>
          </a:xfrm>
          <a:prstGeom prst="rect">
            <a:avLst/>
          </a:prstGeom>
          <a:noFill/>
        </p:spPr>
        <p:txBody>
          <a:bodyPr wrap="square">
            <a:spAutoFit/>
          </a:bodyPr>
          <a:lstStyle/>
          <a:p>
            <a:pPr algn="ctr"/>
            <a:r>
              <a:rPr lang="ja-JP" altLang="en-US" sz="1400" b="1" dirty="0">
                <a:solidFill>
                  <a:prstClr val="white"/>
                </a:solidFill>
                <a:latin typeface="+mn-ea"/>
              </a:rPr>
              <a:t>顕性腎症期</a:t>
            </a:r>
            <a:endParaRPr lang="en-US" altLang="ja-JP" sz="1400" b="1" dirty="0">
              <a:solidFill>
                <a:prstClr val="white"/>
              </a:solidFill>
              <a:latin typeface="+mn-ea"/>
            </a:endParaRPr>
          </a:p>
          <a:p>
            <a:pPr algn="ctr"/>
            <a:r>
              <a:rPr lang="ja-JP" altLang="en-US" sz="1400" b="1" dirty="0">
                <a:solidFill>
                  <a:prstClr val="white"/>
                </a:solidFill>
                <a:latin typeface="+mn-ea"/>
              </a:rPr>
              <a:t>第３期</a:t>
            </a:r>
            <a:endParaRPr lang="en-US" altLang="ja-JP" sz="1400" b="1" dirty="0">
              <a:solidFill>
                <a:prstClr val="white"/>
              </a:solidFill>
              <a:latin typeface="+mn-ea"/>
            </a:endParaRPr>
          </a:p>
          <a:p>
            <a:pPr algn="ctr"/>
            <a:r>
              <a:rPr lang="ja-JP" altLang="en-US" sz="1400" b="1" dirty="0">
                <a:solidFill>
                  <a:prstClr val="white"/>
                </a:solidFill>
                <a:latin typeface="+mn-ea"/>
              </a:rPr>
              <a:t>Ａ</a:t>
            </a:r>
            <a:r>
              <a:rPr lang="en-US" altLang="ja-JP" sz="1400" b="1" dirty="0">
                <a:solidFill>
                  <a:prstClr val="white"/>
                </a:solidFill>
                <a:latin typeface="+mn-ea"/>
              </a:rPr>
              <a:t>/</a:t>
            </a:r>
            <a:r>
              <a:rPr lang="ja-JP" altLang="en-US" sz="1400" b="1" dirty="0">
                <a:solidFill>
                  <a:prstClr val="white"/>
                </a:solidFill>
                <a:latin typeface="+mn-ea"/>
              </a:rPr>
              <a:t>Ｂ</a:t>
            </a:r>
          </a:p>
        </p:txBody>
      </p:sp>
      <p:sp>
        <p:nvSpPr>
          <p:cNvPr id="41" name="正方形/長方形 40">
            <a:extLst>
              <a:ext uri="{FF2B5EF4-FFF2-40B4-BE49-F238E27FC236}">
                <a16:creationId xmlns:a16="http://schemas.microsoft.com/office/drawing/2014/main" id="{06010F8F-DD48-D44C-A45B-BE577F4F860C}"/>
              </a:ext>
            </a:extLst>
          </p:cNvPr>
          <p:cNvSpPr/>
          <p:nvPr/>
        </p:nvSpPr>
        <p:spPr>
          <a:xfrm>
            <a:off x="7534557" y="5973687"/>
            <a:ext cx="795247" cy="523220"/>
          </a:xfrm>
          <a:prstGeom prst="rect">
            <a:avLst/>
          </a:prstGeom>
          <a:noFill/>
        </p:spPr>
        <p:txBody>
          <a:bodyPr wrap="square">
            <a:spAutoFit/>
          </a:bodyPr>
          <a:lstStyle/>
          <a:p>
            <a:pPr algn="ctr"/>
            <a:r>
              <a:rPr lang="ja-JP" altLang="en-US" sz="1400" b="1" dirty="0">
                <a:solidFill>
                  <a:prstClr val="white"/>
                </a:solidFill>
                <a:latin typeface="+mn-ea"/>
              </a:rPr>
              <a:t>透析期</a:t>
            </a:r>
            <a:endParaRPr lang="en-US" altLang="ja-JP" sz="1400" b="1" dirty="0">
              <a:solidFill>
                <a:prstClr val="white"/>
              </a:solidFill>
              <a:latin typeface="+mn-ea"/>
            </a:endParaRPr>
          </a:p>
          <a:p>
            <a:pPr algn="ctr"/>
            <a:r>
              <a:rPr lang="ja-JP" altLang="en-US" sz="1400" b="1" dirty="0">
                <a:solidFill>
                  <a:prstClr val="white"/>
                </a:solidFill>
                <a:latin typeface="+mn-ea"/>
              </a:rPr>
              <a:t>第５期</a:t>
            </a:r>
          </a:p>
        </p:txBody>
      </p:sp>
      <p:sp>
        <p:nvSpPr>
          <p:cNvPr id="42" name="フリーフォーム 41">
            <a:extLst>
              <a:ext uri="{FF2B5EF4-FFF2-40B4-BE49-F238E27FC236}">
                <a16:creationId xmlns:a16="http://schemas.microsoft.com/office/drawing/2014/main" id="{CA642824-E589-1D4F-B322-3C806DE1CD61}"/>
              </a:ext>
            </a:extLst>
          </p:cNvPr>
          <p:cNvSpPr/>
          <p:nvPr/>
        </p:nvSpPr>
        <p:spPr>
          <a:xfrm>
            <a:off x="967710" y="1643346"/>
            <a:ext cx="6707964" cy="3728038"/>
          </a:xfrm>
          <a:custGeom>
            <a:avLst/>
            <a:gdLst>
              <a:gd name="connsiteX0" fmla="*/ 0 w 3897893"/>
              <a:gd name="connsiteY0" fmla="*/ 0 h 3030818"/>
              <a:gd name="connsiteX1" fmla="*/ 301924 w 3897893"/>
              <a:gd name="connsiteY1" fmla="*/ 120770 h 3030818"/>
              <a:gd name="connsiteX2" fmla="*/ 526211 w 3897893"/>
              <a:gd name="connsiteY2" fmla="*/ 508959 h 3030818"/>
              <a:gd name="connsiteX3" fmla="*/ 2838090 w 3897893"/>
              <a:gd name="connsiteY3" fmla="*/ 569344 h 3030818"/>
              <a:gd name="connsiteX4" fmla="*/ 3416060 w 3897893"/>
              <a:gd name="connsiteY4" fmla="*/ 1035170 h 3030818"/>
              <a:gd name="connsiteX5" fmla="*/ 3856007 w 3897893"/>
              <a:gd name="connsiteY5" fmla="*/ 2536166 h 3030818"/>
              <a:gd name="connsiteX6" fmla="*/ 3881887 w 3897893"/>
              <a:gd name="connsiteY6" fmla="*/ 2984740 h 3030818"/>
              <a:gd name="connsiteX7" fmla="*/ 3873260 w 3897893"/>
              <a:gd name="connsiteY7" fmla="*/ 2993366 h 3030818"/>
              <a:gd name="connsiteX0" fmla="*/ 0 w 3897893"/>
              <a:gd name="connsiteY0" fmla="*/ 0 h 3030818"/>
              <a:gd name="connsiteX1" fmla="*/ 301924 w 3897893"/>
              <a:gd name="connsiteY1" fmla="*/ 120770 h 3030818"/>
              <a:gd name="connsiteX2" fmla="*/ 526211 w 3897893"/>
              <a:gd name="connsiteY2" fmla="*/ 508959 h 3030818"/>
              <a:gd name="connsiteX3" fmla="*/ 2838090 w 3897893"/>
              <a:gd name="connsiteY3" fmla="*/ 569344 h 3030818"/>
              <a:gd name="connsiteX4" fmla="*/ 3416060 w 3897893"/>
              <a:gd name="connsiteY4" fmla="*/ 1035170 h 3030818"/>
              <a:gd name="connsiteX5" fmla="*/ 3856007 w 3897893"/>
              <a:gd name="connsiteY5" fmla="*/ 2536166 h 3030818"/>
              <a:gd name="connsiteX6" fmla="*/ 3881887 w 3897893"/>
              <a:gd name="connsiteY6" fmla="*/ 2984740 h 3030818"/>
              <a:gd name="connsiteX7" fmla="*/ 3873260 w 3897893"/>
              <a:gd name="connsiteY7" fmla="*/ 2993366 h 3030818"/>
              <a:gd name="connsiteX0" fmla="*/ 0 w 3897893"/>
              <a:gd name="connsiteY0" fmla="*/ 0 h 3030818"/>
              <a:gd name="connsiteX1" fmla="*/ 301924 w 3897893"/>
              <a:gd name="connsiteY1" fmla="*/ 120770 h 3030818"/>
              <a:gd name="connsiteX2" fmla="*/ 526211 w 3897893"/>
              <a:gd name="connsiteY2" fmla="*/ 508959 h 3030818"/>
              <a:gd name="connsiteX3" fmla="*/ 2838090 w 3897893"/>
              <a:gd name="connsiteY3" fmla="*/ 569344 h 3030818"/>
              <a:gd name="connsiteX4" fmla="*/ 3416060 w 3897893"/>
              <a:gd name="connsiteY4" fmla="*/ 1035170 h 3030818"/>
              <a:gd name="connsiteX5" fmla="*/ 3856007 w 3897893"/>
              <a:gd name="connsiteY5" fmla="*/ 2536166 h 3030818"/>
              <a:gd name="connsiteX6" fmla="*/ 3881887 w 3897893"/>
              <a:gd name="connsiteY6" fmla="*/ 2984740 h 3030818"/>
              <a:gd name="connsiteX7" fmla="*/ 3873260 w 3897893"/>
              <a:gd name="connsiteY7" fmla="*/ 2993366 h 3030818"/>
              <a:gd name="connsiteX0" fmla="*/ 0 w 3897893"/>
              <a:gd name="connsiteY0" fmla="*/ 0 h 3030818"/>
              <a:gd name="connsiteX1" fmla="*/ 301924 w 3897893"/>
              <a:gd name="connsiteY1" fmla="*/ 120770 h 3030818"/>
              <a:gd name="connsiteX2" fmla="*/ 526211 w 3897893"/>
              <a:gd name="connsiteY2" fmla="*/ 508959 h 3030818"/>
              <a:gd name="connsiteX3" fmla="*/ 2838090 w 3897893"/>
              <a:gd name="connsiteY3" fmla="*/ 569344 h 3030818"/>
              <a:gd name="connsiteX4" fmla="*/ 3416060 w 3897893"/>
              <a:gd name="connsiteY4" fmla="*/ 1035170 h 3030818"/>
              <a:gd name="connsiteX5" fmla="*/ 3856007 w 3897893"/>
              <a:gd name="connsiteY5" fmla="*/ 2536166 h 3030818"/>
              <a:gd name="connsiteX6" fmla="*/ 3881887 w 3897893"/>
              <a:gd name="connsiteY6" fmla="*/ 2984740 h 3030818"/>
              <a:gd name="connsiteX7" fmla="*/ 3873260 w 3897893"/>
              <a:gd name="connsiteY7" fmla="*/ 2993366 h 3030818"/>
              <a:gd name="connsiteX0" fmla="*/ 0 w 3897893"/>
              <a:gd name="connsiteY0" fmla="*/ 0 h 3030818"/>
              <a:gd name="connsiteX1" fmla="*/ 301924 w 3897893"/>
              <a:gd name="connsiteY1" fmla="*/ 120770 h 3030818"/>
              <a:gd name="connsiteX2" fmla="*/ 526211 w 3897893"/>
              <a:gd name="connsiteY2" fmla="*/ 508959 h 3030818"/>
              <a:gd name="connsiteX3" fmla="*/ 2838090 w 3897893"/>
              <a:gd name="connsiteY3" fmla="*/ 569344 h 3030818"/>
              <a:gd name="connsiteX4" fmla="*/ 3416060 w 3897893"/>
              <a:gd name="connsiteY4" fmla="*/ 1035170 h 3030818"/>
              <a:gd name="connsiteX5" fmla="*/ 3856007 w 3897893"/>
              <a:gd name="connsiteY5" fmla="*/ 2536166 h 3030818"/>
              <a:gd name="connsiteX6" fmla="*/ 3881887 w 3897893"/>
              <a:gd name="connsiteY6" fmla="*/ 2984740 h 3030818"/>
              <a:gd name="connsiteX7" fmla="*/ 3873260 w 3897893"/>
              <a:gd name="connsiteY7" fmla="*/ 2993366 h 3030818"/>
              <a:gd name="connsiteX0" fmla="*/ 0 w 3897893"/>
              <a:gd name="connsiteY0" fmla="*/ 0 h 3030818"/>
              <a:gd name="connsiteX1" fmla="*/ 301924 w 3897893"/>
              <a:gd name="connsiteY1" fmla="*/ 120770 h 3030818"/>
              <a:gd name="connsiteX2" fmla="*/ 526211 w 3897893"/>
              <a:gd name="connsiteY2" fmla="*/ 508959 h 3030818"/>
              <a:gd name="connsiteX3" fmla="*/ 2838090 w 3897893"/>
              <a:gd name="connsiteY3" fmla="*/ 569344 h 3030818"/>
              <a:gd name="connsiteX4" fmla="*/ 3416060 w 3897893"/>
              <a:gd name="connsiteY4" fmla="*/ 1035170 h 3030818"/>
              <a:gd name="connsiteX5" fmla="*/ 3856007 w 3897893"/>
              <a:gd name="connsiteY5" fmla="*/ 2536166 h 3030818"/>
              <a:gd name="connsiteX6" fmla="*/ 3881887 w 3897893"/>
              <a:gd name="connsiteY6" fmla="*/ 2984740 h 3030818"/>
              <a:gd name="connsiteX7" fmla="*/ 3873260 w 3897893"/>
              <a:gd name="connsiteY7" fmla="*/ 2993366 h 3030818"/>
              <a:gd name="connsiteX0" fmla="*/ 0 w 3897893"/>
              <a:gd name="connsiteY0" fmla="*/ 0 h 3030818"/>
              <a:gd name="connsiteX1" fmla="*/ 301924 w 3897893"/>
              <a:gd name="connsiteY1" fmla="*/ 120770 h 3030818"/>
              <a:gd name="connsiteX2" fmla="*/ 526211 w 3897893"/>
              <a:gd name="connsiteY2" fmla="*/ 508959 h 3030818"/>
              <a:gd name="connsiteX3" fmla="*/ 2838090 w 3897893"/>
              <a:gd name="connsiteY3" fmla="*/ 569344 h 3030818"/>
              <a:gd name="connsiteX4" fmla="*/ 3416060 w 3897893"/>
              <a:gd name="connsiteY4" fmla="*/ 1035170 h 3030818"/>
              <a:gd name="connsiteX5" fmla="*/ 3856007 w 3897893"/>
              <a:gd name="connsiteY5" fmla="*/ 2536166 h 3030818"/>
              <a:gd name="connsiteX6" fmla="*/ 3881887 w 3897893"/>
              <a:gd name="connsiteY6" fmla="*/ 2984740 h 3030818"/>
              <a:gd name="connsiteX7" fmla="*/ 3873260 w 3897893"/>
              <a:gd name="connsiteY7" fmla="*/ 2993366 h 3030818"/>
              <a:gd name="connsiteX0" fmla="*/ 0 w 3889555"/>
              <a:gd name="connsiteY0" fmla="*/ 0 h 3030818"/>
              <a:gd name="connsiteX1" fmla="*/ 301924 w 3889555"/>
              <a:gd name="connsiteY1" fmla="*/ 120770 h 3030818"/>
              <a:gd name="connsiteX2" fmla="*/ 526211 w 3889555"/>
              <a:gd name="connsiteY2" fmla="*/ 508959 h 3030818"/>
              <a:gd name="connsiteX3" fmla="*/ 2838090 w 3889555"/>
              <a:gd name="connsiteY3" fmla="*/ 569344 h 3030818"/>
              <a:gd name="connsiteX4" fmla="*/ 3536830 w 3889555"/>
              <a:gd name="connsiteY4" fmla="*/ 1216325 h 3030818"/>
              <a:gd name="connsiteX5" fmla="*/ 3856007 w 3889555"/>
              <a:gd name="connsiteY5" fmla="*/ 2536166 h 3030818"/>
              <a:gd name="connsiteX6" fmla="*/ 3881887 w 3889555"/>
              <a:gd name="connsiteY6" fmla="*/ 2984740 h 3030818"/>
              <a:gd name="connsiteX7" fmla="*/ 3873260 w 3889555"/>
              <a:gd name="connsiteY7" fmla="*/ 2993366 h 3030818"/>
              <a:gd name="connsiteX0" fmla="*/ 0 w 3882651"/>
              <a:gd name="connsiteY0" fmla="*/ 0 h 3030818"/>
              <a:gd name="connsiteX1" fmla="*/ 301924 w 3882651"/>
              <a:gd name="connsiteY1" fmla="*/ 120770 h 3030818"/>
              <a:gd name="connsiteX2" fmla="*/ 526211 w 3882651"/>
              <a:gd name="connsiteY2" fmla="*/ 508959 h 3030818"/>
              <a:gd name="connsiteX3" fmla="*/ 2838090 w 3882651"/>
              <a:gd name="connsiteY3" fmla="*/ 569344 h 3030818"/>
              <a:gd name="connsiteX4" fmla="*/ 3536830 w 3882651"/>
              <a:gd name="connsiteY4" fmla="*/ 1216325 h 3030818"/>
              <a:gd name="connsiteX5" fmla="*/ 3856007 w 3882651"/>
              <a:gd name="connsiteY5" fmla="*/ 2536166 h 3030818"/>
              <a:gd name="connsiteX6" fmla="*/ 3881887 w 3882651"/>
              <a:gd name="connsiteY6" fmla="*/ 2984740 h 3030818"/>
              <a:gd name="connsiteX7" fmla="*/ 3873260 w 3882651"/>
              <a:gd name="connsiteY7" fmla="*/ 2993366 h 3030818"/>
              <a:gd name="connsiteX0" fmla="*/ 0 w 3882651"/>
              <a:gd name="connsiteY0" fmla="*/ 0 h 3030818"/>
              <a:gd name="connsiteX1" fmla="*/ 301924 w 3882651"/>
              <a:gd name="connsiteY1" fmla="*/ 120770 h 3030818"/>
              <a:gd name="connsiteX2" fmla="*/ 526211 w 3882651"/>
              <a:gd name="connsiteY2" fmla="*/ 508959 h 3030818"/>
              <a:gd name="connsiteX3" fmla="*/ 2679601 w 3882651"/>
              <a:gd name="connsiteY3" fmla="*/ 552091 h 3030818"/>
              <a:gd name="connsiteX4" fmla="*/ 3536830 w 3882651"/>
              <a:gd name="connsiteY4" fmla="*/ 1216325 h 3030818"/>
              <a:gd name="connsiteX5" fmla="*/ 3856007 w 3882651"/>
              <a:gd name="connsiteY5" fmla="*/ 2536166 h 3030818"/>
              <a:gd name="connsiteX6" fmla="*/ 3881887 w 3882651"/>
              <a:gd name="connsiteY6" fmla="*/ 2984740 h 3030818"/>
              <a:gd name="connsiteX7" fmla="*/ 3873260 w 3882651"/>
              <a:gd name="connsiteY7" fmla="*/ 2993366 h 3030818"/>
              <a:gd name="connsiteX0" fmla="*/ 0 w 3891413"/>
              <a:gd name="connsiteY0" fmla="*/ 0 h 3030818"/>
              <a:gd name="connsiteX1" fmla="*/ 301924 w 3891413"/>
              <a:gd name="connsiteY1" fmla="*/ 120770 h 3030818"/>
              <a:gd name="connsiteX2" fmla="*/ 526211 w 3891413"/>
              <a:gd name="connsiteY2" fmla="*/ 508959 h 3030818"/>
              <a:gd name="connsiteX3" fmla="*/ 2679601 w 3891413"/>
              <a:gd name="connsiteY3" fmla="*/ 552091 h 3030818"/>
              <a:gd name="connsiteX4" fmla="*/ 3509267 w 3891413"/>
              <a:gd name="connsiteY4" fmla="*/ 1224952 h 3030818"/>
              <a:gd name="connsiteX5" fmla="*/ 3856007 w 3891413"/>
              <a:gd name="connsiteY5" fmla="*/ 2536166 h 3030818"/>
              <a:gd name="connsiteX6" fmla="*/ 3881887 w 3891413"/>
              <a:gd name="connsiteY6" fmla="*/ 2984740 h 3030818"/>
              <a:gd name="connsiteX7" fmla="*/ 3873260 w 3891413"/>
              <a:gd name="connsiteY7" fmla="*/ 2993366 h 3030818"/>
              <a:gd name="connsiteX0" fmla="*/ 0 w 3891413"/>
              <a:gd name="connsiteY0" fmla="*/ 0 h 2984740"/>
              <a:gd name="connsiteX1" fmla="*/ 301924 w 3891413"/>
              <a:gd name="connsiteY1" fmla="*/ 120770 h 2984740"/>
              <a:gd name="connsiteX2" fmla="*/ 526211 w 3891413"/>
              <a:gd name="connsiteY2" fmla="*/ 508959 h 2984740"/>
              <a:gd name="connsiteX3" fmla="*/ 2679601 w 3891413"/>
              <a:gd name="connsiteY3" fmla="*/ 552091 h 2984740"/>
              <a:gd name="connsiteX4" fmla="*/ 3509267 w 3891413"/>
              <a:gd name="connsiteY4" fmla="*/ 1224952 h 2984740"/>
              <a:gd name="connsiteX5" fmla="*/ 3856007 w 3891413"/>
              <a:gd name="connsiteY5" fmla="*/ 2536166 h 2984740"/>
              <a:gd name="connsiteX6" fmla="*/ 3881887 w 3891413"/>
              <a:gd name="connsiteY6" fmla="*/ 2984740 h 2984740"/>
              <a:gd name="connsiteX0" fmla="*/ 0 w 3909450"/>
              <a:gd name="connsiteY0" fmla="*/ 0 h 2976114"/>
              <a:gd name="connsiteX1" fmla="*/ 301924 w 3909450"/>
              <a:gd name="connsiteY1" fmla="*/ 120770 h 2976114"/>
              <a:gd name="connsiteX2" fmla="*/ 526211 w 3909450"/>
              <a:gd name="connsiteY2" fmla="*/ 508959 h 2976114"/>
              <a:gd name="connsiteX3" fmla="*/ 2679601 w 3909450"/>
              <a:gd name="connsiteY3" fmla="*/ 552091 h 2976114"/>
              <a:gd name="connsiteX4" fmla="*/ 3509267 w 3909450"/>
              <a:gd name="connsiteY4" fmla="*/ 1224952 h 2976114"/>
              <a:gd name="connsiteX5" fmla="*/ 3856007 w 3909450"/>
              <a:gd name="connsiteY5" fmla="*/ 2536166 h 2976114"/>
              <a:gd name="connsiteX6" fmla="*/ 3909450 w 3909450"/>
              <a:gd name="connsiteY6" fmla="*/ 2976114 h 2976114"/>
              <a:gd name="connsiteX0" fmla="*/ 0 w 3909450"/>
              <a:gd name="connsiteY0" fmla="*/ 0 h 2976114"/>
              <a:gd name="connsiteX1" fmla="*/ 301924 w 3909450"/>
              <a:gd name="connsiteY1" fmla="*/ 120770 h 2976114"/>
              <a:gd name="connsiteX2" fmla="*/ 526211 w 3909450"/>
              <a:gd name="connsiteY2" fmla="*/ 508959 h 2976114"/>
              <a:gd name="connsiteX3" fmla="*/ 2679601 w 3909450"/>
              <a:gd name="connsiteY3" fmla="*/ 552091 h 2976114"/>
              <a:gd name="connsiteX4" fmla="*/ 3509267 w 3909450"/>
              <a:gd name="connsiteY4" fmla="*/ 1224952 h 2976114"/>
              <a:gd name="connsiteX5" fmla="*/ 3856007 w 3909450"/>
              <a:gd name="connsiteY5" fmla="*/ 2536166 h 2976114"/>
              <a:gd name="connsiteX6" fmla="*/ 3909450 w 3909450"/>
              <a:gd name="connsiteY6" fmla="*/ 2976114 h 2976114"/>
              <a:gd name="connsiteX0" fmla="*/ 0 w 3909450"/>
              <a:gd name="connsiteY0" fmla="*/ 0 h 2976114"/>
              <a:gd name="connsiteX1" fmla="*/ 301924 w 3909450"/>
              <a:gd name="connsiteY1" fmla="*/ 120770 h 2976114"/>
              <a:gd name="connsiteX2" fmla="*/ 526211 w 3909450"/>
              <a:gd name="connsiteY2" fmla="*/ 508959 h 2976114"/>
              <a:gd name="connsiteX3" fmla="*/ 2679601 w 3909450"/>
              <a:gd name="connsiteY3" fmla="*/ 552091 h 2976114"/>
              <a:gd name="connsiteX4" fmla="*/ 3509267 w 3909450"/>
              <a:gd name="connsiteY4" fmla="*/ 1224952 h 2976114"/>
              <a:gd name="connsiteX5" fmla="*/ 3856007 w 3909450"/>
              <a:gd name="connsiteY5" fmla="*/ 2536166 h 2976114"/>
              <a:gd name="connsiteX6" fmla="*/ 3909450 w 3909450"/>
              <a:gd name="connsiteY6" fmla="*/ 2976114 h 2976114"/>
              <a:gd name="connsiteX0" fmla="*/ 0 w 3950795"/>
              <a:gd name="connsiteY0" fmla="*/ 0 h 2976114"/>
              <a:gd name="connsiteX1" fmla="*/ 301924 w 3950795"/>
              <a:gd name="connsiteY1" fmla="*/ 120770 h 2976114"/>
              <a:gd name="connsiteX2" fmla="*/ 526211 w 3950795"/>
              <a:gd name="connsiteY2" fmla="*/ 508959 h 2976114"/>
              <a:gd name="connsiteX3" fmla="*/ 2679601 w 3950795"/>
              <a:gd name="connsiteY3" fmla="*/ 552091 h 2976114"/>
              <a:gd name="connsiteX4" fmla="*/ 3509267 w 3950795"/>
              <a:gd name="connsiteY4" fmla="*/ 1224952 h 2976114"/>
              <a:gd name="connsiteX5" fmla="*/ 3856007 w 3950795"/>
              <a:gd name="connsiteY5" fmla="*/ 2536166 h 2976114"/>
              <a:gd name="connsiteX6" fmla="*/ 3950795 w 3950795"/>
              <a:gd name="connsiteY6" fmla="*/ 2976114 h 2976114"/>
              <a:gd name="connsiteX0" fmla="*/ 0 w 3950795"/>
              <a:gd name="connsiteY0" fmla="*/ 0 h 2976114"/>
              <a:gd name="connsiteX1" fmla="*/ 301924 w 3950795"/>
              <a:gd name="connsiteY1" fmla="*/ 120770 h 2976114"/>
              <a:gd name="connsiteX2" fmla="*/ 526211 w 3950795"/>
              <a:gd name="connsiteY2" fmla="*/ 508959 h 2976114"/>
              <a:gd name="connsiteX3" fmla="*/ 2679601 w 3950795"/>
              <a:gd name="connsiteY3" fmla="*/ 552091 h 2976114"/>
              <a:gd name="connsiteX4" fmla="*/ 3509267 w 3950795"/>
              <a:gd name="connsiteY4" fmla="*/ 1224952 h 2976114"/>
              <a:gd name="connsiteX5" fmla="*/ 3856007 w 3950795"/>
              <a:gd name="connsiteY5" fmla="*/ 2536166 h 2976114"/>
              <a:gd name="connsiteX6" fmla="*/ 3950795 w 3950795"/>
              <a:gd name="connsiteY6" fmla="*/ 2976114 h 2976114"/>
              <a:gd name="connsiteX0" fmla="*/ 0 w 3937013"/>
              <a:gd name="connsiteY0" fmla="*/ 0 h 2984740"/>
              <a:gd name="connsiteX1" fmla="*/ 301924 w 3937013"/>
              <a:gd name="connsiteY1" fmla="*/ 120770 h 2984740"/>
              <a:gd name="connsiteX2" fmla="*/ 526211 w 3937013"/>
              <a:gd name="connsiteY2" fmla="*/ 508959 h 2984740"/>
              <a:gd name="connsiteX3" fmla="*/ 2679601 w 3937013"/>
              <a:gd name="connsiteY3" fmla="*/ 552091 h 2984740"/>
              <a:gd name="connsiteX4" fmla="*/ 3509267 w 3937013"/>
              <a:gd name="connsiteY4" fmla="*/ 1224952 h 2984740"/>
              <a:gd name="connsiteX5" fmla="*/ 3856007 w 3937013"/>
              <a:gd name="connsiteY5" fmla="*/ 2536166 h 2984740"/>
              <a:gd name="connsiteX6" fmla="*/ 3937013 w 3937013"/>
              <a:gd name="connsiteY6" fmla="*/ 2984740 h 2984740"/>
              <a:gd name="connsiteX0" fmla="*/ 0 w 3937013"/>
              <a:gd name="connsiteY0" fmla="*/ 0 h 2984740"/>
              <a:gd name="connsiteX1" fmla="*/ 301924 w 3937013"/>
              <a:gd name="connsiteY1" fmla="*/ 120770 h 2984740"/>
              <a:gd name="connsiteX2" fmla="*/ 526211 w 3937013"/>
              <a:gd name="connsiteY2" fmla="*/ 508959 h 2984740"/>
              <a:gd name="connsiteX3" fmla="*/ 2679601 w 3937013"/>
              <a:gd name="connsiteY3" fmla="*/ 552091 h 2984740"/>
              <a:gd name="connsiteX4" fmla="*/ 3509267 w 3937013"/>
              <a:gd name="connsiteY4" fmla="*/ 1224952 h 2984740"/>
              <a:gd name="connsiteX5" fmla="*/ 3856007 w 3937013"/>
              <a:gd name="connsiteY5" fmla="*/ 2536166 h 2984740"/>
              <a:gd name="connsiteX6" fmla="*/ 3937013 w 3937013"/>
              <a:gd name="connsiteY6" fmla="*/ 2984740 h 2984740"/>
              <a:gd name="connsiteX0" fmla="*/ 0 w 3937013"/>
              <a:gd name="connsiteY0" fmla="*/ 0 h 2984740"/>
              <a:gd name="connsiteX1" fmla="*/ 301924 w 3937013"/>
              <a:gd name="connsiteY1" fmla="*/ 120770 h 2984740"/>
              <a:gd name="connsiteX2" fmla="*/ 526211 w 3937013"/>
              <a:gd name="connsiteY2" fmla="*/ 508959 h 2984740"/>
              <a:gd name="connsiteX3" fmla="*/ 2679601 w 3937013"/>
              <a:gd name="connsiteY3" fmla="*/ 552091 h 2984740"/>
              <a:gd name="connsiteX4" fmla="*/ 3509267 w 3937013"/>
              <a:gd name="connsiteY4" fmla="*/ 1224952 h 2984740"/>
              <a:gd name="connsiteX5" fmla="*/ 3856007 w 3937013"/>
              <a:gd name="connsiteY5" fmla="*/ 2518913 h 2984740"/>
              <a:gd name="connsiteX6" fmla="*/ 3937013 w 3937013"/>
              <a:gd name="connsiteY6" fmla="*/ 2984740 h 2984740"/>
              <a:gd name="connsiteX0" fmla="*/ 0 w 3937013"/>
              <a:gd name="connsiteY0" fmla="*/ 0 h 2984740"/>
              <a:gd name="connsiteX1" fmla="*/ 301924 w 3937013"/>
              <a:gd name="connsiteY1" fmla="*/ 120770 h 2984740"/>
              <a:gd name="connsiteX2" fmla="*/ 526211 w 3937013"/>
              <a:gd name="connsiteY2" fmla="*/ 508959 h 2984740"/>
              <a:gd name="connsiteX3" fmla="*/ 2679601 w 3937013"/>
              <a:gd name="connsiteY3" fmla="*/ 552091 h 2984740"/>
              <a:gd name="connsiteX4" fmla="*/ 3509267 w 3937013"/>
              <a:gd name="connsiteY4" fmla="*/ 1224952 h 2984740"/>
              <a:gd name="connsiteX5" fmla="*/ 3856007 w 3937013"/>
              <a:gd name="connsiteY5" fmla="*/ 2518913 h 2984740"/>
              <a:gd name="connsiteX6" fmla="*/ 3937013 w 3937013"/>
              <a:gd name="connsiteY6" fmla="*/ 2984740 h 2984740"/>
              <a:gd name="connsiteX0" fmla="*/ 0 w 4336683"/>
              <a:gd name="connsiteY0" fmla="*/ 536259 h 2865391"/>
              <a:gd name="connsiteX1" fmla="*/ 701594 w 4336683"/>
              <a:gd name="connsiteY1" fmla="*/ 1421 h 2865391"/>
              <a:gd name="connsiteX2" fmla="*/ 925881 w 4336683"/>
              <a:gd name="connsiteY2" fmla="*/ 389610 h 2865391"/>
              <a:gd name="connsiteX3" fmla="*/ 3079271 w 4336683"/>
              <a:gd name="connsiteY3" fmla="*/ 432742 h 2865391"/>
              <a:gd name="connsiteX4" fmla="*/ 3908937 w 4336683"/>
              <a:gd name="connsiteY4" fmla="*/ 1105603 h 2865391"/>
              <a:gd name="connsiteX5" fmla="*/ 4255677 w 4336683"/>
              <a:gd name="connsiteY5" fmla="*/ 2399564 h 2865391"/>
              <a:gd name="connsiteX6" fmla="*/ 4336683 w 4336683"/>
              <a:gd name="connsiteY6" fmla="*/ 2865391 h 2865391"/>
              <a:gd name="connsiteX0" fmla="*/ 0 w 4336683"/>
              <a:gd name="connsiteY0" fmla="*/ 536259 h 2865391"/>
              <a:gd name="connsiteX1" fmla="*/ 701594 w 4336683"/>
              <a:gd name="connsiteY1" fmla="*/ 1421 h 2865391"/>
              <a:gd name="connsiteX2" fmla="*/ 925881 w 4336683"/>
              <a:gd name="connsiteY2" fmla="*/ 389610 h 2865391"/>
              <a:gd name="connsiteX3" fmla="*/ 3079271 w 4336683"/>
              <a:gd name="connsiteY3" fmla="*/ 432742 h 2865391"/>
              <a:gd name="connsiteX4" fmla="*/ 3908937 w 4336683"/>
              <a:gd name="connsiteY4" fmla="*/ 1105603 h 2865391"/>
              <a:gd name="connsiteX5" fmla="*/ 4255677 w 4336683"/>
              <a:gd name="connsiteY5" fmla="*/ 2399564 h 2865391"/>
              <a:gd name="connsiteX6" fmla="*/ 4336683 w 4336683"/>
              <a:gd name="connsiteY6" fmla="*/ 2865391 h 2865391"/>
              <a:gd name="connsiteX0" fmla="*/ 0 w 4336683"/>
              <a:gd name="connsiteY0" fmla="*/ 535962 h 2865094"/>
              <a:gd name="connsiteX1" fmla="*/ 223121 w 4336683"/>
              <a:gd name="connsiteY1" fmla="*/ 518709 h 2865094"/>
              <a:gd name="connsiteX2" fmla="*/ 701594 w 4336683"/>
              <a:gd name="connsiteY2" fmla="*/ 1124 h 2865094"/>
              <a:gd name="connsiteX3" fmla="*/ 925881 w 4336683"/>
              <a:gd name="connsiteY3" fmla="*/ 389313 h 2865094"/>
              <a:gd name="connsiteX4" fmla="*/ 3079271 w 4336683"/>
              <a:gd name="connsiteY4" fmla="*/ 432445 h 2865094"/>
              <a:gd name="connsiteX5" fmla="*/ 3908937 w 4336683"/>
              <a:gd name="connsiteY5" fmla="*/ 1105306 h 2865094"/>
              <a:gd name="connsiteX6" fmla="*/ 4255677 w 4336683"/>
              <a:gd name="connsiteY6" fmla="*/ 2399267 h 2865094"/>
              <a:gd name="connsiteX7" fmla="*/ 4336683 w 4336683"/>
              <a:gd name="connsiteY7" fmla="*/ 2865094 h 2865094"/>
              <a:gd name="connsiteX0" fmla="*/ 0 w 4336683"/>
              <a:gd name="connsiteY0" fmla="*/ 535962 h 2865094"/>
              <a:gd name="connsiteX1" fmla="*/ 223121 w 4336683"/>
              <a:gd name="connsiteY1" fmla="*/ 518709 h 2865094"/>
              <a:gd name="connsiteX2" fmla="*/ 701594 w 4336683"/>
              <a:gd name="connsiteY2" fmla="*/ 1124 h 2865094"/>
              <a:gd name="connsiteX3" fmla="*/ 925881 w 4336683"/>
              <a:gd name="connsiteY3" fmla="*/ 389313 h 2865094"/>
              <a:gd name="connsiteX4" fmla="*/ 3079271 w 4336683"/>
              <a:gd name="connsiteY4" fmla="*/ 432445 h 2865094"/>
              <a:gd name="connsiteX5" fmla="*/ 3908937 w 4336683"/>
              <a:gd name="connsiteY5" fmla="*/ 1105306 h 2865094"/>
              <a:gd name="connsiteX6" fmla="*/ 4255677 w 4336683"/>
              <a:gd name="connsiteY6" fmla="*/ 2399267 h 2865094"/>
              <a:gd name="connsiteX7" fmla="*/ 4336683 w 4336683"/>
              <a:gd name="connsiteY7" fmla="*/ 2865094 h 2865094"/>
              <a:gd name="connsiteX0" fmla="*/ 0 w 4336683"/>
              <a:gd name="connsiteY0" fmla="*/ 535962 h 2865094"/>
              <a:gd name="connsiteX1" fmla="*/ 223121 w 4336683"/>
              <a:gd name="connsiteY1" fmla="*/ 518709 h 2865094"/>
              <a:gd name="connsiteX2" fmla="*/ 701594 w 4336683"/>
              <a:gd name="connsiteY2" fmla="*/ 1124 h 2865094"/>
              <a:gd name="connsiteX3" fmla="*/ 925881 w 4336683"/>
              <a:gd name="connsiteY3" fmla="*/ 389313 h 2865094"/>
              <a:gd name="connsiteX4" fmla="*/ 3079271 w 4336683"/>
              <a:gd name="connsiteY4" fmla="*/ 432445 h 2865094"/>
              <a:gd name="connsiteX5" fmla="*/ 3908937 w 4336683"/>
              <a:gd name="connsiteY5" fmla="*/ 1105306 h 2865094"/>
              <a:gd name="connsiteX6" fmla="*/ 4255677 w 4336683"/>
              <a:gd name="connsiteY6" fmla="*/ 2399267 h 2865094"/>
              <a:gd name="connsiteX7" fmla="*/ 4336683 w 4336683"/>
              <a:gd name="connsiteY7" fmla="*/ 2865094 h 2865094"/>
              <a:gd name="connsiteX0" fmla="*/ 0 w 4336683"/>
              <a:gd name="connsiteY0" fmla="*/ 535827 h 2864959"/>
              <a:gd name="connsiteX1" fmla="*/ 223121 w 4336683"/>
              <a:gd name="connsiteY1" fmla="*/ 518574 h 2864959"/>
              <a:gd name="connsiteX2" fmla="*/ 653357 w 4336683"/>
              <a:gd name="connsiteY2" fmla="*/ 989 h 2864959"/>
              <a:gd name="connsiteX3" fmla="*/ 925881 w 4336683"/>
              <a:gd name="connsiteY3" fmla="*/ 389178 h 2864959"/>
              <a:gd name="connsiteX4" fmla="*/ 3079271 w 4336683"/>
              <a:gd name="connsiteY4" fmla="*/ 432310 h 2864959"/>
              <a:gd name="connsiteX5" fmla="*/ 3908937 w 4336683"/>
              <a:gd name="connsiteY5" fmla="*/ 1105171 h 2864959"/>
              <a:gd name="connsiteX6" fmla="*/ 4255677 w 4336683"/>
              <a:gd name="connsiteY6" fmla="*/ 2399132 h 2864959"/>
              <a:gd name="connsiteX7" fmla="*/ 4336683 w 4336683"/>
              <a:gd name="connsiteY7" fmla="*/ 2864959 h 2864959"/>
              <a:gd name="connsiteX0" fmla="*/ 0 w 4336683"/>
              <a:gd name="connsiteY0" fmla="*/ 536225 h 2865357"/>
              <a:gd name="connsiteX1" fmla="*/ 223121 w 4336683"/>
              <a:gd name="connsiteY1" fmla="*/ 518972 h 2865357"/>
              <a:gd name="connsiteX2" fmla="*/ 653357 w 4336683"/>
              <a:gd name="connsiteY2" fmla="*/ 1387 h 2865357"/>
              <a:gd name="connsiteX3" fmla="*/ 925881 w 4336683"/>
              <a:gd name="connsiteY3" fmla="*/ 389576 h 2865357"/>
              <a:gd name="connsiteX4" fmla="*/ 3079271 w 4336683"/>
              <a:gd name="connsiteY4" fmla="*/ 432708 h 2865357"/>
              <a:gd name="connsiteX5" fmla="*/ 3908937 w 4336683"/>
              <a:gd name="connsiteY5" fmla="*/ 1105569 h 2865357"/>
              <a:gd name="connsiteX6" fmla="*/ 4255677 w 4336683"/>
              <a:gd name="connsiteY6" fmla="*/ 2399530 h 2865357"/>
              <a:gd name="connsiteX7" fmla="*/ 4336683 w 4336683"/>
              <a:gd name="connsiteY7" fmla="*/ 2865357 h 2865357"/>
              <a:gd name="connsiteX0" fmla="*/ 0 w 4336683"/>
              <a:gd name="connsiteY0" fmla="*/ 536225 h 2865357"/>
              <a:gd name="connsiteX1" fmla="*/ 223121 w 4336683"/>
              <a:gd name="connsiteY1" fmla="*/ 518972 h 2865357"/>
              <a:gd name="connsiteX2" fmla="*/ 653357 w 4336683"/>
              <a:gd name="connsiteY2" fmla="*/ 1387 h 2865357"/>
              <a:gd name="connsiteX3" fmla="*/ 925881 w 4336683"/>
              <a:gd name="connsiteY3" fmla="*/ 389576 h 2865357"/>
              <a:gd name="connsiteX4" fmla="*/ 3079271 w 4336683"/>
              <a:gd name="connsiteY4" fmla="*/ 432708 h 2865357"/>
              <a:gd name="connsiteX5" fmla="*/ 3908937 w 4336683"/>
              <a:gd name="connsiteY5" fmla="*/ 1105569 h 2865357"/>
              <a:gd name="connsiteX6" fmla="*/ 4255677 w 4336683"/>
              <a:gd name="connsiteY6" fmla="*/ 2399530 h 2865357"/>
              <a:gd name="connsiteX7" fmla="*/ 4336683 w 4336683"/>
              <a:gd name="connsiteY7" fmla="*/ 2865357 h 2865357"/>
              <a:gd name="connsiteX0" fmla="*/ 0 w 4336683"/>
              <a:gd name="connsiteY0" fmla="*/ 534869 h 2864001"/>
              <a:gd name="connsiteX1" fmla="*/ 223121 w 4336683"/>
              <a:gd name="connsiteY1" fmla="*/ 517616 h 2864001"/>
              <a:gd name="connsiteX2" fmla="*/ 653357 w 4336683"/>
              <a:gd name="connsiteY2" fmla="*/ 31 h 2864001"/>
              <a:gd name="connsiteX3" fmla="*/ 925881 w 4336683"/>
              <a:gd name="connsiteY3" fmla="*/ 388220 h 2864001"/>
              <a:gd name="connsiteX4" fmla="*/ 3079271 w 4336683"/>
              <a:gd name="connsiteY4" fmla="*/ 431352 h 2864001"/>
              <a:gd name="connsiteX5" fmla="*/ 3908937 w 4336683"/>
              <a:gd name="connsiteY5" fmla="*/ 1104213 h 2864001"/>
              <a:gd name="connsiteX6" fmla="*/ 4255677 w 4336683"/>
              <a:gd name="connsiteY6" fmla="*/ 2398174 h 2864001"/>
              <a:gd name="connsiteX7" fmla="*/ 4336683 w 4336683"/>
              <a:gd name="connsiteY7" fmla="*/ 2864001 h 2864001"/>
              <a:gd name="connsiteX0" fmla="*/ 0 w 4336683"/>
              <a:gd name="connsiteY0" fmla="*/ 534869 h 2864001"/>
              <a:gd name="connsiteX1" fmla="*/ 223121 w 4336683"/>
              <a:gd name="connsiteY1" fmla="*/ 517616 h 2864001"/>
              <a:gd name="connsiteX2" fmla="*/ 653357 w 4336683"/>
              <a:gd name="connsiteY2" fmla="*/ 31 h 2864001"/>
              <a:gd name="connsiteX3" fmla="*/ 925881 w 4336683"/>
              <a:gd name="connsiteY3" fmla="*/ 388220 h 2864001"/>
              <a:gd name="connsiteX4" fmla="*/ 3079271 w 4336683"/>
              <a:gd name="connsiteY4" fmla="*/ 431352 h 2864001"/>
              <a:gd name="connsiteX5" fmla="*/ 3908937 w 4336683"/>
              <a:gd name="connsiteY5" fmla="*/ 1104213 h 2864001"/>
              <a:gd name="connsiteX6" fmla="*/ 4255677 w 4336683"/>
              <a:gd name="connsiteY6" fmla="*/ 2398174 h 2864001"/>
              <a:gd name="connsiteX7" fmla="*/ 4336683 w 4336683"/>
              <a:gd name="connsiteY7" fmla="*/ 2864001 h 2864001"/>
              <a:gd name="connsiteX0" fmla="*/ 0 w 4336683"/>
              <a:gd name="connsiteY0" fmla="*/ 534869 h 2864001"/>
              <a:gd name="connsiteX1" fmla="*/ 223121 w 4336683"/>
              <a:gd name="connsiteY1" fmla="*/ 517616 h 2864001"/>
              <a:gd name="connsiteX2" fmla="*/ 653357 w 4336683"/>
              <a:gd name="connsiteY2" fmla="*/ 31 h 2864001"/>
              <a:gd name="connsiteX3" fmla="*/ 925881 w 4336683"/>
              <a:gd name="connsiteY3" fmla="*/ 388220 h 2864001"/>
              <a:gd name="connsiteX4" fmla="*/ 3079271 w 4336683"/>
              <a:gd name="connsiteY4" fmla="*/ 431352 h 2864001"/>
              <a:gd name="connsiteX5" fmla="*/ 3908937 w 4336683"/>
              <a:gd name="connsiteY5" fmla="*/ 1104213 h 2864001"/>
              <a:gd name="connsiteX6" fmla="*/ 4255677 w 4336683"/>
              <a:gd name="connsiteY6" fmla="*/ 2398174 h 2864001"/>
              <a:gd name="connsiteX7" fmla="*/ 4336683 w 4336683"/>
              <a:gd name="connsiteY7" fmla="*/ 2864001 h 2864001"/>
              <a:gd name="connsiteX0" fmla="*/ 0 w 4336683"/>
              <a:gd name="connsiteY0" fmla="*/ 535722 h 2864854"/>
              <a:gd name="connsiteX1" fmla="*/ 223121 w 4336683"/>
              <a:gd name="connsiteY1" fmla="*/ 518469 h 2864854"/>
              <a:gd name="connsiteX2" fmla="*/ 653357 w 4336683"/>
              <a:gd name="connsiteY2" fmla="*/ 884 h 2864854"/>
              <a:gd name="connsiteX3" fmla="*/ 1056807 w 4336683"/>
              <a:gd name="connsiteY3" fmla="*/ 414952 h 2864854"/>
              <a:gd name="connsiteX4" fmla="*/ 3079271 w 4336683"/>
              <a:gd name="connsiteY4" fmla="*/ 432205 h 2864854"/>
              <a:gd name="connsiteX5" fmla="*/ 3908937 w 4336683"/>
              <a:gd name="connsiteY5" fmla="*/ 1105066 h 2864854"/>
              <a:gd name="connsiteX6" fmla="*/ 4255677 w 4336683"/>
              <a:gd name="connsiteY6" fmla="*/ 2399027 h 2864854"/>
              <a:gd name="connsiteX7" fmla="*/ 4336683 w 4336683"/>
              <a:gd name="connsiteY7" fmla="*/ 2864854 h 2864854"/>
              <a:gd name="connsiteX0" fmla="*/ 0 w 4336683"/>
              <a:gd name="connsiteY0" fmla="*/ 535642 h 2864774"/>
              <a:gd name="connsiteX1" fmla="*/ 223121 w 4336683"/>
              <a:gd name="connsiteY1" fmla="*/ 518389 h 2864774"/>
              <a:gd name="connsiteX2" fmla="*/ 653357 w 4336683"/>
              <a:gd name="connsiteY2" fmla="*/ 804 h 2864774"/>
              <a:gd name="connsiteX3" fmla="*/ 1056807 w 4336683"/>
              <a:gd name="connsiteY3" fmla="*/ 414872 h 2864774"/>
              <a:gd name="connsiteX4" fmla="*/ 3079271 w 4336683"/>
              <a:gd name="connsiteY4" fmla="*/ 432125 h 2864774"/>
              <a:gd name="connsiteX5" fmla="*/ 3908937 w 4336683"/>
              <a:gd name="connsiteY5" fmla="*/ 1104986 h 2864774"/>
              <a:gd name="connsiteX6" fmla="*/ 4255677 w 4336683"/>
              <a:gd name="connsiteY6" fmla="*/ 2398947 h 2864774"/>
              <a:gd name="connsiteX7" fmla="*/ 4336683 w 4336683"/>
              <a:gd name="connsiteY7" fmla="*/ 2864774 h 2864774"/>
              <a:gd name="connsiteX0" fmla="*/ 0 w 4336683"/>
              <a:gd name="connsiteY0" fmla="*/ 535051 h 2864183"/>
              <a:gd name="connsiteX1" fmla="*/ 250684 w 4336683"/>
              <a:gd name="connsiteY1" fmla="*/ 466039 h 2864183"/>
              <a:gd name="connsiteX2" fmla="*/ 653357 w 4336683"/>
              <a:gd name="connsiteY2" fmla="*/ 213 h 2864183"/>
              <a:gd name="connsiteX3" fmla="*/ 1056807 w 4336683"/>
              <a:gd name="connsiteY3" fmla="*/ 414281 h 2864183"/>
              <a:gd name="connsiteX4" fmla="*/ 3079271 w 4336683"/>
              <a:gd name="connsiteY4" fmla="*/ 431534 h 2864183"/>
              <a:gd name="connsiteX5" fmla="*/ 3908937 w 4336683"/>
              <a:gd name="connsiteY5" fmla="*/ 1104395 h 2864183"/>
              <a:gd name="connsiteX6" fmla="*/ 4255677 w 4336683"/>
              <a:gd name="connsiteY6" fmla="*/ 2398356 h 2864183"/>
              <a:gd name="connsiteX7" fmla="*/ 4336683 w 4336683"/>
              <a:gd name="connsiteY7" fmla="*/ 2864183 h 2864183"/>
              <a:gd name="connsiteX0" fmla="*/ 0 w 4336683"/>
              <a:gd name="connsiteY0" fmla="*/ 535051 h 2864183"/>
              <a:gd name="connsiteX1" fmla="*/ 250684 w 4336683"/>
              <a:gd name="connsiteY1" fmla="*/ 466039 h 2864183"/>
              <a:gd name="connsiteX2" fmla="*/ 653357 w 4336683"/>
              <a:gd name="connsiteY2" fmla="*/ 213 h 2864183"/>
              <a:gd name="connsiteX3" fmla="*/ 1056807 w 4336683"/>
              <a:gd name="connsiteY3" fmla="*/ 414281 h 2864183"/>
              <a:gd name="connsiteX4" fmla="*/ 3079271 w 4336683"/>
              <a:gd name="connsiteY4" fmla="*/ 431534 h 2864183"/>
              <a:gd name="connsiteX5" fmla="*/ 3908937 w 4336683"/>
              <a:gd name="connsiteY5" fmla="*/ 1104395 h 2864183"/>
              <a:gd name="connsiteX6" fmla="*/ 4255677 w 4336683"/>
              <a:gd name="connsiteY6" fmla="*/ 2398356 h 2864183"/>
              <a:gd name="connsiteX7" fmla="*/ 4336683 w 4336683"/>
              <a:gd name="connsiteY7" fmla="*/ 2864183 h 2864183"/>
              <a:gd name="connsiteX0" fmla="*/ 0 w 4309119"/>
              <a:gd name="connsiteY0" fmla="*/ 535051 h 2907316"/>
              <a:gd name="connsiteX1" fmla="*/ 250684 w 4309119"/>
              <a:gd name="connsiteY1" fmla="*/ 466039 h 2907316"/>
              <a:gd name="connsiteX2" fmla="*/ 653357 w 4309119"/>
              <a:gd name="connsiteY2" fmla="*/ 213 h 2907316"/>
              <a:gd name="connsiteX3" fmla="*/ 1056807 w 4309119"/>
              <a:gd name="connsiteY3" fmla="*/ 414281 h 2907316"/>
              <a:gd name="connsiteX4" fmla="*/ 3079271 w 4309119"/>
              <a:gd name="connsiteY4" fmla="*/ 431534 h 2907316"/>
              <a:gd name="connsiteX5" fmla="*/ 3908937 w 4309119"/>
              <a:gd name="connsiteY5" fmla="*/ 1104395 h 2907316"/>
              <a:gd name="connsiteX6" fmla="*/ 4255677 w 4309119"/>
              <a:gd name="connsiteY6" fmla="*/ 2398356 h 2907316"/>
              <a:gd name="connsiteX7" fmla="*/ 4309119 w 4309119"/>
              <a:gd name="connsiteY7" fmla="*/ 2907316 h 2907316"/>
              <a:gd name="connsiteX0" fmla="*/ 0 w 4309119"/>
              <a:gd name="connsiteY0" fmla="*/ 535051 h 2907316"/>
              <a:gd name="connsiteX1" fmla="*/ 250684 w 4309119"/>
              <a:gd name="connsiteY1" fmla="*/ 466039 h 2907316"/>
              <a:gd name="connsiteX2" fmla="*/ 653357 w 4309119"/>
              <a:gd name="connsiteY2" fmla="*/ 213 h 2907316"/>
              <a:gd name="connsiteX3" fmla="*/ 1056807 w 4309119"/>
              <a:gd name="connsiteY3" fmla="*/ 414281 h 2907316"/>
              <a:gd name="connsiteX4" fmla="*/ 3079271 w 4309119"/>
              <a:gd name="connsiteY4" fmla="*/ 431534 h 2907316"/>
              <a:gd name="connsiteX5" fmla="*/ 3908937 w 4309119"/>
              <a:gd name="connsiteY5" fmla="*/ 1104395 h 2907316"/>
              <a:gd name="connsiteX6" fmla="*/ 4255677 w 4309119"/>
              <a:gd name="connsiteY6" fmla="*/ 2398356 h 2907316"/>
              <a:gd name="connsiteX7" fmla="*/ 4309119 w 4309119"/>
              <a:gd name="connsiteY7" fmla="*/ 2907316 h 2907316"/>
              <a:gd name="connsiteX0" fmla="*/ 0 w 4309119"/>
              <a:gd name="connsiteY0" fmla="*/ 535051 h 2907316"/>
              <a:gd name="connsiteX1" fmla="*/ 250684 w 4309119"/>
              <a:gd name="connsiteY1" fmla="*/ 466039 h 2907316"/>
              <a:gd name="connsiteX2" fmla="*/ 653357 w 4309119"/>
              <a:gd name="connsiteY2" fmla="*/ 213 h 2907316"/>
              <a:gd name="connsiteX3" fmla="*/ 1056807 w 4309119"/>
              <a:gd name="connsiteY3" fmla="*/ 414281 h 2907316"/>
              <a:gd name="connsiteX4" fmla="*/ 3079271 w 4309119"/>
              <a:gd name="connsiteY4" fmla="*/ 431534 h 2907316"/>
              <a:gd name="connsiteX5" fmla="*/ 3908937 w 4309119"/>
              <a:gd name="connsiteY5" fmla="*/ 1104395 h 2907316"/>
              <a:gd name="connsiteX6" fmla="*/ 4255677 w 4309119"/>
              <a:gd name="connsiteY6" fmla="*/ 2398356 h 2907316"/>
              <a:gd name="connsiteX7" fmla="*/ 4281844 w 4309119"/>
              <a:gd name="connsiteY7" fmla="*/ 2622641 h 2907316"/>
              <a:gd name="connsiteX8" fmla="*/ 4309119 w 4309119"/>
              <a:gd name="connsiteY8" fmla="*/ 2907316 h 2907316"/>
              <a:gd name="connsiteX0" fmla="*/ 0 w 4309119"/>
              <a:gd name="connsiteY0" fmla="*/ 535051 h 2907316"/>
              <a:gd name="connsiteX1" fmla="*/ 250684 w 4309119"/>
              <a:gd name="connsiteY1" fmla="*/ 466039 h 2907316"/>
              <a:gd name="connsiteX2" fmla="*/ 653357 w 4309119"/>
              <a:gd name="connsiteY2" fmla="*/ 213 h 2907316"/>
              <a:gd name="connsiteX3" fmla="*/ 1056807 w 4309119"/>
              <a:gd name="connsiteY3" fmla="*/ 414281 h 2907316"/>
              <a:gd name="connsiteX4" fmla="*/ 3079271 w 4309119"/>
              <a:gd name="connsiteY4" fmla="*/ 431534 h 2907316"/>
              <a:gd name="connsiteX5" fmla="*/ 3908937 w 4309119"/>
              <a:gd name="connsiteY5" fmla="*/ 1104395 h 2907316"/>
              <a:gd name="connsiteX6" fmla="*/ 4255677 w 4309119"/>
              <a:gd name="connsiteY6" fmla="*/ 2398356 h 2907316"/>
              <a:gd name="connsiteX7" fmla="*/ 4309119 w 4309119"/>
              <a:gd name="connsiteY7" fmla="*/ 2907316 h 2907316"/>
              <a:gd name="connsiteX0" fmla="*/ 0 w 4309119"/>
              <a:gd name="connsiteY0" fmla="*/ 535051 h 2907316"/>
              <a:gd name="connsiteX1" fmla="*/ 250684 w 4309119"/>
              <a:gd name="connsiteY1" fmla="*/ 466039 h 2907316"/>
              <a:gd name="connsiteX2" fmla="*/ 653357 w 4309119"/>
              <a:gd name="connsiteY2" fmla="*/ 213 h 2907316"/>
              <a:gd name="connsiteX3" fmla="*/ 1056807 w 4309119"/>
              <a:gd name="connsiteY3" fmla="*/ 414281 h 2907316"/>
              <a:gd name="connsiteX4" fmla="*/ 3079271 w 4309119"/>
              <a:gd name="connsiteY4" fmla="*/ 431534 h 2907316"/>
              <a:gd name="connsiteX5" fmla="*/ 3908937 w 4309119"/>
              <a:gd name="connsiteY5" fmla="*/ 1104395 h 2907316"/>
              <a:gd name="connsiteX6" fmla="*/ 4255677 w 4309119"/>
              <a:gd name="connsiteY6" fmla="*/ 2398356 h 2907316"/>
              <a:gd name="connsiteX7" fmla="*/ 4309119 w 4309119"/>
              <a:gd name="connsiteY7" fmla="*/ 2907316 h 2907316"/>
              <a:gd name="connsiteX0" fmla="*/ 0 w 4309119"/>
              <a:gd name="connsiteY0" fmla="*/ 535051 h 2907316"/>
              <a:gd name="connsiteX1" fmla="*/ 250684 w 4309119"/>
              <a:gd name="connsiteY1" fmla="*/ 466039 h 2907316"/>
              <a:gd name="connsiteX2" fmla="*/ 653357 w 4309119"/>
              <a:gd name="connsiteY2" fmla="*/ 213 h 2907316"/>
              <a:gd name="connsiteX3" fmla="*/ 1056807 w 4309119"/>
              <a:gd name="connsiteY3" fmla="*/ 414281 h 2907316"/>
              <a:gd name="connsiteX4" fmla="*/ 3079271 w 4309119"/>
              <a:gd name="connsiteY4" fmla="*/ 431534 h 2907316"/>
              <a:gd name="connsiteX5" fmla="*/ 3908937 w 4309119"/>
              <a:gd name="connsiteY5" fmla="*/ 1104395 h 2907316"/>
              <a:gd name="connsiteX6" fmla="*/ 4255677 w 4309119"/>
              <a:gd name="connsiteY6" fmla="*/ 2398356 h 2907316"/>
              <a:gd name="connsiteX7" fmla="*/ 4309119 w 4309119"/>
              <a:gd name="connsiteY7" fmla="*/ 2907316 h 2907316"/>
              <a:gd name="connsiteX0" fmla="*/ 0 w 4309119"/>
              <a:gd name="connsiteY0" fmla="*/ 534842 h 2907107"/>
              <a:gd name="connsiteX1" fmla="*/ 250684 w 4309119"/>
              <a:gd name="connsiteY1" fmla="*/ 465830 h 2907107"/>
              <a:gd name="connsiteX2" fmla="*/ 653357 w 4309119"/>
              <a:gd name="connsiteY2" fmla="*/ 4 h 2907107"/>
              <a:gd name="connsiteX3" fmla="*/ 1449587 w 4309119"/>
              <a:gd name="connsiteY3" fmla="*/ 474457 h 2907107"/>
              <a:gd name="connsiteX4" fmla="*/ 3079271 w 4309119"/>
              <a:gd name="connsiteY4" fmla="*/ 431325 h 2907107"/>
              <a:gd name="connsiteX5" fmla="*/ 3908937 w 4309119"/>
              <a:gd name="connsiteY5" fmla="*/ 1104186 h 2907107"/>
              <a:gd name="connsiteX6" fmla="*/ 4255677 w 4309119"/>
              <a:gd name="connsiteY6" fmla="*/ 2398147 h 2907107"/>
              <a:gd name="connsiteX7" fmla="*/ 4309119 w 4309119"/>
              <a:gd name="connsiteY7" fmla="*/ 2907107 h 2907107"/>
              <a:gd name="connsiteX0" fmla="*/ 0 w 4309119"/>
              <a:gd name="connsiteY0" fmla="*/ 534842 h 2907107"/>
              <a:gd name="connsiteX1" fmla="*/ 250684 w 4309119"/>
              <a:gd name="connsiteY1" fmla="*/ 465830 h 2907107"/>
              <a:gd name="connsiteX2" fmla="*/ 653357 w 4309119"/>
              <a:gd name="connsiteY2" fmla="*/ 4 h 2907107"/>
              <a:gd name="connsiteX3" fmla="*/ 1449587 w 4309119"/>
              <a:gd name="connsiteY3" fmla="*/ 474457 h 2907107"/>
              <a:gd name="connsiteX4" fmla="*/ 3079271 w 4309119"/>
              <a:gd name="connsiteY4" fmla="*/ 431325 h 2907107"/>
              <a:gd name="connsiteX5" fmla="*/ 3908937 w 4309119"/>
              <a:gd name="connsiteY5" fmla="*/ 1104186 h 2907107"/>
              <a:gd name="connsiteX6" fmla="*/ 4255677 w 4309119"/>
              <a:gd name="connsiteY6" fmla="*/ 2398147 h 2907107"/>
              <a:gd name="connsiteX7" fmla="*/ 4309119 w 4309119"/>
              <a:gd name="connsiteY7" fmla="*/ 2907107 h 2907107"/>
              <a:gd name="connsiteX0" fmla="*/ 0 w 4309119"/>
              <a:gd name="connsiteY0" fmla="*/ 576521 h 2948786"/>
              <a:gd name="connsiteX1" fmla="*/ 250684 w 4309119"/>
              <a:gd name="connsiteY1" fmla="*/ 507509 h 2948786"/>
              <a:gd name="connsiteX2" fmla="*/ 653357 w 4309119"/>
              <a:gd name="connsiteY2" fmla="*/ 41683 h 2948786"/>
              <a:gd name="connsiteX3" fmla="*/ 981117 w 4309119"/>
              <a:gd name="connsiteY3" fmla="*/ 76187 h 2948786"/>
              <a:gd name="connsiteX4" fmla="*/ 1449587 w 4309119"/>
              <a:gd name="connsiteY4" fmla="*/ 516136 h 2948786"/>
              <a:gd name="connsiteX5" fmla="*/ 3079271 w 4309119"/>
              <a:gd name="connsiteY5" fmla="*/ 473004 h 2948786"/>
              <a:gd name="connsiteX6" fmla="*/ 3908937 w 4309119"/>
              <a:gd name="connsiteY6" fmla="*/ 1145865 h 2948786"/>
              <a:gd name="connsiteX7" fmla="*/ 4255677 w 4309119"/>
              <a:gd name="connsiteY7" fmla="*/ 2439826 h 2948786"/>
              <a:gd name="connsiteX8" fmla="*/ 4309119 w 4309119"/>
              <a:gd name="connsiteY8" fmla="*/ 2948786 h 2948786"/>
              <a:gd name="connsiteX0" fmla="*/ 0 w 4309119"/>
              <a:gd name="connsiteY0" fmla="*/ 569716 h 2941981"/>
              <a:gd name="connsiteX1" fmla="*/ 250684 w 4309119"/>
              <a:gd name="connsiteY1" fmla="*/ 500704 h 2941981"/>
              <a:gd name="connsiteX2" fmla="*/ 653357 w 4309119"/>
              <a:gd name="connsiteY2" fmla="*/ 34878 h 2941981"/>
              <a:gd name="connsiteX3" fmla="*/ 981117 w 4309119"/>
              <a:gd name="connsiteY3" fmla="*/ 69382 h 2941981"/>
              <a:gd name="connsiteX4" fmla="*/ 1449587 w 4309119"/>
              <a:gd name="connsiteY4" fmla="*/ 509331 h 2941981"/>
              <a:gd name="connsiteX5" fmla="*/ 3079271 w 4309119"/>
              <a:gd name="connsiteY5" fmla="*/ 466199 h 2941981"/>
              <a:gd name="connsiteX6" fmla="*/ 3908937 w 4309119"/>
              <a:gd name="connsiteY6" fmla="*/ 1139060 h 2941981"/>
              <a:gd name="connsiteX7" fmla="*/ 4255677 w 4309119"/>
              <a:gd name="connsiteY7" fmla="*/ 2433021 h 2941981"/>
              <a:gd name="connsiteX8" fmla="*/ 4309119 w 4309119"/>
              <a:gd name="connsiteY8" fmla="*/ 2941981 h 2941981"/>
              <a:gd name="connsiteX0" fmla="*/ 0 w 4309119"/>
              <a:gd name="connsiteY0" fmla="*/ 598828 h 2971093"/>
              <a:gd name="connsiteX1" fmla="*/ 250684 w 4309119"/>
              <a:gd name="connsiteY1" fmla="*/ 529816 h 2971093"/>
              <a:gd name="connsiteX2" fmla="*/ 653357 w 4309119"/>
              <a:gd name="connsiteY2" fmla="*/ 63990 h 2971093"/>
              <a:gd name="connsiteX3" fmla="*/ 1001791 w 4309119"/>
              <a:gd name="connsiteY3" fmla="*/ 38109 h 2971093"/>
              <a:gd name="connsiteX4" fmla="*/ 1449587 w 4309119"/>
              <a:gd name="connsiteY4" fmla="*/ 538443 h 2971093"/>
              <a:gd name="connsiteX5" fmla="*/ 3079271 w 4309119"/>
              <a:gd name="connsiteY5" fmla="*/ 495311 h 2971093"/>
              <a:gd name="connsiteX6" fmla="*/ 3908937 w 4309119"/>
              <a:gd name="connsiteY6" fmla="*/ 1168172 h 2971093"/>
              <a:gd name="connsiteX7" fmla="*/ 4255677 w 4309119"/>
              <a:gd name="connsiteY7" fmla="*/ 2462133 h 2971093"/>
              <a:gd name="connsiteX8" fmla="*/ 4309119 w 4309119"/>
              <a:gd name="connsiteY8" fmla="*/ 2971093 h 2971093"/>
              <a:gd name="connsiteX0" fmla="*/ 0 w 4309119"/>
              <a:gd name="connsiteY0" fmla="*/ 585640 h 2957905"/>
              <a:gd name="connsiteX1" fmla="*/ 250684 w 4309119"/>
              <a:gd name="connsiteY1" fmla="*/ 516628 h 2957905"/>
              <a:gd name="connsiteX2" fmla="*/ 653357 w 4309119"/>
              <a:gd name="connsiteY2" fmla="*/ 50802 h 2957905"/>
              <a:gd name="connsiteX3" fmla="*/ 1001791 w 4309119"/>
              <a:gd name="connsiteY3" fmla="*/ 24921 h 2957905"/>
              <a:gd name="connsiteX4" fmla="*/ 1449587 w 4309119"/>
              <a:gd name="connsiteY4" fmla="*/ 525255 h 2957905"/>
              <a:gd name="connsiteX5" fmla="*/ 3079271 w 4309119"/>
              <a:gd name="connsiteY5" fmla="*/ 482123 h 2957905"/>
              <a:gd name="connsiteX6" fmla="*/ 3908937 w 4309119"/>
              <a:gd name="connsiteY6" fmla="*/ 1154984 h 2957905"/>
              <a:gd name="connsiteX7" fmla="*/ 4255677 w 4309119"/>
              <a:gd name="connsiteY7" fmla="*/ 2448945 h 2957905"/>
              <a:gd name="connsiteX8" fmla="*/ 4309119 w 4309119"/>
              <a:gd name="connsiteY8" fmla="*/ 2957905 h 2957905"/>
              <a:gd name="connsiteX0" fmla="*/ 0 w 4309119"/>
              <a:gd name="connsiteY0" fmla="*/ 585640 h 2957905"/>
              <a:gd name="connsiteX1" fmla="*/ 250684 w 4309119"/>
              <a:gd name="connsiteY1" fmla="*/ 516628 h 2957905"/>
              <a:gd name="connsiteX2" fmla="*/ 653357 w 4309119"/>
              <a:gd name="connsiteY2" fmla="*/ 50802 h 2957905"/>
              <a:gd name="connsiteX3" fmla="*/ 1001791 w 4309119"/>
              <a:gd name="connsiteY3" fmla="*/ 24921 h 2957905"/>
              <a:gd name="connsiteX4" fmla="*/ 1449587 w 4309119"/>
              <a:gd name="connsiteY4" fmla="*/ 525255 h 2957905"/>
              <a:gd name="connsiteX5" fmla="*/ 3079271 w 4309119"/>
              <a:gd name="connsiteY5" fmla="*/ 482123 h 2957905"/>
              <a:gd name="connsiteX6" fmla="*/ 3908937 w 4309119"/>
              <a:gd name="connsiteY6" fmla="*/ 1154984 h 2957905"/>
              <a:gd name="connsiteX7" fmla="*/ 4255677 w 4309119"/>
              <a:gd name="connsiteY7" fmla="*/ 2448945 h 2957905"/>
              <a:gd name="connsiteX8" fmla="*/ 4309119 w 4309119"/>
              <a:gd name="connsiteY8" fmla="*/ 2957905 h 2957905"/>
              <a:gd name="connsiteX0" fmla="*/ 0 w 4309119"/>
              <a:gd name="connsiteY0" fmla="*/ 598828 h 2971093"/>
              <a:gd name="connsiteX1" fmla="*/ 250684 w 4309119"/>
              <a:gd name="connsiteY1" fmla="*/ 529816 h 2971093"/>
              <a:gd name="connsiteX2" fmla="*/ 653357 w 4309119"/>
              <a:gd name="connsiteY2" fmla="*/ 63990 h 2971093"/>
              <a:gd name="connsiteX3" fmla="*/ 1001791 w 4309119"/>
              <a:gd name="connsiteY3" fmla="*/ 38109 h 2971093"/>
              <a:gd name="connsiteX4" fmla="*/ 1449587 w 4309119"/>
              <a:gd name="connsiteY4" fmla="*/ 538443 h 2971093"/>
              <a:gd name="connsiteX5" fmla="*/ 3079271 w 4309119"/>
              <a:gd name="connsiteY5" fmla="*/ 495311 h 2971093"/>
              <a:gd name="connsiteX6" fmla="*/ 3908937 w 4309119"/>
              <a:gd name="connsiteY6" fmla="*/ 1168172 h 2971093"/>
              <a:gd name="connsiteX7" fmla="*/ 4255677 w 4309119"/>
              <a:gd name="connsiteY7" fmla="*/ 2462133 h 2971093"/>
              <a:gd name="connsiteX8" fmla="*/ 4309119 w 4309119"/>
              <a:gd name="connsiteY8" fmla="*/ 2971093 h 2971093"/>
              <a:gd name="connsiteX0" fmla="*/ 0 w 4309119"/>
              <a:gd name="connsiteY0" fmla="*/ 613185 h 2985450"/>
              <a:gd name="connsiteX1" fmla="*/ 250684 w 4309119"/>
              <a:gd name="connsiteY1" fmla="*/ 544173 h 2985450"/>
              <a:gd name="connsiteX2" fmla="*/ 653357 w 4309119"/>
              <a:gd name="connsiteY2" fmla="*/ 78347 h 2985450"/>
              <a:gd name="connsiteX3" fmla="*/ 1001791 w 4309119"/>
              <a:gd name="connsiteY3" fmla="*/ 52466 h 2985450"/>
              <a:gd name="connsiteX4" fmla="*/ 1449587 w 4309119"/>
              <a:gd name="connsiteY4" fmla="*/ 552800 h 2985450"/>
              <a:gd name="connsiteX5" fmla="*/ 3079271 w 4309119"/>
              <a:gd name="connsiteY5" fmla="*/ 509668 h 2985450"/>
              <a:gd name="connsiteX6" fmla="*/ 3908937 w 4309119"/>
              <a:gd name="connsiteY6" fmla="*/ 1182529 h 2985450"/>
              <a:gd name="connsiteX7" fmla="*/ 4255677 w 4309119"/>
              <a:gd name="connsiteY7" fmla="*/ 2476490 h 2985450"/>
              <a:gd name="connsiteX8" fmla="*/ 4309119 w 4309119"/>
              <a:gd name="connsiteY8" fmla="*/ 2985450 h 2985450"/>
              <a:gd name="connsiteX0" fmla="*/ 0 w 4309119"/>
              <a:gd name="connsiteY0" fmla="*/ 618677 h 2990942"/>
              <a:gd name="connsiteX1" fmla="*/ 250684 w 4309119"/>
              <a:gd name="connsiteY1" fmla="*/ 549665 h 2990942"/>
              <a:gd name="connsiteX2" fmla="*/ 653357 w 4309119"/>
              <a:gd name="connsiteY2" fmla="*/ 83839 h 2990942"/>
              <a:gd name="connsiteX3" fmla="*/ 1001791 w 4309119"/>
              <a:gd name="connsiteY3" fmla="*/ 57958 h 2990942"/>
              <a:gd name="connsiteX4" fmla="*/ 1449587 w 4309119"/>
              <a:gd name="connsiteY4" fmla="*/ 558292 h 2990942"/>
              <a:gd name="connsiteX5" fmla="*/ 3079271 w 4309119"/>
              <a:gd name="connsiteY5" fmla="*/ 515160 h 2990942"/>
              <a:gd name="connsiteX6" fmla="*/ 3908937 w 4309119"/>
              <a:gd name="connsiteY6" fmla="*/ 1188021 h 2990942"/>
              <a:gd name="connsiteX7" fmla="*/ 4255677 w 4309119"/>
              <a:gd name="connsiteY7" fmla="*/ 2481982 h 2990942"/>
              <a:gd name="connsiteX8" fmla="*/ 4309119 w 4309119"/>
              <a:gd name="connsiteY8" fmla="*/ 2990942 h 2990942"/>
              <a:gd name="connsiteX0" fmla="*/ 0 w 4309119"/>
              <a:gd name="connsiteY0" fmla="*/ 618677 h 2990942"/>
              <a:gd name="connsiteX1" fmla="*/ 250684 w 4309119"/>
              <a:gd name="connsiteY1" fmla="*/ 549665 h 2990942"/>
              <a:gd name="connsiteX2" fmla="*/ 653357 w 4309119"/>
              <a:gd name="connsiteY2" fmla="*/ 83839 h 2990942"/>
              <a:gd name="connsiteX3" fmla="*/ 1001791 w 4309119"/>
              <a:gd name="connsiteY3" fmla="*/ 57958 h 2990942"/>
              <a:gd name="connsiteX4" fmla="*/ 1449587 w 4309119"/>
              <a:gd name="connsiteY4" fmla="*/ 558292 h 2990942"/>
              <a:gd name="connsiteX5" fmla="*/ 3079271 w 4309119"/>
              <a:gd name="connsiteY5" fmla="*/ 515160 h 2990942"/>
              <a:gd name="connsiteX6" fmla="*/ 3908937 w 4309119"/>
              <a:gd name="connsiteY6" fmla="*/ 1188021 h 2990942"/>
              <a:gd name="connsiteX7" fmla="*/ 4255677 w 4309119"/>
              <a:gd name="connsiteY7" fmla="*/ 2481982 h 2990942"/>
              <a:gd name="connsiteX8" fmla="*/ 4309119 w 4309119"/>
              <a:gd name="connsiteY8" fmla="*/ 2990942 h 2990942"/>
              <a:gd name="connsiteX0" fmla="*/ 0 w 4309119"/>
              <a:gd name="connsiteY0" fmla="*/ 618677 h 2990942"/>
              <a:gd name="connsiteX1" fmla="*/ 250684 w 4309119"/>
              <a:gd name="connsiteY1" fmla="*/ 549665 h 2990942"/>
              <a:gd name="connsiteX2" fmla="*/ 653357 w 4309119"/>
              <a:gd name="connsiteY2" fmla="*/ 83839 h 2990942"/>
              <a:gd name="connsiteX3" fmla="*/ 1001791 w 4309119"/>
              <a:gd name="connsiteY3" fmla="*/ 57958 h 2990942"/>
              <a:gd name="connsiteX4" fmla="*/ 1449587 w 4309119"/>
              <a:gd name="connsiteY4" fmla="*/ 558292 h 2990942"/>
              <a:gd name="connsiteX5" fmla="*/ 3092026 w 4309119"/>
              <a:gd name="connsiteY5" fmla="*/ 639402 h 2990942"/>
              <a:gd name="connsiteX6" fmla="*/ 3908937 w 4309119"/>
              <a:gd name="connsiteY6" fmla="*/ 1188021 h 2990942"/>
              <a:gd name="connsiteX7" fmla="*/ 4255677 w 4309119"/>
              <a:gd name="connsiteY7" fmla="*/ 2481982 h 2990942"/>
              <a:gd name="connsiteX8" fmla="*/ 4309119 w 4309119"/>
              <a:gd name="connsiteY8" fmla="*/ 2990942 h 2990942"/>
              <a:gd name="connsiteX0" fmla="*/ 0 w 4309119"/>
              <a:gd name="connsiteY0" fmla="*/ 618677 h 2990942"/>
              <a:gd name="connsiteX1" fmla="*/ 250684 w 4309119"/>
              <a:gd name="connsiteY1" fmla="*/ 549665 h 2990942"/>
              <a:gd name="connsiteX2" fmla="*/ 653357 w 4309119"/>
              <a:gd name="connsiteY2" fmla="*/ 83839 h 2990942"/>
              <a:gd name="connsiteX3" fmla="*/ 1001791 w 4309119"/>
              <a:gd name="connsiteY3" fmla="*/ 57958 h 2990942"/>
              <a:gd name="connsiteX4" fmla="*/ 1449587 w 4309119"/>
              <a:gd name="connsiteY4" fmla="*/ 558292 h 2990942"/>
              <a:gd name="connsiteX5" fmla="*/ 3092026 w 4309119"/>
              <a:gd name="connsiteY5" fmla="*/ 639402 h 2990942"/>
              <a:gd name="connsiteX6" fmla="*/ 3908937 w 4309119"/>
              <a:gd name="connsiteY6" fmla="*/ 1188021 h 2990942"/>
              <a:gd name="connsiteX7" fmla="*/ 4309119 w 4309119"/>
              <a:gd name="connsiteY7" fmla="*/ 2990942 h 2990942"/>
              <a:gd name="connsiteX0" fmla="*/ 0 w 4309119"/>
              <a:gd name="connsiteY0" fmla="*/ 618677 h 2990942"/>
              <a:gd name="connsiteX1" fmla="*/ 250684 w 4309119"/>
              <a:gd name="connsiteY1" fmla="*/ 549665 h 2990942"/>
              <a:gd name="connsiteX2" fmla="*/ 653357 w 4309119"/>
              <a:gd name="connsiteY2" fmla="*/ 83839 h 2990942"/>
              <a:gd name="connsiteX3" fmla="*/ 1001791 w 4309119"/>
              <a:gd name="connsiteY3" fmla="*/ 57958 h 2990942"/>
              <a:gd name="connsiteX4" fmla="*/ 1449587 w 4309119"/>
              <a:gd name="connsiteY4" fmla="*/ 558292 h 2990942"/>
              <a:gd name="connsiteX5" fmla="*/ 3092026 w 4309119"/>
              <a:gd name="connsiteY5" fmla="*/ 639402 h 2990942"/>
              <a:gd name="connsiteX6" fmla="*/ 3908937 w 4309119"/>
              <a:gd name="connsiteY6" fmla="*/ 1188021 h 2990942"/>
              <a:gd name="connsiteX7" fmla="*/ 4309119 w 4309119"/>
              <a:gd name="connsiteY7" fmla="*/ 2990942 h 2990942"/>
              <a:gd name="connsiteX0" fmla="*/ 0 w 4309119"/>
              <a:gd name="connsiteY0" fmla="*/ 618677 h 2990942"/>
              <a:gd name="connsiteX1" fmla="*/ 250684 w 4309119"/>
              <a:gd name="connsiteY1" fmla="*/ 549665 h 2990942"/>
              <a:gd name="connsiteX2" fmla="*/ 653357 w 4309119"/>
              <a:gd name="connsiteY2" fmla="*/ 83839 h 2990942"/>
              <a:gd name="connsiteX3" fmla="*/ 1001791 w 4309119"/>
              <a:gd name="connsiteY3" fmla="*/ 57958 h 2990942"/>
              <a:gd name="connsiteX4" fmla="*/ 1449587 w 4309119"/>
              <a:gd name="connsiteY4" fmla="*/ 558292 h 2990942"/>
              <a:gd name="connsiteX5" fmla="*/ 3092026 w 4309119"/>
              <a:gd name="connsiteY5" fmla="*/ 639402 h 2990942"/>
              <a:gd name="connsiteX6" fmla="*/ 3972709 w 4309119"/>
              <a:gd name="connsiteY6" fmla="*/ 1289674 h 2990942"/>
              <a:gd name="connsiteX7" fmla="*/ 4309119 w 4309119"/>
              <a:gd name="connsiteY7" fmla="*/ 2990942 h 2990942"/>
              <a:gd name="connsiteX0" fmla="*/ 0 w 4309119"/>
              <a:gd name="connsiteY0" fmla="*/ 618677 h 2990942"/>
              <a:gd name="connsiteX1" fmla="*/ 250684 w 4309119"/>
              <a:gd name="connsiteY1" fmla="*/ 549665 h 2990942"/>
              <a:gd name="connsiteX2" fmla="*/ 653357 w 4309119"/>
              <a:gd name="connsiteY2" fmla="*/ 83839 h 2990942"/>
              <a:gd name="connsiteX3" fmla="*/ 1001791 w 4309119"/>
              <a:gd name="connsiteY3" fmla="*/ 57958 h 2990942"/>
              <a:gd name="connsiteX4" fmla="*/ 1449587 w 4309119"/>
              <a:gd name="connsiteY4" fmla="*/ 558292 h 2990942"/>
              <a:gd name="connsiteX5" fmla="*/ 3092026 w 4309119"/>
              <a:gd name="connsiteY5" fmla="*/ 639402 h 2990942"/>
              <a:gd name="connsiteX6" fmla="*/ 3972709 w 4309119"/>
              <a:gd name="connsiteY6" fmla="*/ 1289674 h 2990942"/>
              <a:gd name="connsiteX7" fmla="*/ 4309119 w 4309119"/>
              <a:gd name="connsiteY7" fmla="*/ 2990942 h 2990942"/>
              <a:gd name="connsiteX0" fmla="*/ 0 w 4309119"/>
              <a:gd name="connsiteY0" fmla="*/ 618677 h 2990942"/>
              <a:gd name="connsiteX1" fmla="*/ 250684 w 4309119"/>
              <a:gd name="connsiteY1" fmla="*/ 549665 h 2990942"/>
              <a:gd name="connsiteX2" fmla="*/ 653357 w 4309119"/>
              <a:gd name="connsiteY2" fmla="*/ 83839 h 2990942"/>
              <a:gd name="connsiteX3" fmla="*/ 1001791 w 4309119"/>
              <a:gd name="connsiteY3" fmla="*/ 57958 h 2990942"/>
              <a:gd name="connsiteX4" fmla="*/ 1660035 w 4309119"/>
              <a:gd name="connsiteY4" fmla="*/ 580881 h 2990942"/>
              <a:gd name="connsiteX5" fmla="*/ 3092026 w 4309119"/>
              <a:gd name="connsiteY5" fmla="*/ 639402 h 2990942"/>
              <a:gd name="connsiteX6" fmla="*/ 3972709 w 4309119"/>
              <a:gd name="connsiteY6" fmla="*/ 1289674 h 2990942"/>
              <a:gd name="connsiteX7" fmla="*/ 4309119 w 4309119"/>
              <a:gd name="connsiteY7" fmla="*/ 2990942 h 2990942"/>
              <a:gd name="connsiteX0" fmla="*/ 0 w 4309119"/>
              <a:gd name="connsiteY0" fmla="*/ 560526 h 2932791"/>
              <a:gd name="connsiteX1" fmla="*/ 250684 w 4309119"/>
              <a:gd name="connsiteY1" fmla="*/ 491514 h 2932791"/>
              <a:gd name="connsiteX2" fmla="*/ 653357 w 4309119"/>
              <a:gd name="connsiteY2" fmla="*/ 25688 h 2932791"/>
              <a:gd name="connsiteX3" fmla="*/ 1224993 w 4309119"/>
              <a:gd name="connsiteY3" fmla="*/ 112755 h 2932791"/>
              <a:gd name="connsiteX4" fmla="*/ 1660035 w 4309119"/>
              <a:gd name="connsiteY4" fmla="*/ 522730 h 2932791"/>
              <a:gd name="connsiteX5" fmla="*/ 3092026 w 4309119"/>
              <a:gd name="connsiteY5" fmla="*/ 581251 h 2932791"/>
              <a:gd name="connsiteX6" fmla="*/ 3972709 w 4309119"/>
              <a:gd name="connsiteY6" fmla="*/ 1231523 h 2932791"/>
              <a:gd name="connsiteX7" fmla="*/ 4309119 w 4309119"/>
              <a:gd name="connsiteY7" fmla="*/ 2932791 h 2932791"/>
              <a:gd name="connsiteX0" fmla="*/ 0 w 4309119"/>
              <a:gd name="connsiteY0" fmla="*/ 500952 h 2873217"/>
              <a:gd name="connsiteX1" fmla="*/ 250684 w 4309119"/>
              <a:gd name="connsiteY1" fmla="*/ 431940 h 2873217"/>
              <a:gd name="connsiteX2" fmla="*/ 525813 w 4309119"/>
              <a:gd name="connsiteY2" fmla="*/ 62119 h 2873217"/>
              <a:gd name="connsiteX3" fmla="*/ 1224993 w 4309119"/>
              <a:gd name="connsiteY3" fmla="*/ 53181 h 2873217"/>
              <a:gd name="connsiteX4" fmla="*/ 1660035 w 4309119"/>
              <a:gd name="connsiteY4" fmla="*/ 463156 h 2873217"/>
              <a:gd name="connsiteX5" fmla="*/ 3092026 w 4309119"/>
              <a:gd name="connsiteY5" fmla="*/ 521677 h 2873217"/>
              <a:gd name="connsiteX6" fmla="*/ 3972709 w 4309119"/>
              <a:gd name="connsiteY6" fmla="*/ 1171949 h 2873217"/>
              <a:gd name="connsiteX7" fmla="*/ 4309119 w 4309119"/>
              <a:gd name="connsiteY7" fmla="*/ 2873217 h 2873217"/>
              <a:gd name="connsiteX0" fmla="*/ 0 w 4309119"/>
              <a:gd name="connsiteY0" fmla="*/ 451562 h 2823827"/>
              <a:gd name="connsiteX1" fmla="*/ 250684 w 4309119"/>
              <a:gd name="connsiteY1" fmla="*/ 382550 h 2823827"/>
              <a:gd name="connsiteX2" fmla="*/ 525813 w 4309119"/>
              <a:gd name="connsiteY2" fmla="*/ 12729 h 2823827"/>
              <a:gd name="connsiteX3" fmla="*/ 1320651 w 4309119"/>
              <a:gd name="connsiteY3" fmla="*/ 128033 h 2823827"/>
              <a:gd name="connsiteX4" fmla="*/ 1660035 w 4309119"/>
              <a:gd name="connsiteY4" fmla="*/ 413766 h 2823827"/>
              <a:gd name="connsiteX5" fmla="*/ 3092026 w 4309119"/>
              <a:gd name="connsiteY5" fmla="*/ 472287 h 2823827"/>
              <a:gd name="connsiteX6" fmla="*/ 3972709 w 4309119"/>
              <a:gd name="connsiteY6" fmla="*/ 1122559 h 2823827"/>
              <a:gd name="connsiteX7" fmla="*/ 4309119 w 4309119"/>
              <a:gd name="connsiteY7" fmla="*/ 2823827 h 2823827"/>
              <a:gd name="connsiteX0" fmla="*/ 0 w 4309119"/>
              <a:gd name="connsiteY0" fmla="*/ 384813 h 2757078"/>
              <a:gd name="connsiteX1" fmla="*/ 250684 w 4309119"/>
              <a:gd name="connsiteY1" fmla="*/ 315801 h 2757078"/>
              <a:gd name="connsiteX2" fmla="*/ 525813 w 4309119"/>
              <a:gd name="connsiteY2" fmla="*/ 36338 h 2757078"/>
              <a:gd name="connsiteX3" fmla="*/ 1320651 w 4309119"/>
              <a:gd name="connsiteY3" fmla="*/ 61284 h 2757078"/>
              <a:gd name="connsiteX4" fmla="*/ 1660035 w 4309119"/>
              <a:gd name="connsiteY4" fmla="*/ 347017 h 2757078"/>
              <a:gd name="connsiteX5" fmla="*/ 3092026 w 4309119"/>
              <a:gd name="connsiteY5" fmla="*/ 405538 h 2757078"/>
              <a:gd name="connsiteX6" fmla="*/ 3972709 w 4309119"/>
              <a:gd name="connsiteY6" fmla="*/ 1055810 h 2757078"/>
              <a:gd name="connsiteX7" fmla="*/ 4309119 w 4309119"/>
              <a:gd name="connsiteY7" fmla="*/ 2757078 h 2757078"/>
              <a:gd name="connsiteX0" fmla="*/ 0 w 4309119"/>
              <a:gd name="connsiteY0" fmla="*/ 387721 h 2759986"/>
              <a:gd name="connsiteX1" fmla="*/ 250684 w 4309119"/>
              <a:gd name="connsiteY1" fmla="*/ 363888 h 2759986"/>
              <a:gd name="connsiteX2" fmla="*/ 525813 w 4309119"/>
              <a:gd name="connsiteY2" fmla="*/ 39246 h 2759986"/>
              <a:gd name="connsiteX3" fmla="*/ 1320651 w 4309119"/>
              <a:gd name="connsiteY3" fmla="*/ 64192 h 2759986"/>
              <a:gd name="connsiteX4" fmla="*/ 1660035 w 4309119"/>
              <a:gd name="connsiteY4" fmla="*/ 349925 h 2759986"/>
              <a:gd name="connsiteX5" fmla="*/ 3092026 w 4309119"/>
              <a:gd name="connsiteY5" fmla="*/ 408446 h 2759986"/>
              <a:gd name="connsiteX6" fmla="*/ 3972709 w 4309119"/>
              <a:gd name="connsiteY6" fmla="*/ 1058718 h 2759986"/>
              <a:gd name="connsiteX7" fmla="*/ 4309119 w 4309119"/>
              <a:gd name="connsiteY7" fmla="*/ 2759986 h 2759986"/>
              <a:gd name="connsiteX0" fmla="*/ 0 w 4513189"/>
              <a:gd name="connsiteY0" fmla="*/ 382074 h 2759986"/>
              <a:gd name="connsiteX1" fmla="*/ 454754 w 4513189"/>
              <a:gd name="connsiteY1" fmla="*/ 363888 h 2759986"/>
              <a:gd name="connsiteX2" fmla="*/ 729883 w 4513189"/>
              <a:gd name="connsiteY2" fmla="*/ 39246 h 2759986"/>
              <a:gd name="connsiteX3" fmla="*/ 1524721 w 4513189"/>
              <a:gd name="connsiteY3" fmla="*/ 64192 h 2759986"/>
              <a:gd name="connsiteX4" fmla="*/ 1864105 w 4513189"/>
              <a:gd name="connsiteY4" fmla="*/ 349925 h 2759986"/>
              <a:gd name="connsiteX5" fmla="*/ 3296096 w 4513189"/>
              <a:gd name="connsiteY5" fmla="*/ 408446 h 2759986"/>
              <a:gd name="connsiteX6" fmla="*/ 4176779 w 4513189"/>
              <a:gd name="connsiteY6" fmla="*/ 1058718 h 2759986"/>
              <a:gd name="connsiteX7" fmla="*/ 4513189 w 4513189"/>
              <a:gd name="connsiteY7" fmla="*/ 2759986 h 2759986"/>
              <a:gd name="connsiteX0" fmla="*/ 0 w 4513189"/>
              <a:gd name="connsiteY0" fmla="*/ 382074 h 2759986"/>
              <a:gd name="connsiteX1" fmla="*/ 454754 w 4513189"/>
              <a:gd name="connsiteY1" fmla="*/ 363888 h 2759986"/>
              <a:gd name="connsiteX2" fmla="*/ 729883 w 4513189"/>
              <a:gd name="connsiteY2" fmla="*/ 39246 h 2759986"/>
              <a:gd name="connsiteX3" fmla="*/ 1524721 w 4513189"/>
              <a:gd name="connsiteY3" fmla="*/ 64192 h 2759986"/>
              <a:gd name="connsiteX4" fmla="*/ 1864105 w 4513189"/>
              <a:gd name="connsiteY4" fmla="*/ 349925 h 2759986"/>
              <a:gd name="connsiteX5" fmla="*/ 3296096 w 4513189"/>
              <a:gd name="connsiteY5" fmla="*/ 408446 h 2759986"/>
              <a:gd name="connsiteX6" fmla="*/ 4176779 w 4513189"/>
              <a:gd name="connsiteY6" fmla="*/ 1058718 h 2759986"/>
              <a:gd name="connsiteX7" fmla="*/ 4513189 w 4513189"/>
              <a:gd name="connsiteY7" fmla="*/ 2759986 h 2759986"/>
              <a:gd name="connsiteX0" fmla="*/ 0 w 4513189"/>
              <a:gd name="connsiteY0" fmla="*/ 395826 h 2773738"/>
              <a:gd name="connsiteX1" fmla="*/ 454754 w 4513189"/>
              <a:gd name="connsiteY1" fmla="*/ 377640 h 2773738"/>
              <a:gd name="connsiteX2" fmla="*/ 729883 w 4513189"/>
              <a:gd name="connsiteY2" fmla="*/ 52998 h 2773738"/>
              <a:gd name="connsiteX3" fmla="*/ 1524721 w 4513189"/>
              <a:gd name="connsiteY3" fmla="*/ 77944 h 2773738"/>
              <a:gd name="connsiteX4" fmla="*/ 1864105 w 4513189"/>
              <a:gd name="connsiteY4" fmla="*/ 363677 h 2773738"/>
              <a:gd name="connsiteX5" fmla="*/ 3296096 w 4513189"/>
              <a:gd name="connsiteY5" fmla="*/ 422198 h 2773738"/>
              <a:gd name="connsiteX6" fmla="*/ 4176779 w 4513189"/>
              <a:gd name="connsiteY6" fmla="*/ 1072470 h 2773738"/>
              <a:gd name="connsiteX7" fmla="*/ 4513189 w 4513189"/>
              <a:gd name="connsiteY7" fmla="*/ 2773738 h 2773738"/>
              <a:gd name="connsiteX0" fmla="*/ 0 w 4513189"/>
              <a:gd name="connsiteY0" fmla="*/ 395826 h 2773738"/>
              <a:gd name="connsiteX1" fmla="*/ 454754 w 4513189"/>
              <a:gd name="connsiteY1" fmla="*/ 377640 h 2773738"/>
              <a:gd name="connsiteX2" fmla="*/ 729883 w 4513189"/>
              <a:gd name="connsiteY2" fmla="*/ 52998 h 2773738"/>
              <a:gd name="connsiteX3" fmla="*/ 1524721 w 4513189"/>
              <a:gd name="connsiteY3" fmla="*/ 77944 h 2773738"/>
              <a:gd name="connsiteX4" fmla="*/ 1864105 w 4513189"/>
              <a:gd name="connsiteY4" fmla="*/ 363677 h 2773738"/>
              <a:gd name="connsiteX5" fmla="*/ 3296096 w 4513189"/>
              <a:gd name="connsiteY5" fmla="*/ 422198 h 2773738"/>
              <a:gd name="connsiteX6" fmla="*/ 4176779 w 4513189"/>
              <a:gd name="connsiteY6" fmla="*/ 1072470 h 2773738"/>
              <a:gd name="connsiteX7" fmla="*/ 4513189 w 4513189"/>
              <a:gd name="connsiteY7" fmla="*/ 2773738 h 2773738"/>
              <a:gd name="connsiteX0" fmla="*/ 0 w 4513189"/>
              <a:gd name="connsiteY0" fmla="*/ 395826 h 2773738"/>
              <a:gd name="connsiteX1" fmla="*/ 454754 w 4513189"/>
              <a:gd name="connsiteY1" fmla="*/ 377640 h 2773738"/>
              <a:gd name="connsiteX2" fmla="*/ 729883 w 4513189"/>
              <a:gd name="connsiteY2" fmla="*/ 52998 h 2773738"/>
              <a:gd name="connsiteX3" fmla="*/ 1524721 w 4513189"/>
              <a:gd name="connsiteY3" fmla="*/ 77944 h 2773738"/>
              <a:gd name="connsiteX4" fmla="*/ 1864105 w 4513189"/>
              <a:gd name="connsiteY4" fmla="*/ 363677 h 2773738"/>
              <a:gd name="connsiteX5" fmla="*/ 3296096 w 4513189"/>
              <a:gd name="connsiteY5" fmla="*/ 422198 h 2773738"/>
              <a:gd name="connsiteX6" fmla="*/ 4176779 w 4513189"/>
              <a:gd name="connsiteY6" fmla="*/ 1072470 h 2773738"/>
              <a:gd name="connsiteX7" fmla="*/ 4513189 w 4513189"/>
              <a:gd name="connsiteY7" fmla="*/ 2773738 h 2773738"/>
              <a:gd name="connsiteX0" fmla="*/ 0 w 4513189"/>
              <a:gd name="connsiteY0" fmla="*/ 395826 h 2773738"/>
              <a:gd name="connsiteX1" fmla="*/ 454754 w 4513189"/>
              <a:gd name="connsiteY1" fmla="*/ 377640 h 2773738"/>
              <a:gd name="connsiteX2" fmla="*/ 729883 w 4513189"/>
              <a:gd name="connsiteY2" fmla="*/ 52998 h 2773738"/>
              <a:gd name="connsiteX3" fmla="*/ 1524721 w 4513189"/>
              <a:gd name="connsiteY3" fmla="*/ 77944 h 2773738"/>
              <a:gd name="connsiteX4" fmla="*/ 1864105 w 4513189"/>
              <a:gd name="connsiteY4" fmla="*/ 363677 h 2773738"/>
              <a:gd name="connsiteX5" fmla="*/ 3296096 w 4513189"/>
              <a:gd name="connsiteY5" fmla="*/ 422198 h 2773738"/>
              <a:gd name="connsiteX6" fmla="*/ 4176779 w 4513189"/>
              <a:gd name="connsiteY6" fmla="*/ 1072470 h 2773738"/>
              <a:gd name="connsiteX7" fmla="*/ 4513189 w 4513189"/>
              <a:gd name="connsiteY7" fmla="*/ 2773738 h 2773738"/>
              <a:gd name="connsiteX0" fmla="*/ 0 w 4513189"/>
              <a:gd name="connsiteY0" fmla="*/ 395826 h 2773738"/>
              <a:gd name="connsiteX1" fmla="*/ 454754 w 4513189"/>
              <a:gd name="connsiteY1" fmla="*/ 377640 h 2773738"/>
              <a:gd name="connsiteX2" fmla="*/ 729883 w 4513189"/>
              <a:gd name="connsiteY2" fmla="*/ 52998 h 2773738"/>
              <a:gd name="connsiteX3" fmla="*/ 1524721 w 4513189"/>
              <a:gd name="connsiteY3" fmla="*/ 77944 h 2773738"/>
              <a:gd name="connsiteX4" fmla="*/ 1864105 w 4513189"/>
              <a:gd name="connsiteY4" fmla="*/ 363677 h 2773738"/>
              <a:gd name="connsiteX5" fmla="*/ 3296096 w 4513189"/>
              <a:gd name="connsiteY5" fmla="*/ 422198 h 2773738"/>
              <a:gd name="connsiteX6" fmla="*/ 4176779 w 4513189"/>
              <a:gd name="connsiteY6" fmla="*/ 1072470 h 2773738"/>
              <a:gd name="connsiteX7" fmla="*/ 4513189 w 4513189"/>
              <a:gd name="connsiteY7" fmla="*/ 2773738 h 2773738"/>
              <a:gd name="connsiteX0" fmla="*/ 0 w 4513189"/>
              <a:gd name="connsiteY0" fmla="*/ 395826 h 2773738"/>
              <a:gd name="connsiteX1" fmla="*/ 454754 w 4513189"/>
              <a:gd name="connsiteY1" fmla="*/ 377640 h 2773738"/>
              <a:gd name="connsiteX2" fmla="*/ 729883 w 4513189"/>
              <a:gd name="connsiteY2" fmla="*/ 52998 h 2773738"/>
              <a:gd name="connsiteX3" fmla="*/ 1524721 w 4513189"/>
              <a:gd name="connsiteY3" fmla="*/ 77944 h 2773738"/>
              <a:gd name="connsiteX4" fmla="*/ 1864105 w 4513189"/>
              <a:gd name="connsiteY4" fmla="*/ 363677 h 2773738"/>
              <a:gd name="connsiteX5" fmla="*/ 3296096 w 4513189"/>
              <a:gd name="connsiteY5" fmla="*/ 422198 h 2773738"/>
              <a:gd name="connsiteX6" fmla="*/ 4176779 w 4513189"/>
              <a:gd name="connsiteY6" fmla="*/ 1072470 h 2773738"/>
              <a:gd name="connsiteX7" fmla="*/ 4513189 w 4513189"/>
              <a:gd name="connsiteY7" fmla="*/ 2773738 h 2773738"/>
              <a:gd name="connsiteX0" fmla="*/ 0 w 4513189"/>
              <a:gd name="connsiteY0" fmla="*/ 395826 h 2773738"/>
              <a:gd name="connsiteX1" fmla="*/ 454754 w 4513189"/>
              <a:gd name="connsiteY1" fmla="*/ 377640 h 2773738"/>
              <a:gd name="connsiteX2" fmla="*/ 729883 w 4513189"/>
              <a:gd name="connsiteY2" fmla="*/ 52998 h 2773738"/>
              <a:gd name="connsiteX3" fmla="*/ 1524721 w 4513189"/>
              <a:gd name="connsiteY3" fmla="*/ 77944 h 2773738"/>
              <a:gd name="connsiteX4" fmla="*/ 1864105 w 4513189"/>
              <a:gd name="connsiteY4" fmla="*/ 363677 h 2773738"/>
              <a:gd name="connsiteX5" fmla="*/ 3296096 w 4513189"/>
              <a:gd name="connsiteY5" fmla="*/ 422198 h 2773738"/>
              <a:gd name="connsiteX6" fmla="*/ 4176779 w 4513189"/>
              <a:gd name="connsiteY6" fmla="*/ 1072470 h 2773738"/>
              <a:gd name="connsiteX7" fmla="*/ 4513189 w 4513189"/>
              <a:gd name="connsiteY7" fmla="*/ 2773738 h 2773738"/>
              <a:gd name="connsiteX0" fmla="*/ 0 w 4513189"/>
              <a:gd name="connsiteY0" fmla="*/ 395826 h 2773738"/>
              <a:gd name="connsiteX1" fmla="*/ 454754 w 4513189"/>
              <a:gd name="connsiteY1" fmla="*/ 377640 h 2773738"/>
              <a:gd name="connsiteX2" fmla="*/ 729883 w 4513189"/>
              <a:gd name="connsiteY2" fmla="*/ 52998 h 2773738"/>
              <a:gd name="connsiteX3" fmla="*/ 1524721 w 4513189"/>
              <a:gd name="connsiteY3" fmla="*/ 77944 h 2773738"/>
              <a:gd name="connsiteX4" fmla="*/ 1787578 w 4513189"/>
              <a:gd name="connsiteY4" fmla="*/ 346735 h 2773738"/>
              <a:gd name="connsiteX5" fmla="*/ 3296096 w 4513189"/>
              <a:gd name="connsiteY5" fmla="*/ 422198 h 2773738"/>
              <a:gd name="connsiteX6" fmla="*/ 4176779 w 4513189"/>
              <a:gd name="connsiteY6" fmla="*/ 1072470 h 2773738"/>
              <a:gd name="connsiteX7" fmla="*/ 4513189 w 4513189"/>
              <a:gd name="connsiteY7" fmla="*/ 2773738 h 2773738"/>
              <a:gd name="connsiteX0" fmla="*/ 0 w 4513189"/>
              <a:gd name="connsiteY0" fmla="*/ 395826 h 2773738"/>
              <a:gd name="connsiteX1" fmla="*/ 454754 w 4513189"/>
              <a:gd name="connsiteY1" fmla="*/ 377640 h 2773738"/>
              <a:gd name="connsiteX2" fmla="*/ 729883 w 4513189"/>
              <a:gd name="connsiteY2" fmla="*/ 52998 h 2773738"/>
              <a:gd name="connsiteX3" fmla="*/ 1524721 w 4513189"/>
              <a:gd name="connsiteY3" fmla="*/ 77944 h 2773738"/>
              <a:gd name="connsiteX4" fmla="*/ 1787578 w 4513189"/>
              <a:gd name="connsiteY4" fmla="*/ 346735 h 2773738"/>
              <a:gd name="connsiteX5" fmla="*/ 3296096 w 4513189"/>
              <a:gd name="connsiteY5" fmla="*/ 422198 h 2773738"/>
              <a:gd name="connsiteX6" fmla="*/ 4176779 w 4513189"/>
              <a:gd name="connsiteY6" fmla="*/ 1072470 h 2773738"/>
              <a:gd name="connsiteX7" fmla="*/ 4513189 w 4513189"/>
              <a:gd name="connsiteY7" fmla="*/ 2773738 h 2773738"/>
              <a:gd name="connsiteX0" fmla="*/ 0 w 4513189"/>
              <a:gd name="connsiteY0" fmla="*/ 395826 h 2773738"/>
              <a:gd name="connsiteX1" fmla="*/ 454754 w 4513189"/>
              <a:gd name="connsiteY1" fmla="*/ 377640 h 2773738"/>
              <a:gd name="connsiteX2" fmla="*/ 729883 w 4513189"/>
              <a:gd name="connsiteY2" fmla="*/ 52998 h 2773738"/>
              <a:gd name="connsiteX3" fmla="*/ 1524721 w 4513189"/>
              <a:gd name="connsiteY3" fmla="*/ 77944 h 2773738"/>
              <a:gd name="connsiteX4" fmla="*/ 1787578 w 4513189"/>
              <a:gd name="connsiteY4" fmla="*/ 346735 h 2773738"/>
              <a:gd name="connsiteX5" fmla="*/ 3379000 w 4513189"/>
              <a:gd name="connsiteY5" fmla="*/ 456082 h 2773738"/>
              <a:gd name="connsiteX6" fmla="*/ 4176779 w 4513189"/>
              <a:gd name="connsiteY6" fmla="*/ 1072470 h 2773738"/>
              <a:gd name="connsiteX7" fmla="*/ 4513189 w 4513189"/>
              <a:gd name="connsiteY7" fmla="*/ 2773738 h 2773738"/>
              <a:gd name="connsiteX0" fmla="*/ 0 w 4513189"/>
              <a:gd name="connsiteY0" fmla="*/ 395826 h 2773738"/>
              <a:gd name="connsiteX1" fmla="*/ 454754 w 4513189"/>
              <a:gd name="connsiteY1" fmla="*/ 377640 h 2773738"/>
              <a:gd name="connsiteX2" fmla="*/ 729883 w 4513189"/>
              <a:gd name="connsiteY2" fmla="*/ 52998 h 2773738"/>
              <a:gd name="connsiteX3" fmla="*/ 1524721 w 4513189"/>
              <a:gd name="connsiteY3" fmla="*/ 77944 h 2773738"/>
              <a:gd name="connsiteX4" fmla="*/ 1787578 w 4513189"/>
              <a:gd name="connsiteY4" fmla="*/ 346735 h 2773738"/>
              <a:gd name="connsiteX5" fmla="*/ 3379000 w 4513189"/>
              <a:gd name="connsiteY5" fmla="*/ 456082 h 2773738"/>
              <a:gd name="connsiteX6" fmla="*/ 4176779 w 4513189"/>
              <a:gd name="connsiteY6" fmla="*/ 1072470 h 2773738"/>
              <a:gd name="connsiteX7" fmla="*/ 4513189 w 4513189"/>
              <a:gd name="connsiteY7" fmla="*/ 2773738 h 2773738"/>
              <a:gd name="connsiteX0" fmla="*/ 0 w 4513189"/>
              <a:gd name="connsiteY0" fmla="*/ 395826 h 2773738"/>
              <a:gd name="connsiteX1" fmla="*/ 454754 w 4513189"/>
              <a:gd name="connsiteY1" fmla="*/ 377640 h 2773738"/>
              <a:gd name="connsiteX2" fmla="*/ 729883 w 4513189"/>
              <a:gd name="connsiteY2" fmla="*/ 52998 h 2773738"/>
              <a:gd name="connsiteX3" fmla="*/ 1524721 w 4513189"/>
              <a:gd name="connsiteY3" fmla="*/ 77944 h 2773738"/>
              <a:gd name="connsiteX4" fmla="*/ 1787578 w 4513189"/>
              <a:gd name="connsiteY4" fmla="*/ 346735 h 2773738"/>
              <a:gd name="connsiteX5" fmla="*/ 3379000 w 4513189"/>
              <a:gd name="connsiteY5" fmla="*/ 456082 h 2773738"/>
              <a:gd name="connsiteX6" fmla="*/ 4176779 w 4513189"/>
              <a:gd name="connsiteY6" fmla="*/ 1072470 h 2773738"/>
              <a:gd name="connsiteX7" fmla="*/ 4513189 w 4513189"/>
              <a:gd name="connsiteY7" fmla="*/ 2773738 h 2773738"/>
              <a:gd name="connsiteX0" fmla="*/ 0 w 4513189"/>
              <a:gd name="connsiteY0" fmla="*/ 395826 h 2773738"/>
              <a:gd name="connsiteX1" fmla="*/ 454754 w 4513189"/>
              <a:gd name="connsiteY1" fmla="*/ 377640 h 2773738"/>
              <a:gd name="connsiteX2" fmla="*/ 729883 w 4513189"/>
              <a:gd name="connsiteY2" fmla="*/ 52998 h 2773738"/>
              <a:gd name="connsiteX3" fmla="*/ 1524721 w 4513189"/>
              <a:gd name="connsiteY3" fmla="*/ 77944 h 2773738"/>
              <a:gd name="connsiteX4" fmla="*/ 1787578 w 4513189"/>
              <a:gd name="connsiteY4" fmla="*/ 346735 h 2773738"/>
              <a:gd name="connsiteX5" fmla="*/ 3379000 w 4513189"/>
              <a:gd name="connsiteY5" fmla="*/ 456082 h 2773738"/>
              <a:gd name="connsiteX6" fmla="*/ 4176779 w 4513189"/>
              <a:gd name="connsiteY6" fmla="*/ 1072470 h 2773738"/>
              <a:gd name="connsiteX7" fmla="*/ 4513189 w 4513189"/>
              <a:gd name="connsiteY7" fmla="*/ 2773738 h 2773738"/>
              <a:gd name="connsiteX0" fmla="*/ 0 w 4513189"/>
              <a:gd name="connsiteY0" fmla="*/ 395826 h 2773738"/>
              <a:gd name="connsiteX1" fmla="*/ 454754 w 4513189"/>
              <a:gd name="connsiteY1" fmla="*/ 377640 h 2773738"/>
              <a:gd name="connsiteX2" fmla="*/ 729883 w 4513189"/>
              <a:gd name="connsiteY2" fmla="*/ 52998 h 2773738"/>
              <a:gd name="connsiteX3" fmla="*/ 1524721 w 4513189"/>
              <a:gd name="connsiteY3" fmla="*/ 77944 h 2773738"/>
              <a:gd name="connsiteX4" fmla="*/ 1787578 w 4513189"/>
              <a:gd name="connsiteY4" fmla="*/ 346735 h 2773738"/>
              <a:gd name="connsiteX5" fmla="*/ 3379000 w 4513189"/>
              <a:gd name="connsiteY5" fmla="*/ 456082 h 2773738"/>
              <a:gd name="connsiteX6" fmla="*/ 4176779 w 4513189"/>
              <a:gd name="connsiteY6" fmla="*/ 1072470 h 2773738"/>
              <a:gd name="connsiteX7" fmla="*/ 4513189 w 4513189"/>
              <a:gd name="connsiteY7" fmla="*/ 2773738 h 2773738"/>
              <a:gd name="connsiteX0" fmla="*/ 0 w 4513189"/>
              <a:gd name="connsiteY0" fmla="*/ 395826 h 2773738"/>
              <a:gd name="connsiteX1" fmla="*/ 454754 w 4513189"/>
              <a:gd name="connsiteY1" fmla="*/ 377640 h 2773738"/>
              <a:gd name="connsiteX2" fmla="*/ 729883 w 4513189"/>
              <a:gd name="connsiteY2" fmla="*/ 52998 h 2773738"/>
              <a:gd name="connsiteX3" fmla="*/ 1524721 w 4513189"/>
              <a:gd name="connsiteY3" fmla="*/ 77944 h 2773738"/>
              <a:gd name="connsiteX4" fmla="*/ 1787578 w 4513189"/>
              <a:gd name="connsiteY4" fmla="*/ 346735 h 2773738"/>
              <a:gd name="connsiteX5" fmla="*/ 3379000 w 4513189"/>
              <a:gd name="connsiteY5" fmla="*/ 456082 h 2773738"/>
              <a:gd name="connsiteX6" fmla="*/ 4176779 w 4513189"/>
              <a:gd name="connsiteY6" fmla="*/ 1072470 h 2773738"/>
              <a:gd name="connsiteX7" fmla="*/ 4513189 w 4513189"/>
              <a:gd name="connsiteY7" fmla="*/ 2773738 h 2773738"/>
              <a:gd name="connsiteX0" fmla="*/ 0 w 4513189"/>
              <a:gd name="connsiteY0" fmla="*/ 395826 h 2773738"/>
              <a:gd name="connsiteX1" fmla="*/ 454754 w 4513189"/>
              <a:gd name="connsiteY1" fmla="*/ 377640 h 2773738"/>
              <a:gd name="connsiteX2" fmla="*/ 729883 w 4513189"/>
              <a:gd name="connsiteY2" fmla="*/ 52998 h 2773738"/>
              <a:gd name="connsiteX3" fmla="*/ 1524721 w 4513189"/>
              <a:gd name="connsiteY3" fmla="*/ 77944 h 2773738"/>
              <a:gd name="connsiteX4" fmla="*/ 1787578 w 4513189"/>
              <a:gd name="connsiteY4" fmla="*/ 346735 h 2773738"/>
              <a:gd name="connsiteX5" fmla="*/ 3379000 w 4513189"/>
              <a:gd name="connsiteY5" fmla="*/ 456082 h 2773738"/>
              <a:gd name="connsiteX6" fmla="*/ 4176779 w 4513189"/>
              <a:gd name="connsiteY6" fmla="*/ 1072470 h 2773738"/>
              <a:gd name="connsiteX7" fmla="*/ 4513189 w 4513189"/>
              <a:gd name="connsiteY7" fmla="*/ 2773738 h 2773738"/>
              <a:gd name="connsiteX0" fmla="*/ 0 w 4513189"/>
              <a:gd name="connsiteY0" fmla="*/ 395826 h 2773738"/>
              <a:gd name="connsiteX1" fmla="*/ 454754 w 4513189"/>
              <a:gd name="connsiteY1" fmla="*/ 377640 h 2773738"/>
              <a:gd name="connsiteX2" fmla="*/ 729883 w 4513189"/>
              <a:gd name="connsiteY2" fmla="*/ 52998 h 2773738"/>
              <a:gd name="connsiteX3" fmla="*/ 1524721 w 4513189"/>
              <a:gd name="connsiteY3" fmla="*/ 77944 h 2773738"/>
              <a:gd name="connsiteX4" fmla="*/ 1832219 w 4513189"/>
              <a:gd name="connsiteY4" fmla="*/ 346735 h 2773738"/>
              <a:gd name="connsiteX5" fmla="*/ 3379000 w 4513189"/>
              <a:gd name="connsiteY5" fmla="*/ 456082 h 2773738"/>
              <a:gd name="connsiteX6" fmla="*/ 4176779 w 4513189"/>
              <a:gd name="connsiteY6" fmla="*/ 1072470 h 2773738"/>
              <a:gd name="connsiteX7" fmla="*/ 4513189 w 4513189"/>
              <a:gd name="connsiteY7" fmla="*/ 2773738 h 2773738"/>
              <a:gd name="connsiteX0" fmla="*/ 0 w 5036120"/>
              <a:gd name="connsiteY0" fmla="*/ 395826 h 2768091"/>
              <a:gd name="connsiteX1" fmla="*/ 454754 w 5036120"/>
              <a:gd name="connsiteY1" fmla="*/ 377640 h 2768091"/>
              <a:gd name="connsiteX2" fmla="*/ 729883 w 5036120"/>
              <a:gd name="connsiteY2" fmla="*/ 52998 h 2768091"/>
              <a:gd name="connsiteX3" fmla="*/ 1524721 w 5036120"/>
              <a:gd name="connsiteY3" fmla="*/ 77944 h 2768091"/>
              <a:gd name="connsiteX4" fmla="*/ 1832219 w 5036120"/>
              <a:gd name="connsiteY4" fmla="*/ 346735 h 2768091"/>
              <a:gd name="connsiteX5" fmla="*/ 3379000 w 5036120"/>
              <a:gd name="connsiteY5" fmla="*/ 456082 h 2768091"/>
              <a:gd name="connsiteX6" fmla="*/ 4176779 w 5036120"/>
              <a:gd name="connsiteY6" fmla="*/ 1072470 h 2768091"/>
              <a:gd name="connsiteX7" fmla="*/ 5036120 w 5036120"/>
              <a:gd name="connsiteY7" fmla="*/ 2768091 h 2768091"/>
              <a:gd name="connsiteX0" fmla="*/ 0 w 5036120"/>
              <a:gd name="connsiteY0" fmla="*/ 395826 h 2853248"/>
              <a:gd name="connsiteX1" fmla="*/ 454754 w 5036120"/>
              <a:gd name="connsiteY1" fmla="*/ 377640 h 2853248"/>
              <a:gd name="connsiteX2" fmla="*/ 729883 w 5036120"/>
              <a:gd name="connsiteY2" fmla="*/ 52998 h 2853248"/>
              <a:gd name="connsiteX3" fmla="*/ 1524721 w 5036120"/>
              <a:gd name="connsiteY3" fmla="*/ 77944 h 2853248"/>
              <a:gd name="connsiteX4" fmla="*/ 1832219 w 5036120"/>
              <a:gd name="connsiteY4" fmla="*/ 346735 h 2853248"/>
              <a:gd name="connsiteX5" fmla="*/ 3379000 w 5036120"/>
              <a:gd name="connsiteY5" fmla="*/ 456082 h 2853248"/>
              <a:gd name="connsiteX6" fmla="*/ 4176779 w 5036120"/>
              <a:gd name="connsiteY6" fmla="*/ 1072470 h 2853248"/>
              <a:gd name="connsiteX7" fmla="*/ 4486460 w 5036120"/>
              <a:gd name="connsiteY7" fmla="*/ 2735364 h 2853248"/>
              <a:gd name="connsiteX8" fmla="*/ 5036120 w 5036120"/>
              <a:gd name="connsiteY8" fmla="*/ 2768091 h 2853248"/>
              <a:gd name="connsiteX0" fmla="*/ 0 w 5036120"/>
              <a:gd name="connsiteY0" fmla="*/ 395826 h 2768091"/>
              <a:gd name="connsiteX1" fmla="*/ 454754 w 5036120"/>
              <a:gd name="connsiteY1" fmla="*/ 377640 h 2768091"/>
              <a:gd name="connsiteX2" fmla="*/ 729883 w 5036120"/>
              <a:gd name="connsiteY2" fmla="*/ 52998 h 2768091"/>
              <a:gd name="connsiteX3" fmla="*/ 1524721 w 5036120"/>
              <a:gd name="connsiteY3" fmla="*/ 77944 h 2768091"/>
              <a:gd name="connsiteX4" fmla="*/ 1832219 w 5036120"/>
              <a:gd name="connsiteY4" fmla="*/ 346735 h 2768091"/>
              <a:gd name="connsiteX5" fmla="*/ 3379000 w 5036120"/>
              <a:gd name="connsiteY5" fmla="*/ 456082 h 2768091"/>
              <a:gd name="connsiteX6" fmla="*/ 4176779 w 5036120"/>
              <a:gd name="connsiteY6" fmla="*/ 1072470 h 2768091"/>
              <a:gd name="connsiteX7" fmla="*/ 4486460 w 5036120"/>
              <a:gd name="connsiteY7" fmla="*/ 2735364 h 2768091"/>
              <a:gd name="connsiteX8" fmla="*/ 5036120 w 5036120"/>
              <a:gd name="connsiteY8" fmla="*/ 2768091 h 2768091"/>
              <a:gd name="connsiteX0" fmla="*/ 0 w 5036120"/>
              <a:gd name="connsiteY0" fmla="*/ 395826 h 2768091"/>
              <a:gd name="connsiteX1" fmla="*/ 454754 w 5036120"/>
              <a:gd name="connsiteY1" fmla="*/ 377640 h 2768091"/>
              <a:gd name="connsiteX2" fmla="*/ 729883 w 5036120"/>
              <a:gd name="connsiteY2" fmla="*/ 52998 h 2768091"/>
              <a:gd name="connsiteX3" fmla="*/ 1524721 w 5036120"/>
              <a:gd name="connsiteY3" fmla="*/ 77944 h 2768091"/>
              <a:gd name="connsiteX4" fmla="*/ 1832219 w 5036120"/>
              <a:gd name="connsiteY4" fmla="*/ 346735 h 2768091"/>
              <a:gd name="connsiteX5" fmla="*/ 3379000 w 5036120"/>
              <a:gd name="connsiteY5" fmla="*/ 456082 h 2768091"/>
              <a:gd name="connsiteX6" fmla="*/ 4176779 w 5036120"/>
              <a:gd name="connsiteY6" fmla="*/ 1072470 h 2768091"/>
              <a:gd name="connsiteX7" fmla="*/ 4486460 w 5036120"/>
              <a:gd name="connsiteY7" fmla="*/ 2735364 h 2768091"/>
              <a:gd name="connsiteX8" fmla="*/ 5036120 w 5036120"/>
              <a:gd name="connsiteY8" fmla="*/ 2768091 h 2768091"/>
              <a:gd name="connsiteX0" fmla="*/ 0 w 5036121"/>
              <a:gd name="connsiteY0" fmla="*/ 395826 h 2739641"/>
              <a:gd name="connsiteX1" fmla="*/ 454754 w 5036121"/>
              <a:gd name="connsiteY1" fmla="*/ 377640 h 2739641"/>
              <a:gd name="connsiteX2" fmla="*/ 729883 w 5036121"/>
              <a:gd name="connsiteY2" fmla="*/ 52998 h 2739641"/>
              <a:gd name="connsiteX3" fmla="*/ 1524721 w 5036121"/>
              <a:gd name="connsiteY3" fmla="*/ 77944 h 2739641"/>
              <a:gd name="connsiteX4" fmla="*/ 1832219 w 5036121"/>
              <a:gd name="connsiteY4" fmla="*/ 346735 h 2739641"/>
              <a:gd name="connsiteX5" fmla="*/ 3379000 w 5036121"/>
              <a:gd name="connsiteY5" fmla="*/ 456082 h 2739641"/>
              <a:gd name="connsiteX6" fmla="*/ 4176779 w 5036121"/>
              <a:gd name="connsiteY6" fmla="*/ 1072470 h 2739641"/>
              <a:gd name="connsiteX7" fmla="*/ 4486460 w 5036121"/>
              <a:gd name="connsiteY7" fmla="*/ 2735364 h 2739641"/>
              <a:gd name="connsiteX8" fmla="*/ 5036121 w 5036121"/>
              <a:gd name="connsiteY8" fmla="*/ 2734207 h 2739641"/>
              <a:gd name="connsiteX0" fmla="*/ 0 w 5036121"/>
              <a:gd name="connsiteY0" fmla="*/ 395826 h 2742556"/>
              <a:gd name="connsiteX1" fmla="*/ 454754 w 5036121"/>
              <a:gd name="connsiteY1" fmla="*/ 377640 h 2742556"/>
              <a:gd name="connsiteX2" fmla="*/ 729883 w 5036121"/>
              <a:gd name="connsiteY2" fmla="*/ 52998 h 2742556"/>
              <a:gd name="connsiteX3" fmla="*/ 1524721 w 5036121"/>
              <a:gd name="connsiteY3" fmla="*/ 77944 h 2742556"/>
              <a:gd name="connsiteX4" fmla="*/ 1832219 w 5036121"/>
              <a:gd name="connsiteY4" fmla="*/ 346735 h 2742556"/>
              <a:gd name="connsiteX5" fmla="*/ 3379000 w 5036121"/>
              <a:gd name="connsiteY5" fmla="*/ 456082 h 2742556"/>
              <a:gd name="connsiteX6" fmla="*/ 4176779 w 5036121"/>
              <a:gd name="connsiteY6" fmla="*/ 1072470 h 2742556"/>
              <a:gd name="connsiteX7" fmla="*/ 4486460 w 5036121"/>
              <a:gd name="connsiteY7" fmla="*/ 2735364 h 2742556"/>
              <a:gd name="connsiteX8" fmla="*/ 5036121 w 5036121"/>
              <a:gd name="connsiteY8" fmla="*/ 2734207 h 2742556"/>
              <a:gd name="connsiteX0" fmla="*/ 0 w 5036121"/>
              <a:gd name="connsiteY0" fmla="*/ 395826 h 2742556"/>
              <a:gd name="connsiteX1" fmla="*/ 454754 w 5036121"/>
              <a:gd name="connsiteY1" fmla="*/ 377640 h 2742556"/>
              <a:gd name="connsiteX2" fmla="*/ 729883 w 5036121"/>
              <a:gd name="connsiteY2" fmla="*/ 52998 h 2742556"/>
              <a:gd name="connsiteX3" fmla="*/ 1524721 w 5036121"/>
              <a:gd name="connsiteY3" fmla="*/ 77944 h 2742556"/>
              <a:gd name="connsiteX4" fmla="*/ 1832219 w 5036121"/>
              <a:gd name="connsiteY4" fmla="*/ 346735 h 2742556"/>
              <a:gd name="connsiteX5" fmla="*/ 3379000 w 5036121"/>
              <a:gd name="connsiteY5" fmla="*/ 456082 h 2742556"/>
              <a:gd name="connsiteX6" fmla="*/ 4176779 w 5036121"/>
              <a:gd name="connsiteY6" fmla="*/ 1072470 h 2742556"/>
              <a:gd name="connsiteX7" fmla="*/ 4486460 w 5036121"/>
              <a:gd name="connsiteY7" fmla="*/ 2735364 h 2742556"/>
              <a:gd name="connsiteX8" fmla="*/ 5036121 w 5036121"/>
              <a:gd name="connsiteY8" fmla="*/ 2734207 h 2742556"/>
              <a:gd name="connsiteX0" fmla="*/ 0 w 5036121"/>
              <a:gd name="connsiteY0" fmla="*/ 382075 h 2728805"/>
              <a:gd name="connsiteX1" fmla="*/ 537657 w 5036121"/>
              <a:gd name="connsiteY1" fmla="*/ 363889 h 2728805"/>
              <a:gd name="connsiteX2" fmla="*/ 729883 w 5036121"/>
              <a:gd name="connsiteY2" fmla="*/ 39247 h 2728805"/>
              <a:gd name="connsiteX3" fmla="*/ 1524721 w 5036121"/>
              <a:gd name="connsiteY3" fmla="*/ 64193 h 2728805"/>
              <a:gd name="connsiteX4" fmla="*/ 1832219 w 5036121"/>
              <a:gd name="connsiteY4" fmla="*/ 332984 h 2728805"/>
              <a:gd name="connsiteX5" fmla="*/ 3379000 w 5036121"/>
              <a:gd name="connsiteY5" fmla="*/ 442331 h 2728805"/>
              <a:gd name="connsiteX6" fmla="*/ 4176779 w 5036121"/>
              <a:gd name="connsiteY6" fmla="*/ 1058719 h 2728805"/>
              <a:gd name="connsiteX7" fmla="*/ 4486460 w 5036121"/>
              <a:gd name="connsiteY7" fmla="*/ 2721613 h 2728805"/>
              <a:gd name="connsiteX8" fmla="*/ 5036121 w 5036121"/>
              <a:gd name="connsiteY8" fmla="*/ 2720456 h 2728805"/>
              <a:gd name="connsiteX0" fmla="*/ 0 w 5036121"/>
              <a:gd name="connsiteY0" fmla="*/ 369137 h 2715867"/>
              <a:gd name="connsiteX1" fmla="*/ 537657 w 5036121"/>
              <a:gd name="connsiteY1" fmla="*/ 350951 h 2715867"/>
              <a:gd name="connsiteX2" fmla="*/ 863805 w 5036121"/>
              <a:gd name="connsiteY2" fmla="*/ 54546 h 2715867"/>
              <a:gd name="connsiteX3" fmla="*/ 1524721 w 5036121"/>
              <a:gd name="connsiteY3" fmla="*/ 51255 h 2715867"/>
              <a:gd name="connsiteX4" fmla="*/ 1832219 w 5036121"/>
              <a:gd name="connsiteY4" fmla="*/ 320046 h 2715867"/>
              <a:gd name="connsiteX5" fmla="*/ 3379000 w 5036121"/>
              <a:gd name="connsiteY5" fmla="*/ 429393 h 2715867"/>
              <a:gd name="connsiteX6" fmla="*/ 4176779 w 5036121"/>
              <a:gd name="connsiteY6" fmla="*/ 1045781 h 2715867"/>
              <a:gd name="connsiteX7" fmla="*/ 4486460 w 5036121"/>
              <a:gd name="connsiteY7" fmla="*/ 2708675 h 2715867"/>
              <a:gd name="connsiteX8" fmla="*/ 5036121 w 5036121"/>
              <a:gd name="connsiteY8" fmla="*/ 2707518 h 2715867"/>
              <a:gd name="connsiteX0" fmla="*/ 0 w 5036121"/>
              <a:gd name="connsiteY0" fmla="*/ 358447 h 2705177"/>
              <a:gd name="connsiteX1" fmla="*/ 537657 w 5036121"/>
              <a:gd name="connsiteY1" fmla="*/ 340261 h 2705177"/>
              <a:gd name="connsiteX2" fmla="*/ 863805 w 5036121"/>
              <a:gd name="connsiteY2" fmla="*/ 43856 h 2705177"/>
              <a:gd name="connsiteX3" fmla="*/ 1480080 w 5036121"/>
              <a:gd name="connsiteY3" fmla="*/ 57507 h 2705177"/>
              <a:gd name="connsiteX4" fmla="*/ 1832219 w 5036121"/>
              <a:gd name="connsiteY4" fmla="*/ 309356 h 2705177"/>
              <a:gd name="connsiteX5" fmla="*/ 3379000 w 5036121"/>
              <a:gd name="connsiteY5" fmla="*/ 418703 h 2705177"/>
              <a:gd name="connsiteX6" fmla="*/ 4176779 w 5036121"/>
              <a:gd name="connsiteY6" fmla="*/ 1035091 h 2705177"/>
              <a:gd name="connsiteX7" fmla="*/ 4486460 w 5036121"/>
              <a:gd name="connsiteY7" fmla="*/ 2697985 h 2705177"/>
              <a:gd name="connsiteX8" fmla="*/ 5036121 w 5036121"/>
              <a:gd name="connsiteY8" fmla="*/ 2696828 h 2705177"/>
              <a:gd name="connsiteX0" fmla="*/ 0 w 5036121"/>
              <a:gd name="connsiteY0" fmla="*/ 358447 h 2705177"/>
              <a:gd name="connsiteX1" fmla="*/ 537657 w 5036121"/>
              <a:gd name="connsiteY1" fmla="*/ 340261 h 2705177"/>
              <a:gd name="connsiteX2" fmla="*/ 863805 w 5036121"/>
              <a:gd name="connsiteY2" fmla="*/ 43856 h 2705177"/>
              <a:gd name="connsiteX3" fmla="*/ 1480080 w 5036121"/>
              <a:gd name="connsiteY3" fmla="*/ 57507 h 2705177"/>
              <a:gd name="connsiteX4" fmla="*/ 1832219 w 5036121"/>
              <a:gd name="connsiteY4" fmla="*/ 309356 h 2705177"/>
              <a:gd name="connsiteX5" fmla="*/ 3379000 w 5036121"/>
              <a:gd name="connsiteY5" fmla="*/ 418703 h 2705177"/>
              <a:gd name="connsiteX6" fmla="*/ 4176779 w 5036121"/>
              <a:gd name="connsiteY6" fmla="*/ 1035091 h 2705177"/>
              <a:gd name="connsiteX7" fmla="*/ 4486460 w 5036121"/>
              <a:gd name="connsiteY7" fmla="*/ 2697985 h 2705177"/>
              <a:gd name="connsiteX8" fmla="*/ 5036121 w 5036121"/>
              <a:gd name="connsiteY8" fmla="*/ 2696828 h 2705177"/>
              <a:gd name="connsiteX0" fmla="*/ 0 w 5036121"/>
              <a:gd name="connsiteY0" fmla="*/ 347934 h 2694664"/>
              <a:gd name="connsiteX1" fmla="*/ 537657 w 5036121"/>
              <a:gd name="connsiteY1" fmla="*/ 329748 h 2694664"/>
              <a:gd name="connsiteX2" fmla="*/ 863805 w 5036121"/>
              <a:gd name="connsiteY2" fmla="*/ 33343 h 2694664"/>
              <a:gd name="connsiteX3" fmla="*/ 1480080 w 5036121"/>
              <a:gd name="connsiteY3" fmla="*/ 46994 h 2694664"/>
              <a:gd name="connsiteX4" fmla="*/ 1832219 w 5036121"/>
              <a:gd name="connsiteY4" fmla="*/ 298843 h 2694664"/>
              <a:gd name="connsiteX5" fmla="*/ 3379000 w 5036121"/>
              <a:gd name="connsiteY5" fmla="*/ 408190 h 2694664"/>
              <a:gd name="connsiteX6" fmla="*/ 4176779 w 5036121"/>
              <a:gd name="connsiteY6" fmla="*/ 1024578 h 2694664"/>
              <a:gd name="connsiteX7" fmla="*/ 4486460 w 5036121"/>
              <a:gd name="connsiteY7" fmla="*/ 2687472 h 2694664"/>
              <a:gd name="connsiteX8" fmla="*/ 5036121 w 5036121"/>
              <a:gd name="connsiteY8" fmla="*/ 2686315 h 2694664"/>
              <a:gd name="connsiteX0" fmla="*/ 0 w 5036121"/>
              <a:gd name="connsiteY0" fmla="*/ 347934 h 2694664"/>
              <a:gd name="connsiteX1" fmla="*/ 537657 w 5036121"/>
              <a:gd name="connsiteY1" fmla="*/ 329748 h 2694664"/>
              <a:gd name="connsiteX2" fmla="*/ 863805 w 5036121"/>
              <a:gd name="connsiteY2" fmla="*/ 33343 h 2694664"/>
              <a:gd name="connsiteX3" fmla="*/ 1480080 w 5036121"/>
              <a:gd name="connsiteY3" fmla="*/ 46994 h 2694664"/>
              <a:gd name="connsiteX4" fmla="*/ 1832219 w 5036121"/>
              <a:gd name="connsiteY4" fmla="*/ 298843 h 2694664"/>
              <a:gd name="connsiteX5" fmla="*/ 3379000 w 5036121"/>
              <a:gd name="connsiteY5" fmla="*/ 408190 h 2694664"/>
              <a:gd name="connsiteX6" fmla="*/ 4176779 w 5036121"/>
              <a:gd name="connsiteY6" fmla="*/ 1024578 h 2694664"/>
              <a:gd name="connsiteX7" fmla="*/ 4486460 w 5036121"/>
              <a:gd name="connsiteY7" fmla="*/ 2687472 h 2694664"/>
              <a:gd name="connsiteX8" fmla="*/ 5036121 w 5036121"/>
              <a:gd name="connsiteY8" fmla="*/ 2686315 h 2694664"/>
              <a:gd name="connsiteX0" fmla="*/ 0 w 5036121"/>
              <a:gd name="connsiteY0" fmla="*/ 347934 h 2694664"/>
              <a:gd name="connsiteX1" fmla="*/ 537657 w 5036121"/>
              <a:gd name="connsiteY1" fmla="*/ 329748 h 2694664"/>
              <a:gd name="connsiteX2" fmla="*/ 863805 w 5036121"/>
              <a:gd name="connsiteY2" fmla="*/ 33343 h 2694664"/>
              <a:gd name="connsiteX3" fmla="*/ 1480080 w 5036121"/>
              <a:gd name="connsiteY3" fmla="*/ 46994 h 2694664"/>
              <a:gd name="connsiteX4" fmla="*/ 1832219 w 5036121"/>
              <a:gd name="connsiteY4" fmla="*/ 298843 h 2694664"/>
              <a:gd name="connsiteX5" fmla="*/ 3379000 w 5036121"/>
              <a:gd name="connsiteY5" fmla="*/ 408190 h 2694664"/>
              <a:gd name="connsiteX6" fmla="*/ 4176779 w 5036121"/>
              <a:gd name="connsiteY6" fmla="*/ 1024578 h 2694664"/>
              <a:gd name="connsiteX7" fmla="*/ 4486460 w 5036121"/>
              <a:gd name="connsiteY7" fmla="*/ 2687472 h 2694664"/>
              <a:gd name="connsiteX8" fmla="*/ 5036121 w 5036121"/>
              <a:gd name="connsiteY8" fmla="*/ 2686315 h 2694664"/>
              <a:gd name="connsiteX0" fmla="*/ 0 w 5036121"/>
              <a:gd name="connsiteY0" fmla="*/ 337869 h 2684599"/>
              <a:gd name="connsiteX1" fmla="*/ 537657 w 5036121"/>
              <a:gd name="connsiteY1" fmla="*/ 319683 h 2684599"/>
              <a:gd name="connsiteX2" fmla="*/ 863805 w 5036121"/>
              <a:gd name="connsiteY2" fmla="*/ 23278 h 2684599"/>
              <a:gd name="connsiteX3" fmla="*/ 1486458 w 5036121"/>
              <a:gd name="connsiteY3" fmla="*/ 59519 h 2684599"/>
              <a:gd name="connsiteX4" fmla="*/ 1832219 w 5036121"/>
              <a:gd name="connsiteY4" fmla="*/ 288778 h 2684599"/>
              <a:gd name="connsiteX5" fmla="*/ 3379000 w 5036121"/>
              <a:gd name="connsiteY5" fmla="*/ 398125 h 2684599"/>
              <a:gd name="connsiteX6" fmla="*/ 4176779 w 5036121"/>
              <a:gd name="connsiteY6" fmla="*/ 1014513 h 2684599"/>
              <a:gd name="connsiteX7" fmla="*/ 4486460 w 5036121"/>
              <a:gd name="connsiteY7" fmla="*/ 2677407 h 2684599"/>
              <a:gd name="connsiteX8" fmla="*/ 5036121 w 5036121"/>
              <a:gd name="connsiteY8" fmla="*/ 2676250 h 2684599"/>
              <a:gd name="connsiteX0" fmla="*/ 0 w 5036121"/>
              <a:gd name="connsiteY0" fmla="*/ 337869 h 2684599"/>
              <a:gd name="connsiteX1" fmla="*/ 537657 w 5036121"/>
              <a:gd name="connsiteY1" fmla="*/ 319683 h 2684599"/>
              <a:gd name="connsiteX2" fmla="*/ 863805 w 5036121"/>
              <a:gd name="connsiteY2" fmla="*/ 23278 h 2684599"/>
              <a:gd name="connsiteX3" fmla="*/ 1486458 w 5036121"/>
              <a:gd name="connsiteY3" fmla="*/ 59519 h 2684599"/>
              <a:gd name="connsiteX4" fmla="*/ 1832219 w 5036121"/>
              <a:gd name="connsiteY4" fmla="*/ 288778 h 2684599"/>
              <a:gd name="connsiteX5" fmla="*/ 3379000 w 5036121"/>
              <a:gd name="connsiteY5" fmla="*/ 398125 h 2684599"/>
              <a:gd name="connsiteX6" fmla="*/ 4176779 w 5036121"/>
              <a:gd name="connsiteY6" fmla="*/ 1014513 h 2684599"/>
              <a:gd name="connsiteX7" fmla="*/ 4486460 w 5036121"/>
              <a:gd name="connsiteY7" fmla="*/ 2677407 h 2684599"/>
              <a:gd name="connsiteX8" fmla="*/ 5036121 w 5036121"/>
              <a:gd name="connsiteY8" fmla="*/ 2676250 h 2684599"/>
              <a:gd name="connsiteX0" fmla="*/ 0 w 5036121"/>
              <a:gd name="connsiteY0" fmla="*/ 342517 h 2689247"/>
              <a:gd name="connsiteX1" fmla="*/ 537657 w 5036121"/>
              <a:gd name="connsiteY1" fmla="*/ 324331 h 2689247"/>
              <a:gd name="connsiteX2" fmla="*/ 863805 w 5036121"/>
              <a:gd name="connsiteY2" fmla="*/ 27926 h 2689247"/>
              <a:gd name="connsiteX3" fmla="*/ 1409931 w 5036121"/>
              <a:gd name="connsiteY3" fmla="*/ 52872 h 2689247"/>
              <a:gd name="connsiteX4" fmla="*/ 1832219 w 5036121"/>
              <a:gd name="connsiteY4" fmla="*/ 293426 h 2689247"/>
              <a:gd name="connsiteX5" fmla="*/ 3379000 w 5036121"/>
              <a:gd name="connsiteY5" fmla="*/ 402773 h 2689247"/>
              <a:gd name="connsiteX6" fmla="*/ 4176779 w 5036121"/>
              <a:gd name="connsiteY6" fmla="*/ 1019161 h 2689247"/>
              <a:gd name="connsiteX7" fmla="*/ 4486460 w 5036121"/>
              <a:gd name="connsiteY7" fmla="*/ 2682055 h 2689247"/>
              <a:gd name="connsiteX8" fmla="*/ 5036121 w 5036121"/>
              <a:gd name="connsiteY8" fmla="*/ 2680898 h 2689247"/>
              <a:gd name="connsiteX0" fmla="*/ 0 w 5036121"/>
              <a:gd name="connsiteY0" fmla="*/ 357486 h 2704216"/>
              <a:gd name="connsiteX1" fmla="*/ 537657 w 5036121"/>
              <a:gd name="connsiteY1" fmla="*/ 339300 h 2704216"/>
              <a:gd name="connsiteX2" fmla="*/ 863805 w 5036121"/>
              <a:gd name="connsiteY2" fmla="*/ 42895 h 2704216"/>
              <a:gd name="connsiteX3" fmla="*/ 1397176 w 5036121"/>
              <a:gd name="connsiteY3" fmla="*/ 39604 h 2704216"/>
              <a:gd name="connsiteX4" fmla="*/ 1832219 w 5036121"/>
              <a:gd name="connsiteY4" fmla="*/ 308395 h 2704216"/>
              <a:gd name="connsiteX5" fmla="*/ 3379000 w 5036121"/>
              <a:gd name="connsiteY5" fmla="*/ 417742 h 2704216"/>
              <a:gd name="connsiteX6" fmla="*/ 4176779 w 5036121"/>
              <a:gd name="connsiteY6" fmla="*/ 1034130 h 2704216"/>
              <a:gd name="connsiteX7" fmla="*/ 4486460 w 5036121"/>
              <a:gd name="connsiteY7" fmla="*/ 2697024 h 2704216"/>
              <a:gd name="connsiteX8" fmla="*/ 5036121 w 5036121"/>
              <a:gd name="connsiteY8" fmla="*/ 2695867 h 2704216"/>
              <a:gd name="connsiteX0" fmla="*/ 0 w 5036121"/>
              <a:gd name="connsiteY0" fmla="*/ 346845 h 2693575"/>
              <a:gd name="connsiteX1" fmla="*/ 537657 w 5036121"/>
              <a:gd name="connsiteY1" fmla="*/ 328659 h 2693575"/>
              <a:gd name="connsiteX2" fmla="*/ 863805 w 5036121"/>
              <a:gd name="connsiteY2" fmla="*/ 32254 h 2693575"/>
              <a:gd name="connsiteX3" fmla="*/ 1397176 w 5036121"/>
              <a:gd name="connsiteY3" fmla="*/ 28963 h 2693575"/>
              <a:gd name="connsiteX4" fmla="*/ 1832219 w 5036121"/>
              <a:gd name="connsiteY4" fmla="*/ 297754 h 2693575"/>
              <a:gd name="connsiteX5" fmla="*/ 3379000 w 5036121"/>
              <a:gd name="connsiteY5" fmla="*/ 407101 h 2693575"/>
              <a:gd name="connsiteX6" fmla="*/ 4176779 w 5036121"/>
              <a:gd name="connsiteY6" fmla="*/ 1023489 h 2693575"/>
              <a:gd name="connsiteX7" fmla="*/ 4486460 w 5036121"/>
              <a:gd name="connsiteY7" fmla="*/ 2686383 h 2693575"/>
              <a:gd name="connsiteX8" fmla="*/ 5036121 w 5036121"/>
              <a:gd name="connsiteY8" fmla="*/ 2685226 h 2693575"/>
              <a:gd name="connsiteX0" fmla="*/ 0 w 5036121"/>
              <a:gd name="connsiteY0" fmla="*/ 346845 h 2693575"/>
              <a:gd name="connsiteX1" fmla="*/ 537657 w 5036121"/>
              <a:gd name="connsiteY1" fmla="*/ 328659 h 2693575"/>
              <a:gd name="connsiteX2" fmla="*/ 863805 w 5036121"/>
              <a:gd name="connsiteY2" fmla="*/ 32254 h 2693575"/>
              <a:gd name="connsiteX3" fmla="*/ 1397176 w 5036121"/>
              <a:gd name="connsiteY3" fmla="*/ 28963 h 2693575"/>
              <a:gd name="connsiteX4" fmla="*/ 1832219 w 5036121"/>
              <a:gd name="connsiteY4" fmla="*/ 297754 h 2693575"/>
              <a:gd name="connsiteX5" fmla="*/ 3379000 w 5036121"/>
              <a:gd name="connsiteY5" fmla="*/ 407101 h 2693575"/>
              <a:gd name="connsiteX6" fmla="*/ 4176779 w 5036121"/>
              <a:gd name="connsiteY6" fmla="*/ 1023489 h 2693575"/>
              <a:gd name="connsiteX7" fmla="*/ 4486460 w 5036121"/>
              <a:gd name="connsiteY7" fmla="*/ 2686383 h 2693575"/>
              <a:gd name="connsiteX8" fmla="*/ 5036121 w 5036121"/>
              <a:gd name="connsiteY8" fmla="*/ 2685226 h 2693575"/>
              <a:gd name="connsiteX0" fmla="*/ 0 w 5036121"/>
              <a:gd name="connsiteY0" fmla="*/ 346845 h 2693575"/>
              <a:gd name="connsiteX1" fmla="*/ 537657 w 5036121"/>
              <a:gd name="connsiteY1" fmla="*/ 328659 h 2693575"/>
              <a:gd name="connsiteX2" fmla="*/ 863805 w 5036121"/>
              <a:gd name="connsiteY2" fmla="*/ 32254 h 2693575"/>
              <a:gd name="connsiteX3" fmla="*/ 1397176 w 5036121"/>
              <a:gd name="connsiteY3" fmla="*/ 28963 h 2693575"/>
              <a:gd name="connsiteX4" fmla="*/ 1832219 w 5036121"/>
              <a:gd name="connsiteY4" fmla="*/ 297754 h 2693575"/>
              <a:gd name="connsiteX5" fmla="*/ 3379000 w 5036121"/>
              <a:gd name="connsiteY5" fmla="*/ 407101 h 2693575"/>
              <a:gd name="connsiteX6" fmla="*/ 4176779 w 5036121"/>
              <a:gd name="connsiteY6" fmla="*/ 1023489 h 2693575"/>
              <a:gd name="connsiteX7" fmla="*/ 4486460 w 5036121"/>
              <a:gd name="connsiteY7" fmla="*/ 2686383 h 2693575"/>
              <a:gd name="connsiteX8" fmla="*/ 5036121 w 5036121"/>
              <a:gd name="connsiteY8" fmla="*/ 2685226 h 2693575"/>
              <a:gd name="connsiteX0" fmla="*/ 0 w 5469771"/>
              <a:gd name="connsiteY0" fmla="*/ 346845 h 2695170"/>
              <a:gd name="connsiteX1" fmla="*/ 537657 w 5469771"/>
              <a:gd name="connsiteY1" fmla="*/ 328659 h 2695170"/>
              <a:gd name="connsiteX2" fmla="*/ 863805 w 5469771"/>
              <a:gd name="connsiteY2" fmla="*/ 32254 h 2695170"/>
              <a:gd name="connsiteX3" fmla="*/ 1397176 w 5469771"/>
              <a:gd name="connsiteY3" fmla="*/ 28963 h 2695170"/>
              <a:gd name="connsiteX4" fmla="*/ 1832219 w 5469771"/>
              <a:gd name="connsiteY4" fmla="*/ 297754 h 2695170"/>
              <a:gd name="connsiteX5" fmla="*/ 3379000 w 5469771"/>
              <a:gd name="connsiteY5" fmla="*/ 407101 h 2695170"/>
              <a:gd name="connsiteX6" fmla="*/ 4176779 w 5469771"/>
              <a:gd name="connsiteY6" fmla="*/ 1023489 h 2695170"/>
              <a:gd name="connsiteX7" fmla="*/ 4486460 w 5469771"/>
              <a:gd name="connsiteY7" fmla="*/ 2686383 h 2695170"/>
              <a:gd name="connsiteX8" fmla="*/ 5469771 w 5469771"/>
              <a:gd name="connsiteY8" fmla="*/ 2690873 h 2695170"/>
              <a:gd name="connsiteX0" fmla="*/ 0 w 5469771"/>
              <a:gd name="connsiteY0" fmla="*/ 346845 h 2691998"/>
              <a:gd name="connsiteX1" fmla="*/ 537657 w 5469771"/>
              <a:gd name="connsiteY1" fmla="*/ 328659 h 2691998"/>
              <a:gd name="connsiteX2" fmla="*/ 863805 w 5469771"/>
              <a:gd name="connsiteY2" fmla="*/ 32254 h 2691998"/>
              <a:gd name="connsiteX3" fmla="*/ 1397176 w 5469771"/>
              <a:gd name="connsiteY3" fmla="*/ 28963 h 2691998"/>
              <a:gd name="connsiteX4" fmla="*/ 1832219 w 5469771"/>
              <a:gd name="connsiteY4" fmla="*/ 297754 h 2691998"/>
              <a:gd name="connsiteX5" fmla="*/ 3379000 w 5469771"/>
              <a:gd name="connsiteY5" fmla="*/ 407101 h 2691998"/>
              <a:gd name="connsiteX6" fmla="*/ 4176779 w 5469771"/>
              <a:gd name="connsiteY6" fmla="*/ 1023489 h 2691998"/>
              <a:gd name="connsiteX7" fmla="*/ 4786190 w 5469771"/>
              <a:gd name="connsiteY7" fmla="*/ 2680735 h 2691998"/>
              <a:gd name="connsiteX8" fmla="*/ 5469771 w 5469771"/>
              <a:gd name="connsiteY8" fmla="*/ 2690873 h 2691998"/>
              <a:gd name="connsiteX0" fmla="*/ 0 w 5469771"/>
              <a:gd name="connsiteY0" fmla="*/ 346845 h 2691998"/>
              <a:gd name="connsiteX1" fmla="*/ 537657 w 5469771"/>
              <a:gd name="connsiteY1" fmla="*/ 328659 h 2691998"/>
              <a:gd name="connsiteX2" fmla="*/ 863805 w 5469771"/>
              <a:gd name="connsiteY2" fmla="*/ 32254 h 2691998"/>
              <a:gd name="connsiteX3" fmla="*/ 1397176 w 5469771"/>
              <a:gd name="connsiteY3" fmla="*/ 28963 h 2691998"/>
              <a:gd name="connsiteX4" fmla="*/ 1832219 w 5469771"/>
              <a:gd name="connsiteY4" fmla="*/ 297754 h 2691998"/>
              <a:gd name="connsiteX5" fmla="*/ 3379000 w 5469771"/>
              <a:gd name="connsiteY5" fmla="*/ 407101 h 2691998"/>
              <a:gd name="connsiteX6" fmla="*/ 4176779 w 5469771"/>
              <a:gd name="connsiteY6" fmla="*/ 1023489 h 2691998"/>
              <a:gd name="connsiteX7" fmla="*/ 4786190 w 5469771"/>
              <a:gd name="connsiteY7" fmla="*/ 2680735 h 2691998"/>
              <a:gd name="connsiteX8" fmla="*/ 5469771 w 5469771"/>
              <a:gd name="connsiteY8" fmla="*/ 2690873 h 2691998"/>
              <a:gd name="connsiteX0" fmla="*/ 0 w 5469771"/>
              <a:gd name="connsiteY0" fmla="*/ 346845 h 2691998"/>
              <a:gd name="connsiteX1" fmla="*/ 537657 w 5469771"/>
              <a:gd name="connsiteY1" fmla="*/ 328659 h 2691998"/>
              <a:gd name="connsiteX2" fmla="*/ 863805 w 5469771"/>
              <a:gd name="connsiteY2" fmla="*/ 32254 h 2691998"/>
              <a:gd name="connsiteX3" fmla="*/ 1397176 w 5469771"/>
              <a:gd name="connsiteY3" fmla="*/ 28963 h 2691998"/>
              <a:gd name="connsiteX4" fmla="*/ 1832219 w 5469771"/>
              <a:gd name="connsiteY4" fmla="*/ 297754 h 2691998"/>
              <a:gd name="connsiteX5" fmla="*/ 3340736 w 5469771"/>
              <a:gd name="connsiteY5" fmla="*/ 401454 h 2691998"/>
              <a:gd name="connsiteX6" fmla="*/ 4176779 w 5469771"/>
              <a:gd name="connsiteY6" fmla="*/ 1023489 h 2691998"/>
              <a:gd name="connsiteX7" fmla="*/ 4786190 w 5469771"/>
              <a:gd name="connsiteY7" fmla="*/ 2680735 h 2691998"/>
              <a:gd name="connsiteX8" fmla="*/ 5469771 w 5469771"/>
              <a:gd name="connsiteY8" fmla="*/ 2690873 h 2691998"/>
              <a:gd name="connsiteX0" fmla="*/ 0 w 5469771"/>
              <a:gd name="connsiteY0" fmla="*/ 346845 h 2691998"/>
              <a:gd name="connsiteX1" fmla="*/ 537657 w 5469771"/>
              <a:gd name="connsiteY1" fmla="*/ 328659 h 2691998"/>
              <a:gd name="connsiteX2" fmla="*/ 863805 w 5469771"/>
              <a:gd name="connsiteY2" fmla="*/ 32254 h 2691998"/>
              <a:gd name="connsiteX3" fmla="*/ 1397176 w 5469771"/>
              <a:gd name="connsiteY3" fmla="*/ 28963 h 2691998"/>
              <a:gd name="connsiteX4" fmla="*/ 1832219 w 5469771"/>
              <a:gd name="connsiteY4" fmla="*/ 297754 h 2691998"/>
              <a:gd name="connsiteX5" fmla="*/ 3340736 w 5469771"/>
              <a:gd name="connsiteY5" fmla="*/ 401454 h 2691998"/>
              <a:gd name="connsiteX6" fmla="*/ 4113007 w 5469771"/>
              <a:gd name="connsiteY6" fmla="*/ 1029136 h 2691998"/>
              <a:gd name="connsiteX7" fmla="*/ 4786190 w 5469771"/>
              <a:gd name="connsiteY7" fmla="*/ 2680735 h 2691998"/>
              <a:gd name="connsiteX8" fmla="*/ 5469771 w 5469771"/>
              <a:gd name="connsiteY8" fmla="*/ 2690873 h 2691998"/>
              <a:gd name="connsiteX0" fmla="*/ 0 w 5469771"/>
              <a:gd name="connsiteY0" fmla="*/ 346845 h 2691998"/>
              <a:gd name="connsiteX1" fmla="*/ 537657 w 5469771"/>
              <a:gd name="connsiteY1" fmla="*/ 328659 h 2691998"/>
              <a:gd name="connsiteX2" fmla="*/ 863805 w 5469771"/>
              <a:gd name="connsiteY2" fmla="*/ 32254 h 2691998"/>
              <a:gd name="connsiteX3" fmla="*/ 1397176 w 5469771"/>
              <a:gd name="connsiteY3" fmla="*/ 28963 h 2691998"/>
              <a:gd name="connsiteX4" fmla="*/ 1832219 w 5469771"/>
              <a:gd name="connsiteY4" fmla="*/ 297754 h 2691998"/>
              <a:gd name="connsiteX5" fmla="*/ 3366245 w 5469771"/>
              <a:gd name="connsiteY5" fmla="*/ 429691 h 2691998"/>
              <a:gd name="connsiteX6" fmla="*/ 4113007 w 5469771"/>
              <a:gd name="connsiteY6" fmla="*/ 1029136 h 2691998"/>
              <a:gd name="connsiteX7" fmla="*/ 4786190 w 5469771"/>
              <a:gd name="connsiteY7" fmla="*/ 2680735 h 2691998"/>
              <a:gd name="connsiteX8" fmla="*/ 5469771 w 5469771"/>
              <a:gd name="connsiteY8" fmla="*/ 2690873 h 2691998"/>
              <a:gd name="connsiteX0" fmla="*/ 0 w 5469771"/>
              <a:gd name="connsiteY0" fmla="*/ 346845 h 2691998"/>
              <a:gd name="connsiteX1" fmla="*/ 537657 w 5469771"/>
              <a:gd name="connsiteY1" fmla="*/ 328659 h 2691998"/>
              <a:gd name="connsiteX2" fmla="*/ 863805 w 5469771"/>
              <a:gd name="connsiteY2" fmla="*/ 32254 h 2691998"/>
              <a:gd name="connsiteX3" fmla="*/ 1397176 w 5469771"/>
              <a:gd name="connsiteY3" fmla="*/ 28963 h 2691998"/>
              <a:gd name="connsiteX4" fmla="*/ 1832219 w 5469771"/>
              <a:gd name="connsiteY4" fmla="*/ 297754 h 2691998"/>
              <a:gd name="connsiteX5" fmla="*/ 3366245 w 5469771"/>
              <a:gd name="connsiteY5" fmla="*/ 429691 h 2691998"/>
              <a:gd name="connsiteX6" fmla="*/ 4093876 w 5469771"/>
              <a:gd name="connsiteY6" fmla="*/ 1034784 h 2691998"/>
              <a:gd name="connsiteX7" fmla="*/ 4786190 w 5469771"/>
              <a:gd name="connsiteY7" fmla="*/ 2680735 h 2691998"/>
              <a:gd name="connsiteX8" fmla="*/ 5469771 w 5469771"/>
              <a:gd name="connsiteY8" fmla="*/ 2690873 h 2691998"/>
              <a:gd name="connsiteX0" fmla="*/ 0 w 5469771"/>
              <a:gd name="connsiteY0" fmla="*/ 346845 h 2691998"/>
              <a:gd name="connsiteX1" fmla="*/ 537657 w 5469771"/>
              <a:gd name="connsiteY1" fmla="*/ 328659 h 2691998"/>
              <a:gd name="connsiteX2" fmla="*/ 863805 w 5469771"/>
              <a:gd name="connsiteY2" fmla="*/ 32254 h 2691998"/>
              <a:gd name="connsiteX3" fmla="*/ 1397176 w 5469771"/>
              <a:gd name="connsiteY3" fmla="*/ 28963 h 2691998"/>
              <a:gd name="connsiteX4" fmla="*/ 1832219 w 5469771"/>
              <a:gd name="connsiteY4" fmla="*/ 297754 h 2691998"/>
              <a:gd name="connsiteX5" fmla="*/ 3366245 w 5469771"/>
              <a:gd name="connsiteY5" fmla="*/ 429691 h 2691998"/>
              <a:gd name="connsiteX6" fmla="*/ 4125762 w 5469771"/>
              <a:gd name="connsiteY6" fmla="*/ 1085610 h 2691998"/>
              <a:gd name="connsiteX7" fmla="*/ 4786190 w 5469771"/>
              <a:gd name="connsiteY7" fmla="*/ 2680735 h 2691998"/>
              <a:gd name="connsiteX8" fmla="*/ 5469771 w 5469771"/>
              <a:gd name="connsiteY8" fmla="*/ 2690873 h 26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9771" h="2691998">
                <a:moveTo>
                  <a:pt x="0" y="346845"/>
                </a:moveTo>
                <a:cubicBezTo>
                  <a:pt x="127616" y="347868"/>
                  <a:pt x="362303" y="349410"/>
                  <a:pt x="537657" y="328659"/>
                </a:cubicBezTo>
                <a:cubicBezTo>
                  <a:pt x="695934" y="265398"/>
                  <a:pt x="720552" y="82203"/>
                  <a:pt x="863805" y="32254"/>
                </a:cubicBezTo>
                <a:cubicBezTo>
                  <a:pt x="1007058" y="-17695"/>
                  <a:pt x="1207077" y="-2263"/>
                  <a:pt x="1397176" y="28963"/>
                </a:cubicBezTo>
                <a:cubicBezTo>
                  <a:pt x="1553123" y="76328"/>
                  <a:pt x="1504041" y="230966"/>
                  <a:pt x="1832219" y="297754"/>
                </a:cubicBezTo>
                <a:cubicBezTo>
                  <a:pt x="2160397" y="364542"/>
                  <a:pt x="2983988" y="298382"/>
                  <a:pt x="3366245" y="429691"/>
                </a:cubicBezTo>
                <a:cubicBezTo>
                  <a:pt x="3748502" y="561000"/>
                  <a:pt x="3889105" y="710436"/>
                  <a:pt x="4125762" y="1085610"/>
                </a:cubicBezTo>
                <a:cubicBezTo>
                  <a:pt x="4362420" y="1460784"/>
                  <a:pt x="4674853" y="2426369"/>
                  <a:pt x="4786190" y="2680735"/>
                </a:cubicBezTo>
                <a:cubicBezTo>
                  <a:pt x="5133484" y="2697912"/>
                  <a:pt x="5225109" y="2690126"/>
                  <a:pt x="5469771" y="2690873"/>
                </a:cubicBezTo>
              </a:path>
            </a:pathLst>
          </a:custGeom>
          <a:ln w="101600">
            <a:solidFill>
              <a:srgbClr val="FF0000"/>
            </a:solidFill>
          </a:ln>
          <a:effectLst>
            <a:glow rad="63500">
              <a:schemeClr val="accent2">
                <a:satMod val="175000"/>
                <a:alpha val="40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43" name="テキスト ボックス 42">
            <a:extLst>
              <a:ext uri="{FF2B5EF4-FFF2-40B4-BE49-F238E27FC236}">
                <a16:creationId xmlns:a16="http://schemas.microsoft.com/office/drawing/2014/main" id="{D270965B-4A72-224D-9CE2-8ACEB9800314}"/>
              </a:ext>
            </a:extLst>
          </p:cNvPr>
          <p:cNvSpPr txBox="1"/>
          <p:nvPr/>
        </p:nvSpPr>
        <p:spPr>
          <a:xfrm>
            <a:off x="1592365" y="5501845"/>
            <a:ext cx="314205" cy="338554"/>
          </a:xfrm>
          <a:prstGeom prst="rect">
            <a:avLst/>
          </a:prstGeom>
          <a:noFill/>
        </p:spPr>
        <p:txBody>
          <a:bodyPr wrap="square" rtlCol="0">
            <a:spAutoFit/>
          </a:bodyPr>
          <a:lstStyle/>
          <a:p>
            <a:r>
              <a:rPr lang="en-US" altLang="ja-JP" sz="1600" dirty="0">
                <a:solidFill>
                  <a:prstClr val="black"/>
                </a:solidFill>
                <a:latin typeface="HGP創英角ｺﾞｼｯｸUB" panose="020B0900000000000000" pitchFamily="50" charset="-128"/>
                <a:ea typeface="HGP創英角ｺﾞｼｯｸUB" panose="020B0900000000000000" pitchFamily="50" charset="-128"/>
              </a:rPr>
              <a:t>0</a:t>
            </a:r>
            <a:endParaRPr lang="ja-JP" altLang="en-US" sz="20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44" name="テキスト ボックス 43">
            <a:extLst>
              <a:ext uri="{FF2B5EF4-FFF2-40B4-BE49-F238E27FC236}">
                <a16:creationId xmlns:a16="http://schemas.microsoft.com/office/drawing/2014/main" id="{63083DFB-D3EB-734E-9A9D-61427FAC372C}"/>
              </a:ext>
            </a:extLst>
          </p:cNvPr>
          <p:cNvSpPr txBox="1"/>
          <p:nvPr/>
        </p:nvSpPr>
        <p:spPr>
          <a:xfrm>
            <a:off x="2617810" y="5501845"/>
            <a:ext cx="546733" cy="338554"/>
          </a:xfrm>
          <a:prstGeom prst="rect">
            <a:avLst/>
          </a:prstGeom>
          <a:noFill/>
        </p:spPr>
        <p:txBody>
          <a:bodyPr wrap="square" rtlCol="0">
            <a:spAutoFit/>
          </a:bodyPr>
          <a:lstStyle/>
          <a:p>
            <a:r>
              <a:rPr lang="en-US" altLang="ja-JP" sz="1600" dirty="0">
                <a:solidFill>
                  <a:prstClr val="black"/>
                </a:solidFill>
                <a:latin typeface="HGP創英角ｺﾞｼｯｸUB" panose="020B0900000000000000" pitchFamily="50" charset="-128"/>
                <a:ea typeface="HGP創英角ｺﾞｼｯｸUB" panose="020B0900000000000000" pitchFamily="50" charset="-128"/>
              </a:rPr>
              <a:t>5</a:t>
            </a:r>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年</a:t>
            </a:r>
          </a:p>
        </p:txBody>
      </p:sp>
      <p:sp>
        <p:nvSpPr>
          <p:cNvPr id="45" name="テキスト ボックス 44">
            <a:extLst>
              <a:ext uri="{FF2B5EF4-FFF2-40B4-BE49-F238E27FC236}">
                <a16:creationId xmlns:a16="http://schemas.microsoft.com/office/drawing/2014/main" id="{2C0A0048-9009-8645-AF27-8FFD531D766C}"/>
              </a:ext>
            </a:extLst>
          </p:cNvPr>
          <p:cNvSpPr txBox="1"/>
          <p:nvPr/>
        </p:nvSpPr>
        <p:spPr>
          <a:xfrm>
            <a:off x="3673092" y="5501845"/>
            <a:ext cx="693516" cy="338554"/>
          </a:xfrm>
          <a:prstGeom prst="rect">
            <a:avLst/>
          </a:prstGeom>
          <a:noFill/>
        </p:spPr>
        <p:txBody>
          <a:bodyPr wrap="square" rtlCol="0">
            <a:spAutoFit/>
          </a:bodyPr>
          <a:lstStyle/>
          <a:p>
            <a:r>
              <a:rPr lang="en-US" altLang="ja-JP" sz="1600" dirty="0">
                <a:solidFill>
                  <a:prstClr val="black"/>
                </a:solidFill>
                <a:latin typeface="HGP創英角ｺﾞｼｯｸUB" panose="020B0900000000000000" pitchFamily="50" charset="-128"/>
                <a:ea typeface="HGP創英角ｺﾞｼｯｸUB" panose="020B0900000000000000" pitchFamily="50" charset="-128"/>
              </a:rPr>
              <a:t>10</a:t>
            </a:r>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年</a:t>
            </a:r>
          </a:p>
        </p:txBody>
      </p:sp>
      <p:sp>
        <p:nvSpPr>
          <p:cNvPr id="46" name="テキスト ボックス 45">
            <a:extLst>
              <a:ext uri="{FF2B5EF4-FFF2-40B4-BE49-F238E27FC236}">
                <a16:creationId xmlns:a16="http://schemas.microsoft.com/office/drawing/2014/main" id="{04BF1C09-4489-E64C-A845-328B4748ADBC}"/>
              </a:ext>
            </a:extLst>
          </p:cNvPr>
          <p:cNvSpPr txBox="1"/>
          <p:nvPr/>
        </p:nvSpPr>
        <p:spPr>
          <a:xfrm>
            <a:off x="4853369" y="5501845"/>
            <a:ext cx="693516" cy="338554"/>
          </a:xfrm>
          <a:prstGeom prst="rect">
            <a:avLst/>
          </a:prstGeom>
          <a:noFill/>
        </p:spPr>
        <p:txBody>
          <a:bodyPr wrap="square" rtlCol="0">
            <a:spAutoFit/>
          </a:bodyPr>
          <a:lstStyle/>
          <a:p>
            <a:r>
              <a:rPr lang="en-US" altLang="ja-JP" sz="1600" dirty="0">
                <a:solidFill>
                  <a:prstClr val="black"/>
                </a:solidFill>
                <a:latin typeface="HGP創英角ｺﾞｼｯｸUB" panose="020B0900000000000000" pitchFamily="50" charset="-128"/>
                <a:ea typeface="HGP創英角ｺﾞｼｯｸUB" panose="020B0900000000000000" pitchFamily="50" charset="-128"/>
              </a:rPr>
              <a:t>15</a:t>
            </a:r>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年</a:t>
            </a:r>
          </a:p>
        </p:txBody>
      </p:sp>
      <p:sp>
        <p:nvSpPr>
          <p:cNvPr id="47" name="テキスト ボックス 46">
            <a:extLst>
              <a:ext uri="{FF2B5EF4-FFF2-40B4-BE49-F238E27FC236}">
                <a16:creationId xmlns:a16="http://schemas.microsoft.com/office/drawing/2014/main" id="{35F64824-6D83-B345-89F6-D066CF84E472}"/>
              </a:ext>
            </a:extLst>
          </p:cNvPr>
          <p:cNvSpPr txBox="1"/>
          <p:nvPr/>
        </p:nvSpPr>
        <p:spPr>
          <a:xfrm>
            <a:off x="5977912" y="5501845"/>
            <a:ext cx="693516" cy="338554"/>
          </a:xfrm>
          <a:prstGeom prst="rect">
            <a:avLst/>
          </a:prstGeom>
          <a:noFill/>
        </p:spPr>
        <p:txBody>
          <a:bodyPr wrap="square" rtlCol="0">
            <a:spAutoFit/>
          </a:bodyPr>
          <a:lstStyle/>
          <a:p>
            <a:r>
              <a:rPr lang="en-US" altLang="ja-JP" sz="1600" dirty="0">
                <a:solidFill>
                  <a:srgbClr val="94B6D2">
                    <a:lumMod val="20000"/>
                    <a:lumOff val="80000"/>
                  </a:srgbClr>
                </a:solidFill>
                <a:latin typeface="HGP創英角ｺﾞｼｯｸUB" panose="020B0900000000000000" pitchFamily="50" charset="-128"/>
                <a:ea typeface="HGP創英角ｺﾞｼｯｸUB" panose="020B0900000000000000" pitchFamily="50" charset="-128"/>
              </a:rPr>
              <a:t>20</a:t>
            </a:r>
            <a:r>
              <a:rPr lang="ja-JP" altLang="en-US" sz="1600" dirty="0">
                <a:solidFill>
                  <a:srgbClr val="94B6D2">
                    <a:lumMod val="20000"/>
                    <a:lumOff val="80000"/>
                  </a:srgbClr>
                </a:solidFill>
                <a:latin typeface="HGP創英角ｺﾞｼｯｸUB" panose="020B0900000000000000" pitchFamily="50" charset="-128"/>
                <a:ea typeface="HGP創英角ｺﾞｼｯｸUB" panose="020B0900000000000000" pitchFamily="50" charset="-128"/>
              </a:rPr>
              <a:t>年</a:t>
            </a:r>
          </a:p>
        </p:txBody>
      </p:sp>
      <p:sp>
        <p:nvSpPr>
          <p:cNvPr id="48" name="テキスト ボックス 47">
            <a:extLst>
              <a:ext uri="{FF2B5EF4-FFF2-40B4-BE49-F238E27FC236}">
                <a16:creationId xmlns:a16="http://schemas.microsoft.com/office/drawing/2014/main" id="{C01365B2-FA75-D947-859B-0B45E4644823}"/>
              </a:ext>
            </a:extLst>
          </p:cNvPr>
          <p:cNvSpPr txBox="1"/>
          <p:nvPr/>
        </p:nvSpPr>
        <p:spPr>
          <a:xfrm>
            <a:off x="7125125" y="5501845"/>
            <a:ext cx="693516" cy="338554"/>
          </a:xfrm>
          <a:prstGeom prst="rect">
            <a:avLst/>
          </a:prstGeom>
          <a:noFill/>
        </p:spPr>
        <p:txBody>
          <a:bodyPr wrap="square" rtlCol="0">
            <a:spAutoFit/>
          </a:bodyPr>
          <a:lstStyle/>
          <a:p>
            <a:r>
              <a:rPr lang="en-US" altLang="ja-JP" sz="1600" dirty="0">
                <a:solidFill>
                  <a:srgbClr val="94B6D2">
                    <a:lumMod val="20000"/>
                    <a:lumOff val="80000"/>
                  </a:srgbClr>
                </a:solidFill>
                <a:latin typeface="HGP創英角ｺﾞｼｯｸUB" panose="020B0900000000000000" pitchFamily="50" charset="-128"/>
                <a:ea typeface="HGP創英角ｺﾞｼｯｸUB" panose="020B0900000000000000" pitchFamily="50" charset="-128"/>
              </a:rPr>
              <a:t>25</a:t>
            </a:r>
            <a:r>
              <a:rPr lang="ja-JP" altLang="en-US" sz="1600" dirty="0">
                <a:solidFill>
                  <a:srgbClr val="94B6D2">
                    <a:lumMod val="20000"/>
                    <a:lumOff val="80000"/>
                  </a:srgbClr>
                </a:solidFill>
                <a:latin typeface="HGP創英角ｺﾞｼｯｸUB" panose="020B0900000000000000" pitchFamily="50" charset="-128"/>
                <a:ea typeface="HGP創英角ｺﾞｼｯｸUB" panose="020B0900000000000000" pitchFamily="50" charset="-128"/>
              </a:rPr>
              <a:t>年</a:t>
            </a:r>
          </a:p>
        </p:txBody>
      </p:sp>
      <p:cxnSp>
        <p:nvCxnSpPr>
          <p:cNvPr id="49" name="直線コネクタ 48">
            <a:extLst>
              <a:ext uri="{FF2B5EF4-FFF2-40B4-BE49-F238E27FC236}">
                <a16:creationId xmlns:a16="http://schemas.microsoft.com/office/drawing/2014/main" id="{EC8A0C99-DD2A-6E4B-982F-C2D6A1328DB3}"/>
              </a:ext>
            </a:extLst>
          </p:cNvPr>
          <p:cNvCxnSpPr>
            <a:cxnSpLocks/>
          </p:cNvCxnSpPr>
          <p:nvPr/>
        </p:nvCxnSpPr>
        <p:spPr>
          <a:xfrm>
            <a:off x="683568" y="5404076"/>
            <a:ext cx="129533" cy="1"/>
          </a:xfrm>
          <a:prstGeom prst="line">
            <a:avLst/>
          </a:prstGeom>
          <a:ln w="508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7007F5A5-7FAB-C747-BC5A-2A476E06380A}"/>
              </a:ext>
            </a:extLst>
          </p:cNvPr>
          <p:cNvCxnSpPr>
            <a:cxnSpLocks/>
          </p:cNvCxnSpPr>
          <p:nvPr/>
        </p:nvCxnSpPr>
        <p:spPr>
          <a:xfrm>
            <a:off x="683568" y="1835010"/>
            <a:ext cx="129533" cy="1"/>
          </a:xfrm>
          <a:prstGeom prst="line">
            <a:avLst/>
          </a:prstGeom>
          <a:ln w="508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1" name="Freeform 2">
            <a:extLst>
              <a:ext uri="{FF2B5EF4-FFF2-40B4-BE49-F238E27FC236}">
                <a16:creationId xmlns:a16="http://schemas.microsoft.com/office/drawing/2014/main" id="{407EEB82-AA34-D64E-832C-7B307B8B6AD0}"/>
              </a:ext>
            </a:extLst>
          </p:cNvPr>
          <p:cNvSpPr>
            <a:spLocks/>
          </p:cNvSpPr>
          <p:nvPr/>
        </p:nvSpPr>
        <p:spPr bwMode="auto">
          <a:xfrm>
            <a:off x="823182" y="1809569"/>
            <a:ext cx="7381010" cy="3590755"/>
          </a:xfrm>
          <a:custGeom>
            <a:avLst/>
            <a:gdLst/>
            <a:ahLst/>
            <a:cxnLst>
              <a:cxn ang="0">
                <a:pos x="0" y="0"/>
              </a:cxn>
              <a:cxn ang="0">
                <a:pos x="0" y="3216"/>
              </a:cxn>
              <a:cxn ang="0">
                <a:pos x="4272" y="3216"/>
              </a:cxn>
            </a:cxnLst>
            <a:rect l="0" t="0" r="r" b="b"/>
            <a:pathLst>
              <a:path w="4272" h="3216">
                <a:moveTo>
                  <a:pt x="0" y="0"/>
                </a:moveTo>
                <a:lnTo>
                  <a:pt x="0" y="3216"/>
                </a:lnTo>
                <a:lnTo>
                  <a:pt x="4272" y="3216"/>
                </a:lnTo>
              </a:path>
            </a:pathLst>
          </a:custGeom>
          <a:noFill/>
          <a:ln w="50800" cmpd="sng">
            <a:solidFill>
              <a:schemeClr val="tx1"/>
            </a:solidFill>
            <a:round/>
            <a:headEnd/>
            <a:tailEnd/>
          </a:ln>
          <a:effectLst>
            <a:outerShdw blurRad="50800" dist="38100" dir="2700000" algn="tl" rotWithShape="0">
              <a:prstClr val="black">
                <a:alpha val="40000"/>
              </a:prstClr>
            </a:outerShdw>
          </a:effectLst>
        </p:spPr>
        <p:txBody>
          <a:bodyPr/>
          <a:lstStyle/>
          <a:p>
            <a:endParaRPr lang="ja-JP" altLang="en-US">
              <a:solidFill>
                <a:prstClr val="black"/>
              </a:solidFill>
              <a:latin typeface="HGP創英角ｺﾞｼｯｸUB" panose="020B0900000000000000" pitchFamily="50" charset="-128"/>
              <a:ea typeface="HGP創英角ｺﾞｼｯｸUB" panose="020B0900000000000000" pitchFamily="50" charset="-128"/>
            </a:endParaRPr>
          </a:p>
        </p:txBody>
      </p:sp>
      <p:cxnSp>
        <p:nvCxnSpPr>
          <p:cNvPr id="52" name="直線コネクタ 51">
            <a:extLst>
              <a:ext uri="{FF2B5EF4-FFF2-40B4-BE49-F238E27FC236}">
                <a16:creationId xmlns:a16="http://schemas.microsoft.com/office/drawing/2014/main" id="{A77395F7-03C0-A443-8B36-929DEF2CF144}"/>
              </a:ext>
            </a:extLst>
          </p:cNvPr>
          <p:cNvCxnSpPr>
            <a:cxnSpLocks/>
          </p:cNvCxnSpPr>
          <p:nvPr/>
        </p:nvCxnSpPr>
        <p:spPr>
          <a:xfrm>
            <a:off x="683568" y="3617668"/>
            <a:ext cx="129533" cy="1"/>
          </a:xfrm>
          <a:prstGeom prst="line">
            <a:avLst/>
          </a:prstGeom>
          <a:ln w="508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21CFA5B2-2856-4B48-9A6F-B14AC845AEDC}"/>
              </a:ext>
            </a:extLst>
          </p:cNvPr>
          <p:cNvCxnSpPr>
            <a:cxnSpLocks/>
          </p:cNvCxnSpPr>
          <p:nvPr/>
        </p:nvCxnSpPr>
        <p:spPr>
          <a:xfrm flipH="1">
            <a:off x="1748017" y="5374356"/>
            <a:ext cx="1" cy="14527"/>
          </a:xfrm>
          <a:prstGeom prst="line">
            <a:avLst/>
          </a:prstGeom>
          <a:ln w="508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AF6BA00F-DCB7-4945-A0BB-607F638AC3FE}"/>
              </a:ext>
            </a:extLst>
          </p:cNvPr>
          <p:cNvCxnSpPr>
            <a:cxnSpLocks/>
          </p:cNvCxnSpPr>
          <p:nvPr/>
        </p:nvCxnSpPr>
        <p:spPr>
          <a:xfrm flipH="1">
            <a:off x="2888877" y="5374356"/>
            <a:ext cx="1" cy="14527"/>
          </a:xfrm>
          <a:prstGeom prst="line">
            <a:avLst/>
          </a:prstGeom>
          <a:ln w="508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5CC297C-EB5C-0643-A55A-7D20088FDB5D}"/>
              </a:ext>
            </a:extLst>
          </p:cNvPr>
          <p:cNvCxnSpPr>
            <a:cxnSpLocks/>
          </p:cNvCxnSpPr>
          <p:nvPr/>
        </p:nvCxnSpPr>
        <p:spPr>
          <a:xfrm flipH="1">
            <a:off x="4029737" y="5374356"/>
            <a:ext cx="1" cy="14527"/>
          </a:xfrm>
          <a:prstGeom prst="line">
            <a:avLst/>
          </a:prstGeom>
          <a:ln w="508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F7476056-CDD6-1C4B-92A8-D2A1282C670D}"/>
              </a:ext>
            </a:extLst>
          </p:cNvPr>
          <p:cNvCxnSpPr>
            <a:cxnSpLocks/>
          </p:cNvCxnSpPr>
          <p:nvPr/>
        </p:nvCxnSpPr>
        <p:spPr>
          <a:xfrm flipH="1">
            <a:off x="5170597" y="5374356"/>
            <a:ext cx="1" cy="14527"/>
          </a:xfrm>
          <a:prstGeom prst="line">
            <a:avLst/>
          </a:prstGeom>
          <a:ln w="508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987391D2-81CA-5249-8C3E-D4AEBA6C43D6}"/>
              </a:ext>
            </a:extLst>
          </p:cNvPr>
          <p:cNvCxnSpPr>
            <a:cxnSpLocks/>
          </p:cNvCxnSpPr>
          <p:nvPr/>
        </p:nvCxnSpPr>
        <p:spPr>
          <a:xfrm flipH="1">
            <a:off x="6311457" y="5374356"/>
            <a:ext cx="1" cy="14527"/>
          </a:xfrm>
          <a:prstGeom prst="line">
            <a:avLst/>
          </a:prstGeom>
          <a:ln w="508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3D60ADAD-E87A-4F48-BB74-B3C10728E660}"/>
              </a:ext>
            </a:extLst>
          </p:cNvPr>
          <p:cNvCxnSpPr>
            <a:cxnSpLocks/>
          </p:cNvCxnSpPr>
          <p:nvPr/>
        </p:nvCxnSpPr>
        <p:spPr>
          <a:xfrm flipH="1">
            <a:off x="7452318" y="5374356"/>
            <a:ext cx="1" cy="14527"/>
          </a:xfrm>
          <a:prstGeom prst="line">
            <a:avLst/>
          </a:prstGeom>
          <a:ln w="508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AB5744E6-3D5A-F24C-8518-A2406D12F393}"/>
              </a:ext>
            </a:extLst>
          </p:cNvPr>
          <p:cNvCxnSpPr>
            <a:cxnSpLocks/>
          </p:cNvCxnSpPr>
          <p:nvPr/>
        </p:nvCxnSpPr>
        <p:spPr>
          <a:xfrm flipH="1">
            <a:off x="823181" y="5378107"/>
            <a:ext cx="1" cy="14527"/>
          </a:xfrm>
          <a:prstGeom prst="line">
            <a:avLst/>
          </a:prstGeom>
          <a:ln w="508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0" name="テキスト ボックス 59">
            <a:extLst>
              <a:ext uri="{FF2B5EF4-FFF2-40B4-BE49-F238E27FC236}">
                <a16:creationId xmlns:a16="http://schemas.microsoft.com/office/drawing/2014/main" id="{6BB23DAE-860C-D74F-B841-A5B43E1E9119}"/>
              </a:ext>
            </a:extLst>
          </p:cNvPr>
          <p:cNvSpPr txBox="1"/>
          <p:nvPr/>
        </p:nvSpPr>
        <p:spPr>
          <a:xfrm>
            <a:off x="107504" y="1691459"/>
            <a:ext cx="607771" cy="338554"/>
          </a:xfrm>
          <a:prstGeom prst="rect">
            <a:avLst/>
          </a:prstGeom>
          <a:noFill/>
        </p:spPr>
        <p:txBody>
          <a:bodyPr wrap="square" rtlCol="0">
            <a:spAutoFit/>
          </a:bodyPr>
          <a:lstStyle/>
          <a:p>
            <a:r>
              <a:rPr lang="en-US" altLang="ja-JP" sz="1600" dirty="0">
                <a:solidFill>
                  <a:prstClr val="black"/>
                </a:solidFill>
                <a:latin typeface="HGP創英角ｺﾞｼｯｸUB" panose="020B0900000000000000" pitchFamily="50" charset="-128"/>
                <a:ea typeface="HGP創英角ｺﾞｼｯｸUB" panose="020B0900000000000000" pitchFamily="50" charset="-128"/>
              </a:rPr>
              <a:t>100</a:t>
            </a:r>
            <a:endParaRPr lang="ja-JP" altLang="en-US" sz="16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61" name="テキスト ボックス 60">
            <a:extLst>
              <a:ext uri="{FF2B5EF4-FFF2-40B4-BE49-F238E27FC236}">
                <a16:creationId xmlns:a16="http://schemas.microsoft.com/office/drawing/2014/main" id="{B59816C3-8DE0-734C-B3B8-D0100E2F0DB4}"/>
              </a:ext>
            </a:extLst>
          </p:cNvPr>
          <p:cNvSpPr txBox="1"/>
          <p:nvPr/>
        </p:nvSpPr>
        <p:spPr>
          <a:xfrm>
            <a:off x="234143" y="3474117"/>
            <a:ext cx="460988" cy="338554"/>
          </a:xfrm>
          <a:prstGeom prst="rect">
            <a:avLst/>
          </a:prstGeom>
          <a:noFill/>
        </p:spPr>
        <p:txBody>
          <a:bodyPr wrap="square" rtlCol="0">
            <a:spAutoFit/>
          </a:bodyPr>
          <a:lstStyle/>
          <a:p>
            <a:r>
              <a:rPr lang="en-US" altLang="ja-JP" sz="1600" dirty="0">
                <a:solidFill>
                  <a:prstClr val="black"/>
                </a:solidFill>
                <a:latin typeface="HGP創英角ｺﾞｼｯｸUB" panose="020B0900000000000000" pitchFamily="50" charset="-128"/>
                <a:ea typeface="HGP創英角ｺﾞｼｯｸUB" panose="020B0900000000000000" pitchFamily="50" charset="-128"/>
              </a:rPr>
              <a:t>50</a:t>
            </a:r>
            <a:endParaRPr lang="ja-JP" altLang="en-US" sz="16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62" name="テキスト ボックス 61">
            <a:extLst>
              <a:ext uri="{FF2B5EF4-FFF2-40B4-BE49-F238E27FC236}">
                <a16:creationId xmlns:a16="http://schemas.microsoft.com/office/drawing/2014/main" id="{3C5648F2-3849-6243-AFE2-70A59BB73C0D}"/>
              </a:ext>
            </a:extLst>
          </p:cNvPr>
          <p:cNvSpPr txBox="1"/>
          <p:nvPr/>
        </p:nvSpPr>
        <p:spPr>
          <a:xfrm>
            <a:off x="409029" y="603291"/>
            <a:ext cx="2316856" cy="461665"/>
          </a:xfrm>
          <a:prstGeom prst="rect">
            <a:avLst/>
          </a:prstGeom>
          <a:noFill/>
          <a:effectLst>
            <a:glow rad="228600">
              <a:schemeClr val="accent4">
                <a:satMod val="175000"/>
                <a:alpha val="40000"/>
              </a:schemeClr>
            </a:glow>
          </a:effectLst>
        </p:spPr>
        <p:txBody>
          <a:bodyPr wrap="square" rtlCol="0">
            <a:spAutoFit/>
          </a:bodyPr>
          <a:lstStyle/>
          <a:p>
            <a:r>
              <a:rPr lang="ja-JP" altLang="en-US" sz="2400" dirty="0">
                <a:solidFill>
                  <a:srgbClr val="FF0000"/>
                </a:solidFill>
                <a:latin typeface="+mj-ea"/>
                <a:ea typeface="+mj-ea"/>
              </a:rPr>
              <a:t>腎機能＝</a:t>
            </a:r>
            <a:r>
              <a:rPr lang="en-US" altLang="ja-JP" sz="2400" dirty="0">
                <a:solidFill>
                  <a:srgbClr val="FF0000"/>
                </a:solidFill>
                <a:latin typeface="+mj-ea"/>
                <a:ea typeface="+mj-ea"/>
              </a:rPr>
              <a:t>GFR</a:t>
            </a:r>
            <a:endParaRPr lang="ja-JP" altLang="en-US" sz="2400" dirty="0">
              <a:solidFill>
                <a:srgbClr val="FF0000"/>
              </a:solidFill>
              <a:latin typeface="+mj-ea"/>
              <a:ea typeface="+mj-ea"/>
            </a:endParaRPr>
          </a:p>
        </p:txBody>
      </p:sp>
      <p:sp>
        <p:nvSpPr>
          <p:cNvPr id="63" name="テキスト ボックス 62">
            <a:extLst>
              <a:ext uri="{FF2B5EF4-FFF2-40B4-BE49-F238E27FC236}">
                <a16:creationId xmlns:a16="http://schemas.microsoft.com/office/drawing/2014/main" id="{04CFCC2D-986C-1F42-9613-16D7A6C690C9}"/>
              </a:ext>
            </a:extLst>
          </p:cNvPr>
          <p:cNvSpPr txBox="1"/>
          <p:nvPr/>
        </p:nvSpPr>
        <p:spPr>
          <a:xfrm>
            <a:off x="5490224" y="1434939"/>
            <a:ext cx="2069794" cy="461665"/>
          </a:xfrm>
          <a:prstGeom prst="rect">
            <a:avLst/>
          </a:prstGeom>
          <a:noFill/>
          <a:effectLst>
            <a:glow rad="228600">
              <a:schemeClr val="accent4">
                <a:satMod val="175000"/>
                <a:alpha val="40000"/>
              </a:schemeClr>
            </a:glow>
          </a:effectLst>
        </p:spPr>
        <p:txBody>
          <a:bodyPr wrap="square" rtlCol="0">
            <a:spAutoFit/>
          </a:bodyPr>
          <a:lstStyle/>
          <a:p>
            <a:r>
              <a:rPr lang="ja-JP" altLang="en-US" sz="2400" b="1" dirty="0">
                <a:solidFill>
                  <a:srgbClr val="FFC000"/>
                </a:solidFill>
                <a:effectLst>
                  <a:outerShdw blurRad="38100" dist="38100" dir="2700000" algn="tl">
                    <a:srgbClr val="000000">
                      <a:alpha val="43137"/>
                    </a:srgbClr>
                  </a:outerShdw>
                </a:effectLst>
                <a:latin typeface="+mn-ea"/>
              </a:rPr>
              <a:t>クレアチニン</a:t>
            </a:r>
          </a:p>
        </p:txBody>
      </p:sp>
      <p:grpSp>
        <p:nvGrpSpPr>
          <p:cNvPr id="64" name="グループ化 63">
            <a:extLst>
              <a:ext uri="{FF2B5EF4-FFF2-40B4-BE49-F238E27FC236}">
                <a16:creationId xmlns:a16="http://schemas.microsoft.com/office/drawing/2014/main" id="{8C88DDE3-543C-6E48-8CBA-B9A194B34D47}"/>
              </a:ext>
            </a:extLst>
          </p:cNvPr>
          <p:cNvGrpSpPr/>
          <p:nvPr/>
        </p:nvGrpSpPr>
        <p:grpSpPr>
          <a:xfrm>
            <a:off x="826444" y="1811009"/>
            <a:ext cx="7376696" cy="3590755"/>
            <a:chOff x="826444" y="1441137"/>
            <a:chExt cx="8136548" cy="3960628"/>
          </a:xfrm>
        </p:grpSpPr>
        <p:sp>
          <p:nvSpPr>
            <p:cNvPr id="65" name="フリーフォーム 64">
              <a:extLst>
                <a:ext uri="{FF2B5EF4-FFF2-40B4-BE49-F238E27FC236}">
                  <a16:creationId xmlns:a16="http://schemas.microsoft.com/office/drawing/2014/main" id="{70C01E0E-F837-BE49-A8FA-FAE605642F85}"/>
                </a:ext>
              </a:extLst>
            </p:cNvPr>
            <p:cNvSpPr/>
            <p:nvPr/>
          </p:nvSpPr>
          <p:spPr>
            <a:xfrm>
              <a:off x="948056" y="1756283"/>
              <a:ext cx="7136626" cy="3401165"/>
            </a:xfrm>
            <a:custGeom>
              <a:avLst/>
              <a:gdLst>
                <a:gd name="connsiteX0" fmla="*/ 0 w 6439858"/>
                <a:gd name="connsiteY0" fmla="*/ 4753155 h 4946291"/>
                <a:gd name="connsiteX1" fmla="*/ 4433977 w 6439858"/>
                <a:gd name="connsiteY1" fmla="*/ 4830792 h 4946291"/>
                <a:gd name="connsiteX2" fmla="*/ 5546785 w 6439858"/>
                <a:gd name="connsiteY2" fmla="*/ 3390181 h 4946291"/>
                <a:gd name="connsiteX3" fmla="*/ 6305909 w 6439858"/>
                <a:gd name="connsiteY3" fmla="*/ 621102 h 4946291"/>
                <a:gd name="connsiteX4" fmla="*/ 6435305 w 6439858"/>
                <a:gd name="connsiteY4" fmla="*/ 0 h 4946291"/>
                <a:gd name="connsiteX0" fmla="*/ 0 w 6448484"/>
                <a:gd name="connsiteY0" fmla="*/ 4822166 h 4975621"/>
                <a:gd name="connsiteX1" fmla="*/ 4442603 w 6448484"/>
                <a:gd name="connsiteY1" fmla="*/ 4830792 h 4975621"/>
                <a:gd name="connsiteX2" fmla="*/ 5555411 w 6448484"/>
                <a:gd name="connsiteY2" fmla="*/ 3390181 h 4975621"/>
                <a:gd name="connsiteX3" fmla="*/ 6314535 w 6448484"/>
                <a:gd name="connsiteY3" fmla="*/ 621102 h 4975621"/>
                <a:gd name="connsiteX4" fmla="*/ 6443931 w 6448484"/>
                <a:gd name="connsiteY4" fmla="*/ 0 h 4975621"/>
                <a:gd name="connsiteX0" fmla="*/ 0 w 6448484"/>
                <a:gd name="connsiteY0" fmla="*/ 4822166 h 4930492"/>
                <a:gd name="connsiteX1" fmla="*/ 4442603 w 6448484"/>
                <a:gd name="connsiteY1" fmla="*/ 4830792 h 4930492"/>
                <a:gd name="connsiteX2" fmla="*/ 5555411 w 6448484"/>
                <a:gd name="connsiteY2" fmla="*/ 3390181 h 4930492"/>
                <a:gd name="connsiteX3" fmla="*/ 6314535 w 6448484"/>
                <a:gd name="connsiteY3" fmla="*/ 621102 h 4930492"/>
                <a:gd name="connsiteX4" fmla="*/ 6443931 w 6448484"/>
                <a:gd name="connsiteY4" fmla="*/ 0 h 4930492"/>
                <a:gd name="connsiteX0" fmla="*/ 0 w 6448484"/>
                <a:gd name="connsiteY0" fmla="*/ 4822166 h 4904671"/>
                <a:gd name="connsiteX1" fmla="*/ 2889848 w 6448484"/>
                <a:gd name="connsiteY1" fmla="*/ 4796287 h 4904671"/>
                <a:gd name="connsiteX2" fmla="*/ 5555411 w 6448484"/>
                <a:gd name="connsiteY2" fmla="*/ 3390181 h 4904671"/>
                <a:gd name="connsiteX3" fmla="*/ 6314535 w 6448484"/>
                <a:gd name="connsiteY3" fmla="*/ 621102 h 4904671"/>
                <a:gd name="connsiteX4" fmla="*/ 6443931 w 6448484"/>
                <a:gd name="connsiteY4" fmla="*/ 0 h 4904671"/>
                <a:gd name="connsiteX0" fmla="*/ 0 w 6452560"/>
                <a:gd name="connsiteY0" fmla="*/ 4822166 h 4905948"/>
                <a:gd name="connsiteX1" fmla="*/ 2889848 w 6452560"/>
                <a:gd name="connsiteY1" fmla="*/ 4796287 h 4905948"/>
                <a:gd name="connsiteX2" fmla="*/ 5417389 w 6452560"/>
                <a:gd name="connsiteY2" fmla="*/ 3372928 h 4905948"/>
                <a:gd name="connsiteX3" fmla="*/ 6314535 w 6452560"/>
                <a:gd name="connsiteY3" fmla="*/ 621102 h 4905948"/>
                <a:gd name="connsiteX4" fmla="*/ 6443931 w 6452560"/>
                <a:gd name="connsiteY4" fmla="*/ 0 h 4905948"/>
                <a:gd name="connsiteX0" fmla="*/ 0 w 6433760"/>
                <a:gd name="connsiteY0" fmla="*/ 5003321 h 5087103"/>
                <a:gd name="connsiteX1" fmla="*/ 2889848 w 6433760"/>
                <a:gd name="connsiteY1" fmla="*/ 4977442 h 5087103"/>
                <a:gd name="connsiteX2" fmla="*/ 5417389 w 6433760"/>
                <a:gd name="connsiteY2" fmla="*/ 3554083 h 5087103"/>
                <a:gd name="connsiteX3" fmla="*/ 6314535 w 6433760"/>
                <a:gd name="connsiteY3" fmla="*/ 802257 h 5087103"/>
                <a:gd name="connsiteX4" fmla="*/ 6418052 w 6433760"/>
                <a:gd name="connsiteY4" fmla="*/ 0 h 5087103"/>
                <a:gd name="connsiteX0" fmla="*/ 0 w 6314535"/>
                <a:gd name="connsiteY0" fmla="*/ 4201064 h 4284846"/>
                <a:gd name="connsiteX1" fmla="*/ 2889848 w 6314535"/>
                <a:gd name="connsiteY1" fmla="*/ 4175185 h 4284846"/>
                <a:gd name="connsiteX2" fmla="*/ 5417389 w 6314535"/>
                <a:gd name="connsiteY2" fmla="*/ 2751826 h 4284846"/>
                <a:gd name="connsiteX3" fmla="*/ 6314535 w 6314535"/>
                <a:gd name="connsiteY3" fmla="*/ 0 h 4284846"/>
                <a:gd name="connsiteX0" fmla="*/ 0 w 6314535"/>
                <a:gd name="connsiteY0" fmla="*/ 4201064 h 4284846"/>
                <a:gd name="connsiteX1" fmla="*/ 2889848 w 6314535"/>
                <a:gd name="connsiteY1" fmla="*/ 4175185 h 4284846"/>
                <a:gd name="connsiteX2" fmla="*/ 5417389 w 6314535"/>
                <a:gd name="connsiteY2" fmla="*/ 2751826 h 4284846"/>
                <a:gd name="connsiteX3" fmla="*/ 6314535 w 6314535"/>
                <a:gd name="connsiteY3" fmla="*/ 0 h 4284846"/>
                <a:gd name="connsiteX0" fmla="*/ 0 w 6314535"/>
                <a:gd name="connsiteY0" fmla="*/ 4201064 h 4201064"/>
                <a:gd name="connsiteX1" fmla="*/ 2889848 w 6314535"/>
                <a:gd name="connsiteY1" fmla="*/ 4175185 h 4201064"/>
                <a:gd name="connsiteX2" fmla="*/ 5417389 w 6314535"/>
                <a:gd name="connsiteY2" fmla="*/ 2751826 h 4201064"/>
                <a:gd name="connsiteX3" fmla="*/ 6314535 w 6314535"/>
                <a:gd name="connsiteY3" fmla="*/ 0 h 4201064"/>
                <a:gd name="connsiteX0" fmla="*/ 0 w 6314535"/>
                <a:gd name="connsiteY0" fmla="*/ 4201064 h 4281836"/>
                <a:gd name="connsiteX1" fmla="*/ 2889848 w 6314535"/>
                <a:gd name="connsiteY1" fmla="*/ 4175185 h 4281836"/>
                <a:gd name="connsiteX2" fmla="*/ 5553132 w 6314535"/>
                <a:gd name="connsiteY2" fmla="*/ 2829464 h 4281836"/>
                <a:gd name="connsiteX3" fmla="*/ 6314535 w 6314535"/>
                <a:gd name="connsiteY3" fmla="*/ 0 h 4281836"/>
                <a:gd name="connsiteX0" fmla="*/ 0 w 6314535"/>
                <a:gd name="connsiteY0" fmla="*/ 4201064 h 4281836"/>
                <a:gd name="connsiteX1" fmla="*/ 2889848 w 6314535"/>
                <a:gd name="connsiteY1" fmla="*/ 4175185 h 4281836"/>
                <a:gd name="connsiteX2" fmla="*/ 5553132 w 6314535"/>
                <a:gd name="connsiteY2" fmla="*/ 2829464 h 4281836"/>
                <a:gd name="connsiteX3" fmla="*/ 6314535 w 6314535"/>
                <a:gd name="connsiteY3" fmla="*/ 0 h 4281836"/>
                <a:gd name="connsiteX0" fmla="*/ 0 w 6314535"/>
                <a:gd name="connsiteY0" fmla="*/ 4201064 h 4201064"/>
                <a:gd name="connsiteX1" fmla="*/ 2889848 w 6314535"/>
                <a:gd name="connsiteY1" fmla="*/ 4175185 h 4201064"/>
                <a:gd name="connsiteX2" fmla="*/ 5553132 w 6314535"/>
                <a:gd name="connsiteY2" fmla="*/ 2829464 h 4201064"/>
                <a:gd name="connsiteX3" fmla="*/ 6314535 w 6314535"/>
                <a:gd name="connsiteY3" fmla="*/ 0 h 4201064"/>
                <a:gd name="connsiteX0" fmla="*/ 0 w 6314535"/>
                <a:gd name="connsiteY0" fmla="*/ 4201064 h 4201064"/>
                <a:gd name="connsiteX1" fmla="*/ 2889848 w 6314535"/>
                <a:gd name="connsiteY1" fmla="*/ 4175185 h 4201064"/>
                <a:gd name="connsiteX2" fmla="*/ 4365348 w 6314535"/>
                <a:gd name="connsiteY2" fmla="*/ 3752490 h 4201064"/>
                <a:gd name="connsiteX3" fmla="*/ 5553132 w 6314535"/>
                <a:gd name="connsiteY3" fmla="*/ 2829464 h 4201064"/>
                <a:gd name="connsiteX4" fmla="*/ 6314535 w 6314535"/>
                <a:gd name="connsiteY4" fmla="*/ 0 h 4201064"/>
                <a:gd name="connsiteX0" fmla="*/ 0 w 6314535"/>
                <a:gd name="connsiteY0" fmla="*/ 4201064 h 4211041"/>
                <a:gd name="connsiteX1" fmla="*/ 2889848 w 6314535"/>
                <a:gd name="connsiteY1" fmla="*/ 4175185 h 4211041"/>
                <a:gd name="connsiteX2" fmla="*/ 4373833 w 6314535"/>
                <a:gd name="connsiteY2" fmla="*/ 3795622 h 4211041"/>
                <a:gd name="connsiteX3" fmla="*/ 5553132 w 6314535"/>
                <a:gd name="connsiteY3" fmla="*/ 2829464 h 4211041"/>
                <a:gd name="connsiteX4" fmla="*/ 6314535 w 6314535"/>
                <a:gd name="connsiteY4" fmla="*/ 0 h 4211041"/>
                <a:gd name="connsiteX0" fmla="*/ 0 w 6314535"/>
                <a:gd name="connsiteY0" fmla="*/ 4201064 h 4211041"/>
                <a:gd name="connsiteX1" fmla="*/ 2889848 w 6314535"/>
                <a:gd name="connsiteY1" fmla="*/ 4175185 h 4211041"/>
                <a:gd name="connsiteX2" fmla="*/ 4373833 w 6314535"/>
                <a:gd name="connsiteY2" fmla="*/ 3795622 h 4211041"/>
                <a:gd name="connsiteX3" fmla="*/ 5553132 w 6314535"/>
                <a:gd name="connsiteY3" fmla="*/ 2829464 h 4211041"/>
                <a:gd name="connsiteX4" fmla="*/ 6314535 w 6314535"/>
                <a:gd name="connsiteY4" fmla="*/ 0 h 4211041"/>
                <a:gd name="connsiteX0" fmla="*/ 0 w 6314535"/>
                <a:gd name="connsiteY0" fmla="*/ 4201064 h 4211041"/>
                <a:gd name="connsiteX1" fmla="*/ 2889848 w 6314535"/>
                <a:gd name="connsiteY1" fmla="*/ 4175185 h 4211041"/>
                <a:gd name="connsiteX2" fmla="*/ 4373833 w 6314535"/>
                <a:gd name="connsiteY2" fmla="*/ 3795622 h 4211041"/>
                <a:gd name="connsiteX3" fmla="*/ 5553132 w 6314535"/>
                <a:gd name="connsiteY3" fmla="*/ 2829464 h 4211041"/>
                <a:gd name="connsiteX4" fmla="*/ 6314535 w 6314535"/>
                <a:gd name="connsiteY4" fmla="*/ 0 h 4211041"/>
                <a:gd name="connsiteX0" fmla="*/ 0 w 6314535"/>
                <a:gd name="connsiteY0" fmla="*/ 4201064 h 4201064"/>
                <a:gd name="connsiteX1" fmla="*/ 2889848 w 6314535"/>
                <a:gd name="connsiteY1" fmla="*/ 4175185 h 4201064"/>
                <a:gd name="connsiteX2" fmla="*/ 4373833 w 6314535"/>
                <a:gd name="connsiteY2" fmla="*/ 3795622 h 4201064"/>
                <a:gd name="connsiteX3" fmla="*/ 5553132 w 6314535"/>
                <a:gd name="connsiteY3" fmla="*/ 2829464 h 4201064"/>
                <a:gd name="connsiteX4" fmla="*/ 6314535 w 6314535"/>
                <a:gd name="connsiteY4" fmla="*/ 0 h 4201064"/>
                <a:gd name="connsiteX0" fmla="*/ 0 w 6314535"/>
                <a:gd name="connsiteY0" fmla="*/ 4201064 h 4201064"/>
                <a:gd name="connsiteX1" fmla="*/ 2889848 w 6314535"/>
                <a:gd name="connsiteY1" fmla="*/ 4175185 h 4201064"/>
                <a:gd name="connsiteX2" fmla="*/ 4373833 w 6314535"/>
                <a:gd name="connsiteY2" fmla="*/ 3795622 h 4201064"/>
                <a:gd name="connsiteX3" fmla="*/ 5553132 w 6314535"/>
                <a:gd name="connsiteY3" fmla="*/ 2829464 h 4201064"/>
                <a:gd name="connsiteX4" fmla="*/ 6314535 w 6314535"/>
                <a:gd name="connsiteY4" fmla="*/ 0 h 4201064"/>
                <a:gd name="connsiteX0" fmla="*/ 0 w 6314535"/>
                <a:gd name="connsiteY0" fmla="*/ 4201064 h 4201064"/>
                <a:gd name="connsiteX1" fmla="*/ 2889848 w 6314535"/>
                <a:gd name="connsiteY1" fmla="*/ 4175185 h 4201064"/>
                <a:gd name="connsiteX2" fmla="*/ 4373833 w 6314535"/>
                <a:gd name="connsiteY2" fmla="*/ 3795622 h 4201064"/>
                <a:gd name="connsiteX3" fmla="*/ 5553132 w 6314535"/>
                <a:gd name="connsiteY3" fmla="*/ 2829464 h 4201064"/>
                <a:gd name="connsiteX4" fmla="*/ 6314535 w 6314535"/>
                <a:gd name="connsiteY4" fmla="*/ 0 h 4201064"/>
                <a:gd name="connsiteX0" fmla="*/ 0 w 6314535"/>
                <a:gd name="connsiteY0" fmla="*/ 4201064 h 4201064"/>
                <a:gd name="connsiteX1" fmla="*/ 2889848 w 6314535"/>
                <a:gd name="connsiteY1" fmla="*/ 4175185 h 4201064"/>
                <a:gd name="connsiteX2" fmla="*/ 4373833 w 6314535"/>
                <a:gd name="connsiteY2" fmla="*/ 3795622 h 4201064"/>
                <a:gd name="connsiteX3" fmla="*/ 5553132 w 6314535"/>
                <a:gd name="connsiteY3" fmla="*/ 2829464 h 4201064"/>
                <a:gd name="connsiteX4" fmla="*/ 6314535 w 6314535"/>
                <a:gd name="connsiteY4" fmla="*/ 0 h 4201064"/>
                <a:gd name="connsiteX0" fmla="*/ 0 w 6314535"/>
                <a:gd name="connsiteY0" fmla="*/ 4201064 h 4201064"/>
                <a:gd name="connsiteX1" fmla="*/ 2889848 w 6314535"/>
                <a:gd name="connsiteY1" fmla="*/ 4175185 h 4201064"/>
                <a:gd name="connsiteX2" fmla="*/ 4373833 w 6314535"/>
                <a:gd name="connsiteY2" fmla="*/ 3795622 h 4201064"/>
                <a:gd name="connsiteX3" fmla="*/ 5799164 w 6314535"/>
                <a:gd name="connsiteY3" fmla="*/ 2389517 h 4201064"/>
                <a:gd name="connsiteX4" fmla="*/ 6314535 w 6314535"/>
                <a:gd name="connsiteY4" fmla="*/ 0 h 4201064"/>
                <a:gd name="connsiteX0" fmla="*/ 0 w 6314535"/>
                <a:gd name="connsiteY0" fmla="*/ 4201064 h 4201064"/>
                <a:gd name="connsiteX1" fmla="*/ 2889848 w 6314535"/>
                <a:gd name="connsiteY1" fmla="*/ 4175185 h 4201064"/>
                <a:gd name="connsiteX2" fmla="*/ 4373833 w 6314535"/>
                <a:gd name="connsiteY2" fmla="*/ 3795622 h 4201064"/>
                <a:gd name="connsiteX3" fmla="*/ 5799164 w 6314535"/>
                <a:gd name="connsiteY3" fmla="*/ 2389517 h 4201064"/>
                <a:gd name="connsiteX4" fmla="*/ 6314535 w 6314535"/>
                <a:gd name="connsiteY4" fmla="*/ 0 h 4201064"/>
                <a:gd name="connsiteX0" fmla="*/ 0 w 6314535"/>
                <a:gd name="connsiteY0" fmla="*/ 4201064 h 4201064"/>
                <a:gd name="connsiteX1" fmla="*/ 2889848 w 6314535"/>
                <a:gd name="connsiteY1" fmla="*/ 4175185 h 4201064"/>
                <a:gd name="connsiteX2" fmla="*/ 4373833 w 6314535"/>
                <a:gd name="connsiteY2" fmla="*/ 3795622 h 4201064"/>
                <a:gd name="connsiteX3" fmla="*/ 5799164 w 6314535"/>
                <a:gd name="connsiteY3" fmla="*/ 2389517 h 4201064"/>
                <a:gd name="connsiteX4" fmla="*/ 6121506 w 6314535"/>
                <a:gd name="connsiteY4" fmla="*/ 1492370 h 4201064"/>
                <a:gd name="connsiteX5" fmla="*/ 6314535 w 6314535"/>
                <a:gd name="connsiteY5" fmla="*/ 0 h 4201064"/>
                <a:gd name="connsiteX0" fmla="*/ 0 w 6314535"/>
                <a:gd name="connsiteY0" fmla="*/ 4201064 h 4201064"/>
                <a:gd name="connsiteX1" fmla="*/ 2889848 w 6314535"/>
                <a:gd name="connsiteY1" fmla="*/ 4175185 h 4201064"/>
                <a:gd name="connsiteX2" fmla="*/ 4373833 w 6314535"/>
                <a:gd name="connsiteY2" fmla="*/ 3795622 h 4201064"/>
                <a:gd name="connsiteX3" fmla="*/ 5799164 w 6314535"/>
                <a:gd name="connsiteY3" fmla="*/ 2389517 h 4201064"/>
                <a:gd name="connsiteX4" fmla="*/ 6121506 w 6314535"/>
                <a:gd name="connsiteY4" fmla="*/ 1492370 h 4201064"/>
                <a:gd name="connsiteX5" fmla="*/ 6314535 w 6314535"/>
                <a:gd name="connsiteY5" fmla="*/ 0 h 4201064"/>
                <a:gd name="connsiteX0" fmla="*/ 0 w 6314535"/>
                <a:gd name="connsiteY0" fmla="*/ 4201064 h 4201064"/>
                <a:gd name="connsiteX1" fmla="*/ 2889848 w 6314535"/>
                <a:gd name="connsiteY1" fmla="*/ 4175185 h 4201064"/>
                <a:gd name="connsiteX2" fmla="*/ 4373833 w 6314535"/>
                <a:gd name="connsiteY2" fmla="*/ 3795622 h 4201064"/>
                <a:gd name="connsiteX3" fmla="*/ 5799164 w 6314535"/>
                <a:gd name="connsiteY3" fmla="*/ 2389517 h 4201064"/>
                <a:gd name="connsiteX4" fmla="*/ 6121506 w 6314535"/>
                <a:gd name="connsiteY4" fmla="*/ 1492370 h 4201064"/>
                <a:gd name="connsiteX5" fmla="*/ 6314535 w 6314535"/>
                <a:gd name="connsiteY5" fmla="*/ 0 h 4201064"/>
                <a:gd name="connsiteX0" fmla="*/ 0 w 6314535"/>
                <a:gd name="connsiteY0" fmla="*/ 4201064 h 4213496"/>
                <a:gd name="connsiteX1" fmla="*/ 2889848 w 6314535"/>
                <a:gd name="connsiteY1" fmla="*/ 4175185 h 4213496"/>
                <a:gd name="connsiteX2" fmla="*/ 4365350 w 6314535"/>
                <a:gd name="connsiteY2" fmla="*/ 3761117 h 4213496"/>
                <a:gd name="connsiteX3" fmla="*/ 5799164 w 6314535"/>
                <a:gd name="connsiteY3" fmla="*/ 2389517 h 4213496"/>
                <a:gd name="connsiteX4" fmla="*/ 6121506 w 6314535"/>
                <a:gd name="connsiteY4" fmla="*/ 1492370 h 4213496"/>
                <a:gd name="connsiteX5" fmla="*/ 6314535 w 6314535"/>
                <a:gd name="connsiteY5" fmla="*/ 0 h 4213496"/>
                <a:gd name="connsiteX0" fmla="*/ 0 w 6314535"/>
                <a:gd name="connsiteY0" fmla="*/ 4201064 h 4213496"/>
                <a:gd name="connsiteX1" fmla="*/ 2889848 w 6314535"/>
                <a:gd name="connsiteY1" fmla="*/ 4175185 h 4213496"/>
                <a:gd name="connsiteX2" fmla="*/ 4365350 w 6314535"/>
                <a:gd name="connsiteY2" fmla="*/ 3761117 h 4213496"/>
                <a:gd name="connsiteX3" fmla="*/ 5799164 w 6314535"/>
                <a:gd name="connsiteY3" fmla="*/ 2389517 h 4213496"/>
                <a:gd name="connsiteX4" fmla="*/ 6121506 w 6314535"/>
                <a:gd name="connsiteY4" fmla="*/ 1492370 h 4213496"/>
                <a:gd name="connsiteX5" fmla="*/ 6314535 w 6314535"/>
                <a:gd name="connsiteY5" fmla="*/ 0 h 4213496"/>
                <a:gd name="connsiteX0" fmla="*/ 0 w 6314535"/>
                <a:gd name="connsiteY0" fmla="*/ 4201064 h 4213496"/>
                <a:gd name="connsiteX1" fmla="*/ 2889848 w 6314535"/>
                <a:gd name="connsiteY1" fmla="*/ 4175185 h 4213496"/>
                <a:gd name="connsiteX2" fmla="*/ 4365350 w 6314535"/>
                <a:gd name="connsiteY2" fmla="*/ 3761117 h 4213496"/>
                <a:gd name="connsiteX3" fmla="*/ 6121506 w 6314535"/>
                <a:gd name="connsiteY3" fmla="*/ 1492370 h 4213496"/>
                <a:gd name="connsiteX4" fmla="*/ 6314535 w 6314535"/>
                <a:gd name="connsiteY4" fmla="*/ 0 h 4213496"/>
                <a:gd name="connsiteX0" fmla="*/ 0 w 6314535"/>
                <a:gd name="connsiteY0" fmla="*/ 4201064 h 4213496"/>
                <a:gd name="connsiteX1" fmla="*/ 2889848 w 6314535"/>
                <a:gd name="connsiteY1" fmla="*/ 4175185 h 4213496"/>
                <a:gd name="connsiteX2" fmla="*/ 4365350 w 6314535"/>
                <a:gd name="connsiteY2" fmla="*/ 3761117 h 4213496"/>
                <a:gd name="connsiteX3" fmla="*/ 5943346 w 6314535"/>
                <a:gd name="connsiteY3" fmla="*/ 2122098 h 4213496"/>
                <a:gd name="connsiteX4" fmla="*/ 6314535 w 6314535"/>
                <a:gd name="connsiteY4" fmla="*/ 0 h 4213496"/>
                <a:gd name="connsiteX0" fmla="*/ 0 w 6314535"/>
                <a:gd name="connsiteY0" fmla="*/ 4201064 h 4213496"/>
                <a:gd name="connsiteX1" fmla="*/ 2889848 w 6314535"/>
                <a:gd name="connsiteY1" fmla="*/ 4175185 h 4213496"/>
                <a:gd name="connsiteX2" fmla="*/ 4365350 w 6314535"/>
                <a:gd name="connsiteY2" fmla="*/ 3761117 h 4213496"/>
                <a:gd name="connsiteX3" fmla="*/ 5943346 w 6314535"/>
                <a:gd name="connsiteY3" fmla="*/ 2122098 h 4213496"/>
                <a:gd name="connsiteX4" fmla="*/ 6314535 w 6314535"/>
                <a:gd name="connsiteY4" fmla="*/ 0 h 4213496"/>
                <a:gd name="connsiteX0" fmla="*/ 0 w 6314535"/>
                <a:gd name="connsiteY0" fmla="*/ 4201064 h 4213496"/>
                <a:gd name="connsiteX1" fmla="*/ 2889848 w 6314535"/>
                <a:gd name="connsiteY1" fmla="*/ 4175185 h 4213496"/>
                <a:gd name="connsiteX2" fmla="*/ 4365350 w 6314535"/>
                <a:gd name="connsiteY2" fmla="*/ 3761117 h 4213496"/>
                <a:gd name="connsiteX3" fmla="*/ 5943346 w 6314535"/>
                <a:gd name="connsiteY3" fmla="*/ 2122098 h 4213496"/>
                <a:gd name="connsiteX4" fmla="*/ 6314535 w 6314535"/>
                <a:gd name="connsiteY4" fmla="*/ 0 h 4213496"/>
                <a:gd name="connsiteX0" fmla="*/ 0 w 6314535"/>
                <a:gd name="connsiteY0" fmla="*/ 4201064 h 4213496"/>
                <a:gd name="connsiteX1" fmla="*/ 2889848 w 6314535"/>
                <a:gd name="connsiteY1" fmla="*/ 4175185 h 4213496"/>
                <a:gd name="connsiteX2" fmla="*/ 4365350 w 6314535"/>
                <a:gd name="connsiteY2" fmla="*/ 3761117 h 4213496"/>
                <a:gd name="connsiteX3" fmla="*/ 5943346 w 6314535"/>
                <a:gd name="connsiteY3" fmla="*/ 2122098 h 4213496"/>
                <a:gd name="connsiteX4" fmla="*/ 6314535 w 6314535"/>
                <a:gd name="connsiteY4" fmla="*/ 0 h 4213496"/>
                <a:gd name="connsiteX0" fmla="*/ 0 w 6314535"/>
                <a:gd name="connsiteY0" fmla="*/ 4201064 h 4213496"/>
                <a:gd name="connsiteX1" fmla="*/ 2889848 w 6314535"/>
                <a:gd name="connsiteY1" fmla="*/ 4175185 h 4213496"/>
                <a:gd name="connsiteX2" fmla="*/ 4365350 w 6314535"/>
                <a:gd name="connsiteY2" fmla="*/ 3761117 h 4213496"/>
                <a:gd name="connsiteX3" fmla="*/ 5833057 w 6314535"/>
                <a:gd name="connsiteY3" fmla="*/ 2147978 h 4213496"/>
                <a:gd name="connsiteX4" fmla="*/ 6314535 w 6314535"/>
                <a:gd name="connsiteY4" fmla="*/ 0 h 4213496"/>
                <a:gd name="connsiteX0" fmla="*/ 0 w 6314535"/>
                <a:gd name="connsiteY0" fmla="*/ 4201064 h 4213496"/>
                <a:gd name="connsiteX1" fmla="*/ 2889848 w 6314535"/>
                <a:gd name="connsiteY1" fmla="*/ 4175185 h 4213496"/>
                <a:gd name="connsiteX2" fmla="*/ 4365350 w 6314535"/>
                <a:gd name="connsiteY2" fmla="*/ 3761117 h 4213496"/>
                <a:gd name="connsiteX3" fmla="*/ 5833057 w 6314535"/>
                <a:gd name="connsiteY3" fmla="*/ 2147978 h 4213496"/>
                <a:gd name="connsiteX4" fmla="*/ 6314535 w 6314535"/>
                <a:gd name="connsiteY4" fmla="*/ 0 h 4213496"/>
                <a:gd name="connsiteX0" fmla="*/ 0 w 6314535"/>
                <a:gd name="connsiteY0" fmla="*/ 4201064 h 4213496"/>
                <a:gd name="connsiteX1" fmla="*/ 2889848 w 6314535"/>
                <a:gd name="connsiteY1" fmla="*/ 4175185 h 4213496"/>
                <a:gd name="connsiteX2" fmla="*/ 4365350 w 6314535"/>
                <a:gd name="connsiteY2" fmla="*/ 3761117 h 4213496"/>
                <a:gd name="connsiteX3" fmla="*/ 5833057 w 6314535"/>
                <a:gd name="connsiteY3" fmla="*/ 2147978 h 4213496"/>
                <a:gd name="connsiteX4" fmla="*/ 6314535 w 6314535"/>
                <a:gd name="connsiteY4" fmla="*/ 0 h 4213496"/>
                <a:gd name="connsiteX0" fmla="*/ 0 w 6314535"/>
                <a:gd name="connsiteY0" fmla="*/ 4201064 h 4213496"/>
                <a:gd name="connsiteX1" fmla="*/ 2889848 w 6314535"/>
                <a:gd name="connsiteY1" fmla="*/ 4175185 h 4213496"/>
                <a:gd name="connsiteX2" fmla="*/ 4365350 w 6314535"/>
                <a:gd name="connsiteY2" fmla="*/ 3761117 h 4213496"/>
                <a:gd name="connsiteX3" fmla="*/ 6314535 w 6314535"/>
                <a:gd name="connsiteY3" fmla="*/ 0 h 4213496"/>
                <a:gd name="connsiteX0" fmla="*/ 0 w 6314535"/>
                <a:gd name="connsiteY0" fmla="*/ 4201064 h 4491248"/>
                <a:gd name="connsiteX1" fmla="*/ 2889848 w 6314535"/>
                <a:gd name="connsiteY1" fmla="*/ 4175185 h 4491248"/>
                <a:gd name="connsiteX2" fmla="*/ 6314535 w 6314535"/>
                <a:gd name="connsiteY2" fmla="*/ 0 h 4491248"/>
                <a:gd name="connsiteX0" fmla="*/ 0 w 6314535"/>
                <a:gd name="connsiteY0" fmla="*/ 4201064 h 4201064"/>
                <a:gd name="connsiteX1" fmla="*/ 2889848 w 6314535"/>
                <a:gd name="connsiteY1" fmla="*/ 4175185 h 4201064"/>
                <a:gd name="connsiteX2" fmla="*/ 6314535 w 6314535"/>
                <a:gd name="connsiteY2" fmla="*/ 0 h 4201064"/>
                <a:gd name="connsiteX0" fmla="*/ 0 w 6314535"/>
                <a:gd name="connsiteY0" fmla="*/ 4201064 h 4239866"/>
                <a:gd name="connsiteX1" fmla="*/ 2889848 w 6314535"/>
                <a:gd name="connsiteY1" fmla="*/ 4175185 h 4239866"/>
                <a:gd name="connsiteX2" fmla="*/ 4543509 w 6314535"/>
                <a:gd name="connsiteY2" fmla="*/ 3398807 h 4239866"/>
                <a:gd name="connsiteX3" fmla="*/ 6314535 w 6314535"/>
                <a:gd name="connsiteY3" fmla="*/ 0 h 4239866"/>
                <a:gd name="connsiteX0" fmla="*/ 0 w 6314535"/>
                <a:gd name="connsiteY0" fmla="*/ 4201064 h 4239866"/>
                <a:gd name="connsiteX1" fmla="*/ 2889848 w 6314535"/>
                <a:gd name="connsiteY1" fmla="*/ 4175185 h 4239866"/>
                <a:gd name="connsiteX2" fmla="*/ 4543509 w 6314535"/>
                <a:gd name="connsiteY2" fmla="*/ 3398807 h 4239866"/>
                <a:gd name="connsiteX3" fmla="*/ 5943346 w 6314535"/>
                <a:gd name="connsiteY3" fmla="*/ 1440611 h 4239866"/>
                <a:gd name="connsiteX4" fmla="*/ 6314535 w 6314535"/>
                <a:gd name="connsiteY4" fmla="*/ 0 h 4239866"/>
                <a:gd name="connsiteX0" fmla="*/ 0 w 6314535"/>
                <a:gd name="connsiteY0" fmla="*/ 4201064 h 4239866"/>
                <a:gd name="connsiteX1" fmla="*/ 2889848 w 6314535"/>
                <a:gd name="connsiteY1" fmla="*/ 4175185 h 4239866"/>
                <a:gd name="connsiteX2" fmla="*/ 4543509 w 6314535"/>
                <a:gd name="connsiteY2" fmla="*/ 3398807 h 4239866"/>
                <a:gd name="connsiteX3" fmla="*/ 5943346 w 6314535"/>
                <a:gd name="connsiteY3" fmla="*/ 1440611 h 4239866"/>
                <a:gd name="connsiteX4" fmla="*/ 6314535 w 6314535"/>
                <a:gd name="connsiteY4" fmla="*/ 0 h 4239866"/>
                <a:gd name="connsiteX0" fmla="*/ 0 w 6314535"/>
                <a:gd name="connsiteY0" fmla="*/ 4201064 h 4239866"/>
                <a:gd name="connsiteX1" fmla="*/ 2889848 w 6314535"/>
                <a:gd name="connsiteY1" fmla="*/ 4175185 h 4239866"/>
                <a:gd name="connsiteX2" fmla="*/ 4543509 w 6314535"/>
                <a:gd name="connsiteY2" fmla="*/ 3398807 h 4239866"/>
                <a:gd name="connsiteX3" fmla="*/ 5756702 w 6314535"/>
                <a:gd name="connsiteY3" fmla="*/ 1828800 h 4239866"/>
                <a:gd name="connsiteX4" fmla="*/ 6314535 w 6314535"/>
                <a:gd name="connsiteY4" fmla="*/ 0 h 4239866"/>
                <a:gd name="connsiteX0" fmla="*/ 0 w 6314535"/>
                <a:gd name="connsiteY0" fmla="*/ 4201064 h 4239866"/>
                <a:gd name="connsiteX1" fmla="*/ 2889848 w 6314535"/>
                <a:gd name="connsiteY1" fmla="*/ 4175185 h 4239866"/>
                <a:gd name="connsiteX2" fmla="*/ 4543509 w 6314535"/>
                <a:gd name="connsiteY2" fmla="*/ 3398807 h 4239866"/>
                <a:gd name="connsiteX3" fmla="*/ 5782153 w 6314535"/>
                <a:gd name="connsiteY3" fmla="*/ 1958197 h 4239866"/>
                <a:gd name="connsiteX4" fmla="*/ 6314535 w 6314535"/>
                <a:gd name="connsiteY4" fmla="*/ 0 h 4239866"/>
                <a:gd name="connsiteX0" fmla="*/ 0 w 6314535"/>
                <a:gd name="connsiteY0" fmla="*/ 4201064 h 4235435"/>
                <a:gd name="connsiteX1" fmla="*/ 2889848 w 6314535"/>
                <a:gd name="connsiteY1" fmla="*/ 4175185 h 4235435"/>
                <a:gd name="connsiteX2" fmla="*/ 4696218 w 6314535"/>
                <a:gd name="connsiteY2" fmla="*/ 3459192 h 4235435"/>
                <a:gd name="connsiteX3" fmla="*/ 5782153 w 6314535"/>
                <a:gd name="connsiteY3" fmla="*/ 1958197 h 4235435"/>
                <a:gd name="connsiteX4" fmla="*/ 6314535 w 6314535"/>
                <a:gd name="connsiteY4" fmla="*/ 0 h 4235435"/>
                <a:gd name="connsiteX0" fmla="*/ 0 w 6314535"/>
                <a:gd name="connsiteY0" fmla="*/ 4201064 h 4235435"/>
                <a:gd name="connsiteX1" fmla="*/ 2889848 w 6314535"/>
                <a:gd name="connsiteY1" fmla="*/ 4175185 h 4235435"/>
                <a:gd name="connsiteX2" fmla="*/ 4696218 w 6314535"/>
                <a:gd name="connsiteY2" fmla="*/ 3459192 h 4235435"/>
                <a:gd name="connsiteX3" fmla="*/ 5782153 w 6314535"/>
                <a:gd name="connsiteY3" fmla="*/ 1958197 h 4235435"/>
                <a:gd name="connsiteX4" fmla="*/ 6314535 w 6314535"/>
                <a:gd name="connsiteY4" fmla="*/ 0 h 4235435"/>
                <a:gd name="connsiteX0" fmla="*/ 0 w 6314535"/>
                <a:gd name="connsiteY0" fmla="*/ 4201064 h 4235435"/>
                <a:gd name="connsiteX1" fmla="*/ 2889848 w 6314535"/>
                <a:gd name="connsiteY1" fmla="*/ 4175185 h 4235435"/>
                <a:gd name="connsiteX2" fmla="*/ 4696218 w 6314535"/>
                <a:gd name="connsiteY2" fmla="*/ 3459192 h 4235435"/>
                <a:gd name="connsiteX3" fmla="*/ 5782153 w 6314535"/>
                <a:gd name="connsiteY3" fmla="*/ 1958197 h 4235435"/>
                <a:gd name="connsiteX4" fmla="*/ 6314535 w 6314535"/>
                <a:gd name="connsiteY4" fmla="*/ 0 h 4235435"/>
                <a:gd name="connsiteX0" fmla="*/ 0 w 6314535"/>
                <a:gd name="connsiteY0" fmla="*/ 4201064 h 4201064"/>
                <a:gd name="connsiteX1" fmla="*/ 2889848 w 6314535"/>
                <a:gd name="connsiteY1" fmla="*/ 4175185 h 4201064"/>
                <a:gd name="connsiteX2" fmla="*/ 4696218 w 6314535"/>
                <a:gd name="connsiteY2" fmla="*/ 3459192 h 4201064"/>
                <a:gd name="connsiteX3" fmla="*/ 5782153 w 6314535"/>
                <a:gd name="connsiteY3" fmla="*/ 1958197 h 4201064"/>
                <a:gd name="connsiteX4" fmla="*/ 6314535 w 6314535"/>
                <a:gd name="connsiteY4" fmla="*/ 0 h 4201064"/>
                <a:gd name="connsiteX0" fmla="*/ 0 w 6314535"/>
                <a:gd name="connsiteY0" fmla="*/ 4201064 h 4201064"/>
                <a:gd name="connsiteX1" fmla="*/ 2889848 w 6314535"/>
                <a:gd name="connsiteY1" fmla="*/ 4175185 h 4201064"/>
                <a:gd name="connsiteX2" fmla="*/ 5051526 w 6314535"/>
                <a:gd name="connsiteY2" fmla="*/ 3808998 h 4201064"/>
                <a:gd name="connsiteX3" fmla="*/ 5782153 w 6314535"/>
                <a:gd name="connsiteY3" fmla="*/ 1958197 h 4201064"/>
                <a:gd name="connsiteX4" fmla="*/ 6314535 w 6314535"/>
                <a:gd name="connsiteY4" fmla="*/ 0 h 4201064"/>
                <a:gd name="connsiteX0" fmla="*/ 0 w 6314535"/>
                <a:gd name="connsiteY0" fmla="*/ 4201064 h 4201064"/>
                <a:gd name="connsiteX1" fmla="*/ 2889848 w 6314535"/>
                <a:gd name="connsiteY1" fmla="*/ 4175185 h 4201064"/>
                <a:gd name="connsiteX2" fmla="*/ 5051526 w 6314535"/>
                <a:gd name="connsiteY2" fmla="*/ 3808998 h 4201064"/>
                <a:gd name="connsiteX3" fmla="*/ 6003018 w 6314535"/>
                <a:gd name="connsiteY3" fmla="*/ 2005899 h 4201064"/>
                <a:gd name="connsiteX4" fmla="*/ 6314535 w 6314535"/>
                <a:gd name="connsiteY4" fmla="*/ 0 h 4201064"/>
                <a:gd name="connsiteX0" fmla="*/ 0 w 6314535"/>
                <a:gd name="connsiteY0" fmla="*/ 4201064 h 4201064"/>
                <a:gd name="connsiteX1" fmla="*/ 2889848 w 6314535"/>
                <a:gd name="connsiteY1" fmla="*/ 4175185 h 4201064"/>
                <a:gd name="connsiteX2" fmla="*/ 5051526 w 6314535"/>
                <a:gd name="connsiteY2" fmla="*/ 3808998 h 4201064"/>
                <a:gd name="connsiteX3" fmla="*/ 6003018 w 6314535"/>
                <a:gd name="connsiteY3" fmla="*/ 2005899 h 4201064"/>
                <a:gd name="connsiteX4" fmla="*/ 6314535 w 6314535"/>
                <a:gd name="connsiteY4" fmla="*/ 0 h 4201064"/>
                <a:gd name="connsiteX0" fmla="*/ 0 w 6314535"/>
                <a:gd name="connsiteY0" fmla="*/ 4201064 h 4201064"/>
                <a:gd name="connsiteX1" fmla="*/ 2889848 w 6314535"/>
                <a:gd name="connsiteY1" fmla="*/ 4175185 h 4201064"/>
                <a:gd name="connsiteX2" fmla="*/ 5051526 w 6314535"/>
                <a:gd name="connsiteY2" fmla="*/ 3808998 h 4201064"/>
                <a:gd name="connsiteX3" fmla="*/ 6003018 w 6314535"/>
                <a:gd name="connsiteY3" fmla="*/ 2005899 h 4201064"/>
                <a:gd name="connsiteX4" fmla="*/ 6314535 w 6314535"/>
                <a:gd name="connsiteY4" fmla="*/ 0 h 4201064"/>
                <a:gd name="connsiteX0" fmla="*/ 0 w 6314535"/>
                <a:gd name="connsiteY0" fmla="*/ 4201064 h 4201064"/>
                <a:gd name="connsiteX1" fmla="*/ 2889848 w 6314535"/>
                <a:gd name="connsiteY1" fmla="*/ 4175185 h 4201064"/>
                <a:gd name="connsiteX2" fmla="*/ 5051526 w 6314535"/>
                <a:gd name="connsiteY2" fmla="*/ 3808998 h 4201064"/>
                <a:gd name="connsiteX3" fmla="*/ 6003018 w 6314535"/>
                <a:gd name="connsiteY3" fmla="*/ 2005899 h 4201064"/>
                <a:gd name="connsiteX4" fmla="*/ 6314535 w 6314535"/>
                <a:gd name="connsiteY4" fmla="*/ 0 h 4201064"/>
                <a:gd name="connsiteX0" fmla="*/ 0 w 6314535"/>
                <a:gd name="connsiteY0" fmla="*/ 4201064 h 4201064"/>
                <a:gd name="connsiteX1" fmla="*/ 2889848 w 6314535"/>
                <a:gd name="connsiteY1" fmla="*/ 4175185 h 4201064"/>
                <a:gd name="connsiteX2" fmla="*/ 4914496 w 6314535"/>
                <a:gd name="connsiteY2" fmla="*/ 3808998 h 4201064"/>
                <a:gd name="connsiteX3" fmla="*/ 6003018 w 6314535"/>
                <a:gd name="connsiteY3" fmla="*/ 2005899 h 4201064"/>
                <a:gd name="connsiteX4" fmla="*/ 6314535 w 6314535"/>
                <a:gd name="connsiteY4" fmla="*/ 0 h 4201064"/>
                <a:gd name="connsiteX0" fmla="*/ 0 w 6314535"/>
                <a:gd name="connsiteY0" fmla="*/ 4201064 h 4201064"/>
                <a:gd name="connsiteX1" fmla="*/ 2889848 w 6314535"/>
                <a:gd name="connsiteY1" fmla="*/ 4175185 h 4201064"/>
                <a:gd name="connsiteX2" fmla="*/ 4914496 w 6314535"/>
                <a:gd name="connsiteY2" fmla="*/ 3808998 h 4201064"/>
                <a:gd name="connsiteX3" fmla="*/ 5968761 w 6314535"/>
                <a:gd name="connsiteY3" fmla="*/ 2005899 h 4201064"/>
                <a:gd name="connsiteX4" fmla="*/ 6314535 w 6314535"/>
                <a:gd name="connsiteY4" fmla="*/ 0 h 4201064"/>
                <a:gd name="connsiteX0" fmla="*/ 0 w 6443001"/>
                <a:gd name="connsiteY0" fmla="*/ 4087275 h 4087275"/>
                <a:gd name="connsiteX1" fmla="*/ 2889848 w 6443001"/>
                <a:gd name="connsiteY1" fmla="*/ 4061396 h 4087275"/>
                <a:gd name="connsiteX2" fmla="*/ 4914496 w 6443001"/>
                <a:gd name="connsiteY2" fmla="*/ 3695209 h 4087275"/>
                <a:gd name="connsiteX3" fmla="*/ 5968761 w 6443001"/>
                <a:gd name="connsiteY3" fmla="*/ 1892110 h 4087275"/>
                <a:gd name="connsiteX4" fmla="*/ 6443001 w 6443001"/>
                <a:gd name="connsiteY4" fmla="*/ 0 h 4087275"/>
                <a:gd name="connsiteX0" fmla="*/ 0 w 6443001"/>
                <a:gd name="connsiteY0" fmla="*/ 4087275 h 4087275"/>
                <a:gd name="connsiteX1" fmla="*/ 2889848 w 6443001"/>
                <a:gd name="connsiteY1" fmla="*/ 4061396 h 4087275"/>
                <a:gd name="connsiteX2" fmla="*/ 4914496 w 6443001"/>
                <a:gd name="connsiteY2" fmla="*/ 3695209 h 4087275"/>
                <a:gd name="connsiteX3" fmla="*/ 5968761 w 6443001"/>
                <a:gd name="connsiteY3" fmla="*/ 1892110 h 4087275"/>
                <a:gd name="connsiteX4" fmla="*/ 6443001 w 6443001"/>
                <a:gd name="connsiteY4" fmla="*/ 0 h 4087275"/>
                <a:gd name="connsiteX0" fmla="*/ 0 w 6443001"/>
                <a:gd name="connsiteY0" fmla="*/ 4087275 h 4087275"/>
                <a:gd name="connsiteX1" fmla="*/ 2889848 w 6443001"/>
                <a:gd name="connsiteY1" fmla="*/ 4061396 h 4087275"/>
                <a:gd name="connsiteX2" fmla="*/ 4914496 w 6443001"/>
                <a:gd name="connsiteY2" fmla="*/ 3695209 h 4087275"/>
                <a:gd name="connsiteX3" fmla="*/ 5968761 w 6443001"/>
                <a:gd name="connsiteY3" fmla="*/ 1892110 h 4087275"/>
                <a:gd name="connsiteX4" fmla="*/ 6338510 w 6443001"/>
                <a:gd name="connsiteY4" fmla="*/ 271127 h 4087275"/>
                <a:gd name="connsiteX5" fmla="*/ 6443001 w 6443001"/>
                <a:gd name="connsiteY5" fmla="*/ 0 h 4087275"/>
                <a:gd name="connsiteX0" fmla="*/ 0 w 7085332"/>
                <a:gd name="connsiteY0" fmla="*/ 4076931 h 4076931"/>
                <a:gd name="connsiteX1" fmla="*/ 2889848 w 7085332"/>
                <a:gd name="connsiteY1" fmla="*/ 4051052 h 4076931"/>
                <a:gd name="connsiteX2" fmla="*/ 4914496 w 7085332"/>
                <a:gd name="connsiteY2" fmla="*/ 3684865 h 4076931"/>
                <a:gd name="connsiteX3" fmla="*/ 5968761 w 7085332"/>
                <a:gd name="connsiteY3" fmla="*/ 1881766 h 4076931"/>
                <a:gd name="connsiteX4" fmla="*/ 6338510 w 7085332"/>
                <a:gd name="connsiteY4" fmla="*/ 260783 h 4076931"/>
                <a:gd name="connsiteX5" fmla="*/ 7085332 w 7085332"/>
                <a:gd name="connsiteY5" fmla="*/ 0 h 4076931"/>
                <a:gd name="connsiteX0" fmla="*/ 0 w 7085332"/>
                <a:gd name="connsiteY0" fmla="*/ 4076931 h 4076931"/>
                <a:gd name="connsiteX1" fmla="*/ 2889848 w 7085332"/>
                <a:gd name="connsiteY1" fmla="*/ 4051052 h 4076931"/>
                <a:gd name="connsiteX2" fmla="*/ 4914496 w 7085332"/>
                <a:gd name="connsiteY2" fmla="*/ 3684865 h 4076931"/>
                <a:gd name="connsiteX3" fmla="*/ 5968761 w 7085332"/>
                <a:gd name="connsiteY3" fmla="*/ 1881766 h 4076931"/>
                <a:gd name="connsiteX4" fmla="*/ 6415591 w 7085332"/>
                <a:gd name="connsiteY4" fmla="*/ 250439 h 4076931"/>
                <a:gd name="connsiteX5" fmla="*/ 7085332 w 7085332"/>
                <a:gd name="connsiteY5" fmla="*/ 0 h 4076931"/>
                <a:gd name="connsiteX0" fmla="*/ 0 w 7085332"/>
                <a:gd name="connsiteY0" fmla="*/ 4076931 h 4076931"/>
                <a:gd name="connsiteX1" fmla="*/ 2889848 w 7085332"/>
                <a:gd name="connsiteY1" fmla="*/ 4051052 h 4076931"/>
                <a:gd name="connsiteX2" fmla="*/ 4914496 w 7085332"/>
                <a:gd name="connsiteY2" fmla="*/ 3684865 h 4076931"/>
                <a:gd name="connsiteX3" fmla="*/ 5968761 w 7085332"/>
                <a:gd name="connsiteY3" fmla="*/ 1974865 h 4076931"/>
                <a:gd name="connsiteX4" fmla="*/ 6415591 w 7085332"/>
                <a:gd name="connsiteY4" fmla="*/ 250439 h 4076931"/>
                <a:gd name="connsiteX5" fmla="*/ 7085332 w 7085332"/>
                <a:gd name="connsiteY5" fmla="*/ 0 h 4076931"/>
                <a:gd name="connsiteX0" fmla="*/ 0 w 7085332"/>
                <a:gd name="connsiteY0" fmla="*/ 4076931 h 4076931"/>
                <a:gd name="connsiteX1" fmla="*/ 2889848 w 7085332"/>
                <a:gd name="connsiteY1" fmla="*/ 4051052 h 4076931"/>
                <a:gd name="connsiteX2" fmla="*/ 4914496 w 7085332"/>
                <a:gd name="connsiteY2" fmla="*/ 3684865 h 4076931"/>
                <a:gd name="connsiteX3" fmla="*/ 5968761 w 7085332"/>
                <a:gd name="connsiteY3" fmla="*/ 1974865 h 4076931"/>
                <a:gd name="connsiteX4" fmla="*/ 6415591 w 7085332"/>
                <a:gd name="connsiteY4" fmla="*/ 250439 h 4076931"/>
                <a:gd name="connsiteX5" fmla="*/ 7085332 w 7085332"/>
                <a:gd name="connsiteY5" fmla="*/ 0 h 4076931"/>
                <a:gd name="connsiteX0" fmla="*/ 0 w 7085332"/>
                <a:gd name="connsiteY0" fmla="*/ 4076931 h 4076931"/>
                <a:gd name="connsiteX1" fmla="*/ 2889848 w 7085332"/>
                <a:gd name="connsiteY1" fmla="*/ 4051052 h 4076931"/>
                <a:gd name="connsiteX2" fmla="*/ 4914496 w 7085332"/>
                <a:gd name="connsiteY2" fmla="*/ 3684865 h 4076931"/>
                <a:gd name="connsiteX3" fmla="*/ 5968761 w 7085332"/>
                <a:gd name="connsiteY3" fmla="*/ 1974865 h 4076931"/>
                <a:gd name="connsiteX4" fmla="*/ 6415591 w 7085332"/>
                <a:gd name="connsiteY4" fmla="*/ 250439 h 4076931"/>
                <a:gd name="connsiteX5" fmla="*/ 7085332 w 7085332"/>
                <a:gd name="connsiteY5" fmla="*/ 0 h 4076931"/>
                <a:gd name="connsiteX0" fmla="*/ 0 w 7085332"/>
                <a:gd name="connsiteY0" fmla="*/ 4076931 h 4076931"/>
                <a:gd name="connsiteX1" fmla="*/ 2889848 w 7085332"/>
                <a:gd name="connsiteY1" fmla="*/ 4051052 h 4076931"/>
                <a:gd name="connsiteX2" fmla="*/ 4914496 w 7085332"/>
                <a:gd name="connsiteY2" fmla="*/ 3684865 h 4076931"/>
                <a:gd name="connsiteX3" fmla="*/ 5968761 w 7085332"/>
                <a:gd name="connsiteY3" fmla="*/ 1974865 h 4076931"/>
                <a:gd name="connsiteX4" fmla="*/ 6415591 w 7085332"/>
                <a:gd name="connsiteY4" fmla="*/ 250439 h 4076931"/>
                <a:gd name="connsiteX5" fmla="*/ 7085332 w 7085332"/>
                <a:gd name="connsiteY5" fmla="*/ 0 h 4076931"/>
                <a:gd name="connsiteX0" fmla="*/ 0 w 7085332"/>
                <a:gd name="connsiteY0" fmla="*/ 4085272 h 4085272"/>
                <a:gd name="connsiteX1" fmla="*/ 2889848 w 7085332"/>
                <a:gd name="connsiteY1" fmla="*/ 4059393 h 4085272"/>
                <a:gd name="connsiteX2" fmla="*/ 4914496 w 7085332"/>
                <a:gd name="connsiteY2" fmla="*/ 3693206 h 4085272"/>
                <a:gd name="connsiteX3" fmla="*/ 5968761 w 7085332"/>
                <a:gd name="connsiteY3" fmla="*/ 1983206 h 4085272"/>
                <a:gd name="connsiteX4" fmla="*/ 6415591 w 7085332"/>
                <a:gd name="connsiteY4" fmla="*/ 258780 h 4085272"/>
                <a:gd name="connsiteX5" fmla="*/ 6698215 w 7085332"/>
                <a:gd name="connsiteY5" fmla="*/ 20858 h 4085272"/>
                <a:gd name="connsiteX6" fmla="*/ 7085332 w 7085332"/>
                <a:gd name="connsiteY6" fmla="*/ 8341 h 4085272"/>
                <a:gd name="connsiteX0" fmla="*/ 0 w 7085332"/>
                <a:gd name="connsiteY0" fmla="*/ 4085272 h 4085272"/>
                <a:gd name="connsiteX1" fmla="*/ 2889848 w 7085332"/>
                <a:gd name="connsiteY1" fmla="*/ 4059393 h 4085272"/>
                <a:gd name="connsiteX2" fmla="*/ 4914496 w 7085332"/>
                <a:gd name="connsiteY2" fmla="*/ 3693206 h 4085272"/>
                <a:gd name="connsiteX3" fmla="*/ 5968761 w 7085332"/>
                <a:gd name="connsiteY3" fmla="*/ 1983206 h 4085272"/>
                <a:gd name="connsiteX4" fmla="*/ 6415591 w 7085332"/>
                <a:gd name="connsiteY4" fmla="*/ 258780 h 4085272"/>
                <a:gd name="connsiteX5" fmla="*/ 6698215 w 7085332"/>
                <a:gd name="connsiteY5" fmla="*/ 20858 h 4085272"/>
                <a:gd name="connsiteX6" fmla="*/ 7085332 w 7085332"/>
                <a:gd name="connsiteY6" fmla="*/ 8341 h 4085272"/>
                <a:gd name="connsiteX0" fmla="*/ 0 w 7085332"/>
                <a:gd name="connsiteY0" fmla="*/ 4076931 h 4076931"/>
                <a:gd name="connsiteX1" fmla="*/ 2889848 w 7085332"/>
                <a:gd name="connsiteY1" fmla="*/ 4051052 h 4076931"/>
                <a:gd name="connsiteX2" fmla="*/ 4914496 w 7085332"/>
                <a:gd name="connsiteY2" fmla="*/ 3684865 h 4076931"/>
                <a:gd name="connsiteX3" fmla="*/ 5968761 w 7085332"/>
                <a:gd name="connsiteY3" fmla="*/ 1974865 h 4076931"/>
                <a:gd name="connsiteX4" fmla="*/ 6415591 w 7085332"/>
                <a:gd name="connsiteY4" fmla="*/ 250439 h 4076931"/>
                <a:gd name="connsiteX5" fmla="*/ 6698215 w 7085332"/>
                <a:gd name="connsiteY5" fmla="*/ 12517 h 4076931"/>
                <a:gd name="connsiteX6" fmla="*/ 7085332 w 7085332"/>
                <a:gd name="connsiteY6" fmla="*/ 0 h 4076931"/>
                <a:gd name="connsiteX0" fmla="*/ 0 w 7085332"/>
                <a:gd name="connsiteY0" fmla="*/ 4078525 h 4078525"/>
                <a:gd name="connsiteX1" fmla="*/ 2889848 w 7085332"/>
                <a:gd name="connsiteY1" fmla="*/ 4052646 h 4078525"/>
                <a:gd name="connsiteX2" fmla="*/ 4914496 w 7085332"/>
                <a:gd name="connsiteY2" fmla="*/ 3686459 h 4078525"/>
                <a:gd name="connsiteX3" fmla="*/ 5968761 w 7085332"/>
                <a:gd name="connsiteY3" fmla="*/ 1976459 h 4078525"/>
                <a:gd name="connsiteX4" fmla="*/ 6415591 w 7085332"/>
                <a:gd name="connsiteY4" fmla="*/ 252033 h 4078525"/>
                <a:gd name="connsiteX5" fmla="*/ 6698215 w 7085332"/>
                <a:gd name="connsiteY5" fmla="*/ 14111 h 4078525"/>
                <a:gd name="connsiteX6" fmla="*/ 7085332 w 7085332"/>
                <a:gd name="connsiteY6" fmla="*/ 1594 h 4078525"/>
                <a:gd name="connsiteX0" fmla="*/ 0 w 7085332"/>
                <a:gd name="connsiteY0" fmla="*/ 4078525 h 4078525"/>
                <a:gd name="connsiteX1" fmla="*/ 2889848 w 7085332"/>
                <a:gd name="connsiteY1" fmla="*/ 4052646 h 4078525"/>
                <a:gd name="connsiteX2" fmla="*/ 4914496 w 7085332"/>
                <a:gd name="connsiteY2" fmla="*/ 3686459 h 4078525"/>
                <a:gd name="connsiteX3" fmla="*/ 5968761 w 7085332"/>
                <a:gd name="connsiteY3" fmla="*/ 1976459 h 4078525"/>
                <a:gd name="connsiteX4" fmla="*/ 6441285 w 7085332"/>
                <a:gd name="connsiteY4" fmla="*/ 231343 h 4078525"/>
                <a:gd name="connsiteX5" fmla="*/ 6698215 w 7085332"/>
                <a:gd name="connsiteY5" fmla="*/ 14111 h 4078525"/>
                <a:gd name="connsiteX6" fmla="*/ 7085332 w 7085332"/>
                <a:gd name="connsiteY6" fmla="*/ 1594 h 40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5332" h="4078525">
                  <a:moveTo>
                    <a:pt x="0" y="4078525"/>
                  </a:moveTo>
                  <a:lnTo>
                    <a:pt x="2889848" y="4052646"/>
                  </a:lnTo>
                  <a:cubicBezTo>
                    <a:pt x="3655584" y="4023892"/>
                    <a:pt x="4459956" y="4041409"/>
                    <a:pt x="4914496" y="3686459"/>
                  </a:cubicBezTo>
                  <a:cubicBezTo>
                    <a:pt x="5463005" y="3183252"/>
                    <a:pt x="5726798" y="2675685"/>
                    <a:pt x="5968761" y="1976459"/>
                  </a:cubicBezTo>
                  <a:cubicBezTo>
                    <a:pt x="6176121" y="1317851"/>
                    <a:pt x="6362245" y="546695"/>
                    <a:pt x="6441285" y="231343"/>
                  </a:cubicBezTo>
                  <a:cubicBezTo>
                    <a:pt x="6565715" y="11177"/>
                    <a:pt x="6586591" y="55851"/>
                    <a:pt x="6698215" y="14111"/>
                  </a:cubicBezTo>
                  <a:cubicBezTo>
                    <a:pt x="6809839" y="3404"/>
                    <a:pt x="6895201" y="-3216"/>
                    <a:pt x="7085332" y="1594"/>
                  </a:cubicBezTo>
                </a:path>
              </a:pathLst>
            </a:custGeom>
            <a:ln w="88900">
              <a:solidFill>
                <a:srgbClr val="FFC000"/>
              </a:solidFill>
            </a:ln>
            <a:effectLst>
              <a:glow rad="101600">
                <a:srgbClr val="FF9933">
                  <a:alpha val="40000"/>
                </a:srgbClr>
              </a:glow>
              <a:outerShdw blurRad="50800" dist="38100" dir="2700000" algn="tl" rotWithShape="0">
                <a:prstClr val="black">
                  <a:alpha val="40000"/>
                </a:prstClr>
              </a:outerShdw>
            </a:effectLst>
            <a:scene3d>
              <a:camera prst="orthographicFront"/>
              <a:lightRig rig="threePt" dir="t"/>
            </a:scene3d>
            <a:sp3d prstMaterial="fla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srgbClr val="00B0F0"/>
                </a:solidFill>
                <a:latin typeface="HGP創英角ｺﾞｼｯｸUB" panose="020B0900000000000000" pitchFamily="50" charset="-128"/>
                <a:ea typeface="HGP創英角ｺﾞｼｯｸUB" panose="020B0900000000000000" pitchFamily="50" charset="-128"/>
              </a:endParaRPr>
            </a:p>
          </p:txBody>
        </p:sp>
        <p:grpSp>
          <p:nvGrpSpPr>
            <p:cNvPr id="66" name="グループ化 65">
              <a:extLst>
                <a:ext uri="{FF2B5EF4-FFF2-40B4-BE49-F238E27FC236}">
                  <a16:creationId xmlns:a16="http://schemas.microsoft.com/office/drawing/2014/main" id="{D562A285-A221-4046-96BC-90F76B35B0EF}"/>
                </a:ext>
              </a:extLst>
            </p:cNvPr>
            <p:cNvGrpSpPr/>
            <p:nvPr/>
          </p:nvGrpSpPr>
          <p:grpSpPr>
            <a:xfrm>
              <a:off x="826444" y="1441137"/>
              <a:ext cx="8136548" cy="3960628"/>
              <a:chOff x="826444" y="1441137"/>
              <a:chExt cx="8136548" cy="3960628"/>
            </a:xfrm>
          </p:grpSpPr>
          <p:sp>
            <p:nvSpPr>
              <p:cNvPr id="67" name="Freeform 2">
                <a:extLst>
                  <a:ext uri="{FF2B5EF4-FFF2-40B4-BE49-F238E27FC236}">
                    <a16:creationId xmlns:a16="http://schemas.microsoft.com/office/drawing/2014/main" id="{3AB081C9-E655-D64A-A192-D13CB09665C1}"/>
                  </a:ext>
                </a:extLst>
              </p:cNvPr>
              <p:cNvSpPr>
                <a:spLocks/>
              </p:cNvSpPr>
              <p:nvPr/>
            </p:nvSpPr>
            <p:spPr bwMode="auto">
              <a:xfrm flipH="1">
                <a:off x="826444" y="1441137"/>
                <a:ext cx="7359004" cy="3960628"/>
              </a:xfrm>
              <a:custGeom>
                <a:avLst/>
                <a:gdLst/>
                <a:ahLst/>
                <a:cxnLst>
                  <a:cxn ang="0">
                    <a:pos x="0" y="0"/>
                  </a:cxn>
                  <a:cxn ang="0">
                    <a:pos x="0" y="3216"/>
                  </a:cxn>
                  <a:cxn ang="0">
                    <a:pos x="4272" y="3216"/>
                  </a:cxn>
                </a:cxnLst>
                <a:rect l="0" t="0" r="r" b="b"/>
                <a:pathLst>
                  <a:path w="4272" h="3216">
                    <a:moveTo>
                      <a:pt x="0" y="0"/>
                    </a:moveTo>
                    <a:lnTo>
                      <a:pt x="0" y="3216"/>
                    </a:lnTo>
                    <a:lnTo>
                      <a:pt x="4272" y="3216"/>
                    </a:lnTo>
                  </a:path>
                </a:pathLst>
              </a:custGeom>
              <a:noFill/>
              <a:ln w="50800" cmpd="sng">
                <a:solidFill>
                  <a:srgbClr val="FFC000"/>
                </a:solidFill>
                <a:round/>
                <a:headEnd/>
                <a:tailEnd/>
              </a:ln>
              <a:effectLst>
                <a:outerShdw blurRad="50800" dist="38100" dir="2700000" algn="tl" rotWithShape="0">
                  <a:prstClr val="black">
                    <a:alpha val="40000"/>
                  </a:prstClr>
                </a:outerShdw>
              </a:effectLst>
            </p:spPr>
            <p:txBody>
              <a:bodyPr/>
              <a:lstStyle/>
              <a:p>
                <a:endParaRPr lang="ja-JP" altLang="en-US">
                  <a:solidFill>
                    <a:prstClr val="black"/>
                  </a:solidFill>
                  <a:latin typeface="HGP創英角ｺﾞｼｯｸUB" panose="020B0900000000000000" pitchFamily="50" charset="-128"/>
                  <a:ea typeface="HGP創英角ｺﾞｼｯｸUB" panose="020B0900000000000000" pitchFamily="50" charset="-128"/>
                </a:endParaRPr>
              </a:p>
            </p:txBody>
          </p:sp>
          <p:cxnSp>
            <p:nvCxnSpPr>
              <p:cNvPr id="68" name="直線コネクタ 67">
                <a:extLst>
                  <a:ext uri="{FF2B5EF4-FFF2-40B4-BE49-F238E27FC236}">
                    <a16:creationId xmlns:a16="http://schemas.microsoft.com/office/drawing/2014/main" id="{ED244CDD-E6E8-CE48-82E7-7D0E0A087DA4}"/>
                  </a:ext>
                </a:extLst>
              </p:cNvPr>
              <p:cNvCxnSpPr/>
              <p:nvPr/>
            </p:nvCxnSpPr>
            <p:spPr>
              <a:xfrm flipH="1">
                <a:off x="8182186" y="3619107"/>
                <a:ext cx="142876" cy="0"/>
              </a:xfrm>
              <a:prstGeom prst="line">
                <a:avLst/>
              </a:prstGeom>
              <a:ln w="508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E16CB33F-E5D7-C346-8A05-99DE945AD9F1}"/>
                  </a:ext>
                </a:extLst>
              </p:cNvPr>
              <p:cNvCxnSpPr/>
              <p:nvPr/>
            </p:nvCxnSpPr>
            <p:spPr>
              <a:xfrm flipH="1">
                <a:off x="8182186" y="5045232"/>
                <a:ext cx="142876" cy="0"/>
              </a:xfrm>
              <a:prstGeom prst="line">
                <a:avLst/>
              </a:prstGeom>
              <a:ln w="508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A374B08E-6533-BA46-ADA4-F9CFAE15C2DE}"/>
                  </a:ext>
                </a:extLst>
              </p:cNvPr>
              <p:cNvCxnSpPr/>
              <p:nvPr/>
            </p:nvCxnSpPr>
            <p:spPr>
              <a:xfrm flipH="1">
                <a:off x="8172400" y="1873373"/>
                <a:ext cx="142876" cy="0"/>
              </a:xfrm>
              <a:prstGeom prst="line">
                <a:avLst/>
              </a:prstGeom>
              <a:ln w="508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1" name="テキスト ボックス 70">
                <a:extLst>
                  <a:ext uri="{FF2B5EF4-FFF2-40B4-BE49-F238E27FC236}">
                    <a16:creationId xmlns:a16="http://schemas.microsoft.com/office/drawing/2014/main" id="{2DEB6137-E096-4849-B1E6-C947D24E4EFC}"/>
                  </a:ext>
                </a:extLst>
              </p:cNvPr>
              <p:cNvSpPr txBox="1"/>
              <p:nvPr/>
            </p:nvSpPr>
            <p:spPr>
              <a:xfrm>
                <a:off x="8276606" y="4841670"/>
                <a:ext cx="543168" cy="373427"/>
              </a:xfrm>
              <a:prstGeom prst="rect">
                <a:avLst/>
              </a:prstGeom>
              <a:noFill/>
            </p:spPr>
            <p:txBody>
              <a:bodyPr wrap="none" rtlCol="0">
                <a:spAutoFit/>
              </a:bodyPr>
              <a:lstStyle/>
              <a:p>
                <a:r>
                  <a:rPr lang="en-US" altLang="ja-JP" sz="1600" dirty="0">
                    <a:solidFill>
                      <a:srgbClr val="FFC000"/>
                    </a:solidFill>
                    <a:latin typeface="HGP創英角ｺﾞｼｯｸUB" panose="020B0900000000000000" pitchFamily="50" charset="-128"/>
                    <a:ea typeface="HGP創英角ｺﾞｼｯｸUB" panose="020B0900000000000000" pitchFamily="50" charset="-128"/>
                  </a:rPr>
                  <a:t>1.0</a:t>
                </a:r>
                <a:endParaRPr lang="ja-JP" altLang="en-US" sz="1600" dirty="0">
                  <a:solidFill>
                    <a:srgbClr val="FFC000"/>
                  </a:solidFill>
                  <a:latin typeface="HGP創英角ｺﾞｼｯｸUB" panose="020B0900000000000000" pitchFamily="50" charset="-128"/>
                  <a:ea typeface="HGP創英角ｺﾞｼｯｸUB" panose="020B0900000000000000" pitchFamily="50" charset="-128"/>
                </a:endParaRPr>
              </a:p>
            </p:txBody>
          </p:sp>
          <p:sp>
            <p:nvSpPr>
              <p:cNvPr id="72" name="テキスト ボックス 71">
                <a:extLst>
                  <a:ext uri="{FF2B5EF4-FFF2-40B4-BE49-F238E27FC236}">
                    <a16:creationId xmlns:a16="http://schemas.microsoft.com/office/drawing/2014/main" id="{42D6CF9D-0266-C444-9372-AF6253166667}"/>
                  </a:ext>
                </a:extLst>
              </p:cNvPr>
              <p:cNvSpPr txBox="1"/>
              <p:nvPr/>
            </p:nvSpPr>
            <p:spPr>
              <a:xfrm>
                <a:off x="8276606" y="3434441"/>
                <a:ext cx="543168" cy="373427"/>
              </a:xfrm>
              <a:prstGeom prst="rect">
                <a:avLst/>
              </a:prstGeom>
              <a:noFill/>
            </p:spPr>
            <p:txBody>
              <a:bodyPr wrap="none" rtlCol="0">
                <a:spAutoFit/>
              </a:bodyPr>
              <a:lstStyle/>
              <a:p>
                <a:r>
                  <a:rPr lang="en-US" altLang="ja-JP" sz="1600" dirty="0">
                    <a:solidFill>
                      <a:srgbClr val="FFC000"/>
                    </a:solidFill>
                    <a:latin typeface="HGP創英角ｺﾞｼｯｸUB" panose="020B0900000000000000" pitchFamily="50" charset="-128"/>
                    <a:ea typeface="HGP創英角ｺﾞｼｯｸUB" panose="020B0900000000000000" pitchFamily="50" charset="-128"/>
                  </a:rPr>
                  <a:t>5.0</a:t>
                </a:r>
                <a:endParaRPr lang="ja-JP" altLang="en-US" dirty="0">
                  <a:solidFill>
                    <a:srgbClr val="FFC000"/>
                  </a:solidFill>
                  <a:latin typeface="HGP創英角ｺﾞｼｯｸUB" panose="020B0900000000000000" pitchFamily="50" charset="-128"/>
                  <a:ea typeface="HGP創英角ｺﾞｼｯｸUB" panose="020B0900000000000000" pitchFamily="50" charset="-128"/>
                </a:endParaRPr>
              </a:p>
            </p:txBody>
          </p:sp>
          <p:sp>
            <p:nvSpPr>
              <p:cNvPr id="73" name="テキスト ボックス 72">
                <a:extLst>
                  <a:ext uri="{FF2B5EF4-FFF2-40B4-BE49-F238E27FC236}">
                    <a16:creationId xmlns:a16="http://schemas.microsoft.com/office/drawing/2014/main" id="{8FFDB7D0-7496-E440-9540-4071EA67B083}"/>
                  </a:ext>
                </a:extLst>
              </p:cNvPr>
              <p:cNvSpPr txBox="1"/>
              <p:nvPr/>
            </p:nvSpPr>
            <p:spPr>
              <a:xfrm>
                <a:off x="8276606" y="1688707"/>
                <a:ext cx="686386" cy="373427"/>
              </a:xfrm>
              <a:prstGeom prst="rect">
                <a:avLst/>
              </a:prstGeom>
              <a:noFill/>
            </p:spPr>
            <p:txBody>
              <a:bodyPr wrap="none" rtlCol="0">
                <a:spAutoFit/>
              </a:bodyPr>
              <a:lstStyle/>
              <a:p>
                <a:r>
                  <a:rPr lang="en-US" altLang="ja-JP" sz="1600" dirty="0">
                    <a:solidFill>
                      <a:srgbClr val="FFC000"/>
                    </a:solidFill>
                    <a:latin typeface="HGP創英角ｺﾞｼｯｸUB" panose="020B0900000000000000" pitchFamily="50" charset="-128"/>
                    <a:ea typeface="HGP創英角ｺﾞｼｯｸUB" panose="020B0900000000000000" pitchFamily="50" charset="-128"/>
                  </a:rPr>
                  <a:t>10.0</a:t>
                </a:r>
                <a:endParaRPr lang="ja-JP" altLang="en-US" sz="1600" dirty="0">
                  <a:solidFill>
                    <a:srgbClr val="FFC000"/>
                  </a:solidFill>
                  <a:latin typeface="HGP創英角ｺﾞｼｯｸUB" panose="020B0900000000000000" pitchFamily="50" charset="-128"/>
                  <a:ea typeface="HGP創英角ｺﾞｼｯｸUB" panose="020B0900000000000000" pitchFamily="50" charset="-128"/>
                </a:endParaRPr>
              </a:p>
            </p:txBody>
          </p:sp>
        </p:grpSp>
      </p:grpSp>
      <p:sp>
        <p:nvSpPr>
          <p:cNvPr id="74" name="テキスト ボックス 73">
            <a:extLst>
              <a:ext uri="{FF2B5EF4-FFF2-40B4-BE49-F238E27FC236}">
                <a16:creationId xmlns:a16="http://schemas.microsoft.com/office/drawing/2014/main" id="{D356C1E8-2B8D-7441-AEE0-2AA4BB4572D9}"/>
              </a:ext>
            </a:extLst>
          </p:cNvPr>
          <p:cNvSpPr txBox="1"/>
          <p:nvPr/>
        </p:nvSpPr>
        <p:spPr>
          <a:xfrm>
            <a:off x="362382" y="5256774"/>
            <a:ext cx="314205" cy="338554"/>
          </a:xfrm>
          <a:prstGeom prst="rect">
            <a:avLst/>
          </a:prstGeom>
          <a:noFill/>
        </p:spPr>
        <p:txBody>
          <a:bodyPr wrap="square" rtlCol="0">
            <a:spAutoFit/>
          </a:bodyPr>
          <a:lstStyle/>
          <a:p>
            <a:r>
              <a:rPr lang="en-US" altLang="ja-JP" sz="1600" dirty="0">
                <a:solidFill>
                  <a:prstClr val="black"/>
                </a:solidFill>
                <a:latin typeface="HGP創英角ｺﾞｼｯｸUB" panose="020B0900000000000000" pitchFamily="50" charset="-128"/>
                <a:ea typeface="HGP創英角ｺﾞｼｯｸUB" panose="020B0900000000000000" pitchFamily="50" charset="-128"/>
              </a:rPr>
              <a:t>0</a:t>
            </a:r>
            <a:endParaRPr lang="ja-JP" altLang="en-US" sz="16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75" name="正方形/長方形 74">
            <a:extLst>
              <a:ext uri="{FF2B5EF4-FFF2-40B4-BE49-F238E27FC236}">
                <a16:creationId xmlns:a16="http://schemas.microsoft.com/office/drawing/2014/main" id="{4CDF3175-6215-2E45-8756-1772FCE08F8D}"/>
              </a:ext>
            </a:extLst>
          </p:cNvPr>
          <p:cNvSpPr/>
          <p:nvPr/>
        </p:nvSpPr>
        <p:spPr>
          <a:xfrm>
            <a:off x="6417346" y="5949774"/>
            <a:ext cx="1004523" cy="523220"/>
          </a:xfrm>
          <a:prstGeom prst="rect">
            <a:avLst/>
          </a:prstGeom>
          <a:noFill/>
        </p:spPr>
        <p:txBody>
          <a:bodyPr wrap="square">
            <a:spAutoFit/>
          </a:bodyPr>
          <a:lstStyle/>
          <a:p>
            <a:pPr algn="ctr"/>
            <a:r>
              <a:rPr lang="ja-JP" altLang="en-US" sz="1400" b="1" dirty="0">
                <a:solidFill>
                  <a:prstClr val="white"/>
                </a:solidFill>
                <a:latin typeface="+mn-ea"/>
              </a:rPr>
              <a:t>腎不全期</a:t>
            </a:r>
            <a:endParaRPr lang="en-US" altLang="ja-JP" sz="1400" b="1" dirty="0">
              <a:solidFill>
                <a:prstClr val="white"/>
              </a:solidFill>
              <a:latin typeface="+mn-ea"/>
            </a:endParaRPr>
          </a:p>
          <a:p>
            <a:pPr algn="ctr"/>
            <a:r>
              <a:rPr lang="ja-JP" altLang="en-US" sz="1400" b="1" dirty="0">
                <a:solidFill>
                  <a:prstClr val="white"/>
                </a:solidFill>
                <a:latin typeface="+mn-ea"/>
              </a:rPr>
              <a:t>第</a:t>
            </a:r>
            <a:r>
              <a:rPr lang="en-US" altLang="ja-JP" sz="1400" b="1" dirty="0">
                <a:solidFill>
                  <a:prstClr val="white"/>
                </a:solidFill>
                <a:latin typeface="+mn-ea"/>
              </a:rPr>
              <a:t>4</a:t>
            </a:r>
            <a:r>
              <a:rPr lang="ja-JP" altLang="en-US" sz="1400" b="1" dirty="0">
                <a:solidFill>
                  <a:prstClr val="white"/>
                </a:solidFill>
                <a:latin typeface="+mn-ea"/>
              </a:rPr>
              <a:t>期</a:t>
            </a:r>
          </a:p>
        </p:txBody>
      </p:sp>
      <p:sp>
        <p:nvSpPr>
          <p:cNvPr id="76" name="テキスト ボックス 75">
            <a:extLst>
              <a:ext uri="{FF2B5EF4-FFF2-40B4-BE49-F238E27FC236}">
                <a16:creationId xmlns:a16="http://schemas.microsoft.com/office/drawing/2014/main" id="{34851E81-D287-4147-BA9F-A782D2486328}"/>
              </a:ext>
            </a:extLst>
          </p:cNvPr>
          <p:cNvSpPr txBox="1"/>
          <p:nvPr/>
        </p:nvSpPr>
        <p:spPr>
          <a:xfrm>
            <a:off x="1078015" y="4390302"/>
            <a:ext cx="1213798" cy="338554"/>
          </a:xfrm>
          <a:prstGeom prst="rect">
            <a:avLst/>
          </a:prstGeom>
          <a:noFill/>
        </p:spPr>
        <p:txBody>
          <a:bodyPr wrap="square" rtlCol="0">
            <a:spAutoFit/>
          </a:bodyPr>
          <a:lstStyle/>
          <a:p>
            <a:r>
              <a:rPr lang="ja-JP" altLang="en-US" sz="1600" b="1" dirty="0">
                <a:solidFill>
                  <a:prstClr val="black"/>
                </a:solidFill>
                <a:latin typeface="+mn-ea"/>
              </a:rPr>
              <a:t>糖尿病発病</a:t>
            </a:r>
          </a:p>
        </p:txBody>
      </p:sp>
      <p:sp>
        <p:nvSpPr>
          <p:cNvPr id="77" name="下矢印 76">
            <a:extLst>
              <a:ext uri="{FF2B5EF4-FFF2-40B4-BE49-F238E27FC236}">
                <a16:creationId xmlns:a16="http://schemas.microsoft.com/office/drawing/2014/main" id="{EA3614E1-2231-AE49-968F-842F56352937}"/>
              </a:ext>
            </a:extLst>
          </p:cNvPr>
          <p:cNvSpPr/>
          <p:nvPr/>
        </p:nvSpPr>
        <p:spPr>
          <a:xfrm>
            <a:off x="1592365" y="4784716"/>
            <a:ext cx="293859" cy="241620"/>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34788620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615D1945-54CA-D54E-9F97-CD3797537996}"/>
              </a:ext>
            </a:extLst>
          </p:cNvPr>
          <p:cNvSpPr txBox="1"/>
          <p:nvPr/>
        </p:nvSpPr>
        <p:spPr>
          <a:xfrm>
            <a:off x="313318" y="38139"/>
            <a:ext cx="2741456" cy="369332"/>
          </a:xfrm>
          <a:prstGeom prst="rect">
            <a:avLst/>
          </a:prstGeom>
          <a:noFill/>
        </p:spPr>
        <p:txBody>
          <a:bodyPr wrap="none" rtlCol="0">
            <a:spAutoFit/>
          </a:bodyPr>
          <a:lstStyle/>
          <a:p>
            <a:r>
              <a:rPr lang="ja-JP" altLang="en-US" b="1" dirty="0">
                <a:solidFill>
                  <a:schemeClr val="bg1"/>
                </a:solidFill>
                <a:latin typeface="+mj-ea"/>
                <a:ea typeface="+mj-ea"/>
              </a:rPr>
              <a:t>糖尿病性腎症の診断手順</a:t>
            </a:r>
          </a:p>
        </p:txBody>
      </p:sp>
      <p:sp>
        <p:nvSpPr>
          <p:cNvPr id="4" name="テキスト ボックス 3">
            <a:extLst>
              <a:ext uri="{FF2B5EF4-FFF2-40B4-BE49-F238E27FC236}">
                <a16:creationId xmlns:a16="http://schemas.microsoft.com/office/drawing/2014/main" id="{D276BB34-DF65-B841-B80F-523548226762}"/>
              </a:ext>
            </a:extLst>
          </p:cNvPr>
          <p:cNvSpPr txBox="1"/>
          <p:nvPr/>
        </p:nvSpPr>
        <p:spPr>
          <a:xfrm>
            <a:off x="3647310" y="796642"/>
            <a:ext cx="1723549" cy="461665"/>
          </a:xfrm>
          <a:prstGeom prst="rect">
            <a:avLst/>
          </a:prstGeom>
          <a:noFill/>
        </p:spPr>
        <p:txBody>
          <a:bodyPr wrap="none" rtlCol="0">
            <a:spAutoFit/>
          </a:bodyPr>
          <a:lstStyle/>
          <a:p>
            <a:r>
              <a:rPr lang="ja-JP" altLang="en-US" sz="2400" dirty="0">
                <a:latin typeface="+mn-ea"/>
              </a:rPr>
              <a:t>糖尿病患者</a:t>
            </a:r>
          </a:p>
        </p:txBody>
      </p:sp>
      <p:grpSp>
        <p:nvGrpSpPr>
          <p:cNvPr id="6" name="グループ化 5">
            <a:extLst>
              <a:ext uri="{FF2B5EF4-FFF2-40B4-BE49-F238E27FC236}">
                <a16:creationId xmlns:a16="http://schemas.microsoft.com/office/drawing/2014/main" id="{0EC688F9-0722-464D-ACBD-310152260381}"/>
              </a:ext>
            </a:extLst>
          </p:cNvPr>
          <p:cNvGrpSpPr/>
          <p:nvPr/>
        </p:nvGrpSpPr>
        <p:grpSpPr>
          <a:xfrm>
            <a:off x="2740226" y="1748135"/>
            <a:ext cx="3518912" cy="830997"/>
            <a:chOff x="3189785" y="1594458"/>
            <a:chExt cx="3518912" cy="830997"/>
          </a:xfrm>
        </p:grpSpPr>
        <p:sp>
          <p:nvSpPr>
            <p:cNvPr id="7" name="テキスト ボックス 6">
              <a:extLst>
                <a:ext uri="{FF2B5EF4-FFF2-40B4-BE49-F238E27FC236}">
                  <a16:creationId xmlns:a16="http://schemas.microsoft.com/office/drawing/2014/main" id="{A01B2778-589C-204B-8F18-700917CA9725}"/>
                </a:ext>
              </a:extLst>
            </p:cNvPr>
            <p:cNvSpPr txBox="1"/>
            <p:nvPr/>
          </p:nvSpPr>
          <p:spPr>
            <a:xfrm>
              <a:off x="3189785" y="1594458"/>
              <a:ext cx="3518912" cy="461665"/>
            </a:xfrm>
            <a:prstGeom prst="rect">
              <a:avLst/>
            </a:prstGeom>
            <a:noFill/>
          </p:spPr>
          <p:txBody>
            <a:bodyPr wrap="none" rtlCol="0">
              <a:spAutoFit/>
            </a:bodyPr>
            <a:lstStyle/>
            <a:p>
              <a:r>
                <a:rPr lang="ja-JP" altLang="en-US" sz="2400" dirty="0">
                  <a:latin typeface="+mn-ea"/>
                </a:rPr>
                <a:t>微量アルブミン尿・蛋白尿</a:t>
              </a:r>
            </a:p>
          </p:txBody>
        </p:sp>
        <p:sp>
          <p:nvSpPr>
            <p:cNvPr id="8" name="テキスト ボックス 7">
              <a:extLst>
                <a:ext uri="{FF2B5EF4-FFF2-40B4-BE49-F238E27FC236}">
                  <a16:creationId xmlns:a16="http://schemas.microsoft.com/office/drawing/2014/main" id="{11B07633-4064-9840-99D4-07216C43313A}"/>
                </a:ext>
              </a:extLst>
            </p:cNvPr>
            <p:cNvSpPr txBox="1"/>
            <p:nvPr/>
          </p:nvSpPr>
          <p:spPr>
            <a:xfrm>
              <a:off x="3859840" y="1963790"/>
              <a:ext cx="1723549" cy="461665"/>
            </a:xfrm>
            <a:prstGeom prst="rect">
              <a:avLst/>
            </a:prstGeom>
            <a:noFill/>
          </p:spPr>
          <p:txBody>
            <a:bodyPr wrap="none" rtlCol="0">
              <a:spAutoFit/>
            </a:bodyPr>
            <a:lstStyle/>
            <a:p>
              <a:r>
                <a:rPr lang="ja-JP" altLang="en-US" sz="2400" dirty="0">
                  <a:latin typeface="+mn-ea"/>
                </a:rPr>
                <a:t>腎機能障害</a:t>
              </a:r>
            </a:p>
          </p:txBody>
        </p:sp>
      </p:grpSp>
      <p:sp>
        <p:nvSpPr>
          <p:cNvPr id="9" name="テキスト ボックス 8">
            <a:extLst>
              <a:ext uri="{FF2B5EF4-FFF2-40B4-BE49-F238E27FC236}">
                <a16:creationId xmlns:a16="http://schemas.microsoft.com/office/drawing/2014/main" id="{7D3F8AF8-D2EB-C143-B737-DE98B3F86B3C}"/>
              </a:ext>
            </a:extLst>
          </p:cNvPr>
          <p:cNvSpPr txBox="1"/>
          <p:nvPr/>
        </p:nvSpPr>
        <p:spPr>
          <a:xfrm>
            <a:off x="3082467" y="3068960"/>
            <a:ext cx="2834430" cy="461665"/>
          </a:xfrm>
          <a:prstGeom prst="rect">
            <a:avLst/>
          </a:prstGeom>
          <a:noFill/>
        </p:spPr>
        <p:txBody>
          <a:bodyPr wrap="none" rtlCol="0">
            <a:spAutoFit/>
          </a:bodyPr>
          <a:lstStyle/>
          <a:p>
            <a:r>
              <a:rPr lang="ja-JP" altLang="en-US" sz="2400" dirty="0">
                <a:latin typeface="+mn-ea"/>
              </a:rPr>
              <a:t>糖尿病性腎症を疑う</a:t>
            </a:r>
          </a:p>
        </p:txBody>
      </p:sp>
      <p:sp>
        <p:nvSpPr>
          <p:cNvPr id="10" name="テキスト ボックス 9">
            <a:extLst>
              <a:ext uri="{FF2B5EF4-FFF2-40B4-BE49-F238E27FC236}">
                <a16:creationId xmlns:a16="http://schemas.microsoft.com/office/drawing/2014/main" id="{BB91C455-71B5-084A-A502-E51B73431A87}"/>
              </a:ext>
            </a:extLst>
          </p:cNvPr>
          <p:cNvSpPr txBox="1"/>
          <p:nvPr/>
        </p:nvSpPr>
        <p:spPr>
          <a:xfrm>
            <a:off x="2450083" y="5889466"/>
            <a:ext cx="4099199" cy="830997"/>
          </a:xfrm>
          <a:prstGeom prst="rect">
            <a:avLst/>
          </a:prstGeom>
          <a:noFill/>
        </p:spPr>
        <p:txBody>
          <a:bodyPr wrap="none" rtlCol="0">
            <a:spAutoFit/>
          </a:bodyPr>
          <a:lstStyle/>
          <a:p>
            <a:r>
              <a:rPr lang="ja-JP" altLang="en-US" sz="2400" dirty="0">
                <a:latin typeface="+mn-ea"/>
              </a:rPr>
              <a:t>臨床的に糖尿病性腎症と診断</a:t>
            </a:r>
            <a:endParaRPr lang="en-US" altLang="ja-JP" sz="2400" dirty="0">
              <a:latin typeface="+mn-ea"/>
            </a:endParaRPr>
          </a:p>
          <a:p>
            <a:r>
              <a:rPr lang="ja-JP" altLang="en-US" sz="2400" dirty="0">
                <a:latin typeface="+mn-ea"/>
              </a:rPr>
              <a:t>（確定診断は腎生検による）</a:t>
            </a:r>
          </a:p>
        </p:txBody>
      </p:sp>
      <p:sp>
        <p:nvSpPr>
          <p:cNvPr id="11" name="ストライプ矢印 10">
            <a:extLst>
              <a:ext uri="{FF2B5EF4-FFF2-40B4-BE49-F238E27FC236}">
                <a16:creationId xmlns:a16="http://schemas.microsoft.com/office/drawing/2014/main" id="{A5C9F465-3C15-EB46-8327-00E7744641F1}"/>
              </a:ext>
            </a:extLst>
          </p:cNvPr>
          <p:cNvSpPr/>
          <p:nvPr/>
        </p:nvSpPr>
        <p:spPr>
          <a:xfrm rot="5400000">
            <a:off x="4267979" y="1216681"/>
            <a:ext cx="463406" cy="573080"/>
          </a:xfrm>
          <a:prstGeom prst="striped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2" name="ストライプ矢印 11">
            <a:extLst>
              <a:ext uri="{FF2B5EF4-FFF2-40B4-BE49-F238E27FC236}">
                <a16:creationId xmlns:a16="http://schemas.microsoft.com/office/drawing/2014/main" id="{1F65BBF4-93DA-8D4A-902A-C1D5D464E1D9}"/>
              </a:ext>
            </a:extLst>
          </p:cNvPr>
          <p:cNvSpPr/>
          <p:nvPr/>
        </p:nvSpPr>
        <p:spPr>
          <a:xfrm rot="5400000">
            <a:off x="4267979" y="2537506"/>
            <a:ext cx="463406" cy="573080"/>
          </a:xfrm>
          <a:prstGeom prst="striped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13" name="グループ化 12">
            <a:extLst>
              <a:ext uri="{FF2B5EF4-FFF2-40B4-BE49-F238E27FC236}">
                <a16:creationId xmlns:a16="http://schemas.microsoft.com/office/drawing/2014/main" id="{2DA48588-9494-8044-91C3-1390D0EF11CF}"/>
              </a:ext>
            </a:extLst>
          </p:cNvPr>
          <p:cNvGrpSpPr/>
          <p:nvPr/>
        </p:nvGrpSpPr>
        <p:grpSpPr>
          <a:xfrm>
            <a:off x="1689705" y="3637391"/>
            <a:ext cx="5619954" cy="1650957"/>
            <a:chOff x="1689705" y="3538926"/>
            <a:chExt cx="5619954" cy="1650957"/>
          </a:xfrm>
        </p:grpSpPr>
        <p:sp>
          <p:nvSpPr>
            <p:cNvPr id="14" name="正方形/長方形 13">
              <a:extLst>
                <a:ext uri="{FF2B5EF4-FFF2-40B4-BE49-F238E27FC236}">
                  <a16:creationId xmlns:a16="http://schemas.microsoft.com/office/drawing/2014/main" id="{F8420354-ECDA-2A49-9CB6-A3CB67893AD0}"/>
                </a:ext>
              </a:extLst>
            </p:cNvPr>
            <p:cNvSpPr/>
            <p:nvPr/>
          </p:nvSpPr>
          <p:spPr>
            <a:xfrm>
              <a:off x="4573355" y="3548508"/>
              <a:ext cx="2736304" cy="1640617"/>
            </a:xfrm>
            <a:prstGeom prst="rect">
              <a:avLst/>
            </a:prstGeom>
            <a:solidFill>
              <a:srgbClr val="FFD8BD"/>
            </a:solidFill>
            <a:ln w="889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chemeClr val="tx1"/>
                </a:solidFill>
                <a:latin typeface="+mn-ea"/>
              </a:endParaRPr>
            </a:p>
          </p:txBody>
        </p:sp>
        <p:grpSp>
          <p:nvGrpSpPr>
            <p:cNvPr id="15" name="グループ化 14">
              <a:extLst>
                <a:ext uri="{FF2B5EF4-FFF2-40B4-BE49-F238E27FC236}">
                  <a16:creationId xmlns:a16="http://schemas.microsoft.com/office/drawing/2014/main" id="{1EB13F51-1CD9-2642-B38F-0741C54A478C}"/>
                </a:ext>
              </a:extLst>
            </p:cNvPr>
            <p:cNvGrpSpPr/>
            <p:nvPr/>
          </p:nvGrpSpPr>
          <p:grpSpPr>
            <a:xfrm>
              <a:off x="1689705" y="3538926"/>
              <a:ext cx="5618599" cy="1650957"/>
              <a:chOff x="1689705" y="3538926"/>
              <a:chExt cx="5618599" cy="1650957"/>
            </a:xfrm>
          </p:grpSpPr>
          <p:grpSp>
            <p:nvGrpSpPr>
              <p:cNvPr id="16" name="グループ化 15">
                <a:extLst>
                  <a:ext uri="{FF2B5EF4-FFF2-40B4-BE49-F238E27FC236}">
                    <a16:creationId xmlns:a16="http://schemas.microsoft.com/office/drawing/2014/main" id="{39AE2E42-08AB-8049-AFA0-392C69DB2F8A}"/>
                  </a:ext>
                </a:extLst>
              </p:cNvPr>
              <p:cNvGrpSpPr/>
              <p:nvPr/>
            </p:nvGrpSpPr>
            <p:grpSpPr>
              <a:xfrm>
                <a:off x="1689705" y="3538926"/>
                <a:ext cx="2738279" cy="1650957"/>
                <a:chOff x="1689705" y="3538926"/>
                <a:chExt cx="2738279" cy="1650957"/>
              </a:xfrm>
            </p:grpSpPr>
            <p:sp>
              <p:nvSpPr>
                <p:cNvPr id="20" name="正方形/長方形 19">
                  <a:extLst>
                    <a:ext uri="{FF2B5EF4-FFF2-40B4-BE49-F238E27FC236}">
                      <a16:creationId xmlns:a16="http://schemas.microsoft.com/office/drawing/2014/main" id="{A3714B19-3648-F949-8CAD-2A00A8B76179}"/>
                    </a:ext>
                  </a:extLst>
                </p:cNvPr>
                <p:cNvSpPr/>
                <p:nvPr/>
              </p:nvSpPr>
              <p:spPr>
                <a:xfrm>
                  <a:off x="1689705" y="3549266"/>
                  <a:ext cx="2736304" cy="1640617"/>
                </a:xfrm>
                <a:prstGeom prst="rect">
                  <a:avLst/>
                </a:prstGeom>
                <a:solidFill>
                  <a:schemeClr val="accent2">
                    <a:lumMod val="20000"/>
                    <a:lumOff val="80000"/>
                  </a:schemeClr>
                </a:solidFill>
                <a:ln w="889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chemeClr val="tx1"/>
                    </a:solidFill>
                    <a:latin typeface="+mn-ea"/>
                  </a:endParaRPr>
                </a:p>
              </p:txBody>
            </p:sp>
            <p:sp>
              <p:nvSpPr>
                <p:cNvPr id="21" name="テキスト ボックス 20">
                  <a:extLst>
                    <a:ext uri="{FF2B5EF4-FFF2-40B4-BE49-F238E27FC236}">
                      <a16:creationId xmlns:a16="http://schemas.microsoft.com/office/drawing/2014/main" id="{5A3D44CD-4B20-7F46-BD0B-A238F695D007}"/>
                    </a:ext>
                  </a:extLst>
                </p:cNvPr>
                <p:cNvSpPr txBox="1"/>
                <p:nvPr/>
              </p:nvSpPr>
              <p:spPr>
                <a:xfrm>
                  <a:off x="2113099" y="3689737"/>
                  <a:ext cx="1893467" cy="1323439"/>
                </a:xfrm>
                <a:prstGeom prst="rect">
                  <a:avLst/>
                </a:prstGeom>
                <a:noFill/>
              </p:spPr>
              <p:txBody>
                <a:bodyPr wrap="none" rtlCol="0">
                  <a:spAutoFit/>
                </a:bodyPr>
                <a:lstStyle/>
                <a:p>
                  <a:r>
                    <a:rPr lang="ja-JP" altLang="en-US" sz="2000" dirty="0">
                      <a:latin typeface="+mn-ea"/>
                    </a:rPr>
                    <a:t>参考所見</a:t>
                  </a:r>
                  <a:endParaRPr lang="en-US" altLang="ja-JP" sz="2000" dirty="0">
                    <a:latin typeface="+mn-ea"/>
                  </a:endParaRPr>
                </a:p>
                <a:p>
                  <a:r>
                    <a:rPr lang="ja-JP" altLang="en-US" sz="2000" dirty="0">
                      <a:latin typeface="+mn-ea"/>
                    </a:rPr>
                    <a:t>　罹病機関</a:t>
                  </a:r>
                  <a:endParaRPr lang="en-US" altLang="ja-JP" sz="2000" dirty="0">
                    <a:latin typeface="+mn-ea"/>
                  </a:endParaRPr>
                </a:p>
                <a:p>
                  <a:r>
                    <a:rPr lang="ja-JP" altLang="en-US" sz="2000" dirty="0">
                      <a:latin typeface="+mn-ea"/>
                    </a:rPr>
                    <a:t>　血糖管理状態</a:t>
                  </a:r>
                  <a:endParaRPr lang="en-US" altLang="ja-JP" sz="2000" dirty="0">
                    <a:latin typeface="+mn-ea"/>
                  </a:endParaRPr>
                </a:p>
                <a:p>
                  <a:r>
                    <a:rPr lang="ja-JP" altLang="en-US" sz="2000" dirty="0">
                      <a:latin typeface="+mn-ea"/>
                    </a:rPr>
                    <a:t>　網膜症の有無</a:t>
                  </a:r>
                  <a:endParaRPr lang="en-US" altLang="ja-JP" sz="2000" dirty="0">
                    <a:latin typeface="+mn-ea"/>
                  </a:endParaRPr>
                </a:p>
              </p:txBody>
            </p:sp>
            <p:sp>
              <p:nvSpPr>
                <p:cNvPr id="22" name="正方形/長方形 21">
                  <a:extLst>
                    <a:ext uri="{FF2B5EF4-FFF2-40B4-BE49-F238E27FC236}">
                      <a16:creationId xmlns:a16="http://schemas.microsoft.com/office/drawing/2014/main" id="{B8ACC2B4-BADB-F148-AADA-7EF9BC7447CD}"/>
                    </a:ext>
                  </a:extLst>
                </p:cNvPr>
                <p:cNvSpPr/>
                <p:nvPr/>
              </p:nvSpPr>
              <p:spPr>
                <a:xfrm>
                  <a:off x="1691680" y="3538926"/>
                  <a:ext cx="2736304" cy="1640617"/>
                </a:xfrm>
                <a:prstGeom prst="rect">
                  <a:avLst/>
                </a:prstGeom>
                <a:noFill/>
                <a:ln w="88900">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chemeClr val="tx1"/>
                    </a:solidFill>
                    <a:latin typeface="+mn-ea"/>
                  </a:endParaRPr>
                </a:p>
              </p:txBody>
            </p:sp>
          </p:grpSp>
          <p:grpSp>
            <p:nvGrpSpPr>
              <p:cNvPr id="17" name="グループ化 16">
                <a:extLst>
                  <a:ext uri="{FF2B5EF4-FFF2-40B4-BE49-F238E27FC236}">
                    <a16:creationId xmlns:a16="http://schemas.microsoft.com/office/drawing/2014/main" id="{7F7BDCE1-3B9A-DD4C-BE76-9D9A560242CC}"/>
                  </a:ext>
                </a:extLst>
              </p:cNvPr>
              <p:cNvGrpSpPr/>
              <p:nvPr/>
            </p:nvGrpSpPr>
            <p:grpSpPr>
              <a:xfrm>
                <a:off x="4572000" y="3538926"/>
                <a:ext cx="2736304" cy="1640617"/>
                <a:chOff x="4720183" y="3300550"/>
                <a:chExt cx="2736304" cy="1640617"/>
              </a:xfrm>
            </p:grpSpPr>
            <p:sp>
              <p:nvSpPr>
                <p:cNvPr id="18" name="テキスト ボックス 17">
                  <a:extLst>
                    <a:ext uri="{FF2B5EF4-FFF2-40B4-BE49-F238E27FC236}">
                      <a16:creationId xmlns:a16="http://schemas.microsoft.com/office/drawing/2014/main" id="{6A278571-10AA-E740-A732-3A195DF92390}"/>
                    </a:ext>
                  </a:extLst>
                </p:cNvPr>
                <p:cNvSpPr txBox="1"/>
                <p:nvPr/>
              </p:nvSpPr>
              <p:spPr>
                <a:xfrm>
                  <a:off x="5022980" y="3459139"/>
                  <a:ext cx="2130711" cy="1323439"/>
                </a:xfrm>
                <a:prstGeom prst="rect">
                  <a:avLst/>
                </a:prstGeom>
                <a:noFill/>
              </p:spPr>
              <p:txBody>
                <a:bodyPr wrap="none" rtlCol="0">
                  <a:spAutoFit/>
                </a:bodyPr>
                <a:lstStyle/>
                <a:p>
                  <a:r>
                    <a:rPr lang="ja-JP" altLang="en-US" sz="2000" dirty="0">
                      <a:latin typeface="+mn-ea"/>
                    </a:rPr>
                    <a:t>除外項目</a:t>
                  </a:r>
                  <a:endParaRPr lang="en-US" altLang="ja-JP" sz="2000" dirty="0">
                    <a:latin typeface="+mn-ea"/>
                  </a:endParaRPr>
                </a:p>
                <a:p>
                  <a:r>
                    <a:rPr lang="ja-JP" altLang="en-US" sz="2000" dirty="0">
                      <a:latin typeface="+mn-ea"/>
                    </a:rPr>
                    <a:t>　薬剤性腎障害</a:t>
                  </a:r>
                  <a:endParaRPr lang="en-US" altLang="ja-JP" sz="2000" dirty="0">
                    <a:latin typeface="+mn-ea"/>
                  </a:endParaRPr>
                </a:p>
                <a:p>
                  <a:r>
                    <a:rPr lang="ja-JP" altLang="en-US" sz="2000" dirty="0">
                      <a:latin typeface="+mn-ea"/>
                    </a:rPr>
                    <a:t>　他の全身性疾患</a:t>
                  </a:r>
                  <a:endParaRPr lang="en-US" altLang="ja-JP" sz="2000" dirty="0">
                    <a:latin typeface="+mn-ea"/>
                  </a:endParaRPr>
                </a:p>
                <a:p>
                  <a:r>
                    <a:rPr lang="ja-JP" altLang="en-US" sz="2000" dirty="0">
                      <a:latin typeface="+mn-ea"/>
                    </a:rPr>
                    <a:t>　　（膠原病など）</a:t>
                  </a:r>
                </a:p>
              </p:txBody>
            </p:sp>
            <p:sp>
              <p:nvSpPr>
                <p:cNvPr id="19" name="正方形/長方形 18">
                  <a:extLst>
                    <a:ext uri="{FF2B5EF4-FFF2-40B4-BE49-F238E27FC236}">
                      <a16:creationId xmlns:a16="http://schemas.microsoft.com/office/drawing/2014/main" id="{2EF684CF-0274-A743-BC9F-A900D7BF2C1A}"/>
                    </a:ext>
                  </a:extLst>
                </p:cNvPr>
                <p:cNvSpPr/>
                <p:nvPr/>
              </p:nvSpPr>
              <p:spPr>
                <a:xfrm>
                  <a:off x="4720183" y="3300550"/>
                  <a:ext cx="2736304" cy="1640617"/>
                </a:xfrm>
                <a:prstGeom prst="rect">
                  <a:avLst/>
                </a:prstGeom>
                <a:noFill/>
                <a:ln w="88900">
                  <a:solidFill>
                    <a:srgbClr val="FF66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chemeClr val="tx1"/>
                    </a:solidFill>
                    <a:latin typeface="+mn-ea"/>
                  </a:endParaRPr>
                </a:p>
              </p:txBody>
            </p:sp>
          </p:grpSp>
        </p:grpSp>
      </p:grpSp>
      <p:sp>
        <p:nvSpPr>
          <p:cNvPr id="23" name="ストライプ矢印 22">
            <a:extLst>
              <a:ext uri="{FF2B5EF4-FFF2-40B4-BE49-F238E27FC236}">
                <a16:creationId xmlns:a16="http://schemas.microsoft.com/office/drawing/2014/main" id="{36A54929-48E9-024B-B6BA-81D202800E16}"/>
              </a:ext>
            </a:extLst>
          </p:cNvPr>
          <p:cNvSpPr/>
          <p:nvPr/>
        </p:nvSpPr>
        <p:spPr>
          <a:xfrm rot="5400000">
            <a:off x="4267979" y="5390387"/>
            <a:ext cx="463406" cy="573080"/>
          </a:xfrm>
          <a:prstGeom prst="striped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50677330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45C6ADEA-0355-F341-AE6D-B9FD12206D92}"/>
              </a:ext>
            </a:extLst>
          </p:cNvPr>
          <p:cNvSpPr txBox="1"/>
          <p:nvPr/>
        </p:nvSpPr>
        <p:spPr>
          <a:xfrm>
            <a:off x="1369368" y="1894364"/>
            <a:ext cx="4782078" cy="646331"/>
          </a:xfrm>
          <a:prstGeom prst="rect">
            <a:avLst/>
          </a:prstGeom>
          <a:noFill/>
        </p:spPr>
        <p:txBody>
          <a:bodyPr wrap="none" rtlCol="0">
            <a:spAutoFit/>
          </a:bodyPr>
          <a:lstStyle/>
          <a:p>
            <a:r>
              <a:rPr lang="ja-JP" altLang="en-US" sz="3600" dirty="0">
                <a:solidFill>
                  <a:prstClr val="black"/>
                </a:solidFill>
                <a:latin typeface="+mj-ea"/>
                <a:ea typeface="+mj-ea"/>
              </a:rPr>
              <a:t>忘れてならないのが・・・</a:t>
            </a:r>
          </a:p>
        </p:txBody>
      </p:sp>
      <p:sp>
        <p:nvSpPr>
          <p:cNvPr id="5" name="テキスト ボックス 4">
            <a:extLst>
              <a:ext uri="{FF2B5EF4-FFF2-40B4-BE49-F238E27FC236}">
                <a16:creationId xmlns:a16="http://schemas.microsoft.com/office/drawing/2014/main" id="{1563FA74-4A5D-3A46-AD0F-7F2852CC954B}"/>
              </a:ext>
            </a:extLst>
          </p:cNvPr>
          <p:cNvSpPr txBox="1"/>
          <p:nvPr/>
        </p:nvSpPr>
        <p:spPr>
          <a:xfrm>
            <a:off x="3169568" y="3406532"/>
            <a:ext cx="4431021" cy="1754326"/>
          </a:xfrm>
          <a:prstGeom prst="rect">
            <a:avLst/>
          </a:prstGeom>
          <a:noFill/>
        </p:spPr>
        <p:txBody>
          <a:bodyPr wrap="none" rtlCol="0">
            <a:spAutoFit/>
          </a:bodyPr>
          <a:lstStyle/>
          <a:p>
            <a:r>
              <a:rPr lang="ja-JP" altLang="en-US" sz="3600" dirty="0">
                <a:solidFill>
                  <a:prstClr val="black"/>
                </a:solidFill>
                <a:latin typeface="+mn-ea"/>
              </a:rPr>
              <a:t>糖尿病の方に</a:t>
            </a:r>
            <a:endParaRPr lang="en-US" altLang="ja-JP" sz="3600" dirty="0">
              <a:solidFill>
                <a:prstClr val="black"/>
              </a:solidFill>
              <a:latin typeface="+mn-ea"/>
            </a:endParaRPr>
          </a:p>
          <a:p>
            <a:r>
              <a:rPr lang="ja-JP" altLang="en-US" sz="3600" dirty="0">
                <a:solidFill>
                  <a:prstClr val="black"/>
                </a:solidFill>
                <a:latin typeface="+mn-ea"/>
              </a:rPr>
              <a:t>他の腎疾患を</a:t>
            </a:r>
            <a:endParaRPr lang="en-US" altLang="ja-JP" sz="3600" dirty="0">
              <a:solidFill>
                <a:prstClr val="black"/>
              </a:solidFill>
              <a:latin typeface="+mn-ea"/>
            </a:endParaRPr>
          </a:p>
          <a:p>
            <a:r>
              <a:rPr lang="ja-JP" altLang="en-US" sz="3600" dirty="0">
                <a:solidFill>
                  <a:prstClr val="black"/>
                </a:solidFill>
                <a:latin typeface="+mn-ea"/>
              </a:rPr>
              <a:t>合併することがある！</a:t>
            </a:r>
          </a:p>
        </p:txBody>
      </p:sp>
    </p:spTree>
    <p:extLst>
      <p:ext uri="{BB962C8B-B14F-4D97-AF65-F5344CB8AC3E}">
        <p14:creationId xmlns:p14="http://schemas.microsoft.com/office/powerpoint/2010/main" val="314737820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B9D900E-35BB-2D46-AD63-DF6659824077}"/>
              </a:ext>
            </a:extLst>
          </p:cNvPr>
          <p:cNvSpPr txBox="1"/>
          <p:nvPr/>
        </p:nvSpPr>
        <p:spPr>
          <a:xfrm>
            <a:off x="313318" y="25439"/>
            <a:ext cx="5561138" cy="369332"/>
          </a:xfrm>
          <a:prstGeom prst="rect">
            <a:avLst/>
          </a:prstGeom>
          <a:noFill/>
        </p:spPr>
        <p:txBody>
          <a:bodyPr wrap="none" rtlCol="0">
            <a:spAutoFit/>
          </a:bodyPr>
          <a:lstStyle/>
          <a:p>
            <a:r>
              <a:rPr lang="ja-JP" altLang="en-US" b="1" dirty="0">
                <a:solidFill>
                  <a:schemeClr val="bg1"/>
                </a:solidFill>
                <a:latin typeface="+mj-ea"/>
                <a:ea typeface="+mj-ea"/>
              </a:rPr>
              <a:t>糖尿病患者で他の腎疾患を疑う基準　（腎生検の適応）</a:t>
            </a:r>
          </a:p>
        </p:txBody>
      </p:sp>
      <p:sp>
        <p:nvSpPr>
          <p:cNvPr id="7" name="正方形/長方形 6">
            <a:extLst>
              <a:ext uri="{FF2B5EF4-FFF2-40B4-BE49-F238E27FC236}">
                <a16:creationId xmlns:a16="http://schemas.microsoft.com/office/drawing/2014/main" id="{5D726FEA-FF0F-6F40-842D-5B2C79747C25}"/>
              </a:ext>
            </a:extLst>
          </p:cNvPr>
          <p:cNvSpPr/>
          <p:nvPr/>
        </p:nvSpPr>
        <p:spPr>
          <a:xfrm>
            <a:off x="755576" y="3606718"/>
            <a:ext cx="7560840" cy="2630594"/>
          </a:xfrm>
          <a:prstGeom prst="rect">
            <a:avLst/>
          </a:prstGeom>
          <a:noFill/>
          <a:ln w="63500"/>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ja-JP" altLang="en-US">
              <a:solidFill>
                <a:prstClr val="white"/>
              </a:solidFill>
            </a:endParaRPr>
          </a:p>
        </p:txBody>
      </p:sp>
      <p:sp>
        <p:nvSpPr>
          <p:cNvPr id="8" name="正方形/長方形 7">
            <a:extLst>
              <a:ext uri="{FF2B5EF4-FFF2-40B4-BE49-F238E27FC236}">
                <a16:creationId xmlns:a16="http://schemas.microsoft.com/office/drawing/2014/main" id="{C9B29FF4-CF23-E047-8CCE-4AAA0AA6BFFC}"/>
              </a:ext>
            </a:extLst>
          </p:cNvPr>
          <p:cNvSpPr/>
          <p:nvPr/>
        </p:nvSpPr>
        <p:spPr>
          <a:xfrm>
            <a:off x="755576" y="980728"/>
            <a:ext cx="7560840" cy="2376264"/>
          </a:xfrm>
          <a:prstGeom prst="rect">
            <a:avLst/>
          </a:prstGeom>
          <a:noFill/>
          <a:ln w="63500"/>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ja-JP" altLang="en-US">
              <a:solidFill>
                <a:prstClr val="white"/>
              </a:solidFill>
            </a:endParaRPr>
          </a:p>
        </p:txBody>
      </p:sp>
      <p:sp>
        <p:nvSpPr>
          <p:cNvPr id="9" name="テキスト ボックス 8">
            <a:extLst>
              <a:ext uri="{FF2B5EF4-FFF2-40B4-BE49-F238E27FC236}">
                <a16:creationId xmlns:a16="http://schemas.microsoft.com/office/drawing/2014/main" id="{0FE19142-13E9-C645-B190-5FE49AE01EA4}"/>
              </a:ext>
            </a:extLst>
          </p:cNvPr>
          <p:cNvSpPr txBox="1"/>
          <p:nvPr/>
        </p:nvSpPr>
        <p:spPr>
          <a:xfrm>
            <a:off x="1115616" y="1071320"/>
            <a:ext cx="2031325" cy="461665"/>
          </a:xfrm>
          <a:prstGeom prst="rect">
            <a:avLst/>
          </a:prstGeom>
          <a:noFill/>
        </p:spPr>
        <p:txBody>
          <a:bodyPr wrap="none" rtlCol="0">
            <a:spAutoFit/>
          </a:bodyPr>
          <a:lstStyle/>
          <a:p>
            <a:r>
              <a:rPr lang="en-US" altLang="ja-JP" sz="2400" dirty="0">
                <a:solidFill>
                  <a:prstClr val="black"/>
                </a:solidFill>
                <a:latin typeface="+mj-ea"/>
                <a:ea typeface="+mj-ea"/>
              </a:rPr>
              <a:t>【</a:t>
            </a:r>
            <a:r>
              <a:rPr lang="ja-JP" altLang="en-US" sz="2400" dirty="0">
                <a:solidFill>
                  <a:prstClr val="black"/>
                </a:solidFill>
                <a:latin typeface="+mj-ea"/>
                <a:ea typeface="+mj-ea"/>
              </a:rPr>
              <a:t>基本的条件</a:t>
            </a:r>
            <a:r>
              <a:rPr lang="en-US" altLang="ja-JP" sz="2400" dirty="0">
                <a:solidFill>
                  <a:prstClr val="black"/>
                </a:solidFill>
                <a:latin typeface="+mj-ea"/>
                <a:ea typeface="+mj-ea"/>
              </a:rPr>
              <a:t>】</a:t>
            </a:r>
            <a:endParaRPr lang="ja-JP" altLang="en-US" sz="2400" dirty="0">
              <a:solidFill>
                <a:prstClr val="black"/>
              </a:solidFill>
              <a:latin typeface="+mj-ea"/>
              <a:ea typeface="+mj-ea"/>
            </a:endParaRPr>
          </a:p>
        </p:txBody>
      </p:sp>
      <p:sp>
        <p:nvSpPr>
          <p:cNvPr id="10" name="テキスト ボックス 9">
            <a:extLst>
              <a:ext uri="{FF2B5EF4-FFF2-40B4-BE49-F238E27FC236}">
                <a16:creationId xmlns:a16="http://schemas.microsoft.com/office/drawing/2014/main" id="{A32FDC06-71FD-4848-80AD-6BC1B7E1306D}"/>
              </a:ext>
            </a:extLst>
          </p:cNvPr>
          <p:cNvSpPr txBox="1"/>
          <p:nvPr/>
        </p:nvSpPr>
        <p:spPr>
          <a:xfrm>
            <a:off x="1115616" y="3639485"/>
            <a:ext cx="2031325" cy="461665"/>
          </a:xfrm>
          <a:prstGeom prst="rect">
            <a:avLst/>
          </a:prstGeom>
          <a:noFill/>
        </p:spPr>
        <p:txBody>
          <a:bodyPr wrap="none" rtlCol="0">
            <a:spAutoFit/>
          </a:bodyPr>
          <a:lstStyle/>
          <a:p>
            <a:r>
              <a:rPr lang="en-US" altLang="ja-JP" sz="2400" dirty="0">
                <a:solidFill>
                  <a:prstClr val="black"/>
                </a:solidFill>
                <a:latin typeface="+mj-ea"/>
                <a:ea typeface="+mj-ea"/>
              </a:rPr>
              <a:t>【</a:t>
            </a:r>
            <a:r>
              <a:rPr lang="ja-JP" altLang="en-US" sz="2400" dirty="0">
                <a:solidFill>
                  <a:prstClr val="black"/>
                </a:solidFill>
                <a:latin typeface="+mj-ea"/>
                <a:ea typeface="+mj-ea"/>
              </a:rPr>
              <a:t>付加的条件</a:t>
            </a:r>
            <a:r>
              <a:rPr lang="en-US" altLang="ja-JP" sz="2400" dirty="0">
                <a:solidFill>
                  <a:prstClr val="black"/>
                </a:solidFill>
                <a:latin typeface="+mj-ea"/>
                <a:ea typeface="+mj-ea"/>
              </a:rPr>
              <a:t>】</a:t>
            </a:r>
            <a:endParaRPr lang="ja-JP" altLang="en-US" sz="2400" dirty="0">
              <a:solidFill>
                <a:prstClr val="black"/>
              </a:solidFill>
              <a:latin typeface="+mj-ea"/>
              <a:ea typeface="+mj-ea"/>
            </a:endParaRPr>
          </a:p>
        </p:txBody>
      </p:sp>
      <p:sp>
        <p:nvSpPr>
          <p:cNvPr id="11" name="テキスト ボックス 10">
            <a:extLst>
              <a:ext uri="{FF2B5EF4-FFF2-40B4-BE49-F238E27FC236}">
                <a16:creationId xmlns:a16="http://schemas.microsoft.com/office/drawing/2014/main" id="{439233DB-182D-8A4A-B556-850204245AC8}"/>
              </a:ext>
            </a:extLst>
          </p:cNvPr>
          <p:cNvSpPr txBox="1"/>
          <p:nvPr/>
        </p:nvSpPr>
        <p:spPr>
          <a:xfrm>
            <a:off x="1482090" y="1633639"/>
            <a:ext cx="6428363" cy="1569660"/>
          </a:xfrm>
          <a:prstGeom prst="rect">
            <a:avLst/>
          </a:prstGeom>
          <a:noFill/>
        </p:spPr>
        <p:txBody>
          <a:bodyPr wrap="none" rtlCol="0">
            <a:spAutoFit/>
          </a:bodyPr>
          <a:lstStyle/>
          <a:p>
            <a:r>
              <a:rPr lang="ja-JP" altLang="en-US" sz="2400" dirty="0">
                <a:solidFill>
                  <a:prstClr val="black"/>
                </a:solidFill>
                <a:latin typeface="+mn-ea"/>
              </a:rPr>
              <a:t>①　</a:t>
            </a:r>
            <a:r>
              <a:rPr lang="en-US" altLang="ja-JP" sz="2400" dirty="0">
                <a:solidFill>
                  <a:prstClr val="black"/>
                </a:solidFill>
                <a:latin typeface="+mn-ea"/>
              </a:rPr>
              <a:t>1</a:t>
            </a:r>
            <a:r>
              <a:rPr lang="ja-JP" altLang="en-US" sz="2400" dirty="0">
                <a:solidFill>
                  <a:prstClr val="black"/>
                </a:solidFill>
                <a:latin typeface="+mn-ea"/>
              </a:rPr>
              <a:t>型糖尿病患者の場合</a:t>
            </a:r>
            <a:endParaRPr lang="en-US" altLang="ja-JP" sz="2400" dirty="0">
              <a:solidFill>
                <a:prstClr val="black"/>
              </a:solidFill>
              <a:latin typeface="+mn-ea"/>
            </a:endParaRPr>
          </a:p>
          <a:p>
            <a:r>
              <a:rPr lang="ja-JP" altLang="en-US" sz="2400" dirty="0">
                <a:solidFill>
                  <a:prstClr val="black"/>
                </a:solidFill>
                <a:latin typeface="+mn-ea"/>
              </a:rPr>
              <a:t>　　罹病期間</a:t>
            </a:r>
            <a:r>
              <a:rPr lang="en-US" altLang="ja-JP" sz="2400" dirty="0">
                <a:solidFill>
                  <a:prstClr val="black"/>
                </a:solidFill>
                <a:latin typeface="+mn-ea"/>
              </a:rPr>
              <a:t>10</a:t>
            </a:r>
            <a:r>
              <a:rPr lang="ja-JP" altLang="en-US" sz="2400" dirty="0">
                <a:solidFill>
                  <a:prstClr val="black"/>
                </a:solidFill>
                <a:latin typeface="+mn-ea"/>
              </a:rPr>
              <a:t>年未満で、腎症状が見られるとき</a:t>
            </a:r>
            <a:endParaRPr lang="en-US" altLang="ja-JP" sz="2400" dirty="0">
              <a:solidFill>
                <a:prstClr val="black"/>
              </a:solidFill>
              <a:latin typeface="+mn-ea"/>
            </a:endParaRPr>
          </a:p>
          <a:p>
            <a:r>
              <a:rPr lang="ja-JP" altLang="en-US" sz="2400" dirty="0">
                <a:solidFill>
                  <a:prstClr val="black"/>
                </a:solidFill>
                <a:latin typeface="+mn-ea"/>
              </a:rPr>
              <a:t>②　</a:t>
            </a:r>
            <a:r>
              <a:rPr lang="en-US" altLang="ja-JP" sz="2400" dirty="0">
                <a:solidFill>
                  <a:prstClr val="black"/>
                </a:solidFill>
                <a:latin typeface="+mn-ea"/>
              </a:rPr>
              <a:t>2</a:t>
            </a:r>
            <a:r>
              <a:rPr lang="ja-JP" altLang="en-US" sz="2400" dirty="0">
                <a:solidFill>
                  <a:prstClr val="black"/>
                </a:solidFill>
                <a:latin typeface="+mn-ea"/>
              </a:rPr>
              <a:t>型糖尿病患者の場合</a:t>
            </a:r>
            <a:endParaRPr lang="en-US" altLang="ja-JP" sz="2400" dirty="0">
              <a:solidFill>
                <a:prstClr val="black"/>
              </a:solidFill>
              <a:latin typeface="+mn-ea"/>
            </a:endParaRPr>
          </a:p>
          <a:p>
            <a:r>
              <a:rPr lang="ja-JP" altLang="en-US" sz="2400" dirty="0">
                <a:solidFill>
                  <a:prstClr val="black"/>
                </a:solidFill>
                <a:latin typeface="+mn-ea"/>
              </a:rPr>
              <a:t>　　糖尿病網膜症がなく、腎症状が見られるとき</a:t>
            </a:r>
          </a:p>
        </p:txBody>
      </p:sp>
      <p:sp>
        <p:nvSpPr>
          <p:cNvPr id="12" name="テキスト ボックス 11">
            <a:extLst>
              <a:ext uri="{FF2B5EF4-FFF2-40B4-BE49-F238E27FC236}">
                <a16:creationId xmlns:a16="http://schemas.microsoft.com/office/drawing/2014/main" id="{D8395761-1350-6141-B186-D4F64B3FCE70}"/>
              </a:ext>
            </a:extLst>
          </p:cNvPr>
          <p:cNvSpPr txBox="1"/>
          <p:nvPr/>
        </p:nvSpPr>
        <p:spPr>
          <a:xfrm>
            <a:off x="1482090" y="4201804"/>
            <a:ext cx="6272871" cy="1938992"/>
          </a:xfrm>
          <a:prstGeom prst="rect">
            <a:avLst/>
          </a:prstGeom>
          <a:noFill/>
        </p:spPr>
        <p:txBody>
          <a:bodyPr wrap="none" rtlCol="0">
            <a:spAutoFit/>
          </a:bodyPr>
          <a:lstStyle/>
          <a:p>
            <a:r>
              <a:rPr lang="ja-JP" altLang="en-US" sz="2400" dirty="0">
                <a:solidFill>
                  <a:prstClr val="black"/>
                </a:solidFill>
                <a:latin typeface="+mn-ea"/>
              </a:rPr>
              <a:t>①　急速な腎機能低下</a:t>
            </a:r>
            <a:endParaRPr lang="en-US" altLang="ja-JP" sz="2400" dirty="0">
              <a:solidFill>
                <a:prstClr val="black"/>
              </a:solidFill>
              <a:latin typeface="+mn-ea"/>
            </a:endParaRPr>
          </a:p>
          <a:p>
            <a:r>
              <a:rPr lang="ja-JP" altLang="en-US" sz="2400" dirty="0">
                <a:solidFill>
                  <a:prstClr val="black"/>
                </a:solidFill>
                <a:latin typeface="+mn-ea"/>
              </a:rPr>
              <a:t>②　急速な蛋白尿増加、急性発症のネフローゼ</a:t>
            </a:r>
            <a:endParaRPr lang="en-US" altLang="ja-JP" sz="2400" dirty="0">
              <a:solidFill>
                <a:prstClr val="black"/>
              </a:solidFill>
              <a:latin typeface="+mn-ea"/>
            </a:endParaRPr>
          </a:p>
          <a:p>
            <a:r>
              <a:rPr lang="ja-JP" altLang="en-US" sz="2400" dirty="0">
                <a:solidFill>
                  <a:prstClr val="black"/>
                </a:solidFill>
                <a:latin typeface="+mn-ea"/>
              </a:rPr>
              <a:t>③　高度の糸球体性血尿または赤血球円柱</a:t>
            </a:r>
            <a:endParaRPr lang="en-US" altLang="ja-JP" sz="2400" dirty="0">
              <a:solidFill>
                <a:prstClr val="black"/>
              </a:solidFill>
              <a:latin typeface="+mn-ea"/>
            </a:endParaRPr>
          </a:p>
          <a:p>
            <a:r>
              <a:rPr lang="ja-JP" altLang="en-US" sz="2400" dirty="0">
                <a:solidFill>
                  <a:prstClr val="black"/>
                </a:solidFill>
                <a:latin typeface="+mn-ea"/>
              </a:rPr>
              <a:t>④　糖尿病以外の全身性疾患が疑われるとき</a:t>
            </a:r>
            <a:endParaRPr lang="en-US" altLang="ja-JP" sz="2400" dirty="0">
              <a:solidFill>
                <a:prstClr val="black"/>
              </a:solidFill>
              <a:latin typeface="+mn-ea"/>
            </a:endParaRPr>
          </a:p>
          <a:p>
            <a:r>
              <a:rPr lang="ja-JP" altLang="en-US" sz="2400" dirty="0">
                <a:solidFill>
                  <a:prstClr val="black"/>
                </a:solidFill>
                <a:latin typeface="+mn-ea"/>
              </a:rPr>
              <a:t>　　例えば、ループス腎炎</a:t>
            </a:r>
          </a:p>
        </p:txBody>
      </p:sp>
    </p:spTree>
    <p:extLst>
      <p:ext uri="{BB962C8B-B14F-4D97-AF65-F5344CB8AC3E}">
        <p14:creationId xmlns:p14="http://schemas.microsoft.com/office/powerpoint/2010/main" val="244007290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7C4D253F-C9E5-714E-9D3F-5761EAA85368}"/>
              </a:ext>
            </a:extLst>
          </p:cNvPr>
          <p:cNvSpPr/>
          <p:nvPr/>
        </p:nvSpPr>
        <p:spPr>
          <a:xfrm>
            <a:off x="1502155" y="2604532"/>
            <a:ext cx="6552728" cy="1938992"/>
          </a:xfrm>
          <a:prstGeom prst="rect">
            <a:avLst/>
          </a:prstGeom>
        </p:spPr>
        <p:txBody>
          <a:bodyPr wrap="square">
            <a:spAutoFit/>
          </a:bodyPr>
          <a:lstStyle/>
          <a:p>
            <a:pPr algn="ctr" fontAlgn="base">
              <a:spcBef>
                <a:spcPct val="0"/>
              </a:spcBef>
              <a:spcAft>
                <a:spcPct val="0"/>
              </a:spcAft>
              <a:defRPr/>
            </a:pPr>
            <a:r>
              <a:rPr lang="ja-JP" altLang="en-US" sz="4000" dirty="0">
                <a:solidFill>
                  <a:srgbClr val="000000"/>
                </a:solidFill>
                <a:latin typeface="ＭＳ Ｐゴシック" charset="0"/>
              </a:rPr>
              <a:t>腎機能が次第に低下。。。</a:t>
            </a:r>
            <a:endParaRPr lang="en-US" altLang="ja-JP" sz="4000" dirty="0">
              <a:solidFill>
                <a:srgbClr val="000000"/>
              </a:solidFill>
              <a:latin typeface="ＭＳ Ｐゴシック" charset="0"/>
            </a:endParaRPr>
          </a:p>
          <a:p>
            <a:pPr algn="ctr" fontAlgn="base">
              <a:spcBef>
                <a:spcPct val="0"/>
              </a:spcBef>
              <a:spcAft>
                <a:spcPct val="0"/>
              </a:spcAft>
              <a:defRPr/>
            </a:pPr>
            <a:endParaRPr lang="en-US" altLang="ja-JP" sz="4000" dirty="0">
              <a:solidFill>
                <a:srgbClr val="000000"/>
              </a:solidFill>
              <a:latin typeface="ＭＳ Ｐゴシック" charset="0"/>
            </a:endParaRPr>
          </a:p>
          <a:p>
            <a:pPr algn="ctr" fontAlgn="base">
              <a:spcBef>
                <a:spcPct val="0"/>
              </a:spcBef>
              <a:spcAft>
                <a:spcPct val="0"/>
              </a:spcAft>
              <a:defRPr/>
            </a:pPr>
            <a:r>
              <a:rPr lang="en-US" altLang="ja-JP" sz="4000" dirty="0">
                <a:solidFill>
                  <a:srgbClr val="000000"/>
                </a:solidFill>
                <a:latin typeface="ＭＳ Ｐゴシック" charset="0"/>
              </a:rPr>
              <a:t>        </a:t>
            </a:r>
            <a:r>
              <a:rPr lang="ja-JP" altLang="en-US" sz="4000" dirty="0">
                <a:solidFill>
                  <a:srgbClr val="000000"/>
                </a:solidFill>
                <a:latin typeface="ＭＳ Ｐゴシック" charset="0"/>
              </a:rPr>
              <a:t>何が悪いの？</a:t>
            </a:r>
            <a:endParaRPr lang="en-US" altLang="ja-JP" sz="4000" dirty="0">
              <a:solidFill>
                <a:srgbClr val="000000"/>
              </a:solidFill>
              <a:latin typeface="ＭＳ Ｐゴシック" charset="0"/>
            </a:endParaRPr>
          </a:p>
        </p:txBody>
      </p:sp>
    </p:spTree>
    <p:extLst>
      <p:ext uri="{BB962C8B-B14F-4D97-AF65-F5344CB8AC3E}">
        <p14:creationId xmlns:p14="http://schemas.microsoft.com/office/powerpoint/2010/main" val="6044602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13318" y="25439"/>
            <a:ext cx="4105611" cy="369332"/>
          </a:xfrm>
          <a:prstGeom prst="rect">
            <a:avLst/>
          </a:prstGeom>
          <a:noFill/>
        </p:spPr>
        <p:txBody>
          <a:bodyPr wrap="none" rtlCol="0">
            <a:spAutoFit/>
          </a:bodyPr>
          <a:lstStyle/>
          <a:p>
            <a:pPr fontAlgn="base">
              <a:spcBef>
                <a:spcPct val="0"/>
              </a:spcBef>
              <a:spcAft>
                <a:spcPct val="0"/>
              </a:spcAft>
              <a:defRPr/>
            </a:pPr>
            <a:r>
              <a:rPr lang="ja-JP" altLang="en-US" b="1" dirty="0">
                <a:solidFill>
                  <a:schemeClr val="bg1"/>
                </a:solidFill>
                <a:latin typeface="ＭＳ Ｐゴシック" charset="0"/>
              </a:rPr>
              <a:t>腎機能が次第に低下</a:t>
            </a:r>
            <a:r>
              <a:rPr lang="ja-JP" altLang="en-US" b="1" dirty="0" err="1">
                <a:solidFill>
                  <a:schemeClr val="bg1"/>
                </a:solidFill>
                <a:latin typeface="ＭＳ Ｐゴシック" charset="0"/>
              </a:rPr>
              <a:t>。。。</a:t>
            </a:r>
            <a:r>
              <a:rPr lang="ja-JP" altLang="en-US" b="1" dirty="0">
                <a:solidFill>
                  <a:schemeClr val="bg1"/>
                </a:solidFill>
                <a:latin typeface="ＭＳ Ｐゴシック" charset="0"/>
              </a:rPr>
              <a:t>何が悪いの？</a:t>
            </a:r>
            <a:endParaRPr lang="en-US" altLang="ja-JP" b="1" dirty="0">
              <a:solidFill>
                <a:schemeClr val="bg1"/>
              </a:solidFill>
              <a:latin typeface="ＭＳ Ｐゴシック" charset="0"/>
            </a:endParaRPr>
          </a:p>
        </p:txBody>
      </p:sp>
      <p:sp>
        <p:nvSpPr>
          <p:cNvPr id="8" name="Rectangle 3">
            <a:extLst>
              <a:ext uri="{FF2B5EF4-FFF2-40B4-BE49-F238E27FC236}">
                <a16:creationId xmlns:a16="http://schemas.microsoft.com/office/drawing/2014/main" id="{20D2B862-1FE2-AB4D-BB1B-586A6B6B90C3}"/>
              </a:ext>
            </a:extLst>
          </p:cNvPr>
          <p:cNvSpPr>
            <a:spLocks noChangeArrowheads="1"/>
          </p:cNvSpPr>
          <p:nvPr/>
        </p:nvSpPr>
        <p:spPr bwMode="auto">
          <a:xfrm>
            <a:off x="1699895" y="5287328"/>
            <a:ext cx="6351588" cy="579437"/>
          </a:xfrm>
          <a:prstGeom prst="rect">
            <a:avLst/>
          </a:prstGeom>
          <a:noFill/>
          <a:ln>
            <a:noFill/>
          </a:ln>
          <a:effectLst>
            <a:prstShdw prst="shdw17" dist="17961" dir="2700000">
              <a:srgbClr val="999900">
                <a:alpha val="74997"/>
              </a:srgbClr>
            </a:prstShdw>
          </a:effectLst>
        </p:spPr>
        <p:txBody>
          <a:bodyPr wrap="none">
            <a:spAutoFit/>
          </a:bodyPr>
          <a:lstStyle/>
          <a:p>
            <a:pPr fontAlgn="base">
              <a:spcBef>
                <a:spcPct val="0"/>
              </a:spcBef>
              <a:spcAft>
                <a:spcPct val="0"/>
              </a:spcAft>
            </a:pPr>
            <a:r>
              <a:rPr lang="en-US" altLang="ja-JP" sz="3200" dirty="0">
                <a:solidFill>
                  <a:srgbClr val="000000"/>
                </a:solidFill>
                <a:latin typeface="ＭＳ Ｐゴシック" charset="0"/>
              </a:rPr>
              <a:t>Key word </a:t>
            </a:r>
            <a:r>
              <a:rPr lang="ja-JP" altLang="en-US" sz="3200" dirty="0">
                <a:solidFill>
                  <a:srgbClr val="000000"/>
                </a:solidFill>
                <a:latin typeface="ＭＳ Ｐゴシック" charset="0"/>
              </a:rPr>
              <a:t>は　高血圧、蛋白尿、貧血</a:t>
            </a:r>
            <a:endParaRPr lang="en-US" altLang="ja-JP" sz="3200" dirty="0">
              <a:solidFill>
                <a:srgbClr val="000000"/>
              </a:solidFill>
              <a:latin typeface="ＭＳ Ｐゴシック" charset="0"/>
            </a:endParaRPr>
          </a:p>
        </p:txBody>
      </p:sp>
      <p:sp>
        <p:nvSpPr>
          <p:cNvPr id="9" name="Oval 2">
            <a:extLst>
              <a:ext uri="{FF2B5EF4-FFF2-40B4-BE49-F238E27FC236}">
                <a16:creationId xmlns:a16="http://schemas.microsoft.com/office/drawing/2014/main" id="{88521A3A-65E6-B141-BC80-B2970CA13C3D}"/>
              </a:ext>
            </a:extLst>
          </p:cNvPr>
          <p:cNvSpPr>
            <a:spLocks noChangeArrowheads="1"/>
          </p:cNvSpPr>
          <p:nvPr/>
        </p:nvSpPr>
        <p:spPr bwMode="auto">
          <a:xfrm>
            <a:off x="547370" y="2440940"/>
            <a:ext cx="1752600" cy="1447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ja-JP" altLang="en-US" sz="2400">
              <a:solidFill>
                <a:srgbClr val="000000"/>
              </a:solidFill>
              <a:latin typeface="ＭＳ Ｐゴシック" charset="0"/>
            </a:endParaRPr>
          </a:p>
        </p:txBody>
      </p:sp>
      <p:sp>
        <p:nvSpPr>
          <p:cNvPr id="10" name="AutoShape 3">
            <a:extLst>
              <a:ext uri="{FF2B5EF4-FFF2-40B4-BE49-F238E27FC236}">
                <a16:creationId xmlns:a16="http://schemas.microsoft.com/office/drawing/2014/main" id="{176E8CEC-A6ED-0746-85EC-92D934522027}"/>
              </a:ext>
            </a:extLst>
          </p:cNvPr>
          <p:cNvSpPr>
            <a:spLocks noChangeArrowheads="1"/>
          </p:cNvSpPr>
          <p:nvPr/>
        </p:nvSpPr>
        <p:spPr bwMode="auto">
          <a:xfrm>
            <a:off x="2336483" y="2977515"/>
            <a:ext cx="4800600" cy="304800"/>
          </a:xfrm>
          <a:prstGeom prst="rightArrow">
            <a:avLst>
              <a:gd name="adj1" fmla="val 50000"/>
              <a:gd name="adj2" fmla="val 3937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ja-JP" altLang="en-US" sz="2400">
              <a:solidFill>
                <a:srgbClr val="000000"/>
              </a:solidFill>
              <a:latin typeface="ＭＳ Ｐゴシック" charset="0"/>
            </a:endParaRPr>
          </a:p>
        </p:txBody>
      </p:sp>
      <p:sp>
        <p:nvSpPr>
          <p:cNvPr id="11" name="Oval 4">
            <a:extLst>
              <a:ext uri="{FF2B5EF4-FFF2-40B4-BE49-F238E27FC236}">
                <a16:creationId xmlns:a16="http://schemas.microsoft.com/office/drawing/2014/main" id="{0CB458D7-4F0B-EE4E-B9C9-BDDFDD3374D3}"/>
              </a:ext>
            </a:extLst>
          </p:cNvPr>
          <p:cNvSpPr>
            <a:spLocks noChangeArrowheads="1"/>
          </p:cNvSpPr>
          <p:nvPr/>
        </p:nvSpPr>
        <p:spPr bwMode="auto">
          <a:xfrm>
            <a:off x="7024370" y="2761615"/>
            <a:ext cx="762000" cy="746125"/>
          </a:xfrm>
          <a:prstGeom prst="ellipse">
            <a:avLst/>
          </a:prstGeom>
          <a:solidFill>
            <a:schemeClr val="accent1"/>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ja-JP" altLang="en-US" sz="2400">
              <a:solidFill>
                <a:srgbClr val="000000"/>
              </a:solidFill>
              <a:latin typeface="ＭＳ Ｐゴシック" charset="0"/>
            </a:endParaRPr>
          </a:p>
        </p:txBody>
      </p:sp>
      <p:sp>
        <p:nvSpPr>
          <p:cNvPr id="12" name="Rectangle 5">
            <a:extLst>
              <a:ext uri="{FF2B5EF4-FFF2-40B4-BE49-F238E27FC236}">
                <a16:creationId xmlns:a16="http://schemas.microsoft.com/office/drawing/2014/main" id="{2E94E64E-9734-B84B-A4B3-4D8410F1D905}"/>
              </a:ext>
            </a:extLst>
          </p:cNvPr>
          <p:cNvSpPr>
            <a:spLocks noChangeArrowheads="1"/>
          </p:cNvSpPr>
          <p:nvPr/>
        </p:nvSpPr>
        <p:spPr bwMode="auto">
          <a:xfrm>
            <a:off x="6163945" y="3542665"/>
            <a:ext cx="1708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ja-JP" altLang="en-US" sz="2400" dirty="0">
                <a:solidFill>
                  <a:srgbClr val="000000"/>
                </a:solidFill>
                <a:latin typeface="ＭＳ Ｐゴシック" charset="0"/>
              </a:rPr>
              <a:t>慢性腎不全</a:t>
            </a:r>
          </a:p>
        </p:txBody>
      </p:sp>
      <p:sp>
        <p:nvSpPr>
          <p:cNvPr id="13" name="Rectangle 6">
            <a:extLst>
              <a:ext uri="{FF2B5EF4-FFF2-40B4-BE49-F238E27FC236}">
                <a16:creationId xmlns:a16="http://schemas.microsoft.com/office/drawing/2014/main" id="{C9717BE9-A614-F140-97DC-7454696AE2D7}"/>
              </a:ext>
            </a:extLst>
          </p:cNvPr>
          <p:cNvSpPr>
            <a:spLocks noChangeArrowheads="1"/>
          </p:cNvSpPr>
          <p:nvPr/>
        </p:nvSpPr>
        <p:spPr bwMode="auto">
          <a:xfrm>
            <a:off x="623570" y="3980815"/>
            <a:ext cx="1524000" cy="11969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ja-JP" altLang="en-US" sz="2400" dirty="0">
                <a:solidFill>
                  <a:srgbClr val="000000"/>
                </a:solidFill>
                <a:latin typeface="ＭＳ Ｐゴシック" charset="0"/>
              </a:rPr>
              <a:t>糖尿病</a:t>
            </a:r>
            <a:endParaRPr lang="en-US" altLang="ja-JP" sz="2400" dirty="0">
              <a:solidFill>
                <a:srgbClr val="000000"/>
              </a:solidFill>
              <a:latin typeface="ＭＳ Ｐゴシック" charset="0"/>
            </a:endParaRPr>
          </a:p>
          <a:p>
            <a:pPr fontAlgn="base">
              <a:spcBef>
                <a:spcPct val="0"/>
              </a:spcBef>
              <a:spcAft>
                <a:spcPct val="0"/>
              </a:spcAft>
              <a:defRPr/>
            </a:pPr>
            <a:r>
              <a:rPr lang="ja-JP" altLang="en-US" sz="2400" dirty="0">
                <a:solidFill>
                  <a:srgbClr val="000000"/>
                </a:solidFill>
                <a:latin typeface="ＭＳ Ｐゴシック" charset="0"/>
              </a:rPr>
              <a:t>慢性腎炎</a:t>
            </a:r>
            <a:endParaRPr lang="en-US" altLang="ja-JP" sz="2400" dirty="0">
              <a:solidFill>
                <a:srgbClr val="000000"/>
              </a:solidFill>
              <a:latin typeface="ＭＳ Ｐゴシック" charset="0"/>
            </a:endParaRPr>
          </a:p>
          <a:p>
            <a:pPr fontAlgn="base">
              <a:spcBef>
                <a:spcPct val="0"/>
              </a:spcBef>
              <a:spcAft>
                <a:spcPct val="0"/>
              </a:spcAft>
              <a:defRPr/>
            </a:pPr>
            <a:r>
              <a:rPr lang="ja-JP" altLang="en-US" sz="2400" dirty="0">
                <a:solidFill>
                  <a:srgbClr val="000000"/>
                </a:solidFill>
                <a:latin typeface="ＭＳ Ｐゴシック" charset="0"/>
              </a:rPr>
              <a:t>腎硬化症</a:t>
            </a:r>
          </a:p>
        </p:txBody>
      </p:sp>
      <p:sp>
        <p:nvSpPr>
          <p:cNvPr id="14" name="Rectangle 7">
            <a:extLst>
              <a:ext uri="{FF2B5EF4-FFF2-40B4-BE49-F238E27FC236}">
                <a16:creationId xmlns:a16="http://schemas.microsoft.com/office/drawing/2014/main" id="{E6616EAC-D02D-F34C-B14B-7C5BFA3302BB}"/>
              </a:ext>
            </a:extLst>
          </p:cNvPr>
          <p:cNvSpPr>
            <a:spLocks noChangeArrowheads="1"/>
          </p:cNvSpPr>
          <p:nvPr/>
        </p:nvSpPr>
        <p:spPr bwMode="auto">
          <a:xfrm flipH="1">
            <a:off x="1995170" y="1542415"/>
            <a:ext cx="1447800" cy="588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fontAlgn="base">
              <a:spcBef>
                <a:spcPct val="0"/>
              </a:spcBef>
              <a:spcAft>
                <a:spcPct val="0"/>
              </a:spcAft>
            </a:pPr>
            <a:r>
              <a:rPr lang="ja-JP" altLang="en-US" sz="3200" dirty="0">
                <a:solidFill>
                  <a:srgbClr val="000000"/>
                </a:solidFill>
                <a:latin typeface="ＭＳ Ｐゴシック" charset="0"/>
              </a:rPr>
              <a:t>高血圧</a:t>
            </a:r>
          </a:p>
        </p:txBody>
      </p:sp>
      <p:sp>
        <p:nvSpPr>
          <p:cNvPr id="15" name="Rectangle 8">
            <a:extLst>
              <a:ext uri="{FF2B5EF4-FFF2-40B4-BE49-F238E27FC236}">
                <a16:creationId xmlns:a16="http://schemas.microsoft.com/office/drawing/2014/main" id="{308ACD4C-AC4D-0D44-A38B-267734CE82F5}"/>
              </a:ext>
            </a:extLst>
          </p:cNvPr>
          <p:cNvSpPr>
            <a:spLocks noChangeArrowheads="1"/>
          </p:cNvSpPr>
          <p:nvPr/>
        </p:nvSpPr>
        <p:spPr bwMode="auto">
          <a:xfrm>
            <a:off x="3823970" y="1542415"/>
            <a:ext cx="1447800" cy="588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fontAlgn="base">
              <a:spcBef>
                <a:spcPct val="0"/>
              </a:spcBef>
              <a:spcAft>
                <a:spcPct val="0"/>
              </a:spcAft>
            </a:pPr>
            <a:r>
              <a:rPr lang="ja-JP" altLang="en-US" sz="3200" dirty="0">
                <a:solidFill>
                  <a:srgbClr val="000000"/>
                </a:solidFill>
                <a:latin typeface="ＭＳ Ｐゴシック" charset="0"/>
              </a:rPr>
              <a:t>蛋白尿</a:t>
            </a:r>
          </a:p>
        </p:txBody>
      </p:sp>
      <p:sp>
        <p:nvSpPr>
          <p:cNvPr id="16" name="Rectangle 9">
            <a:extLst>
              <a:ext uri="{FF2B5EF4-FFF2-40B4-BE49-F238E27FC236}">
                <a16:creationId xmlns:a16="http://schemas.microsoft.com/office/drawing/2014/main" id="{325DB61C-9346-3C45-95F4-4A4F118A7946}"/>
              </a:ext>
            </a:extLst>
          </p:cNvPr>
          <p:cNvSpPr>
            <a:spLocks noChangeArrowheads="1"/>
          </p:cNvSpPr>
          <p:nvPr/>
        </p:nvSpPr>
        <p:spPr bwMode="auto">
          <a:xfrm>
            <a:off x="5652770" y="1542415"/>
            <a:ext cx="2362200" cy="588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fontAlgn="base">
              <a:spcBef>
                <a:spcPct val="0"/>
              </a:spcBef>
              <a:spcAft>
                <a:spcPct val="0"/>
              </a:spcAft>
            </a:pPr>
            <a:r>
              <a:rPr lang="ja-JP" altLang="en-US" sz="3200">
                <a:solidFill>
                  <a:srgbClr val="000000"/>
                </a:solidFill>
                <a:latin typeface="ＭＳ Ｐゴシック" charset="0"/>
              </a:rPr>
              <a:t>虚血＝貧血</a:t>
            </a:r>
          </a:p>
        </p:txBody>
      </p:sp>
      <p:sp>
        <p:nvSpPr>
          <p:cNvPr id="17" name="Rectangle 11">
            <a:extLst>
              <a:ext uri="{FF2B5EF4-FFF2-40B4-BE49-F238E27FC236}">
                <a16:creationId xmlns:a16="http://schemas.microsoft.com/office/drawing/2014/main" id="{5F5E12F8-9C48-BD4E-A31F-41C803A8858B}"/>
              </a:ext>
            </a:extLst>
          </p:cNvPr>
          <p:cNvSpPr>
            <a:spLocks noChangeArrowheads="1"/>
          </p:cNvSpPr>
          <p:nvPr/>
        </p:nvSpPr>
        <p:spPr bwMode="auto">
          <a:xfrm>
            <a:off x="475164" y="2766824"/>
            <a:ext cx="181732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en-US" altLang="ja-JP" sz="2400" dirty="0">
                <a:solidFill>
                  <a:srgbClr val="FFFFFF"/>
                </a:solidFill>
                <a:latin typeface="ＭＳ Ｐゴシック" charset="0"/>
              </a:rPr>
              <a:t> </a:t>
            </a:r>
            <a:r>
              <a:rPr lang="ja-JP" altLang="en-US" sz="4000" dirty="0">
                <a:solidFill>
                  <a:srgbClr val="000000"/>
                </a:solidFill>
                <a:latin typeface="ＭＳ Ｐゴシック" charset="0"/>
              </a:rPr>
              <a:t>原疾患</a:t>
            </a:r>
          </a:p>
        </p:txBody>
      </p:sp>
      <p:sp>
        <p:nvSpPr>
          <p:cNvPr id="18" name="Line 14">
            <a:extLst>
              <a:ext uri="{FF2B5EF4-FFF2-40B4-BE49-F238E27FC236}">
                <a16:creationId xmlns:a16="http://schemas.microsoft.com/office/drawing/2014/main" id="{E91DC2BC-9A9C-004D-8C4C-4760F6FC3C80}"/>
              </a:ext>
            </a:extLst>
          </p:cNvPr>
          <p:cNvSpPr>
            <a:spLocks noChangeShapeType="1"/>
          </p:cNvSpPr>
          <p:nvPr/>
        </p:nvSpPr>
        <p:spPr bwMode="auto">
          <a:xfrm>
            <a:off x="2757170" y="2152015"/>
            <a:ext cx="609600" cy="838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ja-JP" altLang="en-US" sz="2400">
              <a:solidFill>
                <a:srgbClr val="000000"/>
              </a:solidFill>
              <a:latin typeface="ＭＳ Ｐゴシック" charset="0"/>
            </a:endParaRPr>
          </a:p>
        </p:txBody>
      </p:sp>
      <p:sp>
        <p:nvSpPr>
          <p:cNvPr id="19" name="Line 15">
            <a:extLst>
              <a:ext uri="{FF2B5EF4-FFF2-40B4-BE49-F238E27FC236}">
                <a16:creationId xmlns:a16="http://schemas.microsoft.com/office/drawing/2014/main" id="{37C690EA-F4F4-C848-A981-7268FC2E7317}"/>
              </a:ext>
            </a:extLst>
          </p:cNvPr>
          <p:cNvSpPr>
            <a:spLocks noChangeShapeType="1"/>
          </p:cNvSpPr>
          <p:nvPr/>
        </p:nvSpPr>
        <p:spPr bwMode="auto">
          <a:xfrm>
            <a:off x="4433570" y="2152015"/>
            <a:ext cx="0" cy="838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ja-JP" altLang="en-US" sz="2400">
              <a:solidFill>
                <a:srgbClr val="000000"/>
              </a:solidFill>
              <a:latin typeface="ＭＳ Ｐゴシック" charset="0"/>
            </a:endParaRPr>
          </a:p>
        </p:txBody>
      </p:sp>
      <p:sp>
        <p:nvSpPr>
          <p:cNvPr id="20" name="Line 16">
            <a:extLst>
              <a:ext uri="{FF2B5EF4-FFF2-40B4-BE49-F238E27FC236}">
                <a16:creationId xmlns:a16="http://schemas.microsoft.com/office/drawing/2014/main" id="{C618BB4A-A4D1-C84D-B21E-B4D8EA1D3E10}"/>
              </a:ext>
            </a:extLst>
          </p:cNvPr>
          <p:cNvSpPr>
            <a:spLocks noChangeShapeType="1"/>
          </p:cNvSpPr>
          <p:nvPr/>
        </p:nvSpPr>
        <p:spPr bwMode="auto">
          <a:xfrm flipH="1">
            <a:off x="5119370" y="2228215"/>
            <a:ext cx="76200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ja-JP" altLang="en-US" sz="2400">
              <a:solidFill>
                <a:srgbClr val="000000"/>
              </a:solidFill>
              <a:latin typeface="ＭＳ Ｐゴシック" charset="0"/>
            </a:endParaRPr>
          </a:p>
        </p:txBody>
      </p:sp>
      <p:sp>
        <p:nvSpPr>
          <p:cNvPr id="21" name="AutoShape 19">
            <a:extLst>
              <a:ext uri="{FF2B5EF4-FFF2-40B4-BE49-F238E27FC236}">
                <a16:creationId xmlns:a16="http://schemas.microsoft.com/office/drawing/2014/main" id="{25E229B6-B7ED-2042-9EA1-C47924032FA7}"/>
              </a:ext>
            </a:extLst>
          </p:cNvPr>
          <p:cNvSpPr>
            <a:spLocks noChangeArrowheads="1"/>
          </p:cNvSpPr>
          <p:nvPr/>
        </p:nvSpPr>
        <p:spPr bwMode="auto">
          <a:xfrm>
            <a:off x="7316470" y="2479040"/>
            <a:ext cx="1066800" cy="9906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ja-JP" altLang="en-US" sz="2400">
              <a:solidFill>
                <a:srgbClr val="000000"/>
              </a:solidFill>
              <a:latin typeface="ＭＳ Ｐゴシック" charset="0"/>
            </a:endParaRPr>
          </a:p>
        </p:txBody>
      </p:sp>
    </p:spTree>
    <p:extLst>
      <p:ext uri="{BB962C8B-B14F-4D97-AF65-F5344CB8AC3E}">
        <p14:creationId xmlns:p14="http://schemas.microsoft.com/office/powerpoint/2010/main" val="3823486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232" y="787282"/>
            <a:ext cx="8133411" cy="577068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638644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2">
            <a:extLst>
              <a:ext uri="{FF2B5EF4-FFF2-40B4-BE49-F238E27FC236}">
                <a16:creationId xmlns:a16="http://schemas.microsoft.com/office/drawing/2014/main" id="{EBC80D14-F4BF-A149-B1E2-5BE61C8AF770}"/>
              </a:ext>
            </a:extLst>
          </p:cNvPr>
          <p:cNvSpPr>
            <a:spLocks noChangeArrowheads="1"/>
          </p:cNvSpPr>
          <p:nvPr/>
        </p:nvSpPr>
        <p:spPr bwMode="auto">
          <a:xfrm>
            <a:off x="541020" y="2230120"/>
            <a:ext cx="1752600" cy="1447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ja-JP" altLang="en-US" sz="2400">
              <a:latin typeface="ＭＳ Ｐゴシック" charset="0"/>
            </a:endParaRPr>
          </a:p>
        </p:txBody>
      </p:sp>
      <p:sp>
        <p:nvSpPr>
          <p:cNvPr id="12" name="AutoShape 3">
            <a:extLst>
              <a:ext uri="{FF2B5EF4-FFF2-40B4-BE49-F238E27FC236}">
                <a16:creationId xmlns:a16="http://schemas.microsoft.com/office/drawing/2014/main" id="{4F5F169F-E5BD-1545-BAD7-379B08BFF399}"/>
              </a:ext>
            </a:extLst>
          </p:cNvPr>
          <p:cNvSpPr>
            <a:spLocks noChangeArrowheads="1"/>
          </p:cNvSpPr>
          <p:nvPr/>
        </p:nvSpPr>
        <p:spPr bwMode="auto">
          <a:xfrm>
            <a:off x="2293620" y="2779395"/>
            <a:ext cx="4800600" cy="304800"/>
          </a:xfrm>
          <a:prstGeom prst="rightArrow">
            <a:avLst>
              <a:gd name="adj1" fmla="val 50000"/>
              <a:gd name="adj2" fmla="val 3937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ja-JP" altLang="en-US" sz="2400">
              <a:latin typeface="ＭＳ Ｐゴシック" charset="0"/>
            </a:endParaRPr>
          </a:p>
        </p:txBody>
      </p:sp>
      <p:sp>
        <p:nvSpPr>
          <p:cNvPr id="13" name="Oval 4">
            <a:extLst>
              <a:ext uri="{FF2B5EF4-FFF2-40B4-BE49-F238E27FC236}">
                <a16:creationId xmlns:a16="http://schemas.microsoft.com/office/drawing/2014/main" id="{A4494016-5CDB-7D4C-8EC7-699E0B36161B}"/>
              </a:ext>
            </a:extLst>
          </p:cNvPr>
          <p:cNvSpPr>
            <a:spLocks noChangeArrowheads="1"/>
          </p:cNvSpPr>
          <p:nvPr/>
        </p:nvSpPr>
        <p:spPr bwMode="auto">
          <a:xfrm>
            <a:off x="7018020" y="2550795"/>
            <a:ext cx="762000" cy="746125"/>
          </a:xfrm>
          <a:prstGeom prst="ellipse">
            <a:avLst/>
          </a:prstGeom>
          <a:solidFill>
            <a:schemeClr val="accent1"/>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ja-JP" altLang="en-US" sz="2400">
              <a:latin typeface="ＭＳ Ｐゴシック" charset="0"/>
            </a:endParaRPr>
          </a:p>
        </p:txBody>
      </p:sp>
      <p:sp>
        <p:nvSpPr>
          <p:cNvPr id="14" name="Rectangle 5">
            <a:extLst>
              <a:ext uri="{FF2B5EF4-FFF2-40B4-BE49-F238E27FC236}">
                <a16:creationId xmlns:a16="http://schemas.microsoft.com/office/drawing/2014/main" id="{3794E25B-F824-9541-BBC2-30D7CFFE411D}"/>
              </a:ext>
            </a:extLst>
          </p:cNvPr>
          <p:cNvSpPr>
            <a:spLocks noChangeArrowheads="1"/>
          </p:cNvSpPr>
          <p:nvPr/>
        </p:nvSpPr>
        <p:spPr bwMode="auto">
          <a:xfrm>
            <a:off x="6637020" y="3331845"/>
            <a:ext cx="1708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ja-JP" altLang="en-US" sz="2400">
                <a:latin typeface="ＭＳ Ｐゴシック" charset="0"/>
              </a:rPr>
              <a:t>慢性腎不全</a:t>
            </a:r>
          </a:p>
        </p:txBody>
      </p:sp>
      <p:sp>
        <p:nvSpPr>
          <p:cNvPr id="15" name="Rectangle 6">
            <a:extLst>
              <a:ext uri="{FF2B5EF4-FFF2-40B4-BE49-F238E27FC236}">
                <a16:creationId xmlns:a16="http://schemas.microsoft.com/office/drawing/2014/main" id="{106084E7-C6FD-6546-8623-2EF29EA77767}"/>
              </a:ext>
            </a:extLst>
          </p:cNvPr>
          <p:cNvSpPr>
            <a:spLocks noChangeArrowheads="1"/>
          </p:cNvSpPr>
          <p:nvPr/>
        </p:nvSpPr>
        <p:spPr bwMode="auto">
          <a:xfrm>
            <a:off x="617220" y="3769995"/>
            <a:ext cx="1524000" cy="11969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ja-JP" altLang="en-US" sz="2400" dirty="0">
                <a:latin typeface="ＭＳ Ｐゴシック" charset="0"/>
              </a:rPr>
              <a:t>糖尿病</a:t>
            </a:r>
            <a:endParaRPr lang="en-US" altLang="ja-JP" sz="2400" dirty="0">
              <a:latin typeface="ＭＳ Ｐゴシック" charset="0"/>
            </a:endParaRPr>
          </a:p>
          <a:p>
            <a:pPr fontAlgn="base">
              <a:spcBef>
                <a:spcPct val="0"/>
              </a:spcBef>
              <a:spcAft>
                <a:spcPct val="0"/>
              </a:spcAft>
              <a:defRPr/>
            </a:pPr>
            <a:r>
              <a:rPr lang="ja-JP" altLang="en-US" sz="2400" dirty="0">
                <a:latin typeface="ＭＳ Ｐゴシック" charset="0"/>
              </a:rPr>
              <a:t>慢性腎炎</a:t>
            </a:r>
            <a:endParaRPr lang="en-US" altLang="ja-JP" sz="2400" dirty="0">
              <a:latin typeface="ＭＳ Ｐゴシック" charset="0"/>
            </a:endParaRPr>
          </a:p>
          <a:p>
            <a:pPr fontAlgn="base">
              <a:spcBef>
                <a:spcPct val="0"/>
              </a:spcBef>
              <a:spcAft>
                <a:spcPct val="0"/>
              </a:spcAft>
              <a:defRPr/>
            </a:pPr>
            <a:r>
              <a:rPr lang="ja-JP" altLang="en-US" sz="2400" dirty="0">
                <a:latin typeface="ＭＳ Ｐゴシック" charset="0"/>
              </a:rPr>
              <a:t>腎硬化症</a:t>
            </a:r>
          </a:p>
        </p:txBody>
      </p:sp>
      <p:sp>
        <p:nvSpPr>
          <p:cNvPr id="16" name="Rectangle 7">
            <a:extLst>
              <a:ext uri="{FF2B5EF4-FFF2-40B4-BE49-F238E27FC236}">
                <a16:creationId xmlns:a16="http://schemas.microsoft.com/office/drawing/2014/main" id="{D8BBC2BC-8CDE-8A45-8233-1E2CD64932BE}"/>
              </a:ext>
            </a:extLst>
          </p:cNvPr>
          <p:cNvSpPr>
            <a:spLocks noChangeArrowheads="1"/>
          </p:cNvSpPr>
          <p:nvPr/>
        </p:nvSpPr>
        <p:spPr bwMode="auto">
          <a:xfrm flipH="1">
            <a:off x="1988820" y="1331595"/>
            <a:ext cx="1447800" cy="5889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ja-JP" altLang="en-US" sz="3200" dirty="0">
                <a:latin typeface="ＭＳ Ｐゴシック" charset="0"/>
              </a:rPr>
              <a:t>高血圧</a:t>
            </a:r>
          </a:p>
        </p:txBody>
      </p:sp>
      <p:sp>
        <p:nvSpPr>
          <p:cNvPr id="17" name="Rectangle 8">
            <a:extLst>
              <a:ext uri="{FF2B5EF4-FFF2-40B4-BE49-F238E27FC236}">
                <a16:creationId xmlns:a16="http://schemas.microsoft.com/office/drawing/2014/main" id="{AE7AED30-9775-6346-AE58-F37A6544B454}"/>
              </a:ext>
            </a:extLst>
          </p:cNvPr>
          <p:cNvSpPr>
            <a:spLocks noChangeArrowheads="1"/>
          </p:cNvSpPr>
          <p:nvPr/>
        </p:nvSpPr>
        <p:spPr bwMode="auto">
          <a:xfrm>
            <a:off x="3817620" y="1331595"/>
            <a:ext cx="1447800" cy="5889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ja-JP" altLang="en-US" sz="3200">
                <a:latin typeface="ＭＳ Ｐゴシック" charset="0"/>
              </a:rPr>
              <a:t>蛋白尿</a:t>
            </a:r>
          </a:p>
        </p:txBody>
      </p:sp>
      <p:sp>
        <p:nvSpPr>
          <p:cNvPr id="18" name="Rectangle 9">
            <a:extLst>
              <a:ext uri="{FF2B5EF4-FFF2-40B4-BE49-F238E27FC236}">
                <a16:creationId xmlns:a16="http://schemas.microsoft.com/office/drawing/2014/main" id="{93BC4052-F58F-0F40-BE2D-09C0202E5871}"/>
              </a:ext>
            </a:extLst>
          </p:cNvPr>
          <p:cNvSpPr>
            <a:spLocks noChangeArrowheads="1"/>
          </p:cNvSpPr>
          <p:nvPr/>
        </p:nvSpPr>
        <p:spPr bwMode="auto">
          <a:xfrm>
            <a:off x="5646420" y="1331595"/>
            <a:ext cx="2362200" cy="5889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ja-JP" altLang="en-US" sz="3200">
                <a:latin typeface="ＭＳ Ｐゴシック" charset="0"/>
              </a:rPr>
              <a:t>虚血＝貧血</a:t>
            </a:r>
          </a:p>
        </p:txBody>
      </p:sp>
      <p:sp>
        <p:nvSpPr>
          <p:cNvPr id="19" name="Rectangle 11">
            <a:extLst>
              <a:ext uri="{FF2B5EF4-FFF2-40B4-BE49-F238E27FC236}">
                <a16:creationId xmlns:a16="http://schemas.microsoft.com/office/drawing/2014/main" id="{5BDAE15C-218B-EB45-BC85-CF4613599B04}"/>
              </a:ext>
            </a:extLst>
          </p:cNvPr>
          <p:cNvSpPr>
            <a:spLocks noChangeArrowheads="1"/>
          </p:cNvSpPr>
          <p:nvPr/>
        </p:nvSpPr>
        <p:spPr bwMode="auto">
          <a:xfrm>
            <a:off x="458396" y="2610996"/>
            <a:ext cx="171032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en-US" altLang="ja-JP" sz="3600" dirty="0">
                <a:latin typeface="ＭＳ Ｐゴシック" charset="0"/>
              </a:rPr>
              <a:t> </a:t>
            </a:r>
            <a:r>
              <a:rPr lang="ja-JP" altLang="en-US" sz="3600" dirty="0">
                <a:latin typeface="ＭＳ Ｐゴシック" charset="0"/>
              </a:rPr>
              <a:t>原疾患</a:t>
            </a:r>
          </a:p>
        </p:txBody>
      </p:sp>
      <p:sp>
        <p:nvSpPr>
          <p:cNvPr id="20" name="Line 12">
            <a:extLst>
              <a:ext uri="{FF2B5EF4-FFF2-40B4-BE49-F238E27FC236}">
                <a16:creationId xmlns:a16="http://schemas.microsoft.com/office/drawing/2014/main" id="{2A74A038-C054-CD45-AA4B-376EFD164226}"/>
              </a:ext>
            </a:extLst>
          </p:cNvPr>
          <p:cNvSpPr>
            <a:spLocks noChangeShapeType="1"/>
          </p:cNvSpPr>
          <p:nvPr/>
        </p:nvSpPr>
        <p:spPr bwMode="auto">
          <a:xfrm flipV="1">
            <a:off x="4427220" y="3007995"/>
            <a:ext cx="0" cy="838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ja-JP" altLang="en-US" sz="2400">
              <a:latin typeface="ＭＳ Ｐゴシック" charset="0"/>
            </a:endParaRPr>
          </a:p>
        </p:txBody>
      </p:sp>
      <p:sp>
        <p:nvSpPr>
          <p:cNvPr id="21" name="Rectangle 13">
            <a:extLst>
              <a:ext uri="{FF2B5EF4-FFF2-40B4-BE49-F238E27FC236}">
                <a16:creationId xmlns:a16="http://schemas.microsoft.com/office/drawing/2014/main" id="{B546AE6E-5604-1846-8799-45AF17F431FA}"/>
              </a:ext>
            </a:extLst>
          </p:cNvPr>
          <p:cNvSpPr>
            <a:spLocks noChangeArrowheads="1"/>
          </p:cNvSpPr>
          <p:nvPr/>
        </p:nvSpPr>
        <p:spPr bwMode="auto">
          <a:xfrm>
            <a:off x="3589020" y="3846195"/>
            <a:ext cx="1971675" cy="5286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ja-JP" altLang="en-US" sz="2800" dirty="0">
                <a:latin typeface="ＭＳ Ｐゴシック" charset="0"/>
              </a:rPr>
              <a:t>生活習慣病</a:t>
            </a:r>
          </a:p>
        </p:txBody>
      </p:sp>
      <p:sp>
        <p:nvSpPr>
          <p:cNvPr id="22" name="Line 14">
            <a:extLst>
              <a:ext uri="{FF2B5EF4-FFF2-40B4-BE49-F238E27FC236}">
                <a16:creationId xmlns:a16="http://schemas.microsoft.com/office/drawing/2014/main" id="{1784EA8C-9185-1F4D-8F73-85405AA41A64}"/>
              </a:ext>
            </a:extLst>
          </p:cNvPr>
          <p:cNvSpPr>
            <a:spLocks noChangeShapeType="1"/>
          </p:cNvSpPr>
          <p:nvPr/>
        </p:nvSpPr>
        <p:spPr bwMode="auto">
          <a:xfrm>
            <a:off x="2750820" y="1941195"/>
            <a:ext cx="609600" cy="838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ja-JP" altLang="en-US" sz="2400">
              <a:latin typeface="ＭＳ Ｐゴシック" charset="0"/>
            </a:endParaRPr>
          </a:p>
        </p:txBody>
      </p:sp>
      <p:sp>
        <p:nvSpPr>
          <p:cNvPr id="23" name="Line 15">
            <a:extLst>
              <a:ext uri="{FF2B5EF4-FFF2-40B4-BE49-F238E27FC236}">
                <a16:creationId xmlns:a16="http://schemas.microsoft.com/office/drawing/2014/main" id="{683FEB77-C1A7-F24C-897A-95DE9E941F50}"/>
              </a:ext>
            </a:extLst>
          </p:cNvPr>
          <p:cNvSpPr>
            <a:spLocks noChangeShapeType="1"/>
          </p:cNvSpPr>
          <p:nvPr/>
        </p:nvSpPr>
        <p:spPr bwMode="auto">
          <a:xfrm>
            <a:off x="4427220" y="1941195"/>
            <a:ext cx="0" cy="838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ja-JP" altLang="en-US" sz="2400">
              <a:latin typeface="ＭＳ Ｐゴシック" charset="0"/>
            </a:endParaRPr>
          </a:p>
        </p:txBody>
      </p:sp>
      <p:sp>
        <p:nvSpPr>
          <p:cNvPr id="24" name="Line 16">
            <a:extLst>
              <a:ext uri="{FF2B5EF4-FFF2-40B4-BE49-F238E27FC236}">
                <a16:creationId xmlns:a16="http://schemas.microsoft.com/office/drawing/2014/main" id="{7F90EBC5-FDCF-9F41-A849-3E8B1FE8C5EF}"/>
              </a:ext>
            </a:extLst>
          </p:cNvPr>
          <p:cNvSpPr>
            <a:spLocks noChangeShapeType="1"/>
          </p:cNvSpPr>
          <p:nvPr/>
        </p:nvSpPr>
        <p:spPr bwMode="auto">
          <a:xfrm flipH="1">
            <a:off x="5113020" y="2017395"/>
            <a:ext cx="762000" cy="762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ja-JP" altLang="en-US" sz="2400">
              <a:latin typeface="ＭＳ Ｐゴシック" charset="0"/>
            </a:endParaRPr>
          </a:p>
        </p:txBody>
      </p:sp>
      <p:sp>
        <p:nvSpPr>
          <p:cNvPr id="25" name="Rectangle 17">
            <a:extLst>
              <a:ext uri="{FF2B5EF4-FFF2-40B4-BE49-F238E27FC236}">
                <a16:creationId xmlns:a16="http://schemas.microsoft.com/office/drawing/2014/main" id="{21E0F83E-E8BA-7B40-B62D-20413EA29243}"/>
              </a:ext>
            </a:extLst>
          </p:cNvPr>
          <p:cNvSpPr>
            <a:spLocks noChangeArrowheads="1"/>
          </p:cNvSpPr>
          <p:nvPr/>
        </p:nvSpPr>
        <p:spPr bwMode="auto">
          <a:xfrm>
            <a:off x="2827020" y="4438333"/>
            <a:ext cx="37401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ja-JP" altLang="en-US" sz="2800" dirty="0">
                <a:latin typeface="ＭＳ Ｐゴシック" charset="0"/>
              </a:rPr>
              <a:t>糖尿病・肥満・脂質異常</a:t>
            </a:r>
            <a:endParaRPr lang="en-US" altLang="ja-JP" sz="2800" dirty="0">
              <a:latin typeface="ＭＳ Ｐゴシック" charset="0"/>
            </a:endParaRPr>
          </a:p>
          <a:p>
            <a:pPr fontAlgn="base">
              <a:spcBef>
                <a:spcPct val="0"/>
              </a:spcBef>
              <a:spcAft>
                <a:spcPct val="0"/>
              </a:spcAft>
              <a:defRPr/>
            </a:pPr>
            <a:r>
              <a:rPr lang="ja-JP" altLang="en-US" sz="2800" dirty="0">
                <a:latin typeface="ＭＳ Ｐゴシック" charset="0"/>
              </a:rPr>
              <a:t>高尿酸血症・喫煙　など</a:t>
            </a:r>
          </a:p>
        </p:txBody>
      </p:sp>
      <p:sp>
        <p:nvSpPr>
          <p:cNvPr id="26" name="AutoShape 19">
            <a:extLst>
              <a:ext uri="{FF2B5EF4-FFF2-40B4-BE49-F238E27FC236}">
                <a16:creationId xmlns:a16="http://schemas.microsoft.com/office/drawing/2014/main" id="{918E32B4-BB71-2641-A444-BA60591F9121}"/>
              </a:ext>
            </a:extLst>
          </p:cNvPr>
          <p:cNvSpPr>
            <a:spLocks noChangeArrowheads="1"/>
          </p:cNvSpPr>
          <p:nvPr/>
        </p:nvSpPr>
        <p:spPr bwMode="auto">
          <a:xfrm>
            <a:off x="7322820" y="2474595"/>
            <a:ext cx="1066800" cy="9906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ja-JP" altLang="en-US" sz="2400">
              <a:latin typeface="ＭＳ Ｐゴシック" charset="0"/>
            </a:endParaRPr>
          </a:p>
        </p:txBody>
      </p:sp>
      <p:sp>
        <p:nvSpPr>
          <p:cNvPr id="27" name="Rectangle 20">
            <a:extLst>
              <a:ext uri="{FF2B5EF4-FFF2-40B4-BE49-F238E27FC236}">
                <a16:creationId xmlns:a16="http://schemas.microsoft.com/office/drawing/2014/main" id="{9FC1FD94-7067-1649-9ACF-AF2AC135531F}"/>
              </a:ext>
            </a:extLst>
          </p:cNvPr>
          <p:cNvSpPr>
            <a:spLocks noChangeArrowheads="1"/>
          </p:cNvSpPr>
          <p:nvPr/>
        </p:nvSpPr>
        <p:spPr bwMode="auto">
          <a:xfrm>
            <a:off x="2042572" y="5419308"/>
            <a:ext cx="4776067" cy="461665"/>
          </a:xfrm>
          <a:prstGeom prst="rect">
            <a:avLst/>
          </a:prstGeom>
          <a:noFill/>
          <a:ln>
            <a:noFill/>
          </a:ln>
          <a:effectLst/>
        </p:spPr>
        <p:txBody>
          <a:bodyPr wrap="none">
            <a:spAutoFit/>
          </a:bodyPr>
          <a:lstStyle/>
          <a:p>
            <a:pPr fontAlgn="base">
              <a:spcBef>
                <a:spcPct val="0"/>
              </a:spcBef>
              <a:spcAft>
                <a:spcPct val="0"/>
              </a:spcAft>
              <a:defRPr/>
            </a:pPr>
            <a:r>
              <a:rPr lang="ja-JP" altLang="en-US" sz="2400" dirty="0">
                <a:latin typeface="ＭＳ Ｐゴシック"/>
                <a:cs typeface="Osaka" charset="0"/>
              </a:rPr>
              <a:t>薬剤、造影剤、脱水などの影響も！</a:t>
            </a:r>
          </a:p>
        </p:txBody>
      </p:sp>
    </p:spTree>
    <p:extLst>
      <p:ext uri="{BB962C8B-B14F-4D97-AF65-F5344CB8AC3E}">
        <p14:creationId xmlns:p14="http://schemas.microsoft.com/office/powerpoint/2010/main" val="156659187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13318" y="25439"/>
            <a:ext cx="3384260" cy="369332"/>
          </a:xfrm>
          <a:prstGeom prst="rect">
            <a:avLst/>
          </a:prstGeom>
          <a:noFill/>
        </p:spPr>
        <p:txBody>
          <a:bodyPr wrap="none" rtlCol="0">
            <a:spAutoFit/>
          </a:bodyPr>
          <a:lstStyle/>
          <a:p>
            <a:pPr fontAlgn="base">
              <a:spcBef>
                <a:spcPct val="0"/>
              </a:spcBef>
              <a:spcAft>
                <a:spcPct val="0"/>
              </a:spcAft>
            </a:pPr>
            <a:r>
              <a:rPr lang="ja-JP" altLang="en-US" b="1" dirty="0">
                <a:solidFill>
                  <a:schemeClr val="bg1"/>
                </a:solidFill>
                <a:latin typeface="ＭＳ Ｐゴシック"/>
                <a:ea typeface="ＭＳ Ｐゴシック"/>
              </a:rPr>
              <a:t>腎機能の低下速度と血圧の関係</a:t>
            </a:r>
            <a:endParaRPr lang="en-US" altLang="ja-JP" b="1" dirty="0">
              <a:solidFill>
                <a:schemeClr val="bg1"/>
              </a:solidFill>
              <a:latin typeface="ＭＳ Ｐゴシック"/>
              <a:ea typeface="ＭＳ Ｐゴシック"/>
            </a:endParaRPr>
          </a:p>
        </p:txBody>
      </p:sp>
      <p:grpSp>
        <p:nvGrpSpPr>
          <p:cNvPr id="136" name="図形グループ 1">
            <a:extLst>
              <a:ext uri="{FF2B5EF4-FFF2-40B4-BE49-F238E27FC236}">
                <a16:creationId xmlns:a16="http://schemas.microsoft.com/office/drawing/2014/main" id="{2A9DD772-489C-C14C-87DC-497E107186EA}"/>
              </a:ext>
            </a:extLst>
          </p:cNvPr>
          <p:cNvGrpSpPr/>
          <p:nvPr/>
        </p:nvGrpSpPr>
        <p:grpSpPr>
          <a:xfrm>
            <a:off x="313318" y="1234440"/>
            <a:ext cx="8275897" cy="4862583"/>
            <a:chOff x="453251" y="1164351"/>
            <a:chExt cx="8155768" cy="4531586"/>
          </a:xfrm>
        </p:grpSpPr>
        <p:sp>
          <p:nvSpPr>
            <p:cNvPr id="137" name="Rectangle 145">
              <a:extLst>
                <a:ext uri="{FF2B5EF4-FFF2-40B4-BE49-F238E27FC236}">
                  <a16:creationId xmlns:a16="http://schemas.microsoft.com/office/drawing/2014/main" id="{C947D346-1351-544E-B325-771A9C71F7B7}"/>
                </a:ext>
              </a:extLst>
            </p:cNvPr>
            <p:cNvSpPr>
              <a:spLocks noChangeArrowheads="1"/>
            </p:cNvSpPr>
            <p:nvPr/>
          </p:nvSpPr>
          <p:spPr bwMode="auto">
            <a:xfrm>
              <a:off x="1341438" y="1963738"/>
              <a:ext cx="6437312" cy="331152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fontAlgn="base">
                <a:spcBef>
                  <a:spcPct val="0"/>
                </a:spcBef>
                <a:spcAft>
                  <a:spcPct val="0"/>
                </a:spcAft>
              </a:pPr>
              <a:endParaRPr lang="ja-JP" altLang="en-US" sz="2800">
                <a:solidFill>
                  <a:srgbClr val="000000"/>
                </a:solidFill>
              </a:endParaRPr>
            </a:p>
          </p:txBody>
        </p:sp>
        <p:sp>
          <p:nvSpPr>
            <p:cNvPr id="138" name="Line 61">
              <a:extLst>
                <a:ext uri="{FF2B5EF4-FFF2-40B4-BE49-F238E27FC236}">
                  <a16:creationId xmlns:a16="http://schemas.microsoft.com/office/drawing/2014/main" id="{0C0F39B0-26C8-CF41-8D58-87490AADC4A6}"/>
                </a:ext>
              </a:extLst>
            </p:cNvPr>
            <p:cNvSpPr>
              <a:spLocks noChangeShapeType="1"/>
            </p:cNvSpPr>
            <p:nvPr/>
          </p:nvSpPr>
          <p:spPr bwMode="auto">
            <a:xfrm>
              <a:off x="1754188" y="1966913"/>
              <a:ext cx="0" cy="2852737"/>
            </a:xfrm>
            <a:prstGeom prst="line">
              <a:avLst/>
            </a:prstGeom>
            <a:noFill/>
            <a:ln w="19050" cap="rnd">
              <a:solidFill>
                <a:srgbClr val="969696"/>
              </a:solidFill>
              <a:prstDash val="sysDot"/>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139" name="Line 5">
              <a:extLst>
                <a:ext uri="{FF2B5EF4-FFF2-40B4-BE49-F238E27FC236}">
                  <a16:creationId xmlns:a16="http://schemas.microsoft.com/office/drawing/2014/main" id="{CC24287B-0A39-5A47-B7E2-FBADDD64EF53}"/>
                </a:ext>
              </a:extLst>
            </p:cNvPr>
            <p:cNvSpPr>
              <a:spLocks noChangeShapeType="1"/>
            </p:cNvSpPr>
            <p:nvPr/>
          </p:nvSpPr>
          <p:spPr bwMode="auto">
            <a:xfrm>
              <a:off x="1335088" y="1958975"/>
              <a:ext cx="0" cy="33162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lIns="0" tIns="0" rIns="0" bIns="0">
              <a:spAutoFit/>
            </a:bodyPr>
            <a:lstStyle/>
            <a:p>
              <a:pPr fontAlgn="base">
                <a:spcBef>
                  <a:spcPct val="0"/>
                </a:spcBef>
                <a:spcAft>
                  <a:spcPct val="0"/>
                </a:spcAft>
              </a:pPr>
              <a:endParaRPr lang="ja-JP" altLang="en-US" sz="2800">
                <a:solidFill>
                  <a:srgbClr val="000000"/>
                </a:solidFill>
              </a:endParaRPr>
            </a:p>
          </p:txBody>
        </p:sp>
        <p:sp>
          <p:nvSpPr>
            <p:cNvPr id="140" name="Line 6">
              <a:extLst>
                <a:ext uri="{FF2B5EF4-FFF2-40B4-BE49-F238E27FC236}">
                  <a16:creationId xmlns:a16="http://schemas.microsoft.com/office/drawing/2014/main" id="{EEC5337F-AC70-7245-AA77-E87DBC625AE2}"/>
                </a:ext>
              </a:extLst>
            </p:cNvPr>
            <p:cNvSpPr>
              <a:spLocks noChangeShapeType="1"/>
            </p:cNvSpPr>
            <p:nvPr/>
          </p:nvSpPr>
          <p:spPr bwMode="auto">
            <a:xfrm>
              <a:off x="1335088" y="1966913"/>
              <a:ext cx="6446837"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grpSp>
          <p:nvGrpSpPr>
            <p:cNvPr id="141" name="Group 15">
              <a:extLst>
                <a:ext uri="{FF2B5EF4-FFF2-40B4-BE49-F238E27FC236}">
                  <a16:creationId xmlns:a16="http://schemas.microsoft.com/office/drawing/2014/main" id="{83997569-FAED-A247-A198-E1D94D5402B7}"/>
                </a:ext>
              </a:extLst>
            </p:cNvPr>
            <p:cNvGrpSpPr>
              <a:grpSpLocks/>
            </p:cNvGrpSpPr>
            <p:nvPr/>
          </p:nvGrpSpPr>
          <p:grpSpPr bwMode="auto">
            <a:xfrm>
              <a:off x="1250950" y="1966913"/>
              <a:ext cx="84138" cy="3292475"/>
              <a:chOff x="389" y="1267"/>
              <a:chExt cx="133" cy="2074"/>
            </a:xfrm>
          </p:grpSpPr>
          <p:sp>
            <p:nvSpPr>
              <p:cNvPr id="223" name="Line 7">
                <a:extLst>
                  <a:ext uri="{FF2B5EF4-FFF2-40B4-BE49-F238E27FC236}">
                    <a16:creationId xmlns:a16="http://schemas.microsoft.com/office/drawing/2014/main" id="{9A2A21A8-7AFB-D149-A1D3-29CD4FF48C94}"/>
                  </a:ext>
                </a:extLst>
              </p:cNvPr>
              <p:cNvSpPr>
                <a:spLocks noChangeShapeType="1"/>
              </p:cNvSpPr>
              <p:nvPr/>
            </p:nvSpPr>
            <p:spPr bwMode="auto">
              <a:xfrm>
                <a:off x="389" y="1267"/>
                <a:ext cx="13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224" name="Line 8">
                <a:extLst>
                  <a:ext uri="{FF2B5EF4-FFF2-40B4-BE49-F238E27FC236}">
                    <a16:creationId xmlns:a16="http://schemas.microsoft.com/office/drawing/2014/main" id="{399C39D4-0E38-584C-9236-E9AB871C97CF}"/>
                  </a:ext>
                </a:extLst>
              </p:cNvPr>
              <p:cNvSpPr>
                <a:spLocks noChangeShapeType="1"/>
              </p:cNvSpPr>
              <p:nvPr/>
            </p:nvSpPr>
            <p:spPr bwMode="auto">
              <a:xfrm>
                <a:off x="389" y="1563"/>
                <a:ext cx="13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latin typeface="+mn-ea"/>
                </a:endParaRPr>
              </a:p>
            </p:txBody>
          </p:sp>
          <p:sp>
            <p:nvSpPr>
              <p:cNvPr id="225" name="Line 9">
                <a:extLst>
                  <a:ext uri="{FF2B5EF4-FFF2-40B4-BE49-F238E27FC236}">
                    <a16:creationId xmlns:a16="http://schemas.microsoft.com/office/drawing/2014/main" id="{13AE88D0-EC54-1B4C-ADCC-57FC74FB65CF}"/>
                  </a:ext>
                </a:extLst>
              </p:cNvPr>
              <p:cNvSpPr>
                <a:spLocks noChangeShapeType="1"/>
              </p:cNvSpPr>
              <p:nvPr/>
            </p:nvSpPr>
            <p:spPr bwMode="auto">
              <a:xfrm>
                <a:off x="389" y="1859"/>
                <a:ext cx="13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226" name="Line 10">
                <a:extLst>
                  <a:ext uri="{FF2B5EF4-FFF2-40B4-BE49-F238E27FC236}">
                    <a16:creationId xmlns:a16="http://schemas.microsoft.com/office/drawing/2014/main" id="{EE1ACD3B-5C1A-AA45-9126-E45F5DB853AC}"/>
                  </a:ext>
                </a:extLst>
              </p:cNvPr>
              <p:cNvSpPr>
                <a:spLocks noChangeShapeType="1"/>
              </p:cNvSpPr>
              <p:nvPr/>
            </p:nvSpPr>
            <p:spPr bwMode="auto">
              <a:xfrm>
                <a:off x="389" y="2155"/>
                <a:ext cx="13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227" name="Line 11">
                <a:extLst>
                  <a:ext uri="{FF2B5EF4-FFF2-40B4-BE49-F238E27FC236}">
                    <a16:creationId xmlns:a16="http://schemas.microsoft.com/office/drawing/2014/main" id="{D024CDFC-D41A-EE46-8335-B4D5AFBCE02D}"/>
                  </a:ext>
                </a:extLst>
              </p:cNvPr>
              <p:cNvSpPr>
                <a:spLocks noChangeShapeType="1"/>
              </p:cNvSpPr>
              <p:nvPr/>
            </p:nvSpPr>
            <p:spPr bwMode="auto">
              <a:xfrm>
                <a:off x="389" y="2452"/>
                <a:ext cx="13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228" name="Line 12">
                <a:extLst>
                  <a:ext uri="{FF2B5EF4-FFF2-40B4-BE49-F238E27FC236}">
                    <a16:creationId xmlns:a16="http://schemas.microsoft.com/office/drawing/2014/main" id="{387ADCD4-6921-F540-B74A-2602EAF1E2C9}"/>
                  </a:ext>
                </a:extLst>
              </p:cNvPr>
              <p:cNvSpPr>
                <a:spLocks noChangeShapeType="1"/>
              </p:cNvSpPr>
              <p:nvPr/>
            </p:nvSpPr>
            <p:spPr bwMode="auto">
              <a:xfrm>
                <a:off x="389" y="2748"/>
                <a:ext cx="13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229" name="Line 13">
                <a:extLst>
                  <a:ext uri="{FF2B5EF4-FFF2-40B4-BE49-F238E27FC236}">
                    <a16:creationId xmlns:a16="http://schemas.microsoft.com/office/drawing/2014/main" id="{567F0B31-8CA0-F449-B625-75480F72648B}"/>
                  </a:ext>
                </a:extLst>
              </p:cNvPr>
              <p:cNvSpPr>
                <a:spLocks noChangeShapeType="1"/>
              </p:cNvSpPr>
              <p:nvPr/>
            </p:nvSpPr>
            <p:spPr bwMode="auto">
              <a:xfrm>
                <a:off x="389" y="3044"/>
                <a:ext cx="13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230" name="Line 14">
                <a:extLst>
                  <a:ext uri="{FF2B5EF4-FFF2-40B4-BE49-F238E27FC236}">
                    <a16:creationId xmlns:a16="http://schemas.microsoft.com/office/drawing/2014/main" id="{2DC4AD45-7D73-9F44-B45B-6E75DCA5E52C}"/>
                  </a:ext>
                </a:extLst>
              </p:cNvPr>
              <p:cNvSpPr>
                <a:spLocks noChangeShapeType="1"/>
              </p:cNvSpPr>
              <p:nvPr/>
            </p:nvSpPr>
            <p:spPr bwMode="auto">
              <a:xfrm>
                <a:off x="389" y="3341"/>
                <a:ext cx="13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grpSp>
        <p:grpSp>
          <p:nvGrpSpPr>
            <p:cNvPr id="142" name="Group 60">
              <a:extLst>
                <a:ext uri="{FF2B5EF4-FFF2-40B4-BE49-F238E27FC236}">
                  <a16:creationId xmlns:a16="http://schemas.microsoft.com/office/drawing/2014/main" id="{B7C0E4C7-6734-AE4F-AB8F-796AA60E2E4D}"/>
                </a:ext>
              </a:extLst>
            </p:cNvPr>
            <p:cNvGrpSpPr>
              <a:grpSpLocks/>
            </p:cNvGrpSpPr>
            <p:nvPr/>
          </p:nvGrpSpPr>
          <p:grpSpPr bwMode="auto">
            <a:xfrm>
              <a:off x="1335088" y="1838325"/>
              <a:ext cx="6399212" cy="128588"/>
              <a:chOff x="841" y="1186"/>
              <a:chExt cx="4031" cy="81"/>
            </a:xfrm>
          </p:grpSpPr>
          <p:sp>
            <p:nvSpPr>
              <p:cNvPr id="181" name="Line 18">
                <a:extLst>
                  <a:ext uri="{FF2B5EF4-FFF2-40B4-BE49-F238E27FC236}">
                    <a16:creationId xmlns:a16="http://schemas.microsoft.com/office/drawing/2014/main" id="{7E1B541D-A2A4-5544-A444-E09BC5440D23}"/>
                  </a:ext>
                </a:extLst>
              </p:cNvPr>
              <p:cNvSpPr>
                <a:spLocks noChangeShapeType="1"/>
              </p:cNvSpPr>
              <p:nvPr/>
            </p:nvSpPr>
            <p:spPr bwMode="auto">
              <a:xfrm>
                <a:off x="1332" y="1186"/>
                <a:ext cx="0" cy="8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182" name="Line 23">
                <a:extLst>
                  <a:ext uri="{FF2B5EF4-FFF2-40B4-BE49-F238E27FC236}">
                    <a16:creationId xmlns:a16="http://schemas.microsoft.com/office/drawing/2014/main" id="{17C73370-CB48-5346-9D07-3BF7BA48FA9C}"/>
                  </a:ext>
                </a:extLst>
              </p:cNvPr>
              <p:cNvSpPr>
                <a:spLocks noChangeShapeType="1"/>
              </p:cNvSpPr>
              <p:nvPr/>
            </p:nvSpPr>
            <p:spPr bwMode="auto">
              <a:xfrm>
                <a:off x="2315" y="1186"/>
                <a:ext cx="0" cy="8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183" name="Line 28">
                <a:extLst>
                  <a:ext uri="{FF2B5EF4-FFF2-40B4-BE49-F238E27FC236}">
                    <a16:creationId xmlns:a16="http://schemas.microsoft.com/office/drawing/2014/main" id="{3BCA8662-C8BC-D04E-9832-4BF11EE45FAD}"/>
                  </a:ext>
                </a:extLst>
              </p:cNvPr>
              <p:cNvSpPr>
                <a:spLocks noChangeShapeType="1"/>
              </p:cNvSpPr>
              <p:nvPr/>
            </p:nvSpPr>
            <p:spPr bwMode="auto">
              <a:xfrm>
                <a:off x="3298" y="1186"/>
                <a:ext cx="0" cy="8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184" name="Line 33">
                <a:extLst>
                  <a:ext uri="{FF2B5EF4-FFF2-40B4-BE49-F238E27FC236}">
                    <a16:creationId xmlns:a16="http://schemas.microsoft.com/office/drawing/2014/main" id="{11F2C1CA-F5A4-C94A-AFC6-5D11A1AC8B1C}"/>
                  </a:ext>
                </a:extLst>
              </p:cNvPr>
              <p:cNvSpPr>
                <a:spLocks noChangeShapeType="1"/>
              </p:cNvSpPr>
              <p:nvPr/>
            </p:nvSpPr>
            <p:spPr bwMode="auto">
              <a:xfrm>
                <a:off x="4282" y="1186"/>
                <a:ext cx="0" cy="8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185" name="Line 38">
                <a:extLst>
                  <a:ext uri="{FF2B5EF4-FFF2-40B4-BE49-F238E27FC236}">
                    <a16:creationId xmlns:a16="http://schemas.microsoft.com/office/drawing/2014/main" id="{287B914D-4838-5441-A8E2-F3B995C70A75}"/>
                  </a:ext>
                </a:extLst>
              </p:cNvPr>
              <p:cNvSpPr>
                <a:spLocks noChangeShapeType="1"/>
              </p:cNvSpPr>
              <p:nvPr/>
            </p:nvSpPr>
            <p:spPr bwMode="auto">
              <a:xfrm>
                <a:off x="4773" y="1186"/>
                <a:ext cx="0" cy="8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186" name="Line 40">
                <a:extLst>
                  <a:ext uri="{FF2B5EF4-FFF2-40B4-BE49-F238E27FC236}">
                    <a16:creationId xmlns:a16="http://schemas.microsoft.com/office/drawing/2014/main" id="{23C4BFEC-367E-C245-994A-048F4CABA18F}"/>
                  </a:ext>
                </a:extLst>
              </p:cNvPr>
              <p:cNvSpPr>
                <a:spLocks noChangeShapeType="1"/>
              </p:cNvSpPr>
              <p:nvPr/>
            </p:nvSpPr>
            <p:spPr bwMode="auto">
              <a:xfrm>
                <a:off x="841" y="1186"/>
                <a:ext cx="0" cy="8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187" name="Line 45">
                <a:extLst>
                  <a:ext uri="{FF2B5EF4-FFF2-40B4-BE49-F238E27FC236}">
                    <a16:creationId xmlns:a16="http://schemas.microsoft.com/office/drawing/2014/main" id="{36EC3548-A8A7-644A-8236-AA09CE838D9E}"/>
                  </a:ext>
                </a:extLst>
              </p:cNvPr>
              <p:cNvSpPr>
                <a:spLocks noChangeShapeType="1"/>
              </p:cNvSpPr>
              <p:nvPr/>
            </p:nvSpPr>
            <p:spPr bwMode="auto">
              <a:xfrm>
                <a:off x="1824" y="1186"/>
                <a:ext cx="0" cy="8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188" name="Line 50">
                <a:extLst>
                  <a:ext uri="{FF2B5EF4-FFF2-40B4-BE49-F238E27FC236}">
                    <a16:creationId xmlns:a16="http://schemas.microsoft.com/office/drawing/2014/main" id="{1F114B1E-1C39-244F-9C44-EB97CCCE51F7}"/>
                  </a:ext>
                </a:extLst>
              </p:cNvPr>
              <p:cNvSpPr>
                <a:spLocks noChangeShapeType="1"/>
              </p:cNvSpPr>
              <p:nvPr/>
            </p:nvSpPr>
            <p:spPr bwMode="auto">
              <a:xfrm>
                <a:off x="2807" y="1186"/>
                <a:ext cx="0" cy="8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189" name="Line 55">
                <a:extLst>
                  <a:ext uri="{FF2B5EF4-FFF2-40B4-BE49-F238E27FC236}">
                    <a16:creationId xmlns:a16="http://schemas.microsoft.com/office/drawing/2014/main" id="{0DF89337-CC72-0C49-A208-C2BDEE2DD796}"/>
                  </a:ext>
                </a:extLst>
              </p:cNvPr>
              <p:cNvSpPr>
                <a:spLocks noChangeShapeType="1"/>
              </p:cNvSpPr>
              <p:nvPr/>
            </p:nvSpPr>
            <p:spPr bwMode="auto">
              <a:xfrm>
                <a:off x="3790" y="1186"/>
                <a:ext cx="0" cy="8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190" name="Line 16">
                <a:extLst>
                  <a:ext uri="{FF2B5EF4-FFF2-40B4-BE49-F238E27FC236}">
                    <a16:creationId xmlns:a16="http://schemas.microsoft.com/office/drawing/2014/main" id="{4022D063-0DED-1441-B32E-59E2A06A6383}"/>
                  </a:ext>
                </a:extLst>
              </p:cNvPr>
              <p:cNvSpPr>
                <a:spLocks noChangeShapeType="1"/>
              </p:cNvSpPr>
              <p:nvPr/>
            </p:nvSpPr>
            <p:spPr bwMode="auto">
              <a:xfrm>
                <a:off x="939" y="1215"/>
                <a:ext cx="0" cy="5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191" name="Line 17">
                <a:extLst>
                  <a:ext uri="{FF2B5EF4-FFF2-40B4-BE49-F238E27FC236}">
                    <a16:creationId xmlns:a16="http://schemas.microsoft.com/office/drawing/2014/main" id="{C30982E9-684F-4C48-B7DE-D3D25679B7A6}"/>
                  </a:ext>
                </a:extLst>
              </p:cNvPr>
              <p:cNvSpPr>
                <a:spLocks noChangeShapeType="1"/>
              </p:cNvSpPr>
              <p:nvPr/>
            </p:nvSpPr>
            <p:spPr bwMode="auto">
              <a:xfrm>
                <a:off x="1135" y="1215"/>
                <a:ext cx="0" cy="5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192" name="Line 19">
                <a:extLst>
                  <a:ext uri="{FF2B5EF4-FFF2-40B4-BE49-F238E27FC236}">
                    <a16:creationId xmlns:a16="http://schemas.microsoft.com/office/drawing/2014/main" id="{02E38D81-C494-AC45-9980-94CF5449A8EB}"/>
                  </a:ext>
                </a:extLst>
              </p:cNvPr>
              <p:cNvSpPr>
                <a:spLocks noChangeShapeType="1"/>
              </p:cNvSpPr>
              <p:nvPr/>
            </p:nvSpPr>
            <p:spPr bwMode="auto">
              <a:xfrm>
                <a:off x="1529" y="1215"/>
                <a:ext cx="0" cy="5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193" name="Line 20">
                <a:extLst>
                  <a:ext uri="{FF2B5EF4-FFF2-40B4-BE49-F238E27FC236}">
                    <a16:creationId xmlns:a16="http://schemas.microsoft.com/office/drawing/2014/main" id="{E6266561-6A2C-5940-B4DA-AE1E010ADD97}"/>
                  </a:ext>
                </a:extLst>
              </p:cNvPr>
              <p:cNvSpPr>
                <a:spLocks noChangeShapeType="1"/>
              </p:cNvSpPr>
              <p:nvPr/>
            </p:nvSpPr>
            <p:spPr bwMode="auto">
              <a:xfrm>
                <a:off x="1725" y="1215"/>
                <a:ext cx="0" cy="5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194" name="Line 21">
                <a:extLst>
                  <a:ext uri="{FF2B5EF4-FFF2-40B4-BE49-F238E27FC236}">
                    <a16:creationId xmlns:a16="http://schemas.microsoft.com/office/drawing/2014/main" id="{08C251A4-03DF-9445-AAA1-83109FD2D9B4}"/>
                  </a:ext>
                </a:extLst>
              </p:cNvPr>
              <p:cNvSpPr>
                <a:spLocks noChangeShapeType="1"/>
              </p:cNvSpPr>
              <p:nvPr/>
            </p:nvSpPr>
            <p:spPr bwMode="auto">
              <a:xfrm>
                <a:off x="1922" y="1215"/>
                <a:ext cx="0" cy="5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195" name="Line 22">
                <a:extLst>
                  <a:ext uri="{FF2B5EF4-FFF2-40B4-BE49-F238E27FC236}">
                    <a16:creationId xmlns:a16="http://schemas.microsoft.com/office/drawing/2014/main" id="{91EB612C-EC3E-624E-AC20-7C913C77EDC5}"/>
                  </a:ext>
                </a:extLst>
              </p:cNvPr>
              <p:cNvSpPr>
                <a:spLocks noChangeShapeType="1"/>
              </p:cNvSpPr>
              <p:nvPr/>
            </p:nvSpPr>
            <p:spPr bwMode="auto">
              <a:xfrm>
                <a:off x="2119" y="1215"/>
                <a:ext cx="0" cy="5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196" name="Line 24">
                <a:extLst>
                  <a:ext uri="{FF2B5EF4-FFF2-40B4-BE49-F238E27FC236}">
                    <a16:creationId xmlns:a16="http://schemas.microsoft.com/office/drawing/2014/main" id="{561F4FE1-D8F9-A147-AC29-BAD657B21FB1}"/>
                  </a:ext>
                </a:extLst>
              </p:cNvPr>
              <p:cNvSpPr>
                <a:spLocks noChangeShapeType="1"/>
              </p:cNvSpPr>
              <p:nvPr/>
            </p:nvSpPr>
            <p:spPr bwMode="auto">
              <a:xfrm>
                <a:off x="2512" y="1215"/>
                <a:ext cx="0" cy="5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197" name="Line 25">
                <a:extLst>
                  <a:ext uri="{FF2B5EF4-FFF2-40B4-BE49-F238E27FC236}">
                    <a16:creationId xmlns:a16="http://schemas.microsoft.com/office/drawing/2014/main" id="{A22B5A9C-CDF9-E249-9EF7-9E7D1627CFF6}"/>
                  </a:ext>
                </a:extLst>
              </p:cNvPr>
              <p:cNvSpPr>
                <a:spLocks noChangeShapeType="1"/>
              </p:cNvSpPr>
              <p:nvPr/>
            </p:nvSpPr>
            <p:spPr bwMode="auto">
              <a:xfrm>
                <a:off x="2709" y="1215"/>
                <a:ext cx="0" cy="5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198" name="Line 26">
                <a:extLst>
                  <a:ext uri="{FF2B5EF4-FFF2-40B4-BE49-F238E27FC236}">
                    <a16:creationId xmlns:a16="http://schemas.microsoft.com/office/drawing/2014/main" id="{C2F76590-C6B5-3C4D-80D1-8DD96CD24752}"/>
                  </a:ext>
                </a:extLst>
              </p:cNvPr>
              <p:cNvSpPr>
                <a:spLocks noChangeShapeType="1"/>
              </p:cNvSpPr>
              <p:nvPr/>
            </p:nvSpPr>
            <p:spPr bwMode="auto">
              <a:xfrm>
                <a:off x="2905" y="1215"/>
                <a:ext cx="0" cy="5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199" name="Line 27">
                <a:extLst>
                  <a:ext uri="{FF2B5EF4-FFF2-40B4-BE49-F238E27FC236}">
                    <a16:creationId xmlns:a16="http://schemas.microsoft.com/office/drawing/2014/main" id="{694A81BF-6A0C-F148-B4E2-5C5BBE0BAD03}"/>
                  </a:ext>
                </a:extLst>
              </p:cNvPr>
              <p:cNvSpPr>
                <a:spLocks noChangeShapeType="1"/>
              </p:cNvSpPr>
              <p:nvPr/>
            </p:nvSpPr>
            <p:spPr bwMode="auto">
              <a:xfrm>
                <a:off x="3102" y="1215"/>
                <a:ext cx="0" cy="5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200" name="Line 29">
                <a:extLst>
                  <a:ext uri="{FF2B5EF4-FFF2-40B4-BE49-F238E27FC236}">
                    <a16:creationId xmlns:a16="http://schemas.microsoft.com/office/drawing/2014/main" id="{60268617-780E-1142-8D80-11CB83F438FF}"/>
                  </a:ext>
                </a:extLst>
              </p:cNvPr>
              <p:cNvSpPr>
                <a:spLocks noChangeShapeType="1"/>
              </p:cNvSpPr>
              <p:nvPr/>
            </p:nvSpPr>
            <p:spPr bwMode="auto">
              <a:xfrm>
                <a:off x="3495" y="1215"/>
                <a:ext cx="0" cy="5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201" name="Line 30">
                <a:extLst>
                  <a:ext uri="{FF2B5EF4-FFF2-40B4-BE49-F238E27FC236}">
                    <a16:creationId xmlns:a16="http://schemas.microsoft.com/office/drawing/2014/main" id="{51FD3C35-73BD-E94A-9D21-D28136D30385}"/>
                  </a:ext>
                </a:extLst>
              </p:cNvPr>
              <p:cNvSpPr>
                <a:spLocks noChangeShapeType="1"/>
              </p:cNvSpPr>
              <p:nvPr/>
            </p:nvSpPr>
            <p:spPr bwMode="auto">
              <a:xfrm>
                <a:off x="3692" y="1215"/>
                <a:ext cx="0" cy="5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202" name="Line 31">
                <a:extLst>
                  <a:ext uri="{FF2B5EF4-FFF2-40B4-BE49-F238E27FC236}">
                    <a16:creationId xmlns:a16="http://schemas.microsoft.com/office/drawing/2014/main" id="{49BF4F84-62C3-8844-94CA-533339D79E1B}"/>
                  </a:ext>
                </a:extLst>
              </p:cNvPr>
              <p:cNvSpPr>
                <a:spLocks noChangeShapeType="1"/>
              </p:cNvSpPr>
              <p:nvPr/>
            </p:nvSpPr>
            <p:spPr bwMode="auto">
              <a:xfrm>
                <a:off x="3888" y="1215"/>
                <a:ext cx="0" cy="5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203" name="Line 32">
                <a:extLst>
                  <a:ext uri="{FF2B5EF4-FFF2-40B4-BE49-F238E27FC236}">
                    <a16:creationId xmlns:a16="http://schemas.microsoft.com/office/drawing/2014/main" id="{D8ACF6E5-A2F4-3C4E-84DD-692AEC310D62}"/>
                  </a:ext>
                </a:extLst>
              </p:cNvPr>
              <p:cNvSpPr>
                <a:spLocks noChangeShapeType="1"/>
              </p:cNvSpPr>
              <p:nvPr/>
            </p:nvSpPr>
            <p:spPr bwMode="auto">
              <a:xfrm>
                <a:off x="4085" y="1215"/>
                <a:ext cx="0" cy="5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204" name="Line 34">
                <a:extLst>
                  <a:ext uri="{FF2B5EF4-FFF2-40B4-BE49-F238E27FC236}">
                    <a16:creationId xmlns:a16="http://schemas.microsoft.com/office/drawing/2014/main" id="{EAA85594-37BE-5D47-AFE8-C0CBC30C2E27}"/>
                  </a:ext>
                </a:extLst>
              </p:cNvPr>
              <p:cNvSpPr>
                <a:spLocks noChangeShapeType="1"/>
              </p:cNvSpPr>
              <p:nvPr/>
            </p:nvSpPr>
            <p:spPr bwMode="auto">
              <a:xfrm>
                <a:off x="4380" y="1215"/>
                <a:ext cx="0" cy="5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205" name="Line 35">
                <a:extLst>
                  <a:ext uri="{FF2B5EF4-FFF2-40B4-BE49-F238E27FC236}">
                    <a16:creationId xmlns:a16="http://schemas.microsoft.com/office/drawing/2014/main" id="{4D5C27B7-88ED-304A-A25C-EB5CD3808E26}"/>
                  </a:ext>
                </a:extLst>
              </p:cNvPr>
              <p:cNvSpPr>
                <a:spLocks noChangeShapeType="1"/>
              </p:cNvSpPr>
              <p:nvPr/>
            </p:nvSpPr>
            <p:spPr bwMode="auto">
              <a:xfrm>
                <a:off x="4478" y="1215"/>
                <a:ext cx="0" cy="5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206" name="Line 36">
                <a:extLst>
                  <a:ext uri="{FF2B5EF4-FFF2-40B4-BE49-F238E27FC236}">
                    <a16:creationId xmlns:a16="http://schemas.microsoft.com/office/drawing/2014/main" id="{607DA4AA-5CAF-764E-9B1B-73247AD7B973}"/>
                  </a:ext>
                </a:extLst>
              </p:cNvPr>
              <p:cNvSpPr>
                <a:spLocks noChangeShapeType="1"/>
              </p:cNvSpPr>
              <p:nvPr/>
            </p:nvSpPr>
            <p:spPr bwMode="auto">
              <a:xfrm>
                <a:off x="4577" y="1215"/>
                <a:ext cx="0" cy="5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207" name="Line 37">
                <a:extLst>
                  <a:ext uri="{FF2B5EF4-FFF2-40B4-BE49-F238E27FC236}">
                    <a16:creationId xmlns:a16="http://schemas.microsoft.com/office/drawing/2014/main" id="{C8EA88FE-29B6-0549-A858-3EE455628E2E}"/>
                  </a:ext>
                </a:extLst>
              </p:cNvPr>
              <p:cNvSpPr>
                <a:spLocks noChangeShapeType="1"/>
              </p:cNvSpPr>
              <p:nvPr/>
            </p:nvSpPr>
            <p:spPr bwMode="auto">
              <a:xfrm>
                <a:off x="4675" y="1215"/>
                <a:ext cx="0" cy="5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208" name="Line 39">
                <a:extLst>
                  <a:ext uri="{FF2B5EF4-FFF2-40B4-BE49-F238E27FC236}">
                    <a16:creationId xmlns:a16="http://schemas.microsoft.com/office/drawing/2014/main" id="{AD574AC7-C253-1E45-ABBC-D7DAA22A0613}"/>
                  </a:ext>
                </a:extLst>
              </p:cNvPr>
              <p:cNvSpPr>
                <a:spLocks noChangeShapeType="1"/>
              </p:cNvSpPr>
              <p:nvPr/>
            </p:nvSpPr>
            <p:spPr bwMode="auto">
              <a:xfrm>
                <a:off x="4872" y="1215"/>
                <a:ext cx="0" cy="5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209" name="Line 41">
                <a:extLst>
                  <a:ext uri="{FF2B5EF4-FFF2-40B4-BE49-F238E27FC236}">
                    <a16:creationId xmlns:a16="http://schemas.microsoft.com/office/drawing/2014/main" id="{F6CB74BC-4515-7344-BEAB-EC91F0AAFF3E}"/>
                  </a:ext>
                </a:extLst>
              </p:cNvPr>
              <p:cNvSpPr>
                <a:spLocks noChangeShapeType="1"/>
              </p:cNvSpPr>
              <p:nvPr/>
            </p:nvSpPr>
            <p:spPr bwMode="auto">
              <a:xfrm>
                <a:off x="1037" y="1215"/>
                <a:ext cx="0" cy="5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210" name="Line 42">
                <a:extLst>
                  <a:ext uri="{FF2B5EF4-FFF2-40B4-BE49-F238E27FC236}">
                    <a16:creationId xmlns:a16="http://schemas.microsoft.com/office/drawing/2014/main" id="{475420E7-C9CA-8E4C-8C2E-442BBB7A0AD8}"/>
                  </a:ext>
                </a:extLst>
              </p:cNvPr>
              <p:cNvSpPr>
                <a:spLocks noChangeShapeType="1"/>
              </p:cNvSpPr>
              <p:nvPr/>
            </p:nvSpPr>
            <p:spPr bwMode="auto">
              <a:xfrm>
                <a:off x="1234" y="1215"/>
                <a:ext cx="0" cy="5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211" name="Line 43">
                <a:extLst>
                  <a:ext uri="{FF2B5EF4-FFF2-40B4-BE49-F238E27FC236}">
                    <a16:creationId xmlns:a16="http://schemas.microsoft.com/office/drawing/2014/main" id="{2524BB07-4E12-1644-A12C-19C02B919755}"/>
                  </a:ext>
                </a:extLst>
              </p:cNvPr>
              <p:cNvSpPr>
                <a:spLocks noChangeShapeType="1"/>
              </p:cNvSpPr>
              <p:nvPr/>
            </p:nvSpPr>
            <p:spPr bwMode="auto">
              <a:xfrm>
                <a:off x="1430" y="1215"/>
                <a:ext cx="0" cy="5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212" name="Line 44">
                <a:extLst>
                  <a:ext uri="{FF2B5EF4-FFF2-40B4-BE49-F238E27FC236}">
                    <a16:creationId xmlns:a16="http://schemas.microsoft.com/office/drawing/2014/main" id="{7D663E17-2942-8645-92DE-DC12F3814935}"/>
                  </a:ext>
                </a:extLst>
              </p:cNvPr>
              <p:cNvSpPr>
                <a:spLocks noChangeShapeType="1"/>
              </p:cNvSpPr>
              <p:nvPr/>
            </p:nvSpPr>
            <p:spPr bwMode="auto">
              <a:xfrm>
                <a:off x="1627" y="1215"/>
                <a:ext cx="0" cy="5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213" name="Line 46">
                <a:extLst>
                  <a:ext uri="{FF2B5EF4-FFF2-40B4-BE49-F238E27FC236}">
                    <a16:creationId xmlns:a16="http://schemas.microsoft.com/office/drawing/2014/main" id="{BAC29EB9-2347-3A46-888E-C98A3ADFE61D}"/>
                  </a:ext>
                </a:extLst>
              </p:cNvPr>
              <p:cNvSpPr>
                <a:spLocks noChangeShapeType="1"/>
              </p:cNvSpPr>
              <p:nvPr/>
            </p:nvSpPr>
            <p:spPr bwMode="auto">
              <a:xfrm>
                <a:off x="2020" y="1215"/>
                <a:ext cx="0" cy="5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214" name="Line 47">
                <a:extLst>
                  <a:ext uri="{FF2B5EF4-FFF2-40B4-BE49-F238E27FC236}">
                    <a16:creationId xmlns:a16="http://schemas.microsoft.com/office/drawing/2014/main" id="{2488A372-FA97-E04B-B275-4B24C38860ED}"/>
                  </a:ext>
                </a:extLst>
              </p:cNvPr>
              <p:cNvSpPr>
                <a:spLocks noChangeShapeType="1"/>
              </p:cNvSpPr>
              <p:nvPr/>
            </p:nvSpPr>
            <p:spPr bwMode="auto">
              <a:xfrm>
                <a:off x="2217" y="1215"/>
                <a:ext cx="0" cy="5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215" name="Line 48">
                <a:extLst>
                  <a:ext uri="{FF2B5EF4-FFF2-40B4-BE49-F238E27FC236}">
                    <a16:creationId xmlns:a16="http://schemas.microsoft.com/office/drawing/2014/main" id="{507676A4-FF82-5D41-9AA9-F7A8D0336199}"/>
                  </a:ext>
                </a:extLst>
              </p:cNvPr>
              <p:cNvSpPr>
                <a:spLocks noChangeShapeType="1"/>
              </p:cNvSpPr>
              <p:nvPr/>
            </p:nvSpPr>
            <p:spPr bwMode="auto">
              <a:xfrm>
                <a:off x="2414" y="1215"/>
                <a:ext cx="0" cy="5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216" name="Line 49">
                <a:extLst>
                  <a:ext uri="{FF2B5EF4-FFF2-40B4-BE49-F238E27FC236}">
                    <a16:creationId xmlns:a16="http://schemas.microsoft.com/office/drawing/2014/main" id="{90DAEED9-71EC-B549-A991-54FC96BA866F}"/>
                  </a:ext>
                </a:extLst>
              </p:cNvPr>
              <p:cNvSpPr>
                <a:spLocks noChangeShapeType="1"/>
              </p:cNvSpPr>
              <p:nvPr/>
            </p:nvSpPr>
            <p:spPr bwMode="auto">
              <a:xfrm>
                <a:off x="2610" y="1215"/>
                <a:ext cx="0" cy="5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217" name="Line 51">
                <a:extLst>
                  <a:ext uri="{FF2B5EF4-FFF2-40B4-BE49-F238E27FC236}">
                    <a16:creationId xmlns:a16="http://schemas.microsoft.com/office/drawing/2014/main" id="{1622DF9F-3087-A440-8A61-92B6E5F88E86}"/>
                  </a:ext>
                </a:extLst>
              </p:cNvPr>
              <p:cNvSpPr>
                <a:spLocks noChangeShapeType="1"/>
              </p:cNvSpPr>
              <p:nvPr/>
            </p:nvSpPr>
            <p:spPr bwMode="auto">
              <a:xfrm>
                <a:off x="3003" y="1215"/>
                <a:ext cx="0" cy="5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218" name="Line 52">
                <a:extLst>
                  <a:ext uri="{FF2B5EF4-FFF2-40B4-BE49-F238E27FC236}">
                    <a16:creationId xmlns:a16="http://schemas.microsoft.com/office/drawing/2014/main" id="{00660FEB-0EF0-BB4B-9984-73BB68619F1F}"/>
                  </a:ext>
                </a:extLst>
              </p:cNvPr>
              <p:cNvSpPr>
                <a:spLocks noChangeShapeType="1"/>
              </p:cNvSpPr>
              <p:nvPr/>
            </p:nvSpPr>
            <p:spPr bwMode="auto">
              <a:xfrm>
                <a:off x="3200" y="1215"/>
                <a:ext cx="0" cy="5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219" name="Line 53">
                <a:extLst>
                  <a:ext uri="{FF2B5EF4-FFF2-40B4-BE49-F238E27FC236}">
                    <a16:creationId xmlns:a16="http://schemas.microsoft.com/office/drawing/2014/main" id="{49E40D59-A0BB-AB44-87B3-A964425B8833}"/>
                  </a:ext>
                </a:extLst>
              </p:cNvPr>
              <p:cNvSpPr>
                <a:spLocks noChangeShapeType="1"/>
              </p:cNvSpPr>
              <p:nvPr/>
            </p:nvSpPr>
            <p:spPr bwMode="auto">
              <a:xfrm>
                <a:off x="3397" y="1215"/>
                <a:ext cx="0" cy="5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220" name="Line 54">
                <a:extLst>
                  <a:ext uri="{FF2B5EF4-FFF2-40B4-BE49-F238E27FC236}">
                    <a16:creationId xmlns:a16="http://schemas.microsoft.com/office/drawing/2014/main" id="{39C4139A-D75E-F546-8F2E-36CC6CE02647}"/>
                  </a:ext>
                </a:extLst>
              </p:cNvPr>
              <p:cNvSpPr>
                <a:spLocks noChangeShapeType="1"/>
              </p:cNvSpPr>
              <p:nvPr/>
            </p:nvSpPr>
            <p:spPr bwMode="auto">
              <a:xfrm>
                <a:off x="3593" y="1215"/>
                <a:ext cx="0" cy="5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221" name="Line 56">
                <a:extLst>
                  <a:ext uri="{FF2B5EF4-FFF2-40B4-BE49-F238E27FC236}">
                    <a16:creationId xmlns:a16="http://schemas.microsoft.com/office/drawing/2014/main" id="{BD7C919A-7271-9E48-A841-423D2C7409D7}"/>
                  </a:ext>
                </a:extLst>
              </p:cNvPr>
              <p:cNvSpPr>
                <a:spLocks noChangeShapeType="1"/>
              </p:cNvSpPr>
              <p:nvPr/>
            </p:nvSpPr>
            <p:spPr bwMode="auto">
              <a:xfrm>
                <a:off x="3987" y="1215"/>
                <a:ext cx="0" cy="5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222" name="Line 57">
                <a:extLst>
                  <a:ext uri="{FF2B5EF4-FFF2-40B4-BE49-F238E27FC236}">
                    <a16:creationId xmlns:a16="http://schemas.microsoft.com/office/drawing/2014/main" id="{4C06CD0E-7B5E-9A41-9260-BB5122E2B938}"/>
                  </a:ext>
                </a:extLst>
              </p:cNvPr>
              <p:cNvSpPr>
                <a:spLocks noChangeShapeType="1"/>
              </p:cNvSpPr>
              <p:nvPr/>
            </p:nvSpPr>
            <p:spPr bwMode="auto">
              <a:xfrm>
                <a:off x="4183" y="1215"/>
                <a:ext cx="0" cy="5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grpSp>
        <p:sp>
          <p:nvSpPr>
            <p:cNvPr id="143" name="Line 106">
              <a:extLst>
                <a:ext uri="{FF2B5EF4-FFF2-40B4-BE49-F238E27FC236}">
                  <a16:creationId xmlns:a16="http://schemas.microsoft.com/office/drawing/2014/main" id="{6AF3CAE2-DB4A-7346-83EB-C9751E832BCF}"/>
                </a:ext>
              </a:extLst>
            </p:cNvPr>
            <p:cNvSpPr>
              <a:spLocks noChangeShapeType="1"/>
            </p:cNvSpPr>
            <p:nvPr/>
          </p:nvSpPr>
          <p:spPr bwMode="auto">
            <a:xfrm>
              <a:off x="4298950" y="1966913"/>
              <a:ext cx="0" cy="2852737"/>
            </a:xfrm>
            <a:prstGeom prst="line">
              <a:avLst/>
            </a:prstGeom>
            <a:noFill/>
            <a:ln w="19050" cap="rnd">
              <a:solidFill>
                <a:srgbClr val="969696"/>
              </a:solidFill>
              <a:prstDash val="sysDot"/>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144" name="Line 108">
              <a:extLst>
                <a:ext uri="{FF2B5EF4-FFF2-40B4-BE49-F238E27FC236}">
                  <a16:creationId xmlns:a16="http://schemas.microsoft.com/office/drawing/2014/main" id="{A314DCB9-7BCC-1A4C-B4E1-90B74A9580AA}"/>
                </a:ext>
              </a:extLst>
            </p:cNvPr>
            <p:cNvSpPr>
              <a:spLocks noChangeShapeType="1"/>
            </p:cNvSpPr>
            <p:nvPr/>
          </p:nvSpPr>
          <p:spPr bwMode="auto">
            <a:xfrm>
              <a:off x="1636713" y="2205038"/>
              <a:ext cx="5953125" cy="25781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145" name="Oval 109">
              <a:extLst>
                <a:ext uri="{FF2B5EF4-FFF2-40B4-BE49-F238E27FC236}">
                  <a16:creationId xmlns:a16="http://schemas.microsoft.com/office/drawing/2014/main" id="{69E4A93E-F68E-5542-A5C1-9B935DB6CA9A}"/>
                </a:ext>
              </a:extLst>
            </p:cNvPr>
            <p:cNvSpPr>
              <a:spLocks noChangeArrowheads="1"/>
            </p:cNvSpPr>
            <p:nvPr/>
          </p:nvSpPr>
          <p:spPr bwMode="auto">
            <a:xfrm>
              <a:off x="1543050" y="2270125"/>
              <a:ext cx="109538" cy="109538"/>
            </a:xfrm>
            <a:prstGeom prst="ellipse">
              <a:avLst/>
            </a:prstGeom>
            <a:gradFill rotWithShape="1">
              <a:gsLst>
                <a:gs pos="0">
                  <a:srgbClr val="EAF5FF"/>
                </a:gs>
                <a:gs pos="100000">
                  <a:srgbClr val="3399FF"/>
                </a:gs>
              </a:gsLst>
              <a:path path="shape">
                <a:fillToRect l="50000" t="50000" r="50000" b="50000"/>
              </a:path>
            </a:gradFill>
            <a:ln w="9525">
              <a:solidFill>
                <a:srgbClr val="0000FF"/>
              </a:solidFill>
              <a:round/>
              <a:headEnd/>
              <a:tailEnd/>
            </a:ln>
          </p:spPr>
          <p:txBody>
            <a:bodyPr wrap="none" lIns="0" tIns="0" rIns="0" bIns="0" anchor="ctr">
              <a:spAutoFit/>
            </a:bodyPr>
            <a:lstStyle/>
            <a:p>
              <a:pPr fontAlgn="base">
                <a:spcBef>
                  <a:spcPct val="0"/>
                </a:spcBef>
                <a:spcAft>
                  <a:spcPct val="0"/>
                </a:spcAft>
              </a:pPr>
              <a:endParaRPr lang="ja-JP" altLang="en-US" sz="2800">
                <a:solidFill>
                  <a:srgbClr val="000000"/>
                </a:solidFill>
              </a:endParaRPr>
            </a:p>
          </p:txBody>
        </p:sp>
        <p:sp>
          <p:nvSpPr>
            <p:cNvPr id="146" name="Oval 110">
              <a:extLst>
                <a:ext uri="{FF2B5EF4-FFF2-40B4-BE49-F238E27FC236}">
                  <a16:creationId xmlns:a16="http://schemas.microsoft.com/office/drawing/2014/main" id="{B8B06365-7437-6644-BFAA-F94C9A53693A}"/>
                </a:ext>
              </a:extLst>
            </p:cNvPr>
            <p:cNvSpPr>
              <a:spLocks noChangeArrowheads="1"/>
            </p:cNvSpPr>
            <p:nvPr/>
          </p:nvSpPr>
          <p:spPr bwMode="auto">
            <a:xfrm>
              <a:off x="2073275" y="2414588"/>
              <a:ext cx="109538" cy="109537"/>
            </a:xfrm>
            <a:prstGeom prst="ellipse">
              <a:avLst/>
            </a:prstGeom>
            <a:gradFill rotWithShape="1">
              <a:gsLst>
                <a:gs pos="0">
                  <a:srgbClr val="EAF5FF"/>
                </a:gs>
                <a:gs pos="100000">
                  <a:srgbClr val="3399FF"/>
                </a:gs>
              </a:gsLst>
              <a:path path="shape">
                <a:fillToRect l="50000" t="50000" r="50000" b="50000"/>
              </a:path>
            </a:gradFill>
            <a:ln w="9525">
              <a:solidFill>
                <a:srgbClr val="0000FF"/>
              </a:solidFill>
              <a:round/>
              <a:headEnd/>
              <a:tailEnd/>
            </a:ln>
          </p:spPr>
          <p:txBody>
            <a:bodyPr wrap="none" lIns="0" tIns="0" rIns="0" bIns="0" anchor="ctr">
              <a:spAutoFit/>
            </a:bodyPr>
            <a:lstStyle/>
            <a:p>
              <a:pPr fontAlgn="base">
                <a:spcBef>
                  <a:spcPct val="0"/>
                </a:spcBef>
                <a:spcAft>
                  <a:spcPct val="0"/>
                </a:spcAft>
              </a:pPr>
              <a:endParaRPr lang="ja-JP" altLang="en-US" sz="2800">
                <a:solidFill>
                  <a:srgbClr val="000000"/>
                </a:solidFill>
              </a:endParaRPr>
            </a:p>
          </p:txBody>
        </p:sp>
        <p:sp>
          <p:nvSpPr>
            <p:cNvPr id="147" name="Oval 111">
              <a:extLst>
                <a:ext uri="{FF2B5EF4-FFF2-40B4-BE49-F238E27FC236}">
                  <a16:creationId xmlns:a16="http://schemas.microsoft.com/office/drawing/2014/main" id="{6B119439-74E4-F14E-B3D2-086B37C7B638}"/>
                </a:ext>
              </a:extLst>
            </p:cNvPr>
            <p:cNvSpPr>
              <a:spLocks noChangeArrowheads="1"/>
            </p:cNvSpPr>
            <p:nvPr/>
          </p:nvSpPr>
          <p:spPr bwMode="auto">
            <a:xfrm>
              <a:off x="2335213" y="2266950"/>
              <a:ext cx="109537" cy="109538"/>
            </a:xfrm>
            <a:prstGeom prst="ellipse">
              <a:avLst/>
            </a:prstGeom>
            <a:gradFill rotWithShape="1">
              <a:gsLst>
                <a:gs pos="0">
                  <a:srgbClr val="EAF5FF"/>
                </a:gs>
                <a:gs pos="100000">
                  <a:srgbClr val="3399FF"/>
                </a:gs>
              </a:gsLst>
              <a:path path="shape">
                <a:fillToRect l="50000" t="50000" r="50000" b="50000"/>
              </a:path>
            </a:gradFill>
            <a:ln w="9525">
              <a:solidFill>
                <a:srgbClr val="0000FF"/>
              </a:solidFill>
              <a:round/>
              <a:headEnd/>
              <a:tailEnd/>
            </a:ln>
          </p:spPr>
          <p:txBody>
            <a:bodyPr wrap="none" lIns="0" tIns="0" rIns="0" bIns="0" anchor="ctr">
              <a:spAutoFit/>
            </a:bodyPr>
            <a:lstStyle/>
            <a:p>
              <a:pPr fontAlgn="base">
                <a:spcBef>
                  <a:spcPct val="0"/>
                </a:spcBef>
                <a:spcAft>
                  <a:spcPct val="0"/>
                </a:spcAft>
              </a:pPr>
              <a:endParaRPr lang="ja-JP" altLang="en-US" sz="2800">
                <a:solidFill>
                  <a:srgbClr val="000000"/>
                </a:solidFill>
              </a:endParaRPr>
            </a:p>
          </p:txBody>
        </p:sp>
        <p:sp>
          <p:nvSpPr>
            <p:cNvPr id="148" name="Oval 112">
              <a:extLst>
                <a:ext uri="{FF2B5EF4-FFF2-40B4-BE49-F238E27FC236}">
                  <a16:creationId xmlns:a16="http://schemas.microsoft.com/office/drawing/2014/main" id="{8568EFD4-AF3F-6C42-B6DF-3302359793BD}"/>
                </a:ext>
              </a:extLst>
            </p:cNvPr>
            <p:cNvSpPr>
              <a:spLocks noChangeArrowheads="1"/>
            </p:cNvSpPr>
            <p:nvPr/>
          </p:nvSpPr>
          <p:spPr bwMode="auto">
            <a:xfrm>
              <a:off x="2611438" y="2381250"/>
              <a:ext cx="109537" cy="109538"/>
            </a:xfrm>
            <a:prstGeom prst="ellipse">
              <a:avLst/>
            </a:prstGeom>
            <a:gradFill rotWithShape="1">
              <a:gsLst>
                <a:gs pos="0">
                  <a:srgbClr val="EAF5FF"/>
                </a:gs>
                <a:gs pos="100000">
                  <a:srgbClr val="3399FF"/>
                </a:gs>
              </a:gsLst>
              <a:path path="shape">
                <a:fillToRect l="50000" t="50000" r="50000" b="50000"/>
              </a:path>
            </a:gradFill>
            <a:ln w="9525">
              <a:solidFill>
                <a:srgbClr val="0000FF"/>
              </a:solidFill>
              <a:round/>
              <a:headEnd/>
              <a:tailEnd/>
            </a:ln>
          </p:spPr>
          <p:txBody>
            <a:bodyPr wrap="none" lIns="0" tIns="0" rIns="0" bIns="0" anchor="ctr">
              <a:spAutoFit/>
            </a:bodyPr>
            <a:lstStyle/>
            <a:p>
              <a:pPr fontAlgn="base">
                <a:spcBef>
                  <a:spcPct val="0"/>
                </a:spcBef>
                <a:spcAft>
                  <a:spcPct val="0"/>
                </a:spcAft>
              </a:pPr>
              <a:endParaRPr lang="ja-JP" altLang="en-US" sz="2800">
                <a:solidFill>
                  <a:srgbClr val="000000"/>
                </a:solidFill>
              </a:endParaRPr>
            </a:p>
          </p:txBody>
        </p:sp>
        <p:sp>
          <p:nvSpPr>
            <p:cNvPr id="149" name="Oval 113">
              <a:extLst>
                <a:ext uri="{FF2B5EF4-FFF2-40B4-BE49-F238E27FC236}">
                  <a16:creationId xmlns:a16="http://schemas.microsoft.com/office/drawing/2014/main" id="{1AFD722E-D73E-244E-9291-7B6B468AACA7}"/>
                </a:ext>
              </a:extLst>
            </p:cNvPr>
            <p:cNvSpPr>
              <a:spLocks noChangeArrowheads="1"/>
            </p:cNvSpPr>
            <p:nvPr/>
          </p:nvSpPr>
          <p:spPr bwMode="auto">
            <a:xfrm>
              <a:off x="3863975" y="2854325"/>
              <a:ext cx="109538" cy="109538"/>
            </a:xfrm>
            <a:prstGeom prst="ellipse">
              <a:avLst/>
            </a:prstGeom>
            <a:gradFill rotWithShape="1">
              <a:gsLst>
                <a:gs pos="0">
                  <a:srgbClr val="EAF5FF"/>
                </a:gs>
                <a:gs pos="100000">
                  <a:srgbClr val="3399FF"/>
                </a:gs>
              </a:gsLst>
              <a:path path="shape">
                <a:fillToRect l="50000" t="50000" r="50000" b="50000"/>
              </a:path>
            </a:gradFill>
            <a:ln w="9525">
              <a:solidFill>
                <a:srgbClr val="0000FF"/>
              </a:solidFill>
              <a:round/>
              <a:headEnd/>
              <a:tailEnd/>
            </a:ln>
          </p:spPr>
          <p:txBody>
            <a:bodyPr wrap="none" lIns="0" tIns="0" rIns="0" bIns="0" anchor="ctr">
              <a:spAutoFit/>
            </a:bodyPr>
            <a:lstStyle/>
            <a:p>
              <a:pPr fontAlgn="base">
                <a:spcBef>
                  <a:spcPct val="0"/>
                </a:spcBef>
                <a:spcAft>
                  <a:spcPct val="0"/>
                </a:spcAft>
              </a:pPr>
              <a:endParaRPr lang="ja-JP" altLang="en-US" sz="2800">
                <a:solidFill>
                  <a:srgbClr val="000000"/>
                </a:solidFill>
              </a:endParaRPr>
            </a:p>
          </p:txBody>
        </p:sp>
        <p:sp>
          <p:nvSpPr>
            <p:cNvPr id="150" name="Oval 114">
              <a:extLst>
                <a:ext uri="{FF2B5EF4-FFF2-40B4-BE49-F238E27FC236}">
                  <a16:creationId xmlns:a16="http://schemas.microsoft.com/office/drawing/2014/main" id="{B970BBE9-A379-1E4D-8EFE-58F9155EBEA6}"/>
                </a:ext>
              </a:extLst>
            </p:cNvPr>
            <p:cNvSpPr>
              <a:spLocks noChangeArrowheads="1"/>
            </p:cNvSpPr>
            <p:nvPr/>
          </p:nvSpPr>
          <p:spPr bwMode="auto">
            <a:xfrm>
              <a:off x="4132263" y="3078163"/>
              <a:ext cx="109537" cy="109537"/>
            </a:xfrm>
            <a:prstGeom prst="ellipse">
              <a:avLst/>
            </a:prstGeom>
            <a:gradFill rotWithShape="1">
              <a:gsLst>
                <a:gs pos="0">
                  <a:srgbClr val="EAF5FF"/>
                </a:gs>
                <a:gs pos="100000">
                  <a:srgbClr val="3399FF"/>
                </a:gs>
              </a:gsLst>
              <a:path path="shape">
                <a:fillToRect l="50000" t="50000" r="50000" b="50000"/>
              </a:path>
            </a:gradFill>
            <a:ln w="9525">
              <a:solidFill>
                <a:srgbClr val="0000FF"/>
              </a:solidFill>
              <a:round/>
              <a:headEnd/>
              <a:tailEnd/>
            </a:ln>
          </p:spPr>
          <p:txBody>
            <a:bodyPr wrap="none" lIns="0" tIns="0" rIns="0" bIns="0" anchor="ctr">
              <a:spAutoFit/>
            </a:bodyPr>
            <a:lstStyle/>
            <a:p>
              <a:pPr fontAlgn="base">
                <a:spcBef>
                  <a:spcPct val="0"/>
                </a:spcBef>
                <a:spcAft>
                  <a:spcPct val="0"/>
                </a:spcAft>
              </a:pPr>
              <a:endParaRPr lang="ja-JP" altLang="en-US" sz="2800">
                <a:solidFill>
                  <a:srgbClr val="000000"/>
                </a:solidFill>
              </a:endParaRPr>
            </a:p>
          </p:txBody>
        </p:sp>
        <p:sp>
          <p:nvSpPr>
            <p:cNvPr id="151" name="Oval 115">
              <a:extLst>
                <a:ext uri="{FF2B5EF4-FFF2-40B4-BE49-F238E27FC236}">
                  <a16:creationId xmlns:a16="http://schemas.microsoft.com/office/drawing/2014/main" id="{4D781A89-8E31-B240-8CEE-693DBD033A3C}"/>
                </a:ext>
              </a:extLst>
            </p:cNvPr>
            <p:cNvSpPr>
              <a:spLocks noChangeArrowheads="1"/>
            </p:cNvSpPr>
            <p:nvPr/>
          </p:nvSpPr>
          <p:spPr bwMode="auto">
            <a:xfrm>
              <a:off x="4416425" y="3560763"/>
              <a:ext cx="109538" cy="109537"/>
            </a:xfrm>
            <a:prstGeom prst="ellipse">
              <a:avLst/>
            </a:prstGeom>
            <a:gradFill rotWithShape="1">
              <a:gsLst>
                <a:gs pos="0">
                  <a:srgbClr val="EAF5FF"/>
                </a:gs>
                <a:gs pos="100000">
                  <a:srgbClr val="3399FF"/>
                </a:gs>
              </a:gsLst>
              <a:path path="shape">
                <a:fillToRect l="50000" t="50000" r="50000" b="50000"/>
              </a:path>
            </a:gradFill>
            <a:ln w="9525">
              <a:solidFill>
                <a:srgbClr val="0000FF"/>
              </a:solidFill>
              <a:round/>
              <a:headEnd/>
              <a:tailEnd/>
            </a:ln>
          </p:spPr>
          <p:txBody>
            <a:bodyPr wrap="none" lIns="0" tIns="0" rIns="0" bIns="0" anchor="ctr">
              <a:spAutoFit/>
            </a:bodyPr>
            <a:lstStyle/>
            <a:p>
              <a:pPr fontAlgn="base">
                <a:spcBef>
                  <a:spcPct val="0"/>
                </a:spcBef>
                <a:spcAft>
                  <a:spcPct val="0"/>
                </a:spcAft>
              </a:pPr>
              <a:endParaRPr lang="ja-JP" altLang="en-US" sz="2800">
                <a:solidFill>
                  <a:srgbClr val="000000"/>
                </a:solidFill>
              </a:endParaRPr>
            </a:p>
          </p:txBody>
        </p:sp>
        <p:sp>
          <p:nvSpPr>
            <p:cNvPr id="152" name="Oval 116">
              <a:extLst>
                <a:ext uri="{FF2B5EF4-FFF2-40B4-BE49-F238E27FC236}">
                  <a16:creationId xmlns:a16="http://schemas.microsoft.com/office/drawing/2014/main" id="{7B9F250F-0437-FB40-ACF7-E7E7DB3218E6}"/>
                </a:ext>
              </a:extLst>
            </p:cNvPr>
            <p:cNvSpPr>
              <a:spLocks noChangeArrowheads="1"/>
            </p:cNvSpPr>
            <p:nvPr/>
          </p:nvSpPr>
          <p:spPr bwMode="auto">
            <a:xfrm>
              <a:off x="4672013" y="3319463"/>
              <a:ext cx="109537" cy="109537"/>
            </a:xfrm>
            <a:prstGeom prst="ellipse">
              <a:avLst/>
            </a:prstGeom>
            <a:gradFill rotWithShape="1">
              <a:gsLst>
                <a:gs pos="0">
                  <a:srgbClr val="EAF5FF"/>
                </a:gs>
                <a:gs pos="100000">
                  <a:srgbClr val="3399FF"/>
                </a:gs>
              </a:gsLst>
              <a:path path="shape">
                <a:fillToRect l="50000" t="50000" r="50000" b="50000"/>
              </a:path>
            </a:gradFill>
            <a:ln w="9525">
              <a:solidFill>
                <a:srgbClr val="0000FF"/>
              </a:solidFill>
              <a:round/>
              <a:headEnd/>
              <a:tailEnd/>
            </a:ln>
          </p:spPr>
          <p:txBody>
            <a:bodyPr wrap="none" lIns="0" tIns="0" rIns="0" bIns="0" anchor="ctr">
              <a:spAutoFit/>
            </a:bodyPr>
            <a:lstStyle/>
            <a:p>
              <a:pPr fontAlgn="base">
                <a:spcBef>
                  <a:spcPct val="0"/>
                </a:spcBef>
                <a:spcAft>
                  <a:spcPct val="0"/>
                </a:spcAft>
              </a:pPr>
              <a:endParaRPr lang="ja-JP" altLang="en-US" sz="2800">
                <a:solidFill>
                  <a:srgbClr val="000000"/>
                </a:solidFill>
              </a:endParaRPr>
            </a:p>
          </p:txBody>
        </p:sp>
        <p:sp>
          <p:nvSpPr>
            <p:cNvPr id="153" name="Oval 117">
              <a:extLst>
                <a:ext uri="{FF2B5EF4-FFF2-40B4-BE49-F238E27FC236}">
                  <a16:creationId xmlns:a16="http://schemas.microsoft.com/office/drawing/2014/main" id="{7859E810-58FD-3D41-BC65-262663A46FF8}"/>
                </a:ext>
              </a:extLst>
            </p:cNvPr>
            <p:cNvSpPr>
              <a:spLocks noChangeArrowheads="1"/>
            </p:cNvSpPr>
            <p:nvPr/>
          </p:nvSpPr>
          <p:spPr bwMode="auto">
            <a:xfrm>
              <a:off x="3598863" y="3797300"/>
              <a:ext cx="109537" cy="109538"/>
            </a:xfrm>
            <a:prstGeom prst="ellipse">
              <a:avLst/>
            </a:prstGeom>
            <a:gradFill rotWithShape="1">
              <a:gsLst>
                <a:gs pos="0">
                  <a:srgbClr val="EAF5FF"/>
                </a:gs>
                <a:gs pos="100000">
                  <a:srgbClr val="3399FF"/>
                </a:gs>
              </a:gsLst>
              <a:path path="shape">
                <a:fillToRect l="50000" t="50000" r="50000" b="50000"/>
              </a:path>
            </a:gradFill>
            <a:ln w="9525">
              <a:solidFill>
                <a:srgbClr val="0000FF"/>
              </a:solidFill>
              <a:round/>
              <a:headEnd/>
              <a:tailEnd/>
            </a:ln>
          </p:spPr>
          <p:txBody>
            <a:bodyPr wrap="none" lIns="0" tIns="0" rIns="0" bIns="0" anchor="ctr">
              <a:spAutoFit/>
            </a:bodyPr>
            <a:lstStyle/>
            <a:p>
              <a:pPr fontAlgn="base">
                <a:spcBef>
                  <a:spcPct val="0"/>
                </a:spcBef>
                <a:spcAft>
                  <a:spcPct val="0"/>
                </a:spcAft>
              </a:pPr>
              <a:endParaRPr lang="ja-JP" altLang="en-US" sz="2800">
                <a:solidFill>
                  <a:srgbClr val="000000"/>
                </a:solidFill>
              </a:endParaRPr>
            </a:p>
          </p:txBody>
        </p:sp>
        <p:sp>
          <p:nvSpPr>
            <p:cNvPr id="154" name="Oval 118">
              <a:extLst>
                <a:ext uri="{FF2B5EF4-FFF2-40B4-BE49-F238E27FC236}">
                  <a16:creationId xmlns:a16="http://schemas.microsoft.com/office/drawing/2014/main" id="{B510193A-4B79-B34E-9E84-645586573151}"/>
                </a:ext>
              </a:extLst>
            </p:cNvPr>
            <p:cNvSpPr>
              <a:spLocks noChangeArrowheads="1"/>
            </p:cNvSpPr>
            <p:nvPr/>
          </p:nvSpPr>
          <p:spPr bwMode="auto">
            <a:xfrm>
              <a:off x="7539038" y="4733925"/>
              <a:ext cx="109537" cy="109538"/>
            </a:xfrm>
            <a:prstGeom prst="ellipse">
              <a:avLst/>
            </a:prstGeom>
            <a:gradFill rotWithShape="1">
              <a:gsLst>
                <a:gs pos="0">
                  <a:srgbClr val="EAF5FF"/>
                </a:gs>
                <a:gs pos="100000">
                  <a:srgbClr val="3399FF"/>
                </a:gs>
              </a:gsLst>
              <a:path path="shape">
                <a:fillToRect l="50000" t="50000" r="50000" b="50000"/>
              </a:path>
            </a:gradFill>
            <a:ln w="9525">
              <a:solidFill>
                <a:srgbClr val="0000FF"/>
              </a:solidFill>
              <a:round/>
              <a:headEnd/>
              <a:tailEnd/>
            </a:ln>
          </p:spPr>
          <p:txBody>
            <a:bodyPr wrap="none" lIns="0" tIns="0" rIns="0" bIns="0" anchor="ctr">
              <a:spAutoFit/>
            </a:bodyPr>
            <a:lstStyle/>
            <a:p>
              <a:pPr fontAlgn="base">
                <a:spcBef>
                  <a:spcPct val="0"/>
                </a:spcBef>
                <a:spcAft>
                  <a:spcPct val="0"/>
                </a:spcAft>
              </a:pPr>
              <a:endParaRPr lang="ja-JP" altLang="en-US" sz="2800">
                <a:solidFill>
                  <a:srgbClr val="000000"/>
                </a:solidFill>
              </a:endParaRPr>
            </a:p>
          </p:txBody>
        </p:sp>
        <p:sp>
          <p:nvSpPr>
            <p:cNvPr id="155" name="Text Box 119">
              <a:extLst>
                <a:ext uri="{FF2B5EF4-FFF2-40B4-BE49-F238E27FC236}">
                  <a16:creationId xmlns:a16="http://schemas.microsoft.com/office/drawing/2014/main" id="{316909E7-C19F-7544-A8F9-89BE047D0D69}"/>
                </a:ext>
              </a:extLst>
            </p:cNvPr>
            <p:cNvSpPr txBox="1">
              <a:spLocks noChangeArrowheads="1"/>
            </p:cNvSpPr>
            <p:nvPr/>
          </p:nvSpPr>
          <p:spPr bwMode="auto">
            <a:xfrm>
              <a:off x="1233984" y="1584325"/>
              <a:ext cx="202206" cy="22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fontAlgn="base">
                <a:spcBef>
                  <a:spcPct val="0"/>
                </a:spcBef>
                <a:spcAft>
                  <a:spcPct val="0"/>
                </a:spcAft>
              </a:pPr>
              <a:r>
                <a:rPr lang="en-US" altLang="ja-JP" sz="1600">
                  <a:solidFill>
                    <a:srgbClr val="000000"/>
                  </a:solidFill>
                  <a:latin typeface="+mn-ea"/>
                  <a:ea typeface="+mn-ea"/>
                </a:rPr>
                <a:t>95</a:t>
              </a:r>
            </a:p>
          </p:txBody>
        </p:sp>
        <p:sp>
          <p:nvSpPr>
            <p:cNvPr id="156" name="Text Box 120">
              <a:extLst>
                <a:ext uri="{FF2B5EF4-FFF2-40B4-BE49-F238E27FC236}">
                  <a16:creationId xmlns:a16="http://schemas.microsoft.com/office/drawing/2014/main" id="{7CAE9F2B-8DE2-4F44-9478-D929EE3A7289}"/>
                </a:ext>
              </a:extLst>
            </p:cNvPr>
            <p:cNvSpPr txBox="1">
              <a:spLocks noChangeArrowheads="1"/>
            </p:cNvSpPr>
            <p:nvPr/>
          </p:nvSpPr>
          <p:spPr bwMode="auto">
            <a:xfrm>
              <a:off x="2011860" y="1584325"/>
              <a:ext cx="202206" cy="22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fontAlgn="base">
                <a:spcBef>
                  <a:spcPct val="0"/>
                </a:spcBef>
                <a:spcAft>
                  <a:spcPct val="0"/>
                </a:spcAft>
              </a:pPr>
              <a:r>
                <a:rPr lang="en-US" altLang="ja-JP" sz="1600">
                  <a:solidFill>
                    <a:srgbClr val="000000"/>
                  </a:solidFill>
                  <a:latin typeface="+mn-ea"/>
                  <a:ea typeface="+mn-ea"/>
                </a:rPr>
                <a:t>98</a:t>
              </a:r>
            </a:p>
          </p:txBody>
        </p:sp>
        <p:sp>
          <p:nvSpPr>
            <p:cNvPr id="157" name="Text Box 121">
              <a:extLst>
                <a:ext uri="{FF2B5EF4-FFF2-40B4-BE49-F238E27FC236}">
                  <a16:creationId xmlns:a16="http://schemas.microsoft.com/office/drawing/2014/main" id="{5536A6AD-B972-C849-96F5-E6B0832EE425}"/>
                </a:ext>
              </a:extLst>
            </p:cNvPr>
            <p:cNvSpPr txBox="1">
              <a:spLocks noChangeArrowheads="1"/>
            </p:cNvSpPr>
            <p:nvPr/>
          </p:nvSpPr>
          <p:spPr bwMode="auto">
            <a:xfrm>
              <a:off x="2741564" y="1584325"/>
              <a:ext cx="303309" cy="22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fontAlgn="base">
                <a:spcBef>
                  <a:spcPct val="0"/>
                </a:spcBef>
                <a:spcAft>
                  <a:spcPct val="0"/>
                </a:spcAft>
              </a:pPr>
              <a:r>
                <a:rPr lang="en-US" altLang="ja-JP" sz="1600">
                  <a:solidFill>
                    <a:srgbClr val="000000"/>
                  </a:solidFill>
                  <a:latin typeface="+mn-ea"/>
                  <a:ea typeface="+mn-ea"/>
                </a:rPr>
                <a:t>101</a:t>
              </a:r>
            </a:p>
          </p:txBody>
        </p:sp>
        <p:sp>
          <p:nvSpPr>
            <p:cNvPr id="158" name="Text Box 122">
              <a:extLst>
                <a:ext uri="{FF2B5EF4-FFF2-40B4-BE49-F238E27FC236}">
                  <a16:creationId xmlns:a16="http://schemas.microsoft.com/office/drawing/2014/main" id="{07EBF9D0-D524-2C40-95FF-83792ECC59E8}"/>
                </a:ext>
              </a:extLst>
            </p:cNvPr>
            <p:cNvSpPr txBox="1">
              <a:spLocks noChangeArrowheads="1"/>
            </p:cNvSpPr>
            <p:nvPr/>
          </p:nvSpPr>
          <p:spPr bwMode="auto">
            <a:xfrm>
              <a:off x="3521027" y="1584325"/>
              <a:ext cx="303309" cy="22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fontAlgn="base">
                <a:spcBef>
                  <a:spcPct val="0"/>
                </a:spcBef>
                <a:spcAft>
                  <a:spcPct val="0"/>
                </a:spcAft>
              </a:pPr>
              <a:r>
                <a:rPr lang="en-US" altLang="ja-JP" sz="1600">
                  <a:solidFill>
                    <a:srgbClr val="000000"/>
                  </a:solidFill>
                  <a:latin typeface="+mn-ea"/>
                  <a:ea typeface="+mn-ea"/>
                </a:rPr>
                <a:t>104</a:t>
              </a:r>
            </a:p>
          </p:txBody>
        </p:sp>
        <p:sp>
          <p:nvSpPr>
            <p:cNvPr id="159" name="Text Box 123">
              <a:extLst>
                <a:ext uri="{FF2B5EF4-FFF2-40B4-BE49-F238E27FC236}">
                  <a16:creationId xmlns:a16="http://schemas.microsoft.com/office/drawing/2014/main" id="{4EEEA474-2460-9D4F-9CC3-FB78BE6CDA39}"/>
                </a:ext>
              </a:extLst>
            </p:cNvPr>
            <p:cNvSpPr txBox="1">
              <a:spLocks noChangeArrowheads="1"/>
            </p:cNvSpPr>
            <p:nvPr/>
          </p:nvSpPr>
          <p:spPr bwMode="auto">
            <a:xfrm>
              <a:off x="4300489" y="1584325"/>
              <a:ext cx="303309" cy="22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fontAlgn="base">
                <a:spcBef>
                  <a:spcPct val="0"/>
                </a:spcBef>
                <a:spcAft>
                  <a:spcPct val="0"/>
                </a:spcAft>
              </a:pPr>
              <a:r>
                <a:rPr lang="en-US" altLang="ja-JP" sz="1600">
                  <a:solidFill>
                    <a:srgbClr val="000000"/>
                  </a:solidFill>
                  <a:latin typeface="+mn-ea"/>
                  <a:ea typeface="+mn-ea"/>
                </a:rPr>
                <a:t>107</a:t>
              </a:r>
            </a:p>
          </p:txBody>
        </p:sp>
        <p:sp>
          <p:nvSpPr>
            <p:cNvPr id="160" name="Text Box 124">
              <a:extLst>
                <a:ext uri="{FF2B5EF4-FFF2-40B4-BE49-F238E27FC236}">
                  <a16:creationId xmlns:a16="http://schemas.microsoft.com/office/drawing/2014/main" id="{97D9204D-93DC-DD4F-B39C-639F5D102F90}"/>
                </a:ext>
              </a:extLst>
            </p:cNvPr>
            <p:cNvSpPr txBox="1">
              <a:spLocks noChangeArrowheads="1"/>
            </p:cNvSpPr>
            <p:nvPr/>
          </p:nvSpPr>
          <p:spPr bwMode="auto">
            <a:xfrm>
              <a:off x="5079952" y="1584325"/>
              <a:ext cx="303309" cy="22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fontAlgn="base">
                <a:spcBef>
                  <a:spcPct val="0"/>
                </a:spcBef>
                <a:spcAft>
                  <a:spcPct val="0"/>
                </a:spcAft>
              </a:pPr>
              <a:r>
                <a:rPr lang="en-US" altLang="ja-JP" sz="1600">
                  <a:solidFill>
                    <a:srgbClr val="000000"/>
                  </a:solidFill>
                  <a:latin typeface="+mn-ea"/>
                  <a:ea typeface="+mn-ea"/>
                </a:rPr>
                <a:t>110</a:t>
              </a:r>
            </a:p>
          </p:txBody>
        </p:sp>
        <p:sp>
          <p:nvSpPr>
            <p:cNvPr id="161" name="Text Box 125">
              <a:extLst>
                <a:ext uri="{FF2B5EF4-FFF2-40B4-BE49-F238E27FC236}">
                  <a16:creationId xmlns:a16="http://schemas.microsoft.com/office/drawing/2014/main" id="{D32DA34E-CFC9-7A46-A4A8-F8E431CCC23B}"/>
                </a:ext>
              </a:extLst>
            </p:cNvPr>
            <p:cNvSpPr txBox="1">
              <a:spLocks noChangeArrowheads="1"/>
            </p:cNvSpPr>
            <p:nvPr/>
          </p:nvSpPr>
          <p:spPr bwMode="auto">
            <a:xfrm>
              <a:off x="5859414" y="1584325"/>
              <a:ext cx="303309" cy="22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fontAlgn="base">
                <a:spcBef>
                  <a:spcPct val="0"/>
                </a:spcBef>
                <a:spcAft>
                  <a:spcPct val="0"/>
                </a:spcAft>
              </a:pPr>
              <a:r>
                <a:rPr lang="en-US" altLang="ja-JP" sz="1600">
                  <a:solidFill>
                    <a:srgbClr val="000000"/>
                  </a:solidFill>
                  <a:latin typeface="+mn-ea"/>
                  <a:ea typeface="+mn-ea"/>
                </a:rPr>
                <a:t>113</a:t>
              </a:r>
            </a:p>
          </p:txBody>
        </p:sp>
        <p:sp>
          <p:nvSpPr>
            <p:cNvPr id="162" name="Text Box 126">
              <a:extLst>
                <a:ext uri="{FF2B5EF4-FFF2-40B4-BE49-F238E27FC236}">
                  <a16:creationId xmlns:a16="http://schemas.microsoft.com/office/drawing/2014/main" id="{ADA6C17E-11F8-184C-B952-1F0A2D18181D}"/>
                </a:ext>
              </a:extLst>
            </p:cNvPr>
            <p:cNvSpPr txBox="1">
              <a:spLocks noChangeArrowheads="1"/>
            </p:cNvSpPr>
            <p:nvPr/>
          </p:nvSpPr>
          <p:spPr bwMode="auto">
            <a:xfrm>
              <a:off x="6638877" y="1584325"/>
              <a:ext cx="303309" cy="22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fontAlgn="base">
                <a:spcBef>
                  <a:spcPct val="0"/>
                </a:spcBef>
                <a:spcAft>
                  <a:spcPct val="0"/>
                </a:spcAft>
              </a:pPr>
              <a:r>
                <a:rPr lang="en-US" altLang="ja-JP" sz="1600">
                  <a:solidFill>
                    <a:srgbClr val="000000"/>
                  </a:solidFill>
                  <a:latin typeface="+mn-ea"/>
                  <a:ea typeface="+mn-ea"/>
                </a:rPr>
                <a:t>116</a:t>
              </a:r>
            </a:p>
          </p:txBody>
        </p:sp>
        <p:sp>
          <p:nvSpPr>
            <p:cNvPr id="163" name="Text Box 127">
              <a:extLst>
                <a:ext uri="{FF2B5EF4-FFF2-40B4-BE49-F238E27FC236}">
                  <a16:creationId xmlns:a16="http://schemas.microsoft.com/office/drawing/2014/main" id="{8AFD2A99-59E1-AF4F-9AA1-743927B1868F}"/>
                </a:ext>
              </a:extLst>
            </p:cNvPr>
            <p:cNvSpPr txBox="1">
              <a:spLocks noChangeArrowheads="1"/>
            </p:cNvSpPr>
            <p:nvPr/>
          </p:nvSpPr>
          <p:spPr bwMode="auto">
            <a:xfrm>
              <a:off x="7418339" y="1584325"/>
              <a:ext cx="303309" cy="22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fontAlgn="base">
                <a:spcBef>
                  <a:spcPct val="0"/>
                </a:spcBef>
                <a:spcAft>
                  <a:spcPct val="0"/>
                </a:spcAft>
              </a:pPr>
              <a:r>
                <a:rPr lang="en-US" altLang="ja-JP" sz="1600">
                  <a:solidFill>
                    <a:srgbClr val="000000"/>
                  </a:solidFill>
                  <a:latin typeface="+mn-ea"/>
                  <a:ea typeface="+mn-ea"/>
                </a:rPr>
                <a:t>119</a:t>
              </a:r>
            </a:p>
          </p:txBody>
        </p:sp>
        <p:sp>
          <p:nvSpPr>
            <p:cNvPr id="164" name="Text Box 128">
              <a:extLst>
                <a:ext uri="{FF2B5EF4-FFF2-40B4-BE49-F238E27FC236}">
                  <a16:creationId xmlns:a16="http://schemas.microsoft.com/office/drawing/2014/main" id="{0C8F1112-6168-334D-B502-691E58B48235}"/>
                </a:ext>
              </a:extLst>
            </p:cNvPr>
            <p:cNvSpPr txBox="1">
              <a:spLocks noChangeArrowheads="1"/>
            </p:cNvSpPr>
            <p:nvPr/>
          </p:nvSpPr>
          <p:spPr bwMode="auto">
            <a:xfrm>
              <a:off x="7966067" y="1584325"/>
              <a:ext cx="642952" cy="22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fontAlgn="base">
                <a:spcBef>
                  <a:spcPct val="0"/>
                </a:spcBef>
                <a:spcAft>
                  <a:spcPct val="0"/>
                </a:spcAft>
              </a:pPr>
              <a:r>
                <a:rPr lang="en-US" altLang="ja-JP" sz="1600">
                  <a:solidFill>
                    <a:srgbClr val="000000"/>
                  </a:solidFill>
                  <a:latin typeface="+mn-ea"/>
                  <a:ea typeface="+mn-ea"/>
                </a:rPr>
                <a:t>(mmHg)</a:t>
              </a:r>
            </a:p>
          </p:txBody>
        </p:sp>
        <p:sp>
          <p:nvSpPr>
            <p:cNvPr id="165" name="Text Box 129">
              <a:extLst>
                <a:ext uri="{FF2B5EF4-FFF2-40B4-BE49-F238E27FC236}">
                  <a16:creationId xmlns:a16="http://schemas.microsoft.com/office/drawing/2014/main" id="{C4E384D6-38AD-7444-BC4C-2D4FC204F927}"/>
                </a:ext>
              </a:extLst>
            </p:cNvPr>
            <p:cNvSpPr txBox="1">
              <a:spLocks noChangeArrowheads="1"/>
            </p:cNvSpPr>
            <p:nvPr/>
          </p:nvSpPr>
          <p:spPr bwMode="auto">
            <a:xfrm>
              <a:off x="1116511" y="1822450"/>
              <a:ext cx="101103" cy="22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fontAlgn="base">
                <a:spcBef>
                  <a:spcPct val="0"/>
                </a:spcBef>
                <a:spcAft>
                  <a:spcPct val="0"/>
                </a:spcAft>
              </a:pPr>
              <a:r>
                <a:rPr lang="en-US" altLang="ja-JP" sz="1600">
                  <a:solidFill>
                    <a:srgbClr val="000000"/>
                  </a:solidFill>
                  <a:latin typeface="+mn-ea"/>
                  <a:ea typeface="+mn-ea"/>
                </a:rPr>
                <a:t>0</a:t>
              </a:r>
            </a:p>
          </p:txBody>
        </p:sp>
        <p:sp>
          <p:nvSpPr>
            <p:cNvPr id="166" name="Text Box 130">
              <a:extLst>
                <a:ext uri="{FF2B5EF4-FFF2-40B4-BE49-F238E27FC236}">
                  <a16:creationId xmlns:a16="http://schemas.microsoft.com/office/drawing/2014/main" id="{0070D07F-12E3-3645-B89E-4F3B9BA0BE12}"/>
                </a:ext>
              </a:extLst>
            </p:cNvPr>
            <p:cNvSpPr txBox="1">
              <a:spLocks noChangeArrowheads="1"/>
            </p:cNvSpPr>
            <p:nvPr/>
          </p:nvSpPr>
          <p:spPr bwMode="auto">
            <a:xfrm>
              <a:off x="1015408" y="2293938"/>
              <a:ext cx="202206" cy="22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fontAlgn="base">
                <a:spcBef>
                  <a:spcPct val="0"/>
                </a:spcBef>
                <a:spcAft>
                  <a:spcPct val="0"/>
                </a:spcAft>
              </a:pPr>
              <a:r>
                <a:rPr lang="en-US" altLang="ja-JP" sz="1600" dirty="0">
                  <a:solidFill>
                    <a:srgbClr val="000000"/>
                  </a:solidFill>
                  <a:latin typeface="+mn-ea"/>
                  <a:ea typeface="+mn-ea"/>
                </a:rPr>
                <a:t>-2</a:t>
              </a:r>
            </a:p>
          </p:txBody>
        </p:sp>
        <p:sp>
          <p:nvSpPr>
            <p:cNvPr id="167" name="Text Box 131">
              <a:extLst>
                <a:ext uri="{FF2B5EF4-FFF2-40B4-BE49-F238E27FC236}">
                  <a16:creationId xmlns:a16="http://schemas.microsoft.com/office/drawing/2014/main" id="{7240BE93-98EE-2746-ADD1-AEB08AAECB64}"/>
                </a:ext>
              </a:extLst>
            </p:cNvPr>
            <p:cNvSpPr txBox="1">
              <a:spLocks noChangeArrowheads="1"/>
            </p:cNvSpPr>
            <p:nvPr/>
          </p:nvSpPr>
          <p:spPr bwMode="auto">
            <a:xfrm>
              <a:off x="1015408" y="2765425"/>
              <a:ext cx="202206" cy="22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fontAlgn="base">
                <a:spcBef>
                  <a:spcPct val="0"/>
                </a:spcBef>
                <a:spcAft>
                  <a:spcPct val="0"/>
                </a:spcAft>
              </a:pPr>
              <a:r>
                <a:rPr lang="en-US" altLang="ja-JP" sz="1600">
                  <a:solidFill>
                    <a:srgbClr val="000000"/>
                  </a:solidFill>
                  <a:latin typeface="+mn-ea"/>
                  <a:ea typeface="+mn-ea"/>
                </a:rPr>
                <a:t>-4</a:t>
              </a:r>
            </a:p>
          </p:txBody>
        </p:sp>
        <p:sp>
          <p:nvSpPr>
            <p:cNvPr id="168" name="Text Box 132">
              <a:extLst>
                <a:ext uri="{FF2B5EF4-FFF2-40B4-BE49-F238E27FC236}">
                  <a16:creationId xmlns:a16="http://schemas.microsoft.com/office/drawing/2014/main" id="{76897373-0A0F-064B-BE77-260492051D6C}"/>
                </a:ext>
              </a:extLst>
            </p:cNvPr>
            <p:cNvSpPr txBox="1">
              <a:spLocks noChangeArrowheads="1"/>
            </p:cNvSpPr>
            <p:nvPr/>
          </p:nvSpPr>
          <p:spPr bwMode="auto">
            <a:xfrm>
              <a:off x="1015408" y="3236913"/>
              <a:ext cx="202206" cy="22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fontAlgn="base">
                <a:spcBef>
                  <a:spcPct val="0"/>
                </a:spcBef>
                <a:spcAft>
                  <a:spcPct val="0"/>
                </a:spcAft>
              </a:pPr>
              <a:r>
                <a:rPr lang="en-US" altLang="ja-JP" sz="1600">
                  <a:solidFill>
                    <a:srgbClr val="000000"/>
                  </a:solidFill>
                  <a:latin typeface="+mn-ea"/>
                  <a:ea typeface="+mn-ea"/>
                </a:rPr>
                <a:t>-6</a:t>
              </a:r>
            </a:p>
          </p:txBody>
        </p:sp>
        <p:sp>
          <p:nvSpPr>
            <p:cNvPr id="169" name="Text Box 133">
              <a:extLst>
                <a:ext uri="{FF2B5EF4-FFF2-40B4-BE49-F238E27FC236}">
                  <a16:creationId xmlns:a16="http://schemas.microsoft.com/office/drawing/2014/main" id="{640E5F79-8F3B-B749-B5E2-81E3D323C78E}"/>
                </a:ext>
              </a:extLst>
            </p:cNvPr>
            <p:cNvSpPr txBox="1">
              <a:spLocks noChangeArrowheads="1"/>
            </p:cNvSpPr>
            <p:nvPr/>
          </p:nvSpPr>
          <p:spPr bwMode="auto">
            <a:xfrm>
              <a:off x="1015408" y="3709988"/>
              <a:ext cx="202206" cy="22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fontAlgn="base">
                <a:spcBef>
                  <a:spcPct val="0"/>
                </a:spcBef>
                <a:spcAft>
                  <a:spcPct val="0"/>
                </a:spcAft>
              </a:pPr>
              <a:r>
                <a:rPr lang="en-US" altLang="ja-JP" sz="1600">
                  <a:solidFill>
                    <a:srgbClr val="000000"/>
                  </a:solidFill>
                  <a:latin typeface="+mn-ea"/>
                  <a:ea typeface="+mn-ea"/>
                </a:rPr>
                <a:t>-8</a:t>
              </a:r>
            </a:p>
          </p:txBody>
        </p:sp>
        <p:sp>
          <p:nvSpPr>
            <p:cNvPr id="170" name="Text Box 134">
              <a:extLst>
                <a:ext uri="{FF2B5EF4-FFF2-40B4-BE49-F238E27FC236}">
                  <a16:creationId xmlns:a16="http://schemas.microsoft.com/office/drawing/2014/main" id="{4E13083B-80DE-3446-BF4E-F2DB71614D76}"/>
                </a:ext>
              </a:extLst>
            </p:cNvPr>
            <p:cNvSpPr txBox="1">
              <a:spLocks noChangeArrowheads="1"/>
            </p:cNvSpPr>
            <p:nvPr/>
          </p:nvSpPr>
          <p:spPr bwMode="auto">
            <a:xfrm>
              <a:off x="914304" y="4181475"/>
              <a:ext cx="303309" cy="22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fontAlgn="base">
                <a:spcBef>
                  <a:spcPct val="0"/>
                </a:spcBef>
                <a:spcAft>
                  <a:spcPct val="0"/>
                </a:spcAft>
              </a:pPr>
              <a:r>
                <a:rPr lang="en-US" altLang="ja-JP" sz="1600">
                  <a:solidFill>
                    <a:srgbClr val="000000"/>
                  </a:solidFill>
                  <a:latin typeface="+mn-ea"/>
                  <a:ea typeface="+mn-ea"/>
                </a:rPr>
                <a:t>-10</a:t>
              </a:r>
            </a:p>
          </p:txBody>
        </p:sp>
        <p:sp>
          <p:nvSpPr>
            <p:cNvPr id="171" name="Text Box 135">
              <a:extLst>
                <a:ext uri="{FF2B5EF4-FFF2-40B4-BE49-F238E27FC236}">
                  <a16:creationId xmlns:a16="http://schemas.microsoft.com/office/drawing/2014/main" id="{49FE600B-4709-F842-B02B-5AFE95A93DC9}"/>
                </a:ext>
              </a:extLst>
            </p:cNvPr>
            <p:cNvSpPr txBox="1">
              <a:spLocks noChangeArrowheads="1"/>
            </p:cNvSpPr>
            <p:nvPr/>
          </p:nvSpPr>
          <p:spPr bwMode="auto">
            <a:xfrm>
              <a:off x="914304" y="4652963"/>
              <a:ext cx="303309" cy="22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fontAlgn="base">
                <a:spcBef>
                  <a:spcPct val="0"/>
                </a:spcBef>
                <a:spcAft>
                  <a:spcPct val="0"/>
                </a:spcAft>
              </a:pPr>
              <a:r>
                <a:rPr lang="en-US" altLang="ja-JP" sz="1600">
                  <a:solidFill>
                    <a:srgbClr val="000000"/>
                  </a:solidFill>
                  <a:latin typeface="+mn-ea"/>
                  <a:ea typeface="+mn-ea"/>
                </a:rPr>
                <a:t>-12</a:t>
              </a:r>
            </a:p>
          </p:txBody>
        </p:sp>
        <p:sp>
          <p:nvSpPr>
            <p:cNvPr id="172" name="Text Box 136">
              <a:extLst>
                <a:ext uri="{FF2B5EF4-FFF2-40B4-BE49-F238E27FC236}">
                  <a16:creationId xmlns:a16="http://schemas.microsoft.com/office/drawing/2014/main" id="{D55406E0-1291-4040-BCA2-2D5CE12F9BD5}"/>
                </a:ext>
              </a:extLst>
            </p:cNvPr>
            <p:cNvSpPr txBox="1">
              <a:spLocks noChangeArrowheads="1"/>
            </p:cNvSpPr>
            <p:nvPr/>
          </p:nvSpPr>
          <p:spPr bwMode="auto">
            <a:xfrm>
              <a:off x="914304" y="5126038"/>
              <a:ext cx="303309" cy="22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fontAlgn="base">
                <a:spcBef>
                  <a:spcPct val="0"/>
                </a:spcBef>
                <a:spcAft>
                  <a:spcPct val="0"/>
                </a:spcAft>
              </a:pPr>
              <a:r>
                <a:rPr lang="en-US" altLang="ja-JP" sz="1600">
                  <a:solidFill>
                    <a:srgbClr val="000000"/>
                  </a:solidFill>
                  <a:latin typeface="+mn-ea"/>
                  <a:ea typeface="+mn-ea"/>
                </a:rPr>
                <a:t>-14</a:t>
              </a:r>
            </a:p>
          </p:txBody>
        </p:sp>
        <p:sp>
          <p:nvSpPr>
            <p:cNvPr id="173" name="Text Box 137">
              <a:extLst>
                <a:ext uri="{FF2B5EF4-FFF2-40B4-BE49-F238E27FC236}">
                  <a16:creationId xmlns:a16="http://schemas.microsoft.com/office/drawing/2014/main" id="{0C23B2E6-6300-BF43-ABE8-EC59C547D91A}"/>
                </a:ext>
              </a:extLst>
            </p:cNvPr>
            <p:cNvSpPr txBox="1">
              <a:spLocks noChangeArrowheads="1"/>
            </p:cNvSpPr>
            <p:nvPr/>
          </p:nvSpPr>
          <p:spPr bwMode="auto">
            <a:xfrm>
              <a:off x="594636" y="5466476"/>
              <a:ext cx="987333" cy="22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fontAlgn="base">
                <a:spcBef>
                  <a:spcPct val="0"/>
                </a:spcBef>
                <a:spcAft>
                  <a:spcPct val="0"/>
                </a:spcAft>
              </a:pPr>
              <a:r>
                <a:rPr lang="en-US" altLang="ja-JP" sz="1600" dirty="0">
                  <a:solidFill>
                    <a:srgbClr val="000000"/>
                  </a:solidFill>
                  <a:latin typeface="+mn-ea"/>
                  <a:ea typeface="+mn-ea"/>
                </a:rPr>
                <a:t>(mL/</a:t>
              </a:r>
              <a:r>
                <a:rPr lang="ja-JP" altLang="en-US" sz="1600" dirty="0">
                  <a:solidFill>
                    <a:srgbClr val="000000"/>
                  </a:solidFill>
                  <a:latin typeface="+mn-ea"/>
                  <a:ea typeface="+mn-ea"/>
                </a:rPr>
                <a:t>分</a:t>
              </a:r>
              <a:r>
                <a:rPr lang="en-US" altLang="ja-JP" sz="1600" dirty="0">
                  <a:solidFill>
                    <a:srgbClr val="000000"/>
                  </a:solidFill>
                  <a:latin typeface="+mn-ea"/>
                  <a:ea typeface="+mn-ea"/>
                </a:rPr>
                <a:t>/</a:t>
              </a:r>
              <a:r>
                <a:rPr lang="ja-JP" altLang="en-US" sz="1600" dirty="0">
                  <a:solidFill>
                    <a:srgbClr val="000000"/>
                  </a:solidFill>
                  <a:latin typeface="+mn-ea"/>
                  <a:ea typeface="+mn-ea"/>
                </a:rPr>
                <a:t>年</a:t>
              </a:r>
              <a:r>
                <a:rPr lang="en-US" altLang="ja-JP" sz="1600" dirty="0">
                  <a:solidFill>
                    <a:srgbClr val="000000"/>
                  </a:solidFill>
                  <a:latin typeface="+mn-ea"/>
                  <a:ea typeface="+mn-ea"/>
                </a:rPr>
                <a:t>)</a:t>
              </a:r>
            </a:p>
          </p:txBody>
        </p:sp>
        <p:sp>
          <p:nvSpPr>
            <p:cNvPr id="174" name="Text Box 138">
              <a:extLst>
                <a:ext uri="{FF2B5EF4-FFF2-40B4-BE49-F238E27FC236}">
                  <a16:creationId xmlns:a16="http://schemas.microsoft.com/office/drawing/2014/main" id="{5C033301-28B8-2B41-8643-E3777F3934D7}"/>
                </a:ext>
              </a:extLst>
            </p:cNvPr>
            <p:cNvSpPr txBox="1">
              <a:spLocks noChangeArrowheads="1"/>
            </p:cNvSpPr>
            <p:nvPr/>
          </p:nvSpPr>
          <p:spPr bwMode="auto">
            <a:xfrm>
              <a:off x="1446117" y="4908550"/>
              <a:ext cx="606618" cy="22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fontAlgn="base">
                <a:spcBef>
                  <a:spcPct val="0"/>
                </a:spcBef>
                <a:spcAft>
                  <a:spcPct val="0"/>
                </a:spcAft>
              </a:pPr>
              <a:r>
                <a:rPr lang="en-US" altLang="ja-JP" sz="1600">
                  <a:solidFill>
                    <a:srgbClr val="000000"/>
                  </a:solidFill>
                  <a:latin typeface="+mn-ea"/>
                  <a:ea typeface="+mn-ea"/>
                </a:rPr>
                <a:t>130/80</a:t>
              </a:r>
            </a:p>
          </p:txBody>
        </p:sp>
        <p:sp>
          <p:nvSpPr>
            <p:cNvPr id="175" name="Text Box 139">
              <a:extLst>
                <a:ext uri="{FF2B5EF4-FFF2-40B4-BE49-F238E27FC236}">
                  <a16:creationId xmlns:a16="http://schemas.microsoft.com/office/drawing/2014/main" id="{DB68C347-9413-E847-9DC6-4D665F632317}"/>
                </a:ext>
              </a:extLst>
            </p:cNvPr>
            <p:cNvSpPr txBox="1">
              <a:spLocks noChangeArrowheads="1"/>
            </p:cNvSpPr>
            <p:nvPr/>
          </p:nvSpPr>
          <p:spPr bwMode="auto">
            <a:xfrm>
              <a:off x="3995642" y="4908550"/>
              <a:ext cx="606618" cy="22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fontAlgn="base">
                <a:spcBef>
                  <a:spcPct val="0"/>
                </a:spcBef>
                <a:spcAft>
                  <a:spcPct val="0"/>
                </a:spcAft>
              </a:pPr>
              <a:r>
                <a:rPr lang="en-US" altLang="ja-JP" sz="1600">
                  <a:solidFill>
                    <a:srgbClr val="000000"/>
                  </a:solidFill>
                  <a:latin typeface="+mn-ea"/>
                  <a:ea typeface="+mn-ea"/>
                </a:rPr>
                <a:t>140/90</a:t>
              </a:r>
            </a:p>
          </p:txBody>
        </p:sp>
        <p:sp>
          <p:nvSpPr>
            <p:cNvPr id="176" name="Text Box 140">
              <a:extLst>
                <a:ext uri="{FF2B5EF4-FFF2-40B4-BE49-F238E27FC236}">
                  <a16:creationId xmlns:a16="http://schemas.microsoft.com/office/drawing/2014/main" id="{19A47B14-C836-4E47-9E72-9489688D2A33}"/>
                </a:ext>
              </a:extLst>
            </p:cNvPr>
            <p:cNvSpPr txBox="1">
              <a:spLocks noChangeArrowheads="1"/>
            </p:cNvSpPr>
            <p:nvPr/>
          </p:nvSpPr>
          <p:spPr bwMode="auto">
            <a:xfrm>
              <a:off x="5525442" y="2284413"/>
              <a:ext cx="1352253" cy="22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fontAlgn="base">
                <a:spcBef>
                  <a:spcPct val="0"/>
                </a:spcBef>
                <a:spcAft>
                  <a:spcPct val="0"/>
                </a:spcAft>
              </a:pPr>
              <a:r>
                <a:rPr lang="en-US" altLang="ja-JP" sz="1600" dirty="0">
                  <a:solidFill>
                    <a:srgbClr val="000000"/>
                  </a:solidFill>
                  <a:latin typeface="+mn-ea"/>
                  <a:ea typeface="+mn-ea"/>
                </a:rPr>
                <a:t>r=0.69, </a:t>
              </a:r>
              <a:r>
                <a:rPr lang="en-US" altLang="ja-JP" sz="1600" i="1" dirty="0">
                  <a:solidFill>
                    <a:srgbClr val="000000"/>
                  </a:solidFill>
                  <a:latin typeface="+mn-ea"/>
                  <a:ea typeface="+mn-ea"/>
                </a:rPr>
                <a:t>P</a:t>
              </a:r>
              <a:r>
                <a:rPr lang="en-US" altLang="ja-JP" sz="1600" dirty="0">
                  <a:solidFill>
                    <a:srgbClr val="000000"/>
                  </a:solidFill>
                  <a:latin typeface="+mn-ea"/>
                  <a:ea typeface="+mn-ea"/>
                </a:rPr>
                <a:t> </a:t>
              </a:r>
              <a:r>
                <a:rPr lang="ja-JP" altLang="en-US" sz="1600" dirty="0">
                  <a:solidFill>
                    <a:srgbClr val="000000"/>
                  </a:solidFill>
                  <a:latin typeface="+mn-ea"/>
                  <a:ea typeface="+mn-ea"/>
                </a:rPr>
                <a:t>＜</a:t>
              </a:r>
              <a:r>
                <a:rPr lang="en-US" altLang="ja-JP" sz="1600" dirty="0">
                  <a:solidFill>
                    <a:srgbClr val="000000"/>
                  </a:solidFill>
                  <a:latin typeface="+mn-ea"/>
                  <a:ea typeface="+mn-ea"/>
                </a:rPr>
                <a:t>0.05</a:t>
              </a:r>
            </a:p>
          </p:txBody>
        </p:sp>
        <p:sp>
          <p:nvSpPr>
            <p:cNvPr id="177" name="Text Box 141">
              <a:extLst>
                <a:ext uri="{FF2B5EF4-FFF2-40B4-BE49-F238E27FC236}">
                  <a16:creationId xmlns:a16="http://schemas.microsoft.com/office/drawing/2014/main" id="{C8E7BB37-959B-3942-AF85-7E5A8FD8D445}"/>
                </a:ext>
              </a:extLst>
            </p:cNvPr>
            <p:cNvSpPr txBox="1">
              <a:spLocks noChangeArrowheads="1"/>
            </p:cNvSpPr>
            <p:nvPr/>
          </p:nvSpPr>
          <p:spPr bwMode="auto">
            <a:xfrm>
              <a:off x="6602593" y="3776663"/>
              <a:ext cx="1364891" cy="258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fontAlgn="base">
                <a:spcBef>
                  <a:spcPct val="0"/>
                </a:spcBef>
                <a:spcAft>
                  <a:spcPct val="0"/>
                </a:spcAft>
              </a:pPr>
              <a:r>
                <a:rPr lang="ja-JP" altLang="en-US" sz="1800" b="1" dirty="0">
                  <a:solidFill>
                    <a:srgbClr val="000000"/>
                  </a:solidFill>
                  <a:latin typeface="+mn-ea"/>
                  <a:ea typeface="+mn-ea"/>
                </a:rPr>
                <a:t>未治療高血圧</a:t>
              </a:r>
            </a:p>
          </p:txBody>
        </p:sp>
        <p:sp>
          <p:nvSpPr>
            <p:cNvPr id="178" name="Line 142">
              <a:extLst>
                <a:ext uri="{FF2B5EF4-FFF2-40B4-BE49-F238E27FC236}">
                  <a16:creationId xmlns:a16="http://schemas.microsoft.com/office/drawing/2014/main" id="{1BD02E61-12E0-124A-910F-76809AC98C76}"/>
                </a:ext>
              </a:extLst>
            </p:cNvPr>
            <p:cNvSpPr>
              <a:spLocks noChangeShapeType="1"/>
            </p:cNvSpPr>
            <p:nvPr/>
          </p:nvSpPr>
          <p:spPr bwMode="auto">
            <a:xfrm>
              <a:off x="7388225" y="4079875"/>
              <a:ext cx="182563" cy="612775"/>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2800">
                <a:solidFill>
                  <a:srgbClr val="000000"/>
                </a:solidFill>
              </a:endParaRPr>
            </a:p>
          </p:txBody>
        </p:sp>
        <p:sp>
          <p:nvSpPr>
            <p:cNvPr id="179" name="Text Box 143">
              <a:extLst>
                <a:ext uri="{FF2B5EF4-FFF2-40B4-BE49-F238E27FC236}">
                  <a16:creationId xmlns:a16="http://schemas.microsoft.com/office/drawing/2014/main" id="{B275E5D0-FE44-CA40-A732-0B9FEA5339A6}"/>
                </a:ext>
              </a:extLst>
            </p:cNvPr>
            <p:cNvSpPr txBox="1">
              <a:spLocks noChangeArrowheads="1"/>
            </p:cNvSpPr>
            <p:nvPr/>
          </p:nvSpPr>
          <p:spPr bwMode="auto">
            <a:xfrm>
              <a:off x="453251" y="2587263"/>
              <a:ext cx="276999" cy="205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fontAlgn="base">
                <a:spcBef>
                  <a:spcPct val="0"/>
                </a:spcBef>
                <a:spcAft>
                  <a:spcPct val="0"/>
                </a:spcAft>
              </a:pPr>
              <a:r>
                <a:rPr lang="ja-JP" altLang="en-US" sz="1800" dirty="0">
                  <a:solidFill>
                    <a:srgbClr val="000000"/>
                  </a:solidFill>
                  <a:latin typeface="ＭＳ Ｐゴシック"/>
                  <a:ea typeface="ＭＳ Ｐゴシック"/>
                </a:rPr>
                <a:t>糸球体濾過量の低下</a:t>
              </a:r>
            </a:p>
          </p:txBody>
        </p:sp>
        <p:sp>
          <p:nvSpPr>
            <p:cNvPr id="180" name="Text Box 144">
              <a:extLst>
                <a:ext uri="{FF2B5EF4-FFF2-40B4-BE49-F238E27FC236}">
                  <a16:creationId xmlns:a16="http://schemas.microsoft.com/office/drawing/2014/main" id="{B84DC5E6-F923-224A-AF4D-0C376F31E173}"/>
                </a:ext>
              </a:extLst>
            </p:cNvPr>
            <p:cNvSpPr txBox="1">
              <a:spLocks noChangeArrowheads="1"/>
            </p:cNvSpPr>
            <p:nvPr/>
          </p:nvSpPr>
          <p:spPr bwMode="auto">
            <a:xfrm>
              <a:off x="3495194" y="1164351"/>
              <a:ext cx="1972665" cy="319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fontAlgn="base">
                <a:spcBef>
                  <a:spcPct val="0"/>
                </a:spcBef>
                <a:spcAft>
                  <a:spcPct val="0"/>
                </a:spcAft>
              </a:pPr>
              <a:r>
                <a:rPr lang="ja-JP" altLang="en-US" sz="2400" dirty="0">
                  <a:latin typeface="ＭＳ Ｐゴシック"/>
                  <a:ea typeface="ＭＳ Ｐゴシック"/>
                </a:rPr>
                <a:t>診察室平均血圧</a:t>
              </a:r>
            </a:p>
          </p:txBody>
        </p:sp>
      </p:grpSp>
      <p:sp>
        <p:nvSpPr>
          <p:cNvPr id="98" name="Text Box 146">
            <a:extLst>
              <a:ext uri="{FF2B5EF4-FFF2-40B4-BE49-F238E27FC236}">
                <a16:creationId xmlns:a16="http://schemas.microsoft.com/office/drawing/2014/main" id="{AC508FCF-364F-41F3-BAD6-6CD2D04E789E}"/>
              </a:ext>
            </a:extLst>
          </p:cNvPr>
          <p:cNvSpPr txBox="1">
            <a:spLocks noChangeArrowheads="1"/>
          </p:cNvSpPr>
          <p:nvPr/>
        </p:nvSpPr>
        <p:spPr bwMode="auto">
          <a:xfrm>
            <a:off x="5532599" y="6353175"/>
            <a:ext cx="34304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fontAlgn="base">
              <a:spcBef>
                <a:spcPct val="0"/>
              </a:spcBef>
              <a:spcAft>
                <a:spcPct val="0"/>
              </a:spcAft>
            </a:pPr>
            <a:r>
              <a:rPr lang="en-US" altLang="ja-JP" sz="1200" dirty="0">
                <a:solidFill>
                  <a:srgbClr val="000000"/>
                </a:solidFill>
                <a:latin typeface="+mn-ea"/>
                <a:ea typeface="+mn-ea"/>
              </a:rPr>
              <a:t>(</a:t>
            </a:r>
            <a:r>
              <a:rPr lang="en-US" altLang="ja-JP" sz="1200" dirty="0" err="1">
                <a:solidFill>
                  <a:srgbClr val="000000"/>
                </a:solidFill>
                <a:latin typeface="+mn-ea"/>
                <a:ea typeface="+mn-ea"/>
              </a:rPr>
              <a:t>Bakris</a:t>
            </a:r>
            <a:r>
              <a:rPr lang="en-US" altLang="ja-JP" sz="1200" dirty="0">
                <a:solidFill>
                  <a:srgbClr val="000000"/>
                </a:solidFill>
                <a:latin typeface="+mn-ea"/>
                <a:ea typeface="+mn-ea"/>
              </a:rPr>
              <a:t> GL, et al. Am J Kidney Dis 2000</a:t>
            </a:r>
            <a:r>
              <a:rPr lang="ja-JP" altLang="en-US" sz="1200" dirty="0">
                <a:solidFill>
                  <a:srgbClr val="000000"/>
                </a:solidFill>
                <a:latin typeface="+mn-ea"/>
                <a:ea typeface="+mn-ea"/>
              </a:rPr>
              <a:t>；</a:t>
            </a:r>
            <a:r>
              <a:rPr lang="en-US" altLang="ja-JP" sz="1200" dirty="0">
                <a:solidFill>
                  <a:srgbClr val="000000"/>
                </a:solidFill>
                <a:latin typeface="+mn-ea"/>
                <a:ea typeface="+mn-ea"/>
              </a:rPr>
              <a:t>36</a:t>
            </a:r>
            <a:r>
              <a:rPr lang="ja-JP" altLang="en-US" sz="1200" dirty="0">
                <a:solidFill>
                  <a:srgbClr val="000000"/>
                </a:solidFill>
                <a:latin typeface="+mn-ea"/>
                <a:ea typeface="+mn-ea"/>
              </a:rPr>
              <a:t>：</a:t>
            </a:r>
            <a:r>
              <a:rPr lang="en-US" altLang="ja-JP" sz="1200" dirty="0">
                <a:solidFill>
                  <a:srgbClr val="000000"/>
                </a:solidFill>
                <a:latin typeface="+mn-ea"/>
                <a:ea typeface="+mn-ea"/>
              </a:rPr>
              <a:t>646-661)</a:t>
            </a:r>
          </a:p>
        </p:txBody>
      </p:sp>
    </p:spTree>
    <p:extLst>
      <p:ext uri="{BB962C8B-B14F-4D97-AF65-F5344CB8AC3E}">
        <p14:creationId xmlns:p14="http://schemas.microsoft.com/office/powerpoint/2010/main" val="78414060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13318" y="38139"/>
            <a:ext cx="4102405" cy="369332"/>
          </a:xfrm>
          <a:prstGeom prst="rect">
            <a:avLst/>
          </a:prstGeom>
          <a:noFill/>
        </p:spPr>
        <p:txBody>
          <a:bodyPr wrap="none" rtlCol="0">
            <a:spAutoFit/>
          </a:bodyPr>
          <a:lstStyle/>
          <a:p>
            <a:pPr fontAlgn="base">
              <a:spcBef>
                <a:spcPct val="0"/>
              </a:spcBef>
              <a:spcAft>
                <a:spcPct val="0"/>
              </a:spcAft>
              <a:defRPr/>
            </a:pPr>
            <a:r>
              <a:rPr lang="ja-JP" altLang="en-US" b="1" dirty="0">
                <a:solidFill>
                  <a:schemeClr val="bg1"/>
                </a:solidFill>
                <a:latin typeface="+mj-ea"/>
                <a:ea typeface="+mj-ea"/>
              </a:rPr>
              <a:t>糸球体・尿細管・間質をとりまく環境は？</a:t>
            </a:r>
          </a:p>
        </p:txBody>
      </p:sp>
      <p:pic>
        <p:nvPicPr>
          <p:cNvPr id="139" name="Picture 2" descr="A">
            <a:extLst>
              <a:ext uri="{FF2B5EF4-FFF2-40B4-BE49-F238E27FC236}">
                <a16:creationId xmlns:a16="http://schemas.microsoft.com/office/drawing/2014/main" id="{BCA37F12-198F-8440-831C-5A9A963108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2890" y="899160"/>
            <a:ext cx="46831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 name="Rectangle 3">
            <a:extLst>
              <a:ext uri="{FF2B5EF4-FFF2-40B4-BE49-F238E27FC236}">
                <a16:creationId xmlns:a16="http://schemas.microsoft.com/office/drawing/2014/main" id="{60E166CD-8181-944B-A10A-0CB2B934ED1C}"/>
              </a:ext>
            </a:extLst>
          </p:cNvPr>
          <p:cNvSpPr>
            <a:spLocks noChangeArrowheads="1"/>
          </p:cNvSpPr>
          <p:nvPr/>
        </p:nvSpPr>
        <p:spPr bwMode="auto">
          <a:xfrm>
            <a:off x="5929515" y="1246823"/>
            <a:ext cx="1936750" cy="112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en-US" altLang="ja-JP" sz="3600" b="1" dirty="0"/>
              <a:t> </a:t>
            </a:r>
            <a:r>
              <a:rPr lang="ja-JP" altLang="en-US" sz="3200" dirty="0">
                <a:latin typeface="+mn-ea"/>
              </a:rPr>
              <a:t>傍尿細管</a:t>
            </a:r>
            <a:endParaRPr lang="en-US" altLang="ja-JP" sz="3200" dirty="0">
              <a:latin typeface="+mn-ea"/>
            </a:endParaRPr>
          </a:p>
          <a:p>
            <a:pPr fontAlgn="base">
              <a:spcBef>
                <a:spcPct val="0"/>
              </a:spcBef>
              <a:spcAft>
                <a:spcPct val="0"/>
              </a:spcAft>
              <a:defRPr/>
            </a:pPr>
            <a:r>
              <a:rPr lang="en-US" altLang="ja-JP" sz="3200" dirty="0">
                <a:latin typeface="+mn-ea"/>
              </a:rPr>
              <a:t> </a:t>
            </a:r>
            <a:r>
              <a:rPr lang="ja-JP" altLang="en-US" sz="3200" dirty="0">
                <a:latin typeface="+mn-ea"/>
              </a:rPr>
              <a:t>毛細血管</a:t>
            </a:r>
            <a:endParaRPr lang="ja-JP" altLang="en-US" sz="3600" b="1" dirty="0">
              <a:latin typeface="+mn-ea"/>
            </a:endParaRPr>
          </a:p>
        </p:txBody>
      </p:sp>
      <p:sp>
        <p:nvSpPr>
          <p:cNvPr id="141" name="Rectangle 4">
            <a:extLst>
              <a:ext uri="{FF2B5EF4-FFF2-40B4-BE49-F238E27FC236}">
                <a16:creationId xmlns:a16="http://schemas.microsoft.com/office/drawing/2014/main" id="{495BFDA1-97B3-EE41-AC0D-016CE42EEA1A}"/>
              </a:ext>
            </a:extLst>
          </p:cNvPr>
          <p:cNvSpPr>
            <a:spLocks noChangeArrowheads="1"/>
          </p:cNvSpPr>
          <p:nvPr/>
        </p:nvSpPr>
        <p:spPr bwMode="auto">
          <a:xfrm>
            <a:off x="5929515" y="6028373"/>
            <a:ext cx="30210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en-US" altLang="ja-JP" sz="1600" b="1" dirty="0">
                <a:latin typeface="+mn-ea"/>
              </a:rPr>
              <a:t>J Am Soc </a:t>
            </a:r>
            <a:r>
              <a:rPr lang="en-US" altLang="ja-JP" sz="1600" b="1" dirty="0" err="1">
                <a:latin typeface="+mn-ea"/>
              </a:rPr>
              <a:t>Nephrol</a:t>
            </a:r>
            <a:r>
              <a:rPr lang="en-US" altLang="ja-JP" sz="1600" b="1" dirty="0">
                <a:latin typeface="+mn-ea"/>
              </a:rPr>
              <a:t>  17, 200</a:t>
            </a:r>
            <a:r>
              <a:rPr lang="en-US" altLang="ja-JP" sz="1600" b="1" dirty="0"/>
              <a:t>6</a:t>
            </a:r>
          </a:p>
        </p:txBody>
      </p:sp>
      <p:sp>
        <p:nvSpPr>
          <p:cNvPr id="142" name="テキスト ボックス 1">
            <a:extLst>
              <a:ext uri="{FF2B5EF4-FFF2-40B4-BE49-F238E27FC236}">
                <a16:creationId xmlns:a16="http://schemas.microsoft.com/office/drawing/2014/main" id="{07CDB828-ECC7-4944-9D5E-6309ACAB306E}"/>
              </a:ext>
            </a:extLst>
          </p:cNvPr>
          <p:cNvSpPr txBox="1">
            <a:spLocks noChangeArrowheads="1"/>
          </p:cNvSpPr>
          <p:nvPr/>
        </p:nvSpPr>
        <p:spPr bwMode="auto">
          <a:xfrm>
            <a:off x="412536" y="1380768"/>
            <a:ext cx="1261884" cy="523220"/>
          </a:xfrm>
          <a:prstGeom prst="rect">
            <a:avLst/>
          </a:prstGeom>
          <a:noFill/>
          <a:ln>
            <a:noFill/>
          </a:ln>
        </p:spPr>
        <p:txBody>
          <a:bodyPr wrap="none">
            <a:spAutoFit/>
          </a:bodyPr>
          <a:lstStyle>
            <a:lvl1pPr>
              <a:defRPr kumimoji="1" sz="2800">
                <a:solidFill>
                  <a:schemeClr val="tx1"/>
                </a:solidFill>
                <a:latin typeface="Arial" charset="0"/>
                <a:ea typeface="ＭＳ Ｐゴシック" charset="0"/>
                <a:cs typeface="ＭＳ Ｐゴシック" charset="0"/>
              </a:defRPr>
            </a:lvl1pPr>
            <a:lvl2pPr marL="742950" indent="-285750">
              <a:defRPr kumimoji="1" sz="2800">
                <a:solidFill>
                  <a:schemeClr val="tx1"/>
                </a:solidFill>
                <a:latin typeface="Arial" charset="0"/>
                <a:ea typeface="ＭＳ Ｐゴシック" charset="0"/>
              </a:defRPr>
            </a:lvl2pPr>
            <a:lvl3pPr marL="1143000" indent="-228600">
              <a:defRPr kumimoji="1" sz="2800">
                <a:solidFill>
                  <a:schemeClr val="tx1"/>
                </a:solidFill>
                <a:latin typeface="Arial" charset="0"/>
                <a:ea typeface="ＭＳ Ｐゴシック" charset="0"/>
              </a:defRPr>
            </a:lvl3pPr>
            <a:lvl4pPr marL="1600200" indent="-228600">
              <a:defRPr kumimoji="1" sz="2800">
                <a:solidFill>
                  <a:schemeClr val="tx1"/>
                </a:solidFill>
                <a:latin typeface="Arial" charset="0"/>
                <a:ea typeface="ＭＳ Ｐゴシック" charset="0"/>
              </a:defRPr>
            </a:lvl4pPr>
            <a:lvl5pPr marL="2057400" indent="-228600">
              <a:defRPr kumimoji="1" sz="2800">
                <a:solidFill>
                  <a:schemeClr val="tx1"/>
                </a:solidFill>
                <a:latin typeface="Arial" charset="0"/>
                <a:ea typeface="ＭＳ Ｐゴシック" charset="0"/>
              </a:defRPr>
            </a:lvl5pPr>
            <a:lvl6pPr marL="2514600" indent="-228600" fontAlgn="base">
              <a:spcBef>
                <a:spcPct val="0"/>
              </a:spcBef>
              <a:spcAft>
                <a:spcPct val="0"/>
              </a:spcAft>
              <a:defRPr kumimoji="1" sz="2800">
                <a:solidFill>
                  <a:schemeClr val="tx1"/>
                </a:solidFill>
                <a:latin typeface="Arial" charset="0"/>
                <a:ea typeface="ＭＳ Ｐゴシック" charset="0"/>
              </a:defRPr>
            </a:lvl6pPr>
            <a:lvl7pPr marL="2971800" indent="-228600" fontAlgn="base">
              <a:spcBef>
                <a:spcPct val="0"/>
              </a:spcBef>
              <a:spcAft>
                <a:spcPct val="0"/>
              </a:spcAft>
              <a:defRPr kumimoji="1" sz="2800">
                <a:solidFill>
                  <a:schemeClr val="tx1"/>
                </a:solidFill>
                <a:latin typeface="Arial" charset="0"/>
                <a:ea typeface="ＭＳ Ｐゴシック" charset="0"/>
              </a:defRPr>
            </a:lvl7pPr>
            <a:lvl8pPr marL="3429000" indent="-228600" fontAlgn="base">
              <a:spcBef>
                <a:spcPct val="0"/>
              </a:spcBef>
              <a:spcAft>
                <a:spcPct val="0"/>
              </a:spcAft>
              <a:defRPr kumimoji="1" sz="2800">
                <a:solidFill>
                  <a:schemeClr val="tx1"/>
                </a:solidFill>
                <a:latin typeface="Arial" charset="0"/>
                <a:ea typeface="ＭＳ Ｐゴシック" charset="0"/>
              </a:defRPr>
            </a:lvl8pPr>
            <a:lvl9pPr marL="3886200" indent="-228600" fontAlgn="base">
              <a:spcBef>
                <a:spcPct val="0"/>
              </a:spcBef>
              <a:spcAft>
                <a:spcPct val="0"/>
              </a:spcAft>
              <a:defRPr kumimoji="1" sz="2800">
                <a:solidFill>
                  <a:schemeClr val="tx1"/>
                </a:solidFill>
                <a:latin typeface="Arial" charset="0"/>
                <a:ea typeface="ＭＳ Ｐゴシック" charset="0"/>
              </a:defRPr>
            </a:lvl9pPr>
          </a:lstStyle>
          <a:p>
            <a:pPr fontAlgn="base">
              <a:spcBef>
                <a:spcPct val="0"/>
              </a:spcBef>
              <a:spcAft>
                <a:spcPct val="0"/>
              </a:spcAft>
            </a:pPr>
            <a:r>
              <a:rPr lang="ja-JP" altLang="en-US" dirty="0">
                <a:latin typeface="+mn-ea"/>
                <a:ea typeface="+mn-ea"/>
              </a:rPr>
              <a:t>糸球体</a:t>
            </a:r>
          </a:p>
        </p:txBody>
      </p:sp>
      <p:sp>
        <p:nvSpPr>
          <p:cNvPr id="143" name="テキスト ボックス 2">
            <a:extLst>
              <a:ext uri="{FF2B5EF4-FFF2-40B4-BE49-F238E27FC236}">
                <a16:creationId xmlns:a16="http://schemas.microsoft.com/office/drawing/2014/main" id="{11581B45-8077-2646-80BA-EFCDA75FD81D}"/>
              </a:ext>
            </a:extLst>
          </p:cNvPr>
          <p:cNvSpPr txBox="1">
            <a:spLocks noChangeArrowheads="1"/>
          </p:cNvSpPr>
          <p:nvPr/>
        </p:nvSpPr>
        <p:spPr bwMode="auto">
          <a:xfrm>
            <a:off x="1359103" y="3396298"/>
            <a:ext cx="1261884" cy="523220"/>
          </a:xfrm>
          <a:prstGeom prst="rect">
            <a:avLst/>
          </a:prstGeom>
          <a:noFill/>
          <a:ln>
            <a:noFill/>
          </a:ln>
        </p:spPr>
        <p:txBody>
          <a:bodyPr wrap="none">
            <a:spAutoFit/>
          </a:bodyPr>
          <a:lstStyle>
            <a:lvl1pPr>
              <a:defRPr kumimoji="1" sz="2800">
                <a:solidFill>
                  <a:schemeClr val="tx1"/>
                </a:solidFill>
                <a:latin typeface="Arial" charset="0"/>
                <a:ea typeface="ＭＳ Ｐゴシック" charset="0"/>
                <a:cs typeface="ＭＳ Ｐゴシック" charset="0"/>
              </a:defRPr>
            </a:lvl1pPr>
            <a:lvl2pPr marL="742950" indent="-285750">
              <a:defRPr kumimoji="1" sz="2800">
                <a:solidFill>
                  <a:schemeClr val="tx1"/>
                </a:solidFill>
                <a:latin typeface="Arial" charset="0"/>
                <a:ea typeface="ＭＳ Ｐゴシック" charset="0"/>
              </a:defRPr>
            </a:lvl2pPr>
            <a:lvl3pPr marL="1143000" indent="-228600">
              <a:defRPr kumimoji="1" sz="2800">
                <a:solidFill>
                  <a:schemeClr val="tx1"/>
                </a:solidFill>
                <a:latin typeface="Arial" charset="0"/>
                <a:ea typeface="ＭＳ Ｐゴシック" charset="0"/>
              </a:defRPr>
            </a:lvl3pPr>
            <a:lvl4pPr marL="1600200" indent="-228600">
              <a:defRPr kumimoji="1" sz="2800">
                <a:solidFill>
                  <a:schemeClr val="tx1"/>
                </a:solidFill>
                <a:latin typeface="Arial" charset="0"/>
                <a:ea typeface="ＭＳ Ｐゴシック" charset="0"/>
              </a:defRPr>
            </a:lvl4pPr>
            <a:lvl5pPr marL="2057400" indent="-228600">
              <a:defRPr kumimoji="1" sz="2800">
                <a:solidFill>
                  <a:schemeClr val="tx1"/>
                </a:solidFill>
                <a:latin typeface="Arial" charset="0"/>
                <a:ea typeface="ＭＳ Ｐゴシック" charset="0"/>
              </a:defRPr>
            </a:lvl5pPr>
            <a:lvl6pPr marL="2514600" indent="-228600" fontAlgn="base">
              <a:spcBef>
                <a:spcPct val="0"/>
              </a:spcBef>
              <a:spcAft>
                <a:spcPct val="0"/>
              </a:spcAft>
              <a:defRPr kumimoji="1" sz="2800">
                <a:solidFill>
                  <a:schemeClr val="tx1"/>
                </a:solidFill>
                <a:latin typeface="Arial" charset="0"/>
                <a:ea typeface="ＭＳ Ｐゴシック" charset="0"/>
              </a:defRPr>
            </a:lvl6pPr>
            <a:lvl7pPr marL="2971800" indent="-228600" fontAlgn="base">
              <a:spcBef>
                <a:spcPct val="0"/>
              </a:spcBef>
              <a:spcAft>
                <a:spcPct val="0"/>
              </a:spcAft>
              <a:defRPr kumimoji="1" sz="2800">
                <a:solidFill>
                  <a:schemeClr val="tx1"/>
                </a:solidFill>
                <a:latin typeface="Arial" charset="0"/>
                <a:ea typeface="ＭＳ Ｐゴシック" charset="0"/>
              </a:defRPr>
            </a:lvl7pPr>
            <a:lvl8pPr marL="3429000" indent="-228600" fontAlgn="base">
              <a:spcBef>
                <a:spcPct val="0"/>
              </a:spcBef>
              <a:spcAft>
                <a:spcPct val="0"/>
              </a:spcAft>
              <a:defRPr kumimoji="1" sz="2800">
                <a:solidFill>
                  <a:schemeClr val="tx1"/>
                </a:solidFill>
                <a:latin typeface="Arial" charset="0"/>
                <a:ea typeface="ＭＳ Ｐゴシック" charset="0"/>
              </a:defRPr>
            </a:lvl8pPr>
            <a:lvl9pPr marL="3886200" indent="-228600" fontAlgn="base">
              <a:spcBef>
                <a:spcPct val="0"/>
              </a:spcBef>
              <a:spcAft>
                <a:spcPct val="0"/>
              </a:spcAft>
              <a:defRPr kumimoji="1" sz="2800">
                <a:solidFill>
                  <a:schemeClr val="tx1"/>
                </a:solidFill>
                <a:latin typeface="Arial" charset="0"/>
                <a:ea typeface="ＭＳ Ｐゴシック" charset="0"/>
              </a:defRPr>
            </a:lvl9pPr>
          </a:lstStyle>
          <a:p>
            <a:pPr fontAlgn="base">
              <a:spcBef>
                <a:spcPct val="0"/>
              </a:spcBef>
              <a:spcAft>
                <a:spcPct val="0"/>
              </a:spcAft>
            </a:pPr>
            <a:r>
              <a:rPr lang="ja-JP" altLang="en-US" dirty="0">
                <a:latin typeface="+mn-ea"/>
                <a:ea typeface="+mn-ea"/>
              </a:rPr>
              <a:t>腎動脈</a:t>
            </a:r>
          </a:p>
        </p:txBody>
      </p:sp>
      <p:sp>
        <p:nvSpPr>
          <p:cNvPr id="144" name="テキスト ボックス 3">
            <a:extLst>
              <a:ext uri="{FF2B5EF4-FFF2-40B4-BE49-F238E27FC236}">
                <a16:creationId xmlns:a16="http://schemas.microsoft.com/office/drawing/2014/main" id="{D07785DB-C594-8443-A7DB-73AC2EA284F2}"/>
              </a:ext>
            </a:extLst>
          </p:cNvPr>
          <p:cNvSpPr txBox="1">
            <a:spLocks noChangeArrowheads="1"/>
          </p:cNvSpPr>
          <p:nvPr/>
        </p:nvSpPr>
        <p:spPr bwMode="auto">
          <a:xfrm>
            <a:off x="2322715" y="4693285"/>
            <a:ext cx="1261884" cy="523220"/>
          </a:xfrm>
          <a:prstGeom prst="rect">
            <a:avLst/>
          </a:prstGeom>
          <a:noFill/>
          <a:ln>
            <a:noFill/>
          </a:ln>
        </p:spPr>
        <p:txBody>
          <a:bodyPr wrap="none">
            <a:spAutoFit/>
          </a:bodyPr>
          <a:lstStyle>
            <a:lvl1pPr>
              <a:defRPr kumimoji="1" sz="2800">
                <a:solidFill>
                  <a:schemeClr val="tx1"/>
                </a:solidFill>
                <a:latin typeface="Arial" charset="0"/>
                <a:ea typeface="ＭＳ Ｐゴシック" charset="0"/>
                <a:cs typeface="ＭＳ Ｐゴシック" charset="0"/>
              </a:defRPr>
            </a:lvl1pPr>
            <a:lvl2pPr marL="742950" indent="-285750">
              <a:defRPr kumimoji="1" sz="2800">
                <a:solidFill>
                  <a:schemeClr val="tx1"/>
                </a:solidFill>
                <a:latin typeface="Arial" charset="0"/>
                <a:ea typeface="ＭＳ Ｐゴシック" charset="0"/>
              </a:defRPr>
            </a:lvl2pPr>
            <a:lvl3pPr marL="1143000" indent="-228600">
              <a:defRPr kumimoji="1" sz="2800">
                <a:solidFill>
                  <a:schemeClr val="tx1"/>
                </a:solidFill>
                <a:latin typeface="Arial" charset="0"/>
                <a:ea typeface="ＭＳ Ｐゴシック" charset="0"/>
              </a:defRPr>
            </a:lvl3pPr>
            <a:lvl4pPr marL="1600200" indent="-228600">
              <a:defRPr kumimoji="1" sz="2800">
                <a:solidFill>
                  <a:schemeClr val="tx1"/>
                </a:solidFill>
                <a:latin typeface="Arial" charset="0"/>
                <a:ea typeface="ＭＳ Ｐゴシック" charset="0"/>
              </a:defRPr>
            </a:lvl4pPr>
            <a:lvl5pPr marL="2057400" indent="-228600">
              <a:defRPr kumimoji="1" sz="2800">
                <a:solidFill>
                  <a:schemeClr val="tx1"/>
                </a:solidFill>
                <a:latin typeface="Arial" charset="0"/>
                <a:ea typeface="ＭＳ Ｐゴシック" charset="0"/>
              </a:defRPr>
            </a:lvl5pPr>
            <a:lvl6pPr marL="2514600" indent="-228600" fontAlgn="base">
              <a:spcBef>
                <a:spcPct val="0"/>
              </a:spcBef>
              <a:spcAft>
                <a:spcPct val="0"/>
              </a:spcAft>
              <a:defRPr kumimoji="1" sz="2800">
                <a:solidFill>
                  <a:schemeClr val="tx1"/>
                </a:solidFill>
                <a:latin typeface="Arial" charset="0"/>
                <a:ea typeface="ＭＳ Ｐゴシック" charset="0"/>
              </a:defRPr>
            </a:lvl6pPr>
            <a:lvl7pPr marL="2971800" indent="-228600" fontAlgn="base">
              <a:spcBef>
                <a:spcPct val="0"/>
              </a:spcBef>
              <a:spcAft>
                <a:spcPct val="0"/>
              </a:spcAft>
              <a:defRPr kumimoji="1" sz="2800">
                <a:solidFill>
                  <a:schemeClr val="tx1"/>
                </a:solidFill>
                <a:latin typeface="Arial" charset="0"/>
                <a:ea typeface="ＭＳ Ｐゴシック" charset="0"/>
              </a:defRPr>
            </a:lvl7pPr>
            <a:lvl8pPr marL="3429000" indent="-228600" fontAlgn="base">
              <a:spcBef>
                <a:spcPct val="0"/>
              </a:spcBef>
              <a:spcAft>
                <a:spcPct val="0"/>
              </a:spcAft>
              <a:defRPr kumimoji="1" sz="2800">
                <a:solidFill>
                  <a:schemeClr val="tx1"/>
                </a:solidFill>
                <a:latin typeface="Arial" charset="0"/>
                <a:ea typeface="ＭＳ Ｐゴシック" charset="0"/>
              </a:defRPr>
            </a:lvl8pPr>
            <a:lvl9pPr marL="3886200" indent="-228600" fontAlgn="base">
              <a:spcBef>
                <a:spcPct val="0"/>
              </a:spcBef>
              <a:spcAft>
                <a:spcPct val="0"/>
              </a:spcAft>
              <a:defRPr kumimoji="1" sz="2800">
                <a:solidFill>
                  <a:schemeClr val="tx1"/>
                </a:solidFill>
                <a:latin typeface="Arial" charset="0"/>
                <a:ea typeface="ＭＳ Ｐゴシック" charset="0"/>
              </a:defRPr>
            </a:lvl9pPr>
          </a:lstStyle>
          <a:p>
            <a:pPr fontAlgn="base">
              <a:spcBef>
                <a:spcPct val="0"/>
              </a:spcBef>
              <a:spcAft>
                <a:spcPct val="0"/>
              </a:spcAft>
            </a:pPr>
            <a:r>
              <a:rPr lang="ja-JP" altLang="en-US" dirty="0">
                <a:latin typeface="+mn-ea"/>
                <a:ea typeface="+mn-ea"/>
              </a:rPr>
              <a:t>腎静脈</a:t>
            </a:r>
          </a:p>
        </p:txBody>
      </p:sp>
    </p:spTree>
    <p:extLst>
      <p:ext uri="{BB962C8B-B14F-4D97-AF65-F5344CB8AC3E}">
        <p14:creationId xmlns:p14="http://schemas.microsoft.com/office/powerpoint/2010/main" val="261521105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13318" y="25439"/>
            <a:ext cx="3360215" cy="369332"/>
          </a:xfrm>
          <a:prstGeom prst="rect">
            <a:avLst/>
          </a:prstGeom>
          <a:noFill/>
        </p:spPr>
        <p:txBody>
          <a:bodyPr wrap="none" rtlCol="0">
            <a:spAutoFit/>
          </a:bodyPr>
          <a:lstStyle/>
          <a:p>
            <a:pPr fontAlgn="base">
              <a:spcBef>
                <a:spcPct val="0"/>
              </a:spcBef>
              <a:spcAft>
                <a:spcPct val="0"/>
              </a:spcAft>
              <a:defRPr/>
            </a:pPr>
            <a:r>
              <a:rPr lang="ja-JP" altLang="en-US" b="1" dirty="0">
                <a:solidFill>
                  <a:schemeClr val="bg1"/>
                </a:solidFill>
                <a:latin typeface="+mj-ea"/>
                <a:ea typeface="+mj-ea"/>
              </a:rPr>
              <a:t>貧血による組織の酸素化の低下</a:t>
            </a:r>
          </a:p>
        </p:txBody>
      </p:sp>
      <p:sp>
        <p:nvSpPr>
          <p:cNvPr id="72" name="Rectangle 3">
            <a:extLst>
              <a:ext uri="{FF2B5EF4-FFF2-40B4-BE49-F238E27FC236}">
                <a16:creationId xmlns:a16="http://schemas.microsoft.com/office/drawing/2014/main" id="{DE81C23D-EB75-BB49-8985-C73E8BAF9AF8}"/>
              </a:ext>
            </a:extLst>
          </p:cNvPr>
          <p:cNvSpPr>
            <a:spLocks noChangeArrowheads="1"/>
          </p:cNvSpPr>
          <p:nvPr/>
        </p:nvSpPr>
        <p:spPr bwMode="auto">
          <a:xfrm>
            <a:off x="845820" y="1952943"/>
            <a:ext cx="7721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r>
              <a:rPr lang="en-US" altLang="ja-JP" sz="4000" dirty="0">
                <a:latin typeface="+mn-ea"/>
              </a:rPr>
              <a:t>DO</a:t>
            </a:r>
            <a:r>
              <a:rPr lang="en-US" altLang="ja-JP" sz="4000" baseline="-25000" dirty="0">
                <a:latin typeface="+mn-ea"/>
              </a:rPr>
              <a:t>2</a:t>
            </a:r>
            <a:r>
              <a:rPr lang="en-US" altLang="ja-JP" sz="4000" dirty="0">
                <a:latin typeface="+mn-ea"/>
              </a:rPr>
              <a:t>= CO X</a:t>
            </a:r>
            <a:r>
              <a:rPr lang="ja-JP" altLang="en-US" sz="4000" dirty="0">
                <a:latin typeface="+mn-ea"/>
              </a:rPr>
              <a:t>（</a:t>
            </a:r>
            <a:r>
              <a:rPr lang="en-US" altLang="ja-JP" sz="4000" dirty="0">
                <a:latin typeface="+mn-ea"/>
              </a:rPr>
              <a:t>%Sat X 1.39 X </a:t>
            </a:r>
            <a:r>
              <a:rPr lang="en-US" altLang="ja-JP" sz="4000" dirty="0" err="1">
                <a:latin typeface="+mn-ea"/>
              </a:rPr>
              <a:t>Hb</a:t>
            </a:r>
            <a:r>
              <a:rPr lang="en-US" altLang="ja-JP" sz="4000" dirty="0">
                <a:latin typeface="+mn-ea"/>
              </a:rPr>
              <a:t> </a:t>
            </a:r>
            <a:r>
              <a:rPr lang="ja-JP" altLang="en-US" sz="4000" dirty="0">
                <a:latin typeface="+mn-ea"/>
              </a:rPr>
              <a:t>）</a:t>
            </a:r>
          </a:p>
        </p:txBody>
      </p:sp>
      <p:sp>
        <p:nvSpPr>
          <p:cNvPr id="73" name="Rectangle 4">
            <a:extLst>
              <a:ext uri="{FF2B5EF4-FFF2-40B4-BE49-F238E27FC236}">
                <a16:creationId xmlns:a16="http://schemas.microsoft.com/office/drawing/2014/main" id="{302653AA-0ABF-AD4F-A0E2-2E4F8D379D65}"/>
              </a:ext>
            </a:extLst>
          </p:cNvPr>
          <p:cNvSpPr>
            <a:spLocks noChangeArrowheads="1"/>
          </p:cNvSpPr>
          <p:nvPr/>
        </p:nvSpPr>
        <p:spPr bwMode="auto">
          <a:xfrm>
            <a:off x="2194972" y="2875404"/>
            <a:ext cx="4546600" cy="18081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en-US" altLang="ja-JP" sz="4000" dirty="0">
                <a:latin typeface="+mn-ea"/>
              </a:rPr>
              <a:t>DO</a:t>
            </a:r>
            <a:r>
              <a:rPr lang="ja-JP" altLang="en-US" sz="3200" dirty="0">
                <a:latin typeface="+mn-ea"/>
              </a:rPr>
              <a:t>２</a:t>
            </a:r>
            <a:r>
              <a:rPr lang="en-US" altLang="ja-JP" sz="3200" dirty="0">
                <a:latin typeface="+mn-ea"/>
              </a:rPr>
              <a:t> : </a:t>
            </a:r>
            <a:r>
              <a:rPr lang="ja-JP" altLang="en-US" sz="3200" dirty="0">
                <a:latin typeface="+mn-ea"/>
              </a:rPr>
              <a:t>酸素供給量</a:t>
            </a:r>
            <a:endParaRPr lang="en-US" altLang="ja-JP" sz="3200" dirty="0">
              <a:latin typeface="+mn-ea"/>
            </a:endParaRPr>
          </a:p>
          <a:p>
            <a:pPr fontAlgn="base">
              <a:spcBef>
                <a:spcPct val="0"/>
              </a:spcBef>
              <a:spcAft>
                <a:spcPct val="0"/>
              </a:spcAft>
              <a:defRPr/>
            </a:pPr>
            <a:r>
              <a:rPr lang="en-US" altLang="ja-JP" sz="4000" dirty="0">
                <a:latin typeface="+mn-ea"/>
              </a:rPr>
              <a:t>CO  : </a:t>
            </a:r>
            <a:r>
              <a:rPr lang="ja-JP" altLang="en-US" sz="3200" dirty="0">
                <a:latin typeface="+mn-ea"/>
              </a:rPr>
              <a:t>心拍出量（</a:t>
            </a:r>
            <a:r>
              <a:rPr lang="en-US" altLang="ja-JP" sz="3200" dirty="0">
                <a:latin typeface="+mn-ea"/>
              </a:rPr>
              <a:t>L/min</a:t>
            </a:r>
            <a:r>
              <a:rPr lang="ja-JP" altLang="en-US" sz="3200" dirty="0">
                <a:latin typeface="+mn-ea"/>
              </a:rPr>
              <a:t>）</a:t>
            </a:r>
            <a:endParaRPr lang="en-US" altLang="ja-JP" sz="3200" dirty="0">
              <a:latin typeface="+mn-ea"/>
            </a:endParaRPr>
          </a:p>
          <a:p>
            <a:pPr fontAlgn="base">
              <a:spcBef>
                <a:spcPct val="0"/>
              </a:spcBef>
              <a:spcAft>
                <a:spcPct val="0"/>
              </a:spcAft>
              <a:defRPr/>
            </a:pPr>
            <a:r>
              <a:rPr lang="en-US" altLang="ja-JP" sz="3200" dirty="0">
                <a:latin typeface="+mn-ea"/>
              </a:rPr>
              <a:t>%Sat :  </a:t>
            </a:r>
            <a:r>
              <a:rPr lang="ja-JP" altLang="en-US" sz="3200" dirty="0">
                <a:latin typeface="+mn-ea"/>
              </a:rPr>
              <a:t>酸素飽和度（</a:t>
            </a:r>
            <a:r>
              <a:rPr lang="en-US" altLang="ja-JP" sz="3200" dirty="0">
                <a:latin typeface="+mn-ea"/>
              </a:rPr>
              <a:t>%</a:t>
            </a:r>
            <a:r>
              <a:rPr lang="ja-JP" altLang="en-US" sz="3200" dirty="0">
                <a:latin typeface="+mn-ea"/>
              </a:rPr>
              <a:t>）</a:t>
            </a:r>
            <a:endParaRPr lang="ja-JP" altLang="en-US" sz="3200" b="1" dirty="0">
              <a:latin typeface="+mn-ea"/>
            </a:endParaRPr>
          </a:p>
        </p:txBody>
      </p:sp>
    </p:spTree>
    <p:extLst>
      <p:ext uri="{BB962C8B-B14F-4D97-AF65-F5344CB8AC3E}">
        <p14:creationId xmlns:p14="http://schemas.microsoft.com/office/powerpoint/2010/main" val="20792779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38718" y="38139"/>
            <a:ext cx="1790875" cy="369332"/>
          </a:xfrm>
          <a:prstGeom prst="rect">
            <a:avLst/>
          </a:prstGeom>
          <a:noFill/>
        </p:spPr>
        <p:txBody>
          <a:bodyPr wrap="none" rtlCol="0">
            <a:spAutoFit/>
          </a:bodyPr>
          <a:lstStyle/>
          <a:p>
            <a:pPr fontAlgn="base">
              <a:spcBef>
                <a:spcPct val="0"/>
              </a:spcBef>
              <a:spcAft>
                <a:spcPct val="0"/>
              </a:spcAft>
              <a:defRPr/>
            </a:pPr>
            <a:r>
              <a:rPr lang="en-US" altLang="ja-JP" b="1" dirty="0">
                <a:solidFill>
                  <a:schemeClr val="bg1"/>
                </a:solidFill>
                <a:latin typeface="ＭＳ Ｐゴシック" charset="0"/>
              </a:rPr>
              <a:t>CKD</a:t>
            </a:r>
            <a:r>
              <a:rPr lang="ja-JP" altLang="en-US" b="1" dirty="0">
                <a:solidFill>
                  <a:schemeClr val="bg1"/>
                </a:solidFill>
                <a:latin typeface="ＭＳ Ｐゴシック" charset="0"/>
              </a:rPr>
              <a:t>の治療戦略</a:t>
            </a:r>
          </a:p>
        </p:txBody>
      </p:sp>
      <p:graphicFrame>
        <p:nvGraphicFramePr>
          <p:cNvPr id="56" name="Group 81">
            <a:extLst>
              <a:ext uri="{FF2B5EF4-FFF2-40B4-BE49-F238E27FC236}">
                <a16:creationId xmlns:a16="http://schemas.microsoft.com/office/drawing/2014/main" id="{A2569F5A-BCAA-1E43-8644-2316E50FD0B0}"/>
              </a:ext>
            </a:extLst>
          </p:cNvPr>
          <p:cNvGraphicFramePr>
            <a:graphicFrameLocks noGrp="1"/>
          </p:cNvGraphicFramePr>
          <p:nvPr>
            <p:extLst>
              <p:ext uri="{D42A27DB-BD31-4B8C-83A1-F6EECF244321}">
                <p14:modId xmlns:p14="http://schemas.microsoft.com/office/powerpoint/2010/main" val="398247747"/>
              </p:ext>
            </p:extLst>
          </p:nvPr>
        </p:nvGraphicFramePr>
        <p:xfrm>
          <a:off x="563880" y="857886"/>
          <a:ext cx="8023860" cy="5259890"/>
        </p:xfrm>
        <a:graphic>
          <a:graphicData uri="http://schemas.openxmlformats.org/drawingml/2006/table">
            <a:tbl>
              <a:tblPr/>
              <a:tblGrid>
                <a:gridCol w="1798451">
                  <a:extLst>
                    <a:ext uri="{9D8B030D-6E8A-4147-A177-3AD203B41FA5}">
                      <a16:colId xmlns:a16="http://schemas.microsoft.com/office/drawing/2014/main" val="20000"/>
                    </a:ext>
                  </a:extLst>
                </a:gridCol>
                <a:gridCol w="1521767">
                  <a:extLst>
                    <a:ext uri="{9D8B030D-6E8A-4147-A177-3AD203B41FA5}">
                      <a16:colId xmlns:a16="http://schemas.microsoft.com/office/drawing/2014/main" val="20001"/>
                    </a:ext>
                  </a:extLst>
                </a:gridCol>
                <a:gridCol w="1590938">
                  <a:extLst>
                    <a:ext uri="{9D8B030D-6E8A-4147-A177-3AD203B41FA5}">
                      <a16:colId xmlns:a16="http://schemas.microsoft.com/office/drawing/2014/main" val="20002"/>
                    </a:ext>
                  </a:extLst>
                </a:gridCol>
                <a:gridCol w="1523208">
                  <a:extLst>
                    <a:ext uri="{9D8B030D-6E8A-4147-A177-3AD203B41FA5}">
                      <a16:colId xmlns:a16="http://schemas.microsoft.com/office/drawing/2014/main" val="20003"/>
                    </a:ext>
                  </a:extLst>
                </a:gridCol>
                <a:gridCol w="1589496">
                  <a:extLst>
                    <a:ext uri="{9D8B030D-6E8A-4147-A177-3AD203B41FA5}">
                      <a16:colId xmlns:a16="http://schemas.microsoft.com/office/drawing/2014/main" val="20004"/>
                    </a:ext>
                  </a:extLst>
                </a:gridCol>
              </a:tblGrid>
              <a:tr h="95387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500" b="0" i="0" u="none" strike="noStrike" cap="none" normalizeH="0" baseline="0" dirty="0">
                          <a:ln>
                            <a:noFill/>
                          </a:ln>
                          <a:solidFill>
                            <a:schemeClr val="tx1"/>
                          </a:solidFill>
                          <a:effectLst/>
                          <a:latin typeface="+mn-ea"/>
                          <a:ea typeface="+mn-ea"/>
                          <a:cs typeface="ＭＳ Ｐゴシック" charset="0"/>
                        </a:rPr>
                        <a:t> </a:t>
                      </a:r>
                      <a:r>
                        <a:rPr kumimoji="1" lang="ja-JP" altLang="en-US" sz="2500" b="0" i="0" u="none" strike="noStrike" cap="none" normalizeH="0" baseline="0" dirty="0">
                          <a:ln>
                            <a:noFill/>
                          </a:ln>
                          <a:solidFill>
                            <a:schemeClr val="tx1"/>
                          </a:solidFill>
                          <a:effectLst/>
                          <a:latin typeface="+mn-ea"/>
                          <a:ea typeface="+mn-ea"/>
                          <a:cs typeface="ＭＳ Ｐゴシック" charset="0"/>
                        </a:rPr>
                        <a:t>　</a:t>
                      </a:r>
                      <a:r>
                        <a:rPr kumimoji="1" lang="en-US" altLang="ja-JP" sz="2500" b="0" i="0" u="none" strike="noStrike" cap="none" normalizeH="0" baseline="0" dirty="0">
                          <a:ln>
                            <a:noFill/>
                          </a:ln>
                          <a:solidFill>
                            <a:schemeClr val="tx1"/>
                          </a:solidFill>
                          <a:effectLst/>
                          <a:latin typeface="+mn-ea"/>
                          <a:ea typeface="+mn-ea"/>
                          <a:cs typeface="ＭＳ Ｐゴシック" charset="0"/>
                        </a:rPr>
                        <a:t>CKD</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500" b="0" i="0" u="none" strike="noStrike" cap="none" normalizeH="0" baseline="0" dirty="0">
                          <a:ln>
                            <a:noFill/>
                          </a:ln>
                          <a:solidFill>
                            <a:schemeClr val="tx1"/>
                          </a:solidFill>
                          <a:effectLst/>
                          <a:latin typeface="+mn-ea"/>
                          <a:ea typeface="+mn-ea"/>
                          <a:cs typeface="ＭＳ Ｐゴシック" charset="0"/>
                        </a:rPr>
                        <a:t>　</a:t>
                      </a:r>
                      <a:r>
                        <a:rPr kumimoji="1" lang="en-US" altLang="ja-JP" sz="2500" b="0" i="0" u="none" strike="noStrike" cap="none" normalizeH="0" baseline="0" dirty="0">
                          <a:ln>
                            <a:noFill/>
                          </a:ln>
                          <a:solidFill>
                            <a:schemeClr val="tx1"/>
                          </a:solidFill>
                          <a:effectLst/>
                          <a:latin typeface="+mn-ea"/>
                          <a:ea typeface="+mn-ea"/>
                          <a:cs typeface="ＭＳ Ｐゴシック" charset="0"/>
                        </a:rPr>
                        <a:t>stage</a:t>
                      </a:r>
                    </a:p>
                  </a:txBody>
                  <a:tcPr marL="83005" marR="83005" marT="41494" marB="414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500" b="0" i="0" u="none" strike="noStrike" cap="none" normalizeH="0" baseline="0" dirty="0">
                          <a:ln>
                            <a:noFill/>
                          </a:ln>
                          <a:solidFill>
                            <a:schemeClr val="tx1"/>
                          </a:solidFill>
                          <a:effectLst/>
                          <a:latin typeface="+mn-ea"/>
                          <a:ea typeface="+mn-ea"/>
                          <a:cs typeface="ＭＳ Ｐゴシック" charset="0"/>
                        </a:rPr>
                        <a:t>　　</a:t>
                      </a:r>
                      <a:r>
                        <a:rPr kumimoji="1" lang="en-US" altLang="ja-JP" sz="2500" b="0" i="0" u="none" strike="noStrike" cap="none" normalizeH="0" baseline="0" dirty="0">
                          <a:ln>
                            <a:noFill/>
                          </a:ln>
                          <a:solidFill>
                            <a:schemeClr val="tx1"/>
                          </a:solidFill>
                          <a:effectLst/>
                          <a:latin typeface="+mn-ea"/>
                          <a:ea typeface="+mn-ea"/>
                          <a:cs typeface="ＭＳ Ｐゴシック" charset="0"/>
                        </a:rPr>
                        <a:t>1+2</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500" b="0" i="0" u="none" strike="noStrike" cap="none" normalizeH="0" baseline="0" dirty="0">
                          <a:ln>
                            <a:noFill/>
                          </a:ln>
                          <a:solidFill>
                            <a:schemeClr val="tx1"/>
                          </a:solidFill>
                          <a:effectLst/>
                          <a:latin typeface="+mn-ea"/>
                          <a:ea typeface="+mn-ea"/>
                          <a:cs typeface="ＭＳ Ｐゴシック" charset="0"/>
                        </a:rPr>
                        <a:t>（</a:t>
                      </a:r>
                      <a:r>
                        <a:rPr kumimoji="1" lang="en-US" altLang="ja-JP" sz="2500" b="0" i="0" u="none" strike="noStrike" cap="none" normalizeH="0" baseline="0" dirty="0">
                          <a:ln>
                            <a:noFill/>
                          </a:ln>
                          <a:solidFill>
                            <a:schemeClr val="tx1"/>
                          </a:solidFill>
                          <a:effectLst/>
                          <a:latin typeface="+mn-ea"/>
                          <a:ea typeface="+mn-ea"/>
                          <a:cs typeface="ＭＳ Ｐゴシック" charset="0"/>
                        </a:rPr>
                        <a:t>60</a:t>
                      </a:r>
                      <a:r>
                        <a:rPr kumimoji="1" lang="ja-JP" altLang="en-US" sz="2500" b="0" i="0" u="none" strike="noStrike" cap="none" normalizeH="0" baseline="0" dirty="0">
                          <a:ln>
                            <a:noFill/>
                          </a:ln>
                          <a:solidFill>
                            <a:schemeClr val="tx1"/>
                          </a:solidFill>
                          <a:effectLst/>
                          <a:latin typeface="+mn-ea"/>
                          <a:ea typeface="+mn-ea"/>
                          <a:cs typeface="ＭＳ Ｐゴシック" charset="0"/>
                        </a:rPr>
                        <a:t>以上）</a:t>
                      </a:r>
                    </a:p>
                  </a:txBody>
                  <a:tcPr marL="83005" marR="83005" marT="41494" marB="414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500" b="0" i="0" u="none" strike="noStrike" cap="none" normalizeH="0" baseline="0" dirty="0">
                          <a:ln>
                            <a:noFill/>
                          </a:ln>
                          <a:solidFill>
                            <a:schemeClr val="tx1"/>
                          </a:solidFill>
                          <a:effectLst/>
                          <a:latin typeface="+mn-ea"/>
                          <a:ea typeface="+mn-ea"/>
                          <a:cs typeface="ＭＳ Ｐゴシック" charset="0"/>
                        </a:rPr>
                        <a:t>　　　</a:t>
                      </a:r>
                      <a:r>
                        <a:rPr kumimoji="1" lang="en-US" altLang="ja-JP" sz="2500" b="0" i="0" u="none" strike="noStrike" cap="none" normalizeH="0" baseline="0" dirty="0">
                          <a:ln>
                            <a:noFill/>
                          </a:ln>
                          <a:solidFill>
                            <a:schemeClr val="tx1"/>
                          </a:solidFill>
                          <a:effectLst/>
                          <a:latin typeface="+mn-ea"/>
                          <a:ea typeface="+mn-ea"/>
                          <a:cs typeface="ＭＳ Ｐゴシック" charset="0"/>
                        </a:rPr>
                        <a:t>3</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500" b="0" i="0" u="none" strike="noStrike" cap="none" normalizeH="0" baseline="0" dirty="0">
                          <a:ln>
                            <a:noFill/>
                          </a:ln>
                          <a:solidFill>
                            <a:schemeClr val="tx1"/>
                          </a:solidFill>
                          <a:effectLst/>
                          <a:latin typeface="+mn-ea"/>
                          <a:ea typeface="+mn-ea"/>
                          <a:cs typeface="ＭＳ Ｐゴシック" charset="0"/>
                        </a:rPr>
                        <a:t> </a:t>
                      </a:r>
                      <a:r>
                        <a:rPr kumimoji="1" lang="ja-JP" altLang="en-US" sz="2500" b="0" i="0" u="none" strike="noStrike" cap="none" normalizeH="0" baseline="0" dirty="0">
                          <a:ln>
                            <a:noFill/>
                          </a:ln>
                          <a:solidFill>
                            <a:schemeClr val="tx1"/>
                          </a:solidFill>
                          <a:effectLst/>
                          <a:latin typeface="+mn-ea"/>
                          <a:ea typeface="+mn-ea"/>
                          <a:cs typeface="ＭＳ Ｐゴシック" charset="0"/>
                        </a:rPr>
                        <a:t>（</a:t>
                      </a:r>
                      <a:r>
                        <a:rPr kumimoji="1" lang="en-US" altLang="ja-JP" sz="2500" b="0" i="0" u="none" strike="noStrike" cap="none" normalizeH="0" baseline="0" dirty="0">
                          <a:ln>
                            <a:noFill/>
                          </a:ln>
                          <a:solidFill>
                            <a:schemeClr val="tx1"/>
                          </a:solidFill>
                          <a:effectLst/>
                          <a:latin typeface="+mn-ea"/>
                          <a:ea typeface="+mn-ea"/>
                          <a:cs typeface="ＭＳ Ｐゴシック" charset="0"/>
                        </a:rPr>
                        <a:t>59-30</a:t>
                      </a:r>
                      <a:r>
                        <a:rPr kumimoji="1" lang="ja-JP" altLang="en-US" sz="2500" b="0" i="0" u="none" strike="noStrike" cap="none" normalizeH="0" baseline="0" dirty="0">
                          <a:ln>
                            <a:noFill/>
                          </a:ln>
                          <a:solidFill>
                            <a:schemeClr val="tx1"/>
                          </a:solidFill>
                          <a:effectLst/>
                          <a:latin typeface="+mn-ea"/>
                          <a:ea typeface="+mn-ea"/>
                          <a:cs typeface="ＭＳ Ｐゴシック" charset="0"/>
                        </a:rPr>
                        <a:t>）</a:t>
                      </a:r>
                    </a:p>
                  </a:txBody>
                  <a:tcPr marL="83005" marR="83005" marT="41494" marB="414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500" b="0" i="0" u="none" strike="noStrike" cap="none" normalizeH="0" baseline="0">
                          <a:ln>
                            <a:noFill/>
                          </a:ln>
                          <a:solidFill>
                            <a:schemeClr val="tx1"/>
                          </a:solidFill>
                          <a:effectLst/>
                          <a:latin typeface="+mn-ea"/>
                          <a:ea typeface="+mn-ea"/>
                          <a:cs typeface="ＭＳ Ｐゴシック" charset="0"/>
                        </a:rPr>
                        <a:t>　</a:t>
                      </a:r>
                      <a:r>
                        <a:rPr kumimoji="1" lang="en-US" altLang="ja-JP" sz="2500" b="0" i="0" u="none" strike="noStrike" cap="none" normalizeH="0" baseline="0">
                          <a:ln>
                            <a:noFill/>
                          </a:ln>
                          <a:solidFill>
                            <a:schemeClr val="tx1"/>
                          </a:solidFill>
                          <a:effectLst/>
                          <a:latin typeface="+mn-ea"/>
                          <a:ea typeface="+mn-ea"/>
                          <a:cs typeface="ＭＳ Ｐゴシック" charset="0"/>
                        </a:rPr>
                        <a:t> </a:t>
                      </a:r>
                      <a:r>
                        <a:rPr kumimoji="1" lang="ja-JP" altLang="en-US" sz="2500" b="0" i="0" u="none" strike="noStrike" cap="none" normalizeH="0" baseline="0">
                          <a:ln>
                            <a:noFill/>
                          </a:ln>
                          <a:solidFill>
                            <a:schemeClr val="tx1"/>
                          </a:solidFill>
                          <a:effectLst/>
                          <a:latin typeface="+mn-ea"/>
                          <a:ea typeface="+mn-ea"/>
                          <a:cs typeface="ＭＳ Ｐゴシック" charset="0"/>
                        </a:rPr>
                        <a:t>　</a:t>
                      </a:r>
                      <a:r>
                        <a:rPr kumimoji="1" lang="en-US" altLang="ja-JP" sz="2500" b="0" i="0" u="none" strike="noStrike" cap="none" normalizeH="0" baseline="0">
                          <a:ln>
                            <a:noFill/>
                          </a:ln>
                          <a:solidFill>
                            <a:schemeClr val="tx1"/>
                          </a:solidFill>
                          <a:effectLst/>
                          <a:latin typeface="+mn-ea"/>
                          <a:ea typeface="+mn-ea"/>
                          <a:cs typeface="ＭＳ Ｐゴシック" charset="0"/>
                        </a:rPr>
                        <a:t>4</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500" b="0" i="0" u="none" strike="noStrike" cap="none" normalizeH="0" baseline="0">
                          <a:ln>
                            <a:noFill/>
                          </a:ln>
                          <a:solidFill>
                            <a:schemeClr val="tx1"/>
                          </a:solidFill>
                          <a:effectLst/>
                          <a:latin typeface="+mn-ea"/>
                          <a:ea typeface="+mn-ea"/>
                          <a:cs typeface="ＭＳ Ｐゴシック" charset="0"/>
                        </a:rPr>
                        <a:t> </a:t>
                      </a:r>
                      <a:r>
                        <a:rPr kumimoji="1" lang="ja-JP" altLang="en-US" sz="2500" b="0" i="0" u="none" strike="noStrike" cap="none" normalizeH="0" baseline="0">
                          <a:ln>
                            <a:noFill/>
                          </a:ln>
                          <a:solidFill>
                            <a:schemeClr val="tx1"/>
                          </a:solidFill>
                          <a:effectLst/>
                          <a:latin typeface="+mn-ea"/>
                          <a:ea typeface="+mn-ea"/>
                          <a:cs typeface="ＭＳ Ｐゴシック" charset="0"/>
                        </a:rPr>
                        <a:t>（</a:t>
                      </a:r>
                      <a:r>
                        <a:rPr kumimoji="1" lang="en-US" altLang="ja-JP" sz="2500" b="0" i="0" u="none" strike="noStrike" cap="none" normalizeH="0" baseline="0">
                          <a:ln>
                            <a:noFill/>
                          </a:ln>
                          <a:solidFill>
                            <a:schemeClr val="tx1"/>
                          </a:solidFill>
                          <a:effectLst/>
                          <a:latin typeface="+mn-ea"/>
                          <a:ea typeface="+mn-ea"/>
                          <a:cs typeface="ＭＳ Ｐゴシック" charset="0"/>
                        </a:rPr>
                        <a:t>29-15</a:t>
                      </a:r>
                      <a:r>
                        <a:rPr kumimoji="1" lang="ja-JP" altLang="en-US" sz="2500" b="0" i="0" u="none" strike="noStrike" cap="none" normalizeH="0" baseline="0">
                          <a:ln>
                            <a:noFill/>
                          </a:ln>
                          <a:solidFill>
                            <a:schemeClr val="tx1"/>
                          </a:solidFill>
                          <a:effectLst/>
                          <a:latin typeface="+mn-ea"/>
                          <a:ea typeface="+mn-ea"/>
                          <a:cs typeface="ＭＳ Ｐゴシック" charset="0"/>
                        </a:rPr>
                        <a:t>）</a:t>
                      </a:r>
                    </a:p>
                  </a:txBody>
                  <a:tcPr marL="83005" marR="83005" marT="41494" marB="414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500" b="0" i="0" u="none" strike="noStrike" cap="none" normalizeH="0" baseline="0">
                          <a:ln>
                            <a:noFill/>
                          </a:ln>
                          <a:solidFill>
                            <a:schemeClr val="tx1"/>
                          </a:solidFill>
                          <a:effectLst/>
                          <a:latin typeface="+mn-ea"/>
                          <a:ea typeface="+mn-ea"/>
                          <a:cs typeface="ＭＳ Ｐゴシック" charset="0"/>
                        </a:rPr>
                        <a:t>　　</a:t>
                      </a:r>
                      <a:r>
                        <a:rPr kumimoji="1" lang="en-US" altLang="ja-JP" sz="2500" b="0" i="0" u="none" strike="noStrike" cap="none" normalizeH="0" baseline="0">
                          <a:ln>
                            <a:noFill/>
                          </a:ln>
                          <a:solidFill>
                            <a:schemeClr val="tx1"/>
                          </a:solidFill>
                          <a:effectLst/>
                          <a:latin typeface="+mn-ea"/>
                          <a:ea typeface="+mn-ea"/>
                          <a:cs typeface="ＭＳ Ｐゴシック" charset="0"/>
                        </a:rPr>
                        <a:t> </a:t>
                      </a:r>
                      <a:r>
                        <a:rPr kumimoji="1" lang="ja-JP" altLang="en-US" sz="2500" b="0" i="0" u="none" strike="noStrike" cap="none" normalizeH="0" baseline="0">
                          <a:ln>
                            <a:noFill/>
                          </a:ln>
                          <a:solidFill>
                            <a:schemeClr val="tx1"/>
                          </a:solidFill>
                          <a:effectLst/>
                          <a:latin typeface="+mn-ea"/>
                          <a:ea typeface="+mn-ea"/>
                          <a:cs typeface="ＭＳ Ｐゴシック" charset="0"/>
                        </a:rPr>
                        <a:t>５</a:t>
                      </a:r>
                      <a:endParaRPr kumimoji="1" lang="en-US" altLang="ja-JP" sz="2500" b="0" i="0" u="none" strike="noStrike" cap="none" normalizeH="0" baseline="0">
                        <a:ln>
                          <a:noFill/>
                        </a:ln>
                        <a:solidFill>
                          <a:schemeClr val="tx1"/>
                        </a:solidFill>
                        <a:effectLst/>
                        <a:latin typeface="+mn-ea"/>
                        <a:ea typeface="+mn-ea"/>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500" b="0" i="0" u="none" strike="noStrike" cap="none" normalizeH="0" baseline="0">
                          <a:ln>
                            <a:noFill/>
                          </a:ln>
                          <a:solidFill>
                            <a:schemeClr val="tx1"/>
                          </a:solidFill>
                          <a:effectLst/>
                          <a:latin typeface="+mn-ea"/>
                          <a:ea typeface="+mn-ea"/>
                          <a:cs typeface="ＭＳ Ｐゴシック" charset="0"/>
                        </a:rPr>
                        <a:t> </a:t>
                      </a:r>
                      <a:r>
                        <a:rPr kumimoji="1" lang="ja-JP" altLang="en-US" sz="2500" b="0" i="0" u="none" strike="noStrike" cap="none" normalizeH="0" baseline="0">
                          <a:ln>
                            <a:noFill/>
                          </a:ln>
                          <a:solidFill>
                            <a:schemeClr val="tx1"/>
                          </a:solidFill>
                          <a:effectLst/>
                          <a:latin typeface="+mn-ea"/>
                          <a:ea typeface="+mn-ea"/>
                          <a:cs typeface="ＭＳ Ｐゴシック" charset="0"/>
                        </a:rPr>
                        <a:t>（</a:t>
                      </a:r>
                      <a:r>
                        <a:rPr kumimoji="1" lang="en-US" altLang="ja-JP" sz="2500" b="0" i="0" u="none" strike="noStrike" cap="none" normalizeH="0" baseline="0">
                          <a:ln>
                            <a:noFill/>
                          </a:ln>
                          <a:solidFill>
                            <a:schemeClr val="tx1"/>
                          </a:solidFill>
                          <a:effectLst/>
                          <a:latin typeface="+mn-ea"/>
                          <a:ea typeface="+mn-ea"/>
                          <a:cs typeface="ＭＳ Ｐゴシック" charset="0"/>
                        </a:rPr>
                        <a:t>15</a:t>
                      </a:r>
                      <a:r>
                        <a:rPr kumimoji="1" lang="ja-JP" altLang="en-US" sz="2500" b="0" i="0" u="none" strike="noStrike" cap="none" normalizeH="0" baseline="0">
                          <a:ln>
                            <a:noFill/>
                          </a:ln>
                          <a:solidFill>
                            <a:schemeClr val="tx1"/>
                          </a:solidFill>
                          <a:effectLst/>
                          <a:latin typeface="+mn-ea"/>
                          <a:ea typeface="+mn-ea"/>
                          <a:cs typeface="ＭＳ Ｐゴシック" charset="0"/>
                        </a:rPr>
                        <a:t>未満）</a:t>
                      </a:r>
                    </a:p>
                  </a:txBody>
                  <a:tcPr marL="83005" marR="83005" marT="41494" marB="414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703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500" b="0" i="0" u="none" strike="noStrike" cap="none" normalizeH="0" baseline="0">
                          <a:ln>
                            <a:noFill/>
                          </a:ln>
                          <a:solidFill>
                            <a:schemeClr val="tx1"/>
                          </a:solidFill>
                          <a:effectLst/>
                          <a:latin typeface="+mn-ea"/>
                          <a:ea typeface="+mn-ea"/>
                          <a:cs typeface="ＭＳ Ｐゴシック" charset="0"/>
                        </a:rPr>
                        <a:t>治療法</a:t>
                      </a:r>
                    </a:p>
                  </a:txBody>
                  <a:tcPr marL="83005" marR="83005" marT="41494" marB="414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2500" b="0" i="0" u="none" strike="noStrike" cap="none" normalizeH="0" baseline="0">
                        <a:ln>
                          <a:noFill/>
                        </a:ln>
                        <a:solidFill>
                          <a:schemeClr val="tx1"/>
                        </a:solidFill>
                        <a:effectLst/>
                        <a:latin typeface="+mn-ea"/>
                        <a:ea typeface="+mn-ea"/>
                        <a:cs typeface="ＭＳ Ｐゴシック" charset="0"/>
                      </a:endParaRPr>
                    </a:p>
                  </a:txBody>
                  <a:tcPr marL="83005" marR="83005" marT="41494" marB="414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2500" b="0" i="0" u="none" strike="noStrike" cap="none" normalizeH="0" baseline="0">
                        <a:ln>
                          <a:noFill/>
                        </a:ln>
                        <a:solidFill>
                          <a:schemeClr val="tx1"/>
                        </a:solidFill>
                        <a:effectLst/>
                        <a:latin typeface="+mn-ea"/>
                        <a:ea typeface="+mn-ea"/>
                        <a:cs typeface="ＭＳ Ｐゴシック" charset="0"/>
                      </a:endParaRPr>
                    </a:p>
                  </a:txBody>
                  <a:tcPr marL="83005" marR="83005" marT="41494" marB="414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2500" b="0" i="0" u="none" strike="noStrike" cap="none" normalizeH="0" baseline="0" dirty="0">
                        <a:ln>
                          <a:noFill/>
                        </a:ln>
                        <a:solidFill>
                          <a:schemeClr val="tx1"/>
                        </a:solidFill>
                        <a:effectLst/>
                        <a:latin typeface="+mn-ea"/>
                        <a:ea typeface="+mn-ea"/>
                        <a:cs typeface="ＭＳ Ｐゴシック" charset="0"/>
                      </a:endParaRPr>
                    </a:p>
                  </a:txBody>
                  <a:tcPr marL="83005" marR="83005" marT="41494" marB="414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2500" b="0" i="0" u="none" strike="noStrike" cap="none" normalizeH="0" baseline="0">
                        <a:ln>
                          <a:noFill/>
                        </a:ln>
                        <a:solidFill>
                          <a:schemeClr val="tx2"/>
                        </a:solidFill>
                        <a:effectLst/>
                        <a:latin typeface="+mn-ea"/>
                        <a:ea typeface="+mn-ea"/>
                        <a:cs typeface="ＭＳ Ｐゴシック" charset="0"/>
                      </a:endParaRPr>
                    </a:p>
                  </a:txBody>
                  <a:tcPr marL="83005" marR="83005" marT="41494" marB="414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21C4"/>
                    </a:solidFill>
                  </a:tcPr>
                </a:tc>
                <a:extLst>
                  <a:ext uri="{0D108BD9-81ED-4DB2-BD59-A6C34878D82A}">
                    <a16:rowId xmlns:a16="http://schemas.microsoft.com/office/drawing/2014/main" val="10001"/>
                  </a:ext>
                </a:extLst>
              </a:tr>
              <a:tr h="4798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500" b="0" i="0" u="none" strike="noStrike" cap="none" normalizeH="0" baseline="0">
                          <a:ln>
                            <a:noFill/>
                          </a:ln>
                          <a:solidFill>
                            <a:schemeClr val="tx1"/>
                          </a:solidFill>
                          <a:effectLst/>
                          <a:latin typeface="+mn-ea"/>
                          <a:ea typeface="+mn-ea"/>
                          <a:cs typeface="ＭＳ Ｐゴシック" charset="0"/>
                        </a:rPr>
                        <a:t>生活習慣</a:t>
                      </a:r>
                    </a:p>
                  </a:txBody>
                  <a:tcPr marL="83005" marR="83005" marT="41494" marB="414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2500" b="0" i="0" u="none" strike="noStrike" cap="none" normalizeH="0" baseline="0">
                        <a:ln>
                          <a:noFill/>
                        </a:ln>
                        <a:solidFill>
                          <a:schemeClr val="tx1"/>
                        </a:solidFill>
                        <a:effectLst/>
                        <a:latin typeface="+mn-ea"/>
                        <a:ea typeface="+mn-ea"/>
                        <a:cs typeface="ＭＳ Ｐゴシック" charset="0"/>
                      </a:endParaRPr>
                    </a:p>
                  </a:txBody>
                  <a:tcPr marL="83005" marR="83005" marT="41494" marB="414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2500" b="0" i="0" u="none" strike="noStrike" cap="none" normalizeH="0" baseline="0">
                        <a:ln>
                          <a:noFill/>
                        </a:ln>
                        <a:solidFill>
                          <a:schemeClr val="tx1"/>
                        </a:solidFill>
                        <a:effectLst/>
                        <a:latin typeface="+mn-ea"/>
                        <a:ea typeface="+mn-ea"/>
                        <a:cs typeface="ＭＳ Ｐゴシック" charset="0"/>
                      </a:endParaRPr>
                    </a:p>
                  </a:txBody>
                  <a:tcPr marL="83005" marR="83005" marT="41494" marB="414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2500" b="0" i="0" u="none" strike="noStrike" cap="none" normalizeH="0" baseline="0" dirty="0">
                        <a:ln>
                          <a:noFill/>
                        </a:ln>
                        <a:solidFill>
                          <a:schemeClr val="tx1"/>
                        </a:solidFill>
                        <a:effectLst/>
                        <a:latin typeface="+mn-ea"/>
                        <a:ea typeface="+mn-ea"/>
                        <a:cs typeface="ＭＳ Ｐゴシック" charset="0"/>
                      </a:endParaRPr>
                    </a:p>
                  </a:txBody>
                  <a:tcPr marL="83005" marR="83005" marT="41494" marB="414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2500" b="0" i="0" u="none" strike="noStrike" cap="none" normalizeH="0" baseline="0" dirty="0">
                        <a:ln>
                          <a:noFill/>
                        </a:ln>
                        <a:solidFill>
                          <a:schemeClr val="tx1"/>
                        </a:solidFill>
                        <a:effectLst/>
                        <a:latin typeface="+mn-ea"/>
                        <a:ea typeface="+mn-ea"/>
                        <a:cs typeface="ＭＳ Ｐゴシック" charset="0"/>
                      </a:endParaRPr>
                    </a:p>
                  </a:txBody>
                  <a:tcPr marL="83005" marR="83005" marT="41494" marB="414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2"/>
                  </a:ext>
                </a:extLst>
              </a:tr>
              <a:tr h="4798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500" b="0" i="0" u="none" strike="noStrike" cap="none" normalizeH="0" baseline="0">
                          <a:ln>
                            <a:noFill/>
                          </a:ln>
                          <a:solidFill>
                            <a:schemeClr val="tx1"/>
                          </a:solidFill>
                          <a:effectLst/>
                          <a:latin typeface="+mn-ea"/>
                          <a:ea typeface="+mn-ea"/>
                          <a:cs typeface="ＭＳ Ｐゴシック" charset="0"/>
                        </a:rPr>
                        <a:t>食事</a:t>
                      </a:r>
                    </a:p>
                  </a:txBody>
                  <a:tcPr marL="83005" marR="83005" marT="41494" marB="414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2500" b="0" i="0" u="none" strike="noStrike" cap="none" normalizeH="0" baseline="0">
                        <a:ln>
                          <a:noFill/>
                        </a:ln>
                        <a:solidFill>
                          <a:schemeClr val="tx1"/>
                        </a:solidFill>
                        <a:effectLst/>
                        <a:latin typeface="+mn-ea"/>
                        <a:ea typeface="+mn-ea"/>
                        <a:cs typeface="ＭＳ Ｐゴシック" charset="0"/>
                      </a:endParaRPr>
                    </a:p>
                  </a:txBody>
                  <a:tcPr marL="83005" marR="83005" marT="41494" marB="414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2500" b="0" i="0" u="none" strike="noStrike" cap="none" normalizeH="0" baseline="0" dirty="0">
                        <a:ln>
                          <a:noFill/>
                        </a:ln>
                        <a:solidFill>
                          <a:schemeClr val="tx1"/>
                        </a:solidFill>
                        <a:effectLst/>
                        <a:latin typeface="+mn-ea"/>
                        <a:ea typeface="+mn-ea"/>
                        <a:cs typeface="ＭＳ Ｐゴシック" charset="0"/>
                      </a:endParaRPr>
                    </a:p>
                  </a:txBody>
                  <a:tcPr marL="83005" marR="83005" marT="41494" marB="414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2500" b="0" i="0" u="none" strike="noStrike" cap="none" normalizeH="0" baseline="0" dirty="0">
                        <a:ln>
                          <a:noFill/>
                        </a:ln>
                        <a:solidFill>
                          <a:schemeClr val="tx1"/>
                        </a:solidFill>
                        <a:effectLst/>
                        <a:latin typeface="+mn-ea"/>
                        <a:ea typeface="+mn-ea"/>
                        <a:cs typeface="ＭＳ Ｐゴシック" charset="0"/>
                      </a:endParaRPr>
                    </a:p>
                  </a:txBody>
                  <a:tcPr marL="83005" marR="83005" marT="41494" marB="414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2500" b="0" i="0" u="none" strike="noStrike" cap="none" normalizeH="0" baseline="0" dirty="0">
                        <a:ln>
                          <a:noFill/>
                        </a:ln>
                        <a:solidFill>
                          <a:schemeClr val="tx1"/>
                        </a:solidFill>
                        <a:effectLst/>
                        <a:latin typeface="+mn-ea"/>
                        <a:ea typeface="+mn-ea"/>
                        <a:cs typeface="ＭＳ Ｐゴシック" charset="0"/>
                      </a:endParaRPr>
                    </a:p>
                  </a:txBody>
                  <a:tcPr marL="83005" marR="83005" marT="41494" marB="414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3"/>
                  </a:ext>
                </a:extLst>
              </a:tr>
              <a:tr h="4783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500" b="0" i="0" u="none" strike="noStrike" cap="none" normalizeH="0" baseline="0">
                          <a:ln>
                            <a:noFill/>
                          </a:ln>
                          <a:solidFill>
                            <a:schemeClr val="tx1"/>
                          </a:solidFill>
                          <a:effectLst/>
                          <a:latin typeface="+mn-ea"/>
                          <a:ea typeface="+mn-ea"/>
                          <a:cs typeface="ＭＳ Ｐゴシック" charset="0"/>
                        </a:rPr>
                        <a:t>血圧</a:t>
                      </a:r>
                    </a:p>
                  </a:txBody>
                  <a:tcPr marL="83005" marR="83005" marT="41494" marB="414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500" b="0" i="0" u="none" strike="noStrike" cap="none" normalizeH="0" baseline="0">
                          <a:ln>
                            <a:noFill/>
                          </a:ln>
                          <a:solidFill>
                            <a:schemeClr val="tx1"/>
                          </a:solidFill>
                          <a:effectLst/>
                          <a:latin typeface="+mn-ea"/>
                          <a:ea typeface="+mn-ea"/>
                          <a:cs typeface="ＭＳ Ｐゴシック" charset="0"/>
                        </a:rPr>
                        <a:t>　</a:t>
                      </a:r>
                    </a:p>
                  </a:txBody>
                  <a:tcPr marL="83005" marR="83005" marT="41494" marB="414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2500" b="0" i="0" u="none" strike="noStrike" cap="none" normalizeH="0" baseline="0" dirty="0">
                        <a:ln>
                          <a:noFill/>
                        </a:ln>
                        <a:solidFill>
                          <a:schemeClr val="tx1"/>
                        </a:solidFill>
                        <a:effectLst/>
                        <a:latin typeface="+mn-ea"/>
                        <a:ea typeface="+mn-ea"/>
                        <a:cs typeface="ＭＳ Ｐゴシック" charset="0"/>
                      </a:endParaRPr>
                    </a:p>
                  </a:txBody>
                  <a:tcPr marL="83005" marR="83005" marT="41494" marB="414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2500" b="0" i="0" u="none" strike="noStrike" cap="none" normalizeH="0" baseline="0">
                        <a:ln>
                          <a:noFill/>
                        </a:ln>
                        <a:solidFill>
                          <a:schemeClr val="tx1"/>
                        </a:solidFill>
                        <a:effectLst/>
                        <a:latin typeface="+mn-ea"/>
                        <a:ea typeface="+mn-ea"/>
                        <a:cs typeface="ＭＳ Ｐゴシック" charset="0"/>
                      </a:endParaRPr>
                    </a:p>
                  </a:txBody>
                  <a:tcPr marL="83005" marR="83005" marT="41494" marB="414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2500" b="0" i="0" u="none" strike="noStrike" cap="none" normalizeH="0" baseline="0" dirty="0">
                        <a:ln>
                          <a:noFill/>
                        </a:ln>
                        <a:solidFill>
                          <a:schemeClr val="tx1"/>
                        </a:solidFill>
                        <a:effectLst/>
                        <a:latin typeface="+mn-ea"/>
                        <a:ea typeface="+mn-ea"/>
                        <a:cs typeface="ＭＳ Ｐゴシック" charset="0"/>
                      </a:endParaRPr>
                    </a:p>
                  </a:txBody>
                  <a:tcPr marL="83005" marR="83005" marT="41494" marB="414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4"/>
                  </a:ext>
                </a:extLst>
              </a:tr>
              <a:tr h="4798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500" b="0" i="0" u="none" strike="noStrike" cap="none" normalizeH="0" baseline="0">
                          <a:ln>
                            <a:noFill/>
                          </a:ln>
                          <a:solidFill>
                            <a:schemeClr val="tx1"/>
                          </a:solidFill>
                          <a:effectLst/>
                          <a:latin typeface="+mn-ea"/>
                          <a:ea typeface="+mn-ea"/>
                          <a:cs typeface="ＭＳ Ｐゴシック" charset="0"/>
                        </a:rPr>
                        <a:t>血糖</a:t>
                      </a:r>
                    </a:p>
                  </a:txBody>
                  <a:tcPr marL="83005" marR="83005" marT="41494" marB="414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2500" b="0" i="0" u="none" strike="noStrike" cap="none" normalizeH="0" baseline="0">
                        <a:ln>
                          <a:noFill/>
                        </a:ln>
                        <a:solidFill>
                          <a:schemeClr val="tx1"/>
                        </a:solidFill>
                        <a:effectLst/>
                        <a:latin typeface="+mn-ea"/>
                        <a:ea typeface="+mn-ea"/>
                        <a:cs typeface="ＭＳ Ｐゴシック" charset="0"/>
                      </a:endParaRPr>
                    </a:p>
                  </a:txBody>
                  <a:tcPr marL="83005" marR="83005" marT="41494" marB="414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2500" b="0" i="0" u="none" strike="noStrike" cap="none" normalizeH="0" baseline="0">
                        <a:ln>
                          <a:noFill/>
                        </a:ln>
                        <a:solidFill>
                          <a:schemeClr val="tx1"/>
                        </a:solidFill>
                        <a:effectLst/>
                        <a:latin typeface="+mn-ea"/>
                        <a:ea typeface="+mn-ea"/>
                        <a:cs typeface="ＭＳ Ｐゴシック" charset="0"/>
                      </a:endParaRPr>
                    </a:p>
                  </a:txBody>
                  <a:tcPr marL="83005" marR="83005" marT="41494" marB="414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2500" b="0" i="0" u="none" strike="noStrike" cap="none" normalizeH="0" baseline="0">
                        <a:ln>
                          <a:noFill/>
                        </a:ln>
                        <a:solidFill>
                          <a:schemeClr val="tx1"/>
                        </a:solidFill>
                        <a:effectLst/>
                        <a:latin typeface="+mn-ea"/>
                        <a:ea typeface="+mn-ea"/>
                        <a:cs typeface="ＭＳ Ｐゴシック" charset="0"/>
                      </a:endParaRPr>
                    </a:p>
                  </a:txBody>
                  <a:tcPr marL="83005" marR="83005" marT="41494" marB="414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2500" b="0" i="0" u="none" strike="noStrike" cap="none" normalizeH="0" baseline="0" dirty="0">
                        <a:ln>
                          <a:noFill/>
                        </a:ln>
                        <a:solidFill>
                          <a:schemeClr val="tx1"/>
                        </a:solidFill>
                        <a:effectLst/>
                        <a:latin typeface="+mn-ea"/>
                        <a:ea typeface="+mn-ea"/>
                        <a:cs typeface="ＭＳ Ｐゴシック" charset="0"/>
                      </a:endParaRPr>
                    </a:p>
                  </a:txBody>
                  <a:tcPr marL="83005" marR="83005" marT="41494" marB="414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5"/>
                  </a:ext>
                </a:extLst>
              </a:tr>
              <a:tr h="4798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500" b="0" i="0" u="none" strike="noStrike" cap="none" normalizeH="0" baseline="0">
                          <a:ln>
                            <a:noFill/>
                          </a:ln>
                          <a:solidFill>
                            <a:schemeClr val="tx1"/>
                          </a:solidFill>
                          <a:effectLst/>
                          <a:latin typeface="+mn-ea"/>
                          <a:ea typeface="+mn-ea"/>
                          <a:cs typeface="ＭＳ Ｐゴシック" charset="0"/>
                        </a:rPr>
                        <a:t>脂質</a:t>
                      </a:r>
                    </a:p>
                  </a:txBody>
                  <a:tcPr marL="83005" marR="83005" marT="41494" marB="414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2500" b="0" i="0" u="none" strike="noStrike" cap="none" normalizeH="0" baseline="0">
                        <a:ln>
                          <a:noFill/>
                        </a:ln>
                        <a:solidFill>
                          <a:schemeClr val="tx1"/>
                        </a:solidFill>
                        <a:effectLst/>
                        <a:latin typeface="+mn-ea"/>
                        <a:ea typeface="+mn-ea"/>
                        <a:cs typeface="ＭＳ Ｐゴシック" charset="0"/>
                      </a:endParaRPr>
                    </a:p>
                  </a:txBody>
                  <a:tcPr marL="83005" marR="83005" marT="41494" marB="414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2500" b="0" i="0" u="none" strike="noStrike" cap="none" normalizeH="0" baseline="0">
                        <a:ln>
                          <a:noFill/>
                        </a:ln>
                        <a:solidFill>
                          <a:schemeClr val="tx1"/>
                        </a:solidFill>
                        <a:effectLst/>
                        <a:latin typeface="+mn-ea"/>
                        <a:ea typeface="+mn-ea"/>
                        <a:cs typeface="ＭＳ Ｐゴシック" charset="0"/>
                      </a:endParaRPr>
                    </a:p>
                  </a:txBody>
                  <a:tcPr marL="83005" marR="83005" marT="41494" marB="414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2500" b="0" i="0" u="none" strike="noStrike" cap="none" normalizeH="0" baseline="0">
                        <a:ln>
                          <a:noFill/>
                        </a:ln>
                        <a:solidFill>
                          <a:schemeClr val="tx1"/>
                        </a:solidFill>
                        <a:effectLst/>
                        <a:latin typeface="+mn-ea"/>
                        <a:ea typeface="+mn-ea"/>
                        <a:cs typeface="ＭＳ Ｐゴシック" charset="0"/>
                      </a:endParaRPr>
                    </a:p>
                  </a:txBody>
                  <a:tcPr marL="83005" marR="83005" marT="41494" marB="414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2500" b="0" i="0" u="none" strike="noStrike" cap="none" normalizeH="0" baseline="0" dirty="0">
                        <a:ln>
                          <a:noFill/>
                        </a:ln>
                        <a:solidFill>
                          <a:schemeClr val="tx1"/>
                        </a:solidFill>
                        <a:effectLst/>
                        <a:latin typeface="+mn-ea"/>
                        <a:ea typeface="+mn-ea"/>
                        <a:cs typeface="ＭＳ Ｐゴシック" charset="0"/>
                      </a:endParaRPr>
                    </a:p>
                  </a:txBody>
                  <a:tcPr marL="83005" marR="83005" marT="41494" marB="414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6"/>
                  </a:ext>
                </a:extLst>
              </a:tr>
              <a:tr h="4798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500" b="0" i="0" u="none" strike="noStrike" cap="none" normalizeH="0" baseline="0">
                          <a:ln>
                            <a:noFill/>
                          </a:ln>
                          <a:solidFill>
                            <a:schemeClr val="tx1"/>
                          </a:solidFill>
                          <a:effectLst/>
                          <a:latin typeface="+mn-ea"/>
                          <a:ea typeface="+mn-ea"/>
                          <a:cs typeface="ＭＳ Ｐゴシック" charset="0"/>
                        </a:rPr>
                        <a:t>貧血</a:t>
                      </a:r>
                    </a:p>
                  </a:txBody>
                  <a:tcPr marL="83005" marR="83005" marT="41494" marB="414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2500" b="0" i="0" u="none" strike="noStrike" cap="none" normalizeH="0" baseline="0">
                        <a:ln>
                          <a:noFill/>
                        </a:ln>
                        <a:solidFill>
                          <a:schemeClr val="tx1"/>
                        </a:solidFill>
                        <a:effectLst/>
                        <a:latin typeface="+mn-ea"/>
                        <a:ea typeface="+mn-ea"/>
                        <a:cs typeface="ＭＳ Ｐゴシック" charset="0"/>
                      </a:endParaRPr>
                    </a:p>
                  </a:txBody>
                  <a:tcPr marL="83005" marR="83005" marT="41494" marB="414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2500" b="0" i="0" u="none" strike="noStrike" cap="none" normalizeH="0" baseline="0">
                        <a:ln>
                          <a:noFill/>
                        </a:ln>
                        <a:solidFill>
                          <a:schemeClr val="tx1"/>
                        </a:solidFill>
                        <a:effectLst/>
                        <a:latin typeface="+mn-ea"/>
                        <a:ea typeface="+mn-ea"/>
                        <a:cs typeface="ＭＳ Ｐゴシック" charset="0"/>
                      </a:endParaRPr>
                    </a:p>
                  </a:txBody>
                  <a:tcPr marL="83005" marR="83005" marT="41494" marB="414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2500" b="0" i="0" u="none" strike="noStrike" cap="none" normalizeH="0" baseline="0">
                        <a:ln>
                          <a:noFill/>
                        </a:ln>
                        <a:solidFill>
                          <a:schemeClr val="tx1"/>
                        </a:solidFill>
                        <a:effectLst/>
                        <a:latin typeface="+mn-ea"/>
                        <a:ea typeface="+mn-ea"/>
                        <a:cs typeface="ＭＳ Ｐゴシック" charset="0"/>
                      </a:endParaRPr>
                    </a:p>
                  </a:txBody>
                  <a:tcPr marL="83005" marR="83005" marT="41494" marB="414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2500" b="0" i="0" u="none" strike="noStrike" cap="none" normalizeH="0" baseline="0" dirty="0">
                        <a:ln>
                          <a:noFill/>
                        </a:ln>
                        <a:solidFill>
                          <a:schemeClr val="tx1"/>
                        </a:solidFill>
                        <a:effectLst/>
                        <a:latin typeface="+mn-ea"/>
                        <a:ea typeface="+mn-ea"/>
                        <a:cs typeface="ＭＳ Ｐゴシック" charset="0"/>
                      </a:endParaRPr>
                    </a:p>
                  </a:txBody>
                  <a:tcPr marL="83005" marR="83005" marT="41494" marB="414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7"/>
                  </a:ext>
                </a:extLst>
              </a:tr>
              <a:tr h="4783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500" b="0" i="0" u="none" strike="noStrike" cap="none" normalizeH="0" baseline="0">
                          <a:ln>
                            <a:noFill/>
                          </a:ln>
                          <a:solidFill>
                            <a:schemeClr val="tx1"/>
                          </a:solidFill>
                          <a:effectLst/>
                          <a:latin typeface="+mn-ea"/>
                          <a:ea typeface="+mn-ea"/>
                          <a:cs typeface="ＭＳ Ｐゴシック" charset="0"/>
                        </a:rPr>
                        <a:t>骨ミネラル</a:t>
                      </a:r>
                    </a:p>
                  </a:txBody>
                  <a:tcPr marL="83005" marR="83005" marT="41494" marB="414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2500" b="0" i="0" u="none" strike="noStrike" cap="none" normalizeH="0" baseline="0">
                        <a:ln>
                          <a:noFill/>
                        </a:ln>
                        <a:solidFill>
                          <a:schemeClr val="tx1"/>
                        </a:solidFill>
                        <a:effectLst/>
                        <a:latin typeface="+mn-ea"/>
                        <a:ea typeface="+mn-ea"/>
                        <a:cs typeface="ＭＳ Ｐゴシック" charset="0"/>
                      </a:endParaRPr>
                    </a:p>
                  </a:txBody>
                  <a:tcPr marL="83005" marR="83005" marT="41494" marB="414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500" b="0" i="0" u="none" strike="noStrike" cap="none" normalizeH="0" baseline="0">
                          <a:ln>
                            <a:noFill/>
                          </a:ln>
                          <a:solidFill>
                            <a:schemeClr val="tx1"/>
                          </a:solidFill>
                          <a:effectLst/>
                          <a:latin typeface="+mn-ea"/>
                          <a:ea typeface="+mn-ea"/>
                          <a:cs typeface="ＭＳ Ｐゴシック" charset="0"/>
                        </a:rPr>
                        <a:t> </a:t>
                      </a:r>
                    </a:p>
                  </a:txBody>
                  <a:tcPr marL="83005" marR="83005" marT="41494" marB="414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2500" b="0" i="0" u="none" strike="noStrike" cap="none" normalizeH="0" baseline="0">
                        <a:ln>
                          <a:noFill/>
                        </a:ln>
                        <a:solidFill>
                          <a:schemeClr val="tx1"/>
                        </a:solidFill>
                        <a:effectLst/>
                        <a:latin typeface="+mn-ea"/>
                        <a:ea typeface="+mn-ea"/>
                        <a:cs typeface="ＭＳ Ｐゴシック" charset="0"/>
                      </a:endParaRPr>
                    </a:p>
                  </a:txBody>
                  <a:tcPr marL="83005" marR="83005" marT="41494" marB="414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2500" b="0" i="0" u="none" strike="noStrike" cap="none" normalizeH="0" baseline="0" dirty="0">
                        <a:ln>
                          <a:noFill/>
                        </a:ln>
                        <a:solidFill>
                          <a:schemeClr val="tx1"/>
                        </a:solidFill>
                        <a:effectLst/>
                        <a:latin typeface="+mn-ea"/>
                        <a:ea typeface="+mn-ea"/>
                        <a:cs typeface="ＭＳ Ｐゴシック" charset="0"/>
                      </a:endParaRPr>
                    </a:p>
                  </a:txBody>
                  <a:tcPr marL="83005" marR="83005" marT="41494" marB="414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8"/>
                  </a:ext>
                </a:extLst>
              </a:tr>
              <a:tr h="4798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500" b="0" i="0" u="none" strike="noStrike" cap="none" normalizeH="0" baseline="0">
                          <a:ln>
                            <a:noFill/>
                          </a:ln>
                          <a:solidFill>
                            <a:schemeClr val="tx1"/>
                          </a:solidFill>
                          <a:effectLst/>
                          <a:latin typeface="+mn-ea"/>
                          <a:ea typeface="+mn-ea"/>
                          <a:cs typeface="ＭＳ Ｐゴシック" charset="0"/>
                        </a:rPr>
                        <a:t>尿毒素</a:t>
                      </a:r>
                    </a:p>
                  </a:txBody>
                  <a:tcPr marL="83005" marR="83005" marT="41494" marB="414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2500" b="0" i="0" u="none" strike="noStrike" cap="none" normalizeH="0" baseline="0">
                        <a:ln>
                          <a:noFill/>
                        </a:ln>
                        <a:solidFill>
                          <a:schemeClr val="tx1"/>
                        </a:solidFill>
                        <a:effectLst/>
                        <a:latin typeface="+mn-ea"/>
                        <a:ea typeface="+mn-ea"/>
                        <a:cs typeface="ＭＳ Ｐゴシック" charset="0"/>
                      </a:endParaRPr>
                    </a:p>
                  </a:txBody>
                  <a:tcPr marL="83005" marR="83005" marT="41494" marB="414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2500" b="0" i="0" u="none" strike="noStrike" cap="none" normalizeH="0" baseline="0">
                        <a:ln>
                          <a:noFill/>
                        </a:ln>
                        <a:solidFill>
                          <a:schemeClr val="tx1"/>
                        </a:solidFill>
                        <a:effectLst/>
                        <a:latin typeface="+mn-ea"/>
                        <a:ea typeface="+mn-ea"/>
                        <a:cs typeface="ＭＳ Ｐゴシック" charset="0"/>
                      </a:endParaRPr>
                    </a:p>
                  </a:txBody>
                  <a:tcPr marL="83005" marR="83005" marT="41494" marB="414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2500" b="0" i="0" u="none" strike="noStrike" cap="none" normalizeH="0" baseline="0">
                        <a:ln>
                          <a:noFill/>
                        </a:ln>
                        <a:solidFill>
                          <a:schemeClr val="tx1"/>
                        </a:solidFill>
                        <a:effectLst/>
                        <a:latin typeface="+mn-ea"/>
                        <a:ea typeface="+mn-ea"/>
                        <a:cs typeface="ＭＳ Ｐゴシック" charset="0"/>
                      </a:endParaRPr>
                    </a:p>
                  </a:txBody>
                  <a:tcPr marL="83005" marR="83005" marT="41494" marB="414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2500" b="0" i="0" u="none" strike="noStrike" cap="none" normalizeH="0" baseline="0" dirty="0">
                        <a:ln>
                          <a:noFill/>
                        </a:ln>
                        <a:solidFill>
                          <a:schemeClr val="tx1"/>
                        </a:solidFill>
                        <a:effectLst/>
                        <a:latin typeface="+mn-ea"/>
                        <a:ea typeface="+mn-ea"/>
                        <a:cs typeface="ＭＳ Ｐゴシック" charset="0"/>
                      </a:endParaRPr>
                    </a:p>
                  </a:txBody>
                  <a:tcPr marL="83005" marR="83005" marT="41494" marB="414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9"/>
                  </a:ext>
                </a:extLst>
              </a:tr>
            </a:tbl>
          </a:graphicData>
        </a:graphic>
      </p:graphicFrame>
      <p:sp>
        <p:nvSpPr>
          <p:cNvPr id="57" name="Rectangle 70">
            <a:extLst>
              <a:ext uri="{FF2B5EF4-FFF2-40B4-BE49-F238E27FC236}">
                <a16:creationId xmlns:a16="http://schemas.microsoft.com/office/drawing/2014/main" id="{BE69B8B0-E09F-804A-BC48-156B6E557AFC}"/>
              </a:ext>
            </a:extLst>
          </p:cNvPr>
          <p:cNvSpPr>
            <a:spLocks noChangeArrowheads="1"/>
          </p:cNvSpPr>
          <p:nvPr/>
        </p:nvSpPr>
        <p:spPr bwMode="auto">
          <a:xfrm>
            <a:off x="7100570" y="1862514"/>
            <a:ext cx="1412245" cy="400110"/>
          </a:xfrm>
          <a:prstGeom prst="rect">
            <a:avLst/>
          </a:prstGeom>
          <a:solidFill>
            <a:srgbClr val="FF21C4"/>
          </a:solidFill>
          <a:ln>
            <a:noFill/>
          </a:ln>
          <a:extLs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fontAlgn="base">
              <a:spcBef>
                <a:spcPct val="0"/>
              </a:spcBef>
              <a:spcAft>
                <a:spcPct val="0"/>
              </a:spcAft>
            </a:pPr>
            <a:r>
              <a:rPr lang="ja-JP" altLang="en-US" sz="2000"/>
              <a:t>透析・移植</a:t>
            </a:r>
          </a:p>
        </p:txBody>
      </p:sp>
      <p:sp>
        <p:nvSpPr>
          <p:cNvPr id="58" name="Rectangle 71">
            <a:extLst>
              <a:ext uri="{FF2B5EF4-FFF2-40B4-BE49-F238E27FC236}">
                <a16:creationId xmlns:a16="http://schemas.microsoft.com/office/drawing/2014/main" id="{28947320-3EC6-4D40-A22C-2FA2AB12E9E3}"/>
              </a:ext>
            </a:extLst>
          </p:cNvPr>
          <p:cNvSpPr>
            <a:spLocks noChangeArrowheads="1"/>
          </p:cNvSpPr>
          <p:nvPr/>
        </p:nvSpPr>
        <p:spPr bwMode="auto">
          <a:xfrm>
            <a:off x="2485390" y="1862514"/>
            <a:ext cx="3948523" cy="400110"/>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fontAlgn="base">
              <a:spcBef>
                <a:spcPct val="0"/>
              </a:spcBef>
              <a:spcAft>
                <a:spcPct val="0"/>
              </a:spcAft>
            </a:pPr>
            <a:r>
              <a:rPr lang="ja-JP" altLang="en-US" sz="2000">
                <a:latin typeface="ＭＳ Ｐゴシック" charset="0"/>
              </a:rPr>
              <a:t>生活改善</a:t>
            </a:r>
            <a:r>
              <a:rPr lang="ja-JP" altLang="en-US"/>
              <a:t>／</a:t>
            </a:r>
            <a:r>
              <a:rPr lang="ja-JP" altLang="en-US" sz="2000">
                <a:latin typeface="ＭＳ Ｐゴシック" charset="0"/>
              </a:rPr>
              <a:t>食事療法</a:t>
            </a:r>
            <a:r>
              <a:rPr lang="ja-JP" altLang="en-US"/>
              <a:t>／</a:t>
            </a:r>
            <a:r>
              <a:rPr lang="ja-JP" altLang="en-US" sz="2000">
                <a:latin typeface="ＭＳ Ｐゴシック" charset="0"/>
              </a:rPr>
              <a:t>薬物療法</a:t>
            </a:r>
          </a:p>
        </p:txBody>
      </p:sp>
      <p:sp>
        <p:nvSpPr>
          <p:cNvPr id="59" name="Rectangle 72">
            <a:extLst>
              <a:ext uri="{FF2B5EF4-FFF2-40B4-BE49-F238E27FC236}">
                <a16:creationId xmlns:a16="http://schemas.microsoft.com/office/drawing/2014/main" id="{F2817E36-3E82-5B45-83E5-57658B231280}"/>
              </a:ext>
            </a:extLst>
          </p:cNvPr>
          <p:cNvSpPr>
            <a:spLocks noChangeArrowheads="1"/>
          </p:cNvSpPr>
          <p:nvPr/>
        </p:nvSpPr>
        <p:spPr bwMode="auto">
          <a:xfrm>
            <a:off x="2864528" y="2339083"/>
            <a:ext cx="2611213"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fontAlgn="base">
              <a:spcBef>
                <a:spcPct val="0"/>
              </a:spcBef>
              <a:spcAft>
                <a:spcPct val="0"/>
              </a:spcAft>
            </a:pPr>
            <a:r>
              <a:rPr lang="ja-JP" altLang="en-US" sz="2000" dirty="0"/>
              <a:t>禁煙</a:t>
            </a:r>
            <a:r>
              <a:rPr lang="en-US" altLang="ja-JP" sz="2000" dirty="0"/>
              <a:t>         BMI 25</a:t>
            </a:r>
            <a:r>
              <a:rPr lang="ja-JP" altLang="en-US" sz="2000" dirty="0"/>
              <a:t>未満</a:t>
            </a:r>
          </a:p>
        </p:txBody>
      </p:sp>
      <p:sp>
        <p:nvSpPr>
          <p:cNvPr id="60" name="Rectangle 73">
            <a:extLst>
              <a:ext uri="{FF2B5EF4-FFF2-40B4-BE49-F238E27FC236}">
                <a16:creationId xmlns:a16="http://schemas.microsoft.com/office/drawing/2014/main" id="{BABEB2A6-47B6-2C42-ADBB-5D55B8B44588}"/>
              </a:ext>
            </a:extLst>
          </p:cNvPr>
          <p:cNvSpPr>
            <a:spLocks noChangeArrowheads="1"/>
          </p:cNvSpPr>
          <p:nvPr/>
        </p:nvSpPr>
        <p:spPr bwMode="auto">
          <a:xfrm>
            <a:off x="2644141" y="3287609"/>
            <a:ext cx="2484119"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fontAlgn="base">
              <a:spcBef>
                <a:spcPct val="0"/>
              </a:spcBef>
              <a:spcAft>
                <a:spcPct val="0"/>
              </a:spcAft>
            </a:pPr>
            <a:r>
              <a:rPr lang="en-US" altLang="ja-JP" sz="2000" dirty="0"/>
              <a:t>130</a:t>
            </a:r>
            <a:r>
              <a:rPr lang="ja-JP" altLang="en-US" sz="2000"/>
              <a:t>／</a:t>
            </a:r>
            <a:r>
              <a:rPr lang="en-US" altLang="ja-JP" sz="2000" dirty="0"/>
              <a:t>80          </a:t>
            </a:r>
            <a:r>
              <a:rPr lang="ja-JP" altLang="en-US" sz="2000"/>
              <a:t>以下</a:t>
            </a:r>
            <a:endParaRPr lang="en-US" altLang="ja-JP" sz="2000" dirty="0"/>
          </a:p>
        </p:txBody>
      </p:sp>
      <p:sp>
        <p:nvSpPr>
          <p:cNvPr id="61" name="Rectangle 74">
            <a:extLst>
              <a:ext uri="{FF2B5EF4-FFF2-40B4-BE49-F238E27FC236}">
                <a16:creationId xmlns:a16="http://schemas.microsoft.com/office/drawing/2014/main" id="{BF2FF82C-273E-274E-92E2-ACFDE496FEA5}"/>
              </a:ext>
            </a:extLst>
          </p:cNvPr>
          <p:cNvSpPr>
            <a:spLocks noChangeArrowheads="1"/>
          </p:cNvSpPr>
          <p:nvPr/>
        </p:nvSpPr>
        <p:spPr bwMode="auto">
          <a:xfrm>
            <a:off x="2644141" y="3776126"/>
            <a:ext cx="3764067"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fontAlgn="base">
              <a:spcBef>
                <a:spcPct val="0"/>
              </a:spcBef>
              <a:spcAft>
                <a:spcPct val="0"/>
              </a:spcAft>
            </a:pPr>
            <a:r>
              <a:rPr lang="en-US" altLang="ja-JP" sz="2000" dirty="0" err="1"/>
              <a:t>Hb</a:t>
            </a:r>
            <a:r>
              <a:rPr lang="en-US" altLang="ja-JP" sz="2000" dirty="0"/>
              <a:t> A1c </a:t>
            </a:r>
            <a:r>
              <a:rPr lang="ja-JP" altLang="en-US" sz="2000" dirty="0"/>
              <a:t>　</a:t>
            </a:r>
            <a:r>
              <a:rPr lang="en-US" altLang="ja-JP" sz="2000" dirty="0"/>
              <a:t>      6.9</a:t>
            </a:r>
            <a:r>
              <a:rPr lang="ja-JP" altLang="en-US" sz="2000" dirty="0"/>
              <a:t>未満</a:t>
            </a:r>
            <a:r>
              <a:rPr lang="en-US" altLang="ja-JP" sz="2000" dirty="0"/>
              <a:t> </a:t>
            </a:r>
            <a:r>
              <a:rPr lang="ja-JP" altLang="en-US" sz="2000" dirty="0"/>
              <a:t>（</a:t>
            </a:r>
            <a:r>
              <a:rPr lang="en-US" altLang="ja-JP" sz="2000" dirty="0"/>
              <a:t>NGSP</a:t>
            </a:r>
            <a:r>
              <a:rPr lang="ja-JP" altLang="en-US" sz="2000" dirty="0"/>
              <a:t>値）</a:t>
            </a:r>
            <a:endParaRPr lang="en-US" altLang="ja-JP" sz="2000" dirty="0"/>
          </a:p>
        </p:txBody>
      </p:sp>
      <p:sp>
        <p:nvSpPr>
          <p:cNvPr id="62" name="Rectangle 75">
            <a:extLst>
              <a:ext uri="{FF2B5EF4-FFF2-40B4-BE49-F238E27FC236}">
                <a16:creationId xmlns:a16="http://schemas.microsoft.com/office/drawing/2014/main" id="{B705B106-4298-944E-BDE2-20026DCB7974}"/>
              </a:ext>
            </a:extLst>
          </p:cNvPr>
          <p:cNvSpPr>
            <a:spLocks noChangeArrowheads="1"/>
          </p:cNvSpPr>
          <p:nvPr/>
        </p:nvSpPr>
        <p:spPr bwMode="auto">
          <a:xfrm>
            <a:off x="2655389" y="4233326"/>
            <a:ext cx="2820352"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fontAlgn="base">
              <a:spcBef>
                <a:spcPct val="0"/>
              </a:spcBef>
              <a:spcAft>
                <a:spcPct val="0"/>
              </a:spcAft>
            </a:pPr>
            <a:r>
              <a:rPr lang="en-US" altLang="ja-JP" sz="2000" dirty="0"/>
              <a:t>LDL−C</a:t>
            </a:r>
            <a:r>
              <a:rPr lang="ja-JP" altLang="en-US" sz="2000"/>
              <a:t>　</a:t>
            </a:r>
            <a:r>
              <a:rPr lang="en-US" altLang="ja-JP" sz="2000" dirty="0"/>
              <a:t>          120 </a:t>
            </a:r>
            <a:r>
              <a:rPr lang="ja-JP" altLang="en-US" sz="2000"/>
              <a:t>未満</a:t>
            </a:r>
          </a:p>
        </p:txBody>
      </p:sp>
      <p:sp>
        <p:nvSpPr>
          <p:cNvPr id="63" name="Rectangle 76">
            <a:extLst>
              <a:ext uri="{FF2B5EF4-FFF2-40B4-BE49-F238E27FC236}">
                <a16:creationId xmlns:a16="http://schemas.microsoft.com/office/drawing/2014/main" id="{B5A78C2D-7B6E-344D-A463-16D4D6A0BEEA}"/>
              </a:ext>
            </a:extLst>
          </p:cNvPr>
          <p:cNvSpPr>
            <a:spLocks noChangeArrowheads="1"/>
          </p:cNvSpPr>
          <p:nvPr/>
        </p:nvSpPr>
        <p:spPr bwMode="auto">
          <a:xfrm>
            <a:off x="4065565" y="4727057"/>
            <a:ext cx="1388495"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fontAlgn="base">
              <a:spcBef>
                <a:spcPct val="0"/>
              </a:spcBef>
              <a:spcAft>
                <a:spcPct val="0"/>
              </a:spcAft>
            </a:pPr>
            <a:r>
              <a:rPr lang="en-US" altLang="ja-JP" sz="2000" dirty="0" err="1"/>
              <a:t>Hb</a:t>
            </a:r>
            <a:r>
              <a:rPr lang="en-US" altLang="ja-JP" sz="2000" dirty="0"/>
              <a:t> 10~12</a:t>
            </a:r>
          </a:p>
        </p:txBody>
      </p:sp>
      <p:sp>
        <p:nvSpPr>
          <p:cNvPr id="64" name="Rectangle 77">
            <a:extLst>
              <a:ext uri="{FF2B5EF4-FFF2-40B4-BE49-F238E27FC236}">
                <a16:creationId xmlns:a16="http://schemas.microsoft.com/office/drawing/2014/main" id="{CDB53311-F997-914F-8177-C401A449BA77}"/>
              </a:ext>
            </a:extLst>
          </p:cNvPr>
          <p:cNvSpPr>
            <a:spLocks noChangeArrowheads="1"/>
          </p:cNvSpPr>
          <p:nvPr/>
        </p:nvSpPr>
        <p:spPr bwMode="auto">
          <a:xfrm>
            <a:off x="4095788" y="5199501"/>
            <a:ext cx="2427465"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fontAlgn="base">
              <a:spcBef>
                <a:spcPct val="0"/>
              </a:spcBef>
              <a:spcAft>
                <a:spcPct val="0"/>
              </a:spcAft>
            </a:pPr>
            <a:r>
              <a:rPr lang="en-US" altLang="ja-JP" sz="2000" dirty="0"/>
              <a:t>Ca</a:t>
            </a:r>
            <a:r>
              <a:rPr lang="ja-JP" altLang="en-US" sz="2000"/>
              <a:t>／</a:t>
            </a:r>
            <a:r>
              <a:rPr lang="en-US" altLang="ja-JP" sz="2000" dirty="0"/>
              <a:t>P</a:t>
            </a:r>
            <a:r>
              <a:rPr lang="ja-JP" altLang="en-US" sz="2000"/>
              <a:t>コントロール</a:t>
            </a:r>
          </a:p>
        </p:txBody>
      </p:sp>
      <p:sp>
        <p:nvSpPr>
          <p:cNvPr id="65" name="Rectangle 78">
            <a:extLst>
              <a:ext uri="{FF2B5EF4-FFF2-40B4-BE49-F238E27FC236}">
                <a16:creationId xmlns:a16="http://schemas.microsoft.com/office/drawing/2014/main" id="{FED0FA6F-C28F-1543-B1B5-529B6DDB19A1}"/>
              </a:ext>
            </a:extLst>
          </p:cNvPr>
          <p:cNvSpPr>
            <a:spLocks noChangeArrowheads="1"/>
          </p:cNvSpPr>
          <p:nvPr/>
        </p:nvSpPr>
        <p:spPr bwMode="auto">
          <a:xfrm>
            <a:off x="5523305" y="5686924"/>
            <a:ext cx="1550588" cy="400110"/>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fontAlgn="base">
              <a:spcBef>
                <a:spcPct val="0"/>
              </a:spcBef>
              <a:spcAft>
                <a:spcPct val="0"/>
              </a:spcAft>
            </a:pPr>
            <a:r>
              <a:rPr lang="ja-JP" altLang="en-US" sz="2000"/>
              <a:t>経口吸着剤</a:t>
            </a:r>
          </a:p>
        </p:txBody>
      </p:sp>
      <p:sp>
        <p:nvSpPr>
          <p:cNvPr id="66" name="Rectangle 79">
            <a:extLst>
              <a:ext uri="{FF2B5EF4-FFF2-40B4-BE49-F238E27FC236}">
                <a16:creationId xmlns:a16="http://schemas.microsoft.com/office/drawing/2014/main" id="{C370C146-C4F8-554A-8B6D-C87C009A359D}"/>
              </a:ext>
            </a:extLst>
          </p:cNvPr>
          <p:cNvSpPr>
            <a:spLocks noChangeArrowheads="1"/>
          </p:cNvSpPr>
          <p:nvPr/>
        </p:nvSpPr>
        <p:spPr bwMode="auto">
          <a:xfrm>
            <a:off x="2710816" y="2823899"/>
            <a:ext cx="2903294"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fontAlgn="base">
              <a:spcBef>
                <a:spcPct val="0"/>
              </a:spcBef>
              <a:spcAft>
                <a:spcPct val="0"/>
              </a:spcAft>
            </a:pPr>
            <a:r>
              <a:rPr lang="ja-JP" altLang="en-US" sz="2000" dirty="0"/>
              <a:t>　減塩</a:t>
            </a:r>
            <a:r>
              <a:rPr lang="en-US" altLang="ja-JP" sz="2000" dirty="0"/>
              <a:t> </a:t>
            </a:r>
            <a:r>
              <a:rPr lang="ja-JP" altLang="en-US" sz="2000" dirty="0"/>
              <a:t>　　</a:t>
            </a:r>
            <a:r>
              <a:rPr lang="en-US" altLang="ja-JP" sz="2000" dirty="0"/>
              <a:t> </a:t>
            </a:r>
            <a:r>
              <a:rPr lang="ja-JP" altLang="en-US" sz="2000" dirty="0"/>
              <a:t> </a:t>
            </a:r>
            <a:r>
              <a:rPr lang="en-US" altLang="ja-JP" sz="2000" dirty="0"/>
              <a:t>6g</a:t>
            </a:r>
            <a:r>
              <a:rPr lang="ja-JP" altLang="en-US" sz="2000" dirty="0"/>
              <a:t>／日未満</a:t>
            </a:r>
          </a:p>
        </p:txBody>
      </p:sp>
    </p:spTree>
    <p:extLst>
      <p:ext uri="{BB962C8B-B14F-4D97-AF65-F5344CB8AC3E}">
        <p14:creationId xmlns:p14="http://schemas.microsoft.com/office/powerpoint/2010/main" val="144831907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FC37D88A-C25C-944E-BC5A-AC631214943F}"/>
              </a:ext>
            </a:extLst>
          </p:cNvPr>
          <p:cNvSpPr txBox="1"/>
          <p:nvPr/>
        </p:nvSpPr>
        <p:spPr>
          <a:xfrm>
            <a:off x="548302" y="3161928"/>
            <a:ext cx="8047396" cy="646331"/>
          </a:xfrm>
          <a:prstGeom prst="rect">
            <a:avLst/>
          </a:prstGeom>
          <a:noFill/>
        </p:spPr>
        <p:txBody>
          <a:bodyPr wrap="none" rtlCol="0">
            <a:spAutoFit/>
          </a:bodyPr>
          <a:lstStyle/>
          <a:p>
            <a:pPr fontAlgn="base">
              <a:spcBef>
                <a:spcPct val="0"/>
              </a:spcBef>
              <a:spcAft>
                <a:spcPct val="0"/>
              </a:spcAft>
            </a:pPr>
            <a:r>
              <a:rPr lang="en-US" altLang="ja-JP" sz="3600" dirty="0">
                <a:solidFill>
                  <a:srgbClr val="000000"/>
                </a:solidFill>
                <a:latin typeface="+mn-ea"/>
              </a:rPr>
              <a:t>Q. CKD</a:t>
            </a:r>
            <a:r>
              <a:rPr lang="ja-JP" altLang="en-US" sz="3600" dirty="0">
                <a:solidFill>
                  <a:srgbClr val="000000"/>
                </a:solidFill>
                <a:latin typeface="+mn-ea"/>
              </a:rPr>
              <a:t>患者での薬物投与の注意点は？</a:t>
            </a:r>
          </a:p>
        </p:txBody>
      </p:sp>
    </p:spTree>
    <p:extLst>
      <p:ext uri="{BB962C8B-B14F-4D97-AF65-F5344CB8AC3E}">
        <p14:creationId xmlns:p14="http://schemas.microsoft.com/office/powerpoint/2010/main" val="109130664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13318" y="38139"/>
            <a:ext cx="1661032" cy="369332"/>
          </a:xfrm>
          <a:prstGeom prst="rect">
            <a:avLst/>
          </a:prstGeom>
          <a:noFill/>
        </p:spPr>
        <p:txBody>
          <a:bodyPr wrap="none" rtlCol="0">
            <a:spAutoFit/>
          </a:bodyPr>
          <a:lstStyle/>
          <a:p>
            <a:pPr fontAlgn="base">
              <a:spcBef>
                <a:spcPct val="0"/>
              </a:spcBef>
              <a:spcAft>
                <a:spcPct val="0"/>
              </a:spcAft>
              <a:defRPr/>
            </a:pPr>
            <a:r>
              <a:rPr lang="en-US" altLang="ja-JP" b="1" dirty="0">
                <a:solidFill>
                  <a:schemeClr val="bg1"/>
                </a:solidFill>
                <a:latin typeface="ＭＳ Ｐゴシック" charset="0"/>
              </a:rPr>
              <a:t>CKD</a:t>
            </a:r>
            <a:r>
              <a:rPr lang="ja-JP" altLang="en-US" b="1" dirty="0">
                <a:solidFill>
                  <a:schemeClr val="bg1"/>
                </a:solidFill>
                <a:latin typeface="ＭＳ Ｐゴシック" charset="0"/>
              </a:rPr>
              <a:t>診療ガイド</a:t>
            </a:r>
            <a:endParaRPr lang="en-US" altLang="ja-JP" b="1" dirty="0">
              <a:solidFill>
                <a:schemeClr val="bg1"/>
              </a:solidFill>
              <a:latin typeface="ＭＳ Ｐゴシック" charset="0"/>
            </a:endParaRPr>
          </a:p>
        </p:txBody>
      </p:sp>
      <p:sp>
        <p:nvSpPr>
          <p:cNvPr id="11" name="コンテンツ プレースホルダー 2">
            <a:extLst>
              <a:ext uri="{FF2B5EF4-FFF2-40B4-BE49-F238E27FC236}">
                <a16:creationId xmlns:a16="http://schemas.microsoft.com/office/drawing/2014/main" id="{1255EF7B-B2D7-F74A-B353-0CBEF89CE749}"/>
              </a:ext>
            </a:extLst>
          </p:cNvPr>
          <p:cNvSpPr txBox="1">
            <a:spLocks/>
          </p:cNvSpPr>
          <p:nvPr/>
        </p:nvSpPr>
        <p:spPr>
          <a:xfrm>
            <a:off x="452304" y="1538496"/>
            <a:ext cx="8231188" cy="3738562"/>
          </a:xfrm>
          <a:prstGeom prst="rect">
            <a:avLst/>
          </a:prstGeom>
          <a:ln>
            <a:solidFill>
              <a:schemeClr val="tx1"/>
            </a:solidFill>
            <a:miter lim="800000"/>
            <a:headEnd/>
            <a:tailEnd/>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Tx/>
              <a:buNone/>
            </a:pPr>
            <a:r>
              <a:rPr lang="ja-JP" altLang="en-US" dirty="0">
                <a:latin typeface="ＭＳ Ｐゴシック" charset="0"/>
                <a:ea typeface="ＭＳ Ｐゴシック" charset="0"/>
                <a:cs typeface="ＭＳ Ｐゴシック" charset="0"/>
              </a:rPr>
              <a:t>薬物使用について</a:t>
            </a:r>
            <a:endParaRPr lang="en-US" altLang="ja-JP" dirty="0">
              <a:latin typeface="ＭＳ Ｐゴシック" charset="0"/>
              <a:ea typeface="ＭＳ Ｐゴシック" charset="0"/>
              <a:cs typeface="ＭＳ Ｐゴシック" charset="0"/>
            </a:endParaRPr>
          </a:p>
          <a:p>
            <a:pPr marL="0" indent="0">
              <a:buFontTx/>
              <a:buNone/>
            </a:pPr>
            <a:r>
              <a:rPr lang="ja-JP" altLang="en-US" dirty="0">
                <a:latin typeface="ＭＳ Ｐゴシック" charset="0"/>
                <a:ea typeface="ＭＳ Ｐゴシック" charset="0"/>
                <a:cs typeface="ＭＳ Ｐゴシック" charset="0"/>
              </a:rPr>
              <a:t>　　＊腎機能に応じた投与量の調整</a:t>
            </a:r>
            <a:endParaRPr lang="en-US" altLang="ja-JP" dirty="0">
              <a:latin typeface="ＭＳ Ｐゴシック" charset="0"/>
              <a:ea typeface="ＭＳ Ｐゴシック" charset="0"/>
              <a:cs typeface="ＭＳ Ｐゴシック" charset="0"/>
            </a:endParaRPr>
          </a:p>
          <a:p>
            <a:pPr marL="0" indent="0">
              <a:buFontTx/>
              <a:buNone/>
            </a:pPr>
            <a:r>
              <a:rPr lang="ja-JP" altLang="en-US" dirty="0">
                <a:latin typeface="ＭＳ Ｐゴシック" charset="0"/>
                <a:ea typeface="ＭＳ Ｐゴシック" charset="0"/>
                <a:cs typeface="ＭＳ Ｐゴシック" charset="0"/>
              </a:rPr>
              <a:t>　　　　　　腎排泄型薬剤の</a:t>
            </a:r>
            <a:r>
              <a:rPr lang="en-US" altLang="ja-JP" dirty="0">
                <a:latin typeface="ＭＳ Ｐゴシック" charset="0"/>
                <a:ea typeface="ＭＳ Ｐゴシック" charset="0"/>
                <a:cs typeface="ＭＳ Ｐゴシック" charset="0"/>
              </a:rPr>
              <a:t>eGFR</a:t>
            </a:r>
            <a:r>
              <a:rPr lang="ja-JP" altLang="en-US" dirty="0">
                <a:latin typeface="ＭＳ Ｐゴシック" charset="0"/>
                <a:ea typeface="ＭＳ Ｐゴシック" charset="0"/>
                <a:cs typeface="ＭＳ Ｐゴシック" charset="0"/>
              </a:rPr>
              <a:t>等の腎機能</a:t>
            </a:r>
            <a:endParaRPr lang="en-US" altLang="ja-JP" dirty="0">
              <a:latin typeface="ＭＳ Ｐゴシック" charset="0"/>
              <a:ea typeface="ＭＳ Ｐゴシック" charset="0"/>
              <a:cs typeface="ＭＳ Ｐゴシック" charset="0"/>
            </a:endParaRPr>
          </a:p>
          <a:p>
            <a:pPr marL="0" indent="0">
              <a:buFontTx/>
              <a:buNone/>
            </a:pPr>
            <a:r>
              <a:rPr lang="ja-JP" altLang="en-US" dirty="0">
                <a:latin typeface="ＭＳ Ｐゴシック" charset="0"/>
                <a:ea typeface="ＭＳ Ｐゴシック" charset="0"/>
                <a:cs typeface="ＭＳ Ｐゴシック" charset="0"/>
              </a:rPr>
              <a:t>　　　　　　マーカーに基づいた減量</a:t>
            </a:r>
            <a:endParaRPr lang="en-US" altLang="ja-JP" dirty="0">
              <a:latin typeface="ＭＳ Ｐゴシック" charset="0"/>
              <a:ea typeface="ＭＳ Ｐゴシック" charset="0"/>
              <a:cs typeface="ＭＳ Ｐゴシック" charset="0"/>
            </a:endParaRPr>
          </a:p>
          <a:p>
            <a:pPr marL="0" indent="0">
              <a:buFontTx/>
              <a:buNone/>
            </a:pPr>
            <a:endParaRPr lang="en-US" altLang="ja-JP" dirty="0">
              <a:latin typeface="ＭＳ Ｐゴシック" charset="0"/>
              <a:ea typeface="ＭＳ Ｐゴシック" charset="0"/>
              <a:cs typeface="ＭＳ Ｐゴシック" charset="0"/>
            </a:endParaRPr>
          </a:p>
          <a:p>
            <a:pPr marL="0" indent="0">
              <a:buFontTx/>
              <a:buNone/>
            </a:pPr>
            <a:r>
              <a:rPr lang="ja-JP" altLang="en-US" dirty="0">
                <a:latin typeface="ＭＳ Ｐゴシック" charset="0"/>
                <a:ea typeface="ＭＳ Ｐゴシック" charset="0"/>
                <a:cs typeface="ＭＳ Ｐゴシック" charset="0"/>
              </a:rPr>
              <a:t>　　＊腎機能を悪化させない薬物療法</a:t>
            </a:r>
          </a:p>
          <a:p>
            <a:pPr marL="0" indent="0">
              <a:buFontTx/>
              <a:buNone/>
            </a:pPr>
            <a:endParaRPr lang="ja-JP" altLang="en-US" dirty="0">
              <a:latin typeface="ＭＳ Ｐゴシック" charset="0"/>
              <a:ea typeface="ＭＳ Ｐゴシック" charset="0"/>
              <a:cs typeface="ＭＳ Ｐゴシック" charset="0"/>
            </a:endParaRPr>
          </a:p>
        </p:txBody>
      </p:sp>
    </p:spTree>
    <p:extLst>
      <p:ext uri="{BB962C8B-B14F-4D97-AF65-F5344CB8AC3E}">
        <p14:creationId xmlns:p14="http://schemas.microsoft.com/office/powerpoint/2010/main" val="292969560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61578" y="31979"/>
            <a:ext cx="3113353" cy="369332"/>
          </a:xfrm>
          <a:prstGeom prst="rect">
            <a:avLst/>
          </a:prstGeom>
          <a:noFill/>
        </p:spPr>
        <p:txBody>
          <a:bodyPr wrap="none" rtlCol="0">
            <a:spAutoFit/>
          </a:bodyPr>
          <a:lstStyle/>
          <a:p>
            <a:pPr fontAlgn="base">
              <a:spcBef>
                <a:spcPct val="0"/>
              </a:spcBef>
              <a:spcAft>
                <a:spcPct val="0"/>
              </a:spcAft>
              <a:defRPr/>
            </a:pPr>
            <a:r>
              <a:rPr lang="en-US" altLang="ja-JP" b="1" dirty="0">
                <a:solidFill>
                  <a:schemeClr val="bg1"/>
                </a:solidFill>
                <a:latin typeface="ＭＳ Ｐゴシック" charset="0"/>
              </a:rPr>
              <a:t>CKD</a:t>
            </a:r>
            <a:r>
              <a:rPr lang="ja-JP" altLang="en-US" b="1" dirty="0">
                <a:solidFill>
                  <a:schemeClr val="bg1"/>
                </a:solidFill>
                <a:latin typeface="ＭＳ Ｐゴシック" charset="0"/>
              </a:rPr>
              <a:t>における薬物治療の注意</a:t>
            </a:r>
            <a:endParaRPr lang="en-US" altLang="ja-JP" b="1" dirty="0">
              <a:solidFill>
                <a:schemeClr val="bg1"/>
              </a:solidFill>
              <a:latin typeface="ＭＳ Ｐゴシック" charset="0"/>
            </a:endParaRPr>
          </a:p>
        </p:txBody>
      </p:sp>
      <p:sp>
        <p:nvSpPr>
          <p:cNvPr id="10" name="Rectangle 3">
            <a:extLst>
              <a:ext uri="{FF2B5EF4-FFF2-40B4-BE49-F238E27FC236}">
                <a16:creationId xmlns:a16="http://schemas.microsoft.com/office/drawing/2014/main" id="{9E93EB83-DB13-BB45-8B8F-A77B79516BB9}"/>
              </a:ext>
            </a:extLst>
          </p:cNvPr>
          <p:cNvSpPr>
            <a:spLocks noChangeArrowheads="1"/>
          </p:cNvSpPr>
          <p:nvPr/>
        </p:nvSpPr>
        <p:spPr bwMode="auto">
          <a:xfrm>
            <a:off x="750888" y="1197293"/>
            <a:ext cx="7734300" cy="4487862"/>
          </a:xfrm>
          <a:prstGeom prst="rect">
            <a:avLst/>
          </a:prstGeom>
          <a:noFill/>
          <a:ln w="9525">
            <a:solidFill>
              <a:schemeClr val="tx1"/>
            </a:solidFill>
            <a:miter lim="800000"/>
            <a:headEnd/>
            <a:tailEnd/>
          </a:ln>
          <a:effectLst>
            <a:prstShdw prst="shdw17" dist="17961" dir="2700000">
              <a:schemeClr val="tx1">
                <a:gamma/>
                <a:shade val="60000"/>
                <a:invGamma/>
                <a:alpha val="74998"/>
              </a:schemeClr>
            </a:prstShdw>
          </a:effectLst>
          <a:extLst>
            <a:ext uri="{909E8E84-426E-40DD-AFC4-6F175D3DCCD1}">
              <a14:hiddenFill xmlns:a14="http://schemas.microsoft.com/office/drawing/2010/main">
                <a:solidFill>
                  <a:schemeClr val="accent1"/>
                </a:solidFill>
              </a14:hiddenFill>
            </a:ext>
          </a:extLst>
        </p:spPr>
        <p:txBody>
          <a:bodyPr wrap="none">
            <a:spAutoFit/>
          </a:bodyPr>
          <a:lstStyle/>
          <a:p>
            <a:pPr fontAlgn="base">
              <a:spcBef>
                <a:spcPct val="0"/>
              </a:spcBef>
              <a:spcAft>
                <a:spcPct val="0"/>
              </a:spcAft>
              <a:defRPr/>
            </a:pPr>
            <a:r>
              <a:rPr lang="ja-JP" altLang="en-US" sz="3200" dirty="0">
                <a:latin typeface="ＭＳ Ｐゴシック" charset="0"/>
              </a:rPr>
              <a:t>＊</a:t>
            </a:r>
            <a:r>
              <a:rPr lang="en-US" altLang="ja-JP" sz="3200" dirty="0">
                <a:latin typeface="ＭＳ Ｐゴシック" charset="0"/>
              </a:rPr>
              <a:t>NSAID</a:t>
            </a:r>
            <a:r>
              <a:rPr lang="ja-JP" altLang="en-US" sz="3200" dirty="0">
                <a:latin typeface="ＭＳ Ｐゴシック" charset="0"/>
              </a:rPr>
              <a:t>はできるだけ避ける。</a:t>
            </a:r>
            <a:endParaRPr lang="en-US" altLang="ja-JP" sz="3200" dirty="0">
              <a:latin typeface="ＭＳ Ｐゴシック" charset="0"/>
            </a:endParaRPr>
          </a:p>
          <a:p>
            <a:pPr fontAlgn="base">
              <a:spcBef>
                <a:spcPct val="0"/>
              </a:spcBef>
              <a:spcAft>
                <a:spcPct val="0"/>
              </a:spcAft>
              <a:defRPr/>
            </a:pPr>
            <a:endParaRPr lang="en-US" altLang="ja-JP" sz="3200" dirty="0">
              <a:latin typeface="ＭＳ Ｐゴシック" charset="0"/>
            </a:endParaRPr>
          </a:p>
          <a:p>
            <a:pPr fontAlgn="base">
              <a:spcBef>
                <a:spcPct val="0"/>
              </a:spcBef>
              <a:spcAft>
                <a:spcPct val="0"/>
              </a:spcAft>
              <a:defRPr/>
            </a:pPr>
            <a:r>
              <a:rPr lang="ja-JP" altLang="en-US" sz="3200" dirty="0">
                <a:latin typeface="ＭＳ Ｐゴシック" charset="0"/>
              </a:rPr>
              <a:t>＊ビタミン</a:t>
            </a:r>
            <a:r>
              <a:rPr lang="en-US" altLang="ja-JP" sz="3200" dirty="0">
                <a:latin typeface="ＭＳ Ｐゴシック" charset="0"/>
              </a:rPr>
              <a:t>D</a:t>
            </a:r>
            <a:r>
              <a:rPr lang="ja-JP" altLang="en-US" sz="3200" dirty="0">
                <a:latin typeface="ＭＳ Ｐゴシック" charset="0"/>
              </a:rPr>
              <a:t>の過剰投与（高</a:t>
            </a:r>
            <a:r>
              <a:rPr lang="en-US" altLang="ja-JP" sz="3200" dirty="0">
                <a:latin typeface="ＭＳ Ｐゴシック" charset="0"/>
              </a:rPr>
              <a:t>Ca</a:t>
            </a:r>
            <a:r>
              <a:rPr lang="ja-JP" altLang="en-US" sz="3200" dirty="0">
                <a:latin typeface="ＭＳ Ｐゴシック" charset="0"/>
              </a:rPr>
              <a:t>血症）に注意。</a:t>
            </a:r>
            <a:endParaRPr lang="en-US" altLang="ja-JP" sz="3200" dirty="0">
              <a:latin typeface="ＭＳ Ｐゴシック" charset="0"/>
            </a:endParaRPr>
          </a:p>
          <a:p>
            <a:pPr fontAlgn="base">
              <a:spcBef>
                <a:spcPct val="0"/>
              </a:spcBef>
              <a:spcAft>
                <a:spcPct val="0"/>
              </a:spcAft>
              <a:defRPr/>
            </a:pPr>
            <a:r>
              <a:rPr lang="ja-JP" altLang="en-US" sz="3200" dirty="0">
                <a:latin typeface="ＭＳ Ｐゴシック" charset="0"/>
              </a:rPr>
              <a:t>　</a:t>
            </a:r>
            <a:r>
              <a:rPr lang="ja-JP" altLang="en-US" sz="2400" dirty="0">
                <a:latin typeface="ＭＳ Ｐゴシック" charset="0"/>
              </a:rPr>
              <a:t>　　</a:t>
            </a:r>
            <a:endParaRPr lang="en-US" altLang="ja-JP" sz="2400" dirty="0">
              <a:latin typeface="ＭＳ Ｐゴシック" charset="0"/>
            </a:endParaRPr>
          </a:p>
          <a:p>
            <a:pPr fontAlgn="base">
              <a:spcBef>
                <a:spcPct val="0"/>
              </a:spcBef>
              <a:spcAft>
                <a:spcPct val="0"/>
              </a:spcAft>
              <a:defRPr/>
            </a:pPr>
            <a:r>
              <a:rPr lang="ja-JP" altLang="en-US" sz="3200" dirty="0">
                <a:latin typeface="ＭＳ Ｐゴシック" charset="0"/>
              </a:rPr>
              <a:t>＊</a:t>
            </a:r>
            <a:r>
              <a:rPr lang="en-US" altLang="ja-JP" sz="3200" dirty="0">
                <a:latin typeface="ＭＳ Ｐゴシック" charset="0"/>
              </a:rPr>
              <a:t>H</a:t>
            </a:r>
            <a:r>
              <a:rPr lang="ja-JP" altLang="en-US" sz="3200" dirty="0">
                <a:latin typeface="ＭＳ Ｐゴシック" charset="0"/>
              </a:rPr>
              <a:t>２ブロッカーの投与量に注意。</a:t>
            </a:r>
            <a:endParaRPr lang="en-US" altLang="ja-JP" sz="3200" dirty="0">
              <a:latin typeface="ＭＳ Ｐゴシック" charset="0"/>
            </a:endParaRPr>
          </a:p>
          <a:p>
            <a:pPr fontAlgn="base">
              <a:spcBef>
                <a:spcPct val="0"/>
              </a:spcBef>
              <a:spcAft>
                <a:spcPct val="0"/>
              </a:spcAft>
              <a:defRPr/>
            </a:pPr>
            <a:endParaRPr lang="en-US" altLang="ja-JP" sz="3200" dirty="0">
              <a:latin typeface="ＭＳ Ｐゴシック" charset="0"/>
            </a:endParaRPr>
          </a:p>
          <a:p>
            <a:pPr fontAlgn="base">
              <a:spcBef>
                <a:spcPct val="0"/>
              </a:spcBef>
              <a:spcAft>
                <a:spcPct val="0"/>
              </a:spcAft>
              <a:defRPr/>
            </a:pPr>
            <a:r>
              <a:rPr lang="ja-JP" altLang="en-US" sz="3200" dirty="0">
                <a:latin typeface="ＭＳ Ｐゴシック" charset="0"/>
              </a:rPr>
              <a:t>＊抗ウイルス薬の投与量に注意。</a:t>
            </a:r>
            <a:endParaRPr lang="en-US" altLang="ja-JP" sz="3200" dirty="0">
              <a:latin typeface="ＭＳ Ｐゴシック" charset="0"/>
            </a:endParaRPr>
          </a:p>
          <a:p>
            <a:pPr fontAlgn="base">
              <a:spcBef>
                <a:spcPct val="0"/>
              </a:spcBef>
              <a:spcAft>
                <a:spcPct val="0"/>
              </a:spcAft>
              <a:defRPr/>
            </a:pPr>
            <a:endParaRPr lang="en-US" altLang="ja-JP" sz="3200" dirty="0">
              <a:latin typeface="ＭＳ Ｐゴシック" charset="0"/>
            </a:endParaRPr>
          </a:p>
          <a:p>
            <a:pPr fontAlgn="base">
              <a:spcBef>
                <a:spcPct val="0"/>
              </a:spcBef>
              <a:spcAft>
                <a:spcPct val="0"/>
              </a:spcAft>
              <a:defRPr/>
            </a:pPr>
            <a:r>
              <a:rPr lang="ja-JP" altLang="en-US" sz="3200" dirty="0">
                <a:latin typeface="ＭＳ Ｐゴシック" charset="0"/>
              </a:rPr>
              <a:t>＊抗菌剤等については確認してから。</a:t>
            </a:r>
            <a:endParaRPr lang="en-US" altLang="ja-JP" sz="3200" dirty="0">
              <a:latin typeface="ＭＳ Ｐゴシック" charset="0"/>
            </a:endParaRPr>
          </a:p>
        </p:txBody>
      </p:sp>
    </p:spTree>
    <p:extLst>
      <p:ext uri="{BB962C8B-B14F-4D97-AF65-F5344CB8AC3E}">
        <p14:creationId xmlns:p14="http://schemas.microsoft.com/office/powerpoint/2010/main" val="170697376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35716" y="38768"/>
            <a:ext cx="2161169" cy="369332"/>
          </a:xfrm>
          <a:prstGeom prst="rect">
            <a:avLst/>
          </a:prstGeom>
          <a:noFill/>
        </p:spPr>
        <p:txBody>
          <a:bodyPr wrap="none" rtlCol="0">
            <a:spAutoFit/>
          </a:bodyPr>
          <a:lstStyle/>
          <a:p>
            <a:pPr algn="ctr" fontAlgn="base">
              <a:spcBef>
                <a:spcPct val="0"/>
              </a:spcBef>
              <a:spcAft>
                <a:spcPct val="0"/>
              </a:spcAft>
            </a:pPr>
            <a:r>
              <a:rPr lang="ja-JP" altLang="en-US" b="1" dirty="0">
                <a:solidFill>
                  <a:schemeClr val="bg1"/>
                </a:solidFill>
                <a:latin typeface="ＭＳ Ｐゴシック" charset="0"/>
              </a:rPr>
              <a:t>生活指導・食事指導</a:t>
            </a:r>
          </a:p>
        </p:txBody>
      </p:sp>
      <p:grpSp>
        <p:nvGrpSpPr>
          <p:cNvPr id="8" name="Group 6">
            <a:extLst>
              <a:ext uri="{FF2B5EF4-FFF2-40B4-BE49-F238E27FC236}">
                <a16:creationId xmlns:a16="http://schemas.microsoft.com/office/drawing/2014/main" id="{6BB936F7-94D5-FE42-B06E-7EBF077569B4}"/>
              </a:ext>
            </a:extLst>
          </p:cNvPr>
          <p:cNvGrpSpPr>
            <a:grpSpLocks/>
          </p:cNvGrpSpPr>
          <p:nvPr/>
        </p:nvGrpSpPr>
        <p:grpSpPr bwMode="auto">
          <a:xfrm>
            <a:off x="353695" y="1167448"/>
            <a:ext cx="8157845" cy="5004752"/>
            <a:chOff x="136" y="754"/>
            <a:chExt cx="5624" cy="3061"/>
          </a:xfrm>
        </p:grpSpPr>
        <p:grpSp>
          <p:nvGrpSpPr>
            <p:cNvPr id="9" name="Group 7">
              <a:extLst>
                <a:ext uri="{FF2B5EF4-FFF2-40B4-BE49-F238E27FC236}">
                  <a16:creationId xmlns:a16="http://schemas.microsoft.com/office/drawing/2014/main" id="{8FEDF61E-5949-EC44-9C0E-D9AF7C17B1E3}"/>
                </a:ext>
              </a:extLst>
            </p:cNvPr>
            <p:cNvGrpSpPr>
              <a:grpSpLocks/>
            </p:cNvGrpSpPr>
            <p:nvPr/>
          </p:nvGrpSpPr>
          <p:grpSpPr bwMode="auto">
            <a:xfrm>
              <a:off x="136" y="754"/>
              <a:ext cx="4919" cy="346"/>
              <a:chOff x="158" y="618"/>
              <a:chExt cx="4900" cy="354"/>
            </a:xfrm>
          </p:grpSpPr>
          <p:pic>
            <p:nvPicPr>
              <p:cNvPr id="31" name="Picture 8">
                <a:extLst>
                  <a:ext uri="{FF2B5EF4-FFF2-40B4-BE49-F238E27FC236}">
                    <a16:creationId xmlns:a16="http://schemas.microsoft.com/office/drawing/2014/main" id="{83880691-F352-9B4D-86AE-F31B56F1F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 y="618"/>
                <a:ext cx="357" cy="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9">
                <a:extLst>
                  <a:ext uri="{FF2B5EF4-FFF2-40B4-BE49-F238E27FC236}">
                    <a16:creationId xmlns:a16="http://schemas.microsoft.com/office/drawing/2014/main" id="{025EF29D-27B9-AB4A-886D-A30690C78161}"/>
                  </a:ext>
                </a:extLst>
              </p:cNvPr>
              <p:cNvSpPr txBox="1">
                <a:spLocks noChangeArrowheads="1"/>
              </p:cNvSpPr>
              <p:nvPr/>
            </p:nvSpPr>
            <p:spPr bwMode="auto">
              <a:xfrm>
                <a:off x="516" y="651"/>
                <a:ext cx="4542"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defRPr kumimoji="1" sz="2800">
                    <a:solidFill>
                      <a:schemeClr val="tx1"/>
                    </a:solidFill>
                    <a:latin typeface="Arial" charset="0"/>
                    <a:ea typeface="ＭＳ Ｐゴシック" charset="0"/>
                    <a:cs typeface="ＭＳ Ｐゴシック" charset="0"/>
                  </a:defRPr>
                </a:lvl1pPr>
                <a:lvl2pPr marL="742950" indent="-285750">
                  <a:defRPr kumimoji="1" sz="2800">
                    <a:solidFill>
                      <a:schemeClr val="tx1"/>
                    </a:solidFill>
                    <a:latin typeface="Arial" charset="0"/>
                    <a:ea typeface="ＭＳ Ｐゴシック" charset="0"/>
                  </a:defRPr>
                </a:lvl2pPr>
                <a:lvl3pPr marL="1143000" indent="-228600">
                  <a:defRPr kumimoji="1" sz="2800">
                    <a:solidFill>
                      <a:schemeClr val="tx1"/>
                    </a:solidFill>
                    <a:latin typeface="Arial" charset="0"/>
                    <a:ea typeface="ＭＳ Ｐゴシック" charset="0"/>
                  </a:defRPr>
                </a:lvl3pPr>
                <a:lvl4pPr marL="1600200" indent="-228600">
                  <a:defRPr kumimoji="1" sz="2800">
                    <a:solidFill>
                      <a:schemeClr val="tx1"/>
                    </a:solidFill>
                    <a:latin typeface="Arial" charset="0"/>
                    <a:ea typeface="ＭＳ Ｐゴシック" charset="0"/>
                  </a:defRPr>
                </a:lvl4pPr>
                <a:lvl5pPr marL="2057400" indent="-228600">
                  <a:defRPr kumimoji="1" sz="2800">
                    <a:solidFill>
                      <a:schemeClr val="tx1"/>
                    </a:solidFill>
                    <a:latin typeface="Arial" charset="0"/>
                    <a:ea typeface="ＭＳ Ｐゴシック" charset="0"/>
                  </a:defRPr>
                </a:lvl5pPr>
                <a:lvl6pPr marL="2514600" indent="-228600" fontAlgn="base">
                  <a:spcBef>
                    <a:spcPct val="0"/>
                  </a:spcBef>
                  <a:spcAft>
                    <a:spcPct val="0"/>
                  </a:spcAft>
                  <a:defRPr kumimoji="1" sz="2800">
                    <a:solidFill>
                      <a:schemeClr val="tx1"/>
                    </a:solidFill>
                    <a:latin typeface="Arial" charset="0"/>
                    <a:ea typeface="ＭＳ Ｐゴシック" charset="0"/>
                  </a:defRPr>
                </a:lvl6pPr>
                <a:lvl7pPr marL="2971800" indent="-228600" fontAlgn="base">
                  <a:spcBef>
                    <a:spcPct val="0"/>
                  </a:spcBef>
                  <a:spcAft>
                    <a:spcPct val="0"/>
                  </a:spcAft>
                  <a:defRPr kumimoji="1" sz="2800">
                    <a:solidFill>
                      <a:schemeClr val="tx1"/>
                    </a:solidFill>
                    <a:latin typeface="Arial" charset="0"/>
                    <a:ea typeface="ＭＳ Ｐゴシック" charset="0"/>
                  </a:defRPr>
                </a:lvl7pPr>
                <a:lvl8pPr marL="3429000" indent="-228600" fontAlgn="base">
                  <a:spcBef>
                    <a:spcPct val="0"/>
                  </a:spcBef>
                  <a:spcAft>
                    <a:spcPct val="0"/>
                  </a:spcAft>
                  <a:defRPr kumimoji="1" sz="2800">
                    <a:solidFill>
                      <a:schemeClr val="tx1"/>
                    </a:solidFill>
                    <a:latin typeface="Arial" charset="0"/>
                    <a:ea typeface="ＭＳ Ｐゴシック" charset="0"/>
                  </a:defRPr>
                </a:lvl8pPr>
                <a:lvl9pPr marL="3886200" indent="-228600" fontAlgn="base">
                  <a:spcBef>
                    <a:spcPct val="0"/>
                  </a:spcBef>
                  <a:spcAft>
                    <a:spcPct val="0"/>
                  </a:spcAft>
                  <a:defRPr kumimoji="1" sz="2800">
                    <a:solidFill>
                      <a:schemeClr val="tx1"/>
                    </a:solidFill>
                    <a:latin typeface="Arial" charset="0"/>
                    <a:ea typeface="ＭＳ Ｐゴシック" charset="0"/>
                  </a:defRPr>
                </a:lvl9pPr>
              </a:lstStyle>
              <a:p>
                <a:pPr fontAlgn="base">
                  <a:spcBef>
                    <a:spcPct val="0"/>
                  </a:spcBef>
                  <a:spcAft>
                    <a:spcPct val="0"/>
                  </a:spcAft>
                </a:pPr>
                <a:r>
                  <a:rPr lang="ja-JP" altLang="en-US" sz="2400" dirty="0">
                    <a:latin typeface="ＭＳ Ｐゴシック" charset="0"/>
                  </a:rPr>
                  <a:t>水分：</a:t>
                </a:r>
                <a:r>
                  <a:rPr lang="ja-JP" altLang="en-US" sz="1800" dirty="0">
                    <a:latin typeface="ＭＳ Ｐゴシック" charset="0"/>
                  </a:rPr>
                  <a:t>腎機能が低下している場合の過剰摂取や極端な制限は行わない</a:t>
                </a:r>
              </a:p>
            </p:txBody>
          </p:sp>
        </p:grpSp>
        <p:grpSp>
          <p:nvGrpSpPr>
            <p:cNvPr id="10" name="Group 10">
              <a:extLst>
                <a:ext uri="{FF2B5EF4-FFF2-40B4-BE49-F238E27FC236}">
                  <a16:creationId xmlns:a16="http://schemas.microsoft.com/office/drawing/2014/main" id="{C16F525C-424D-5445-9C8A-36ABF98DA7EE}"/>
                </a:ext>
              </a:extLst>
            </p:cNvPr>
            <p:cNvGrpSpPr>
              <a:grpSpLocks/>
            </p:cNvGrpSpPr>
            <p:nvPr/>
          </p:nvGrpSpPr>
          <p:grpSpPr bwMode="auto">
            <a:xfrm>
              <a:off x="136" y="1133"/>
              <a:ext cx="2351" cy="326"/>
              <a:chOff x="158" y="1010"/>
              <a:chExt cx="2341" cy="334"/>
            </a:xfrm>
          </p:grpSpPr>
          <p:pic>
            <p:nvPicPr>
              <p:cNvPr id="29" name="Picture 11">
                <a:extLst>
                  <a:ext uri="{FF2B5EF4-FFF2-40B4-BE49-F238E27FC236}">
                    <a16:creationId xmlns:a16="http://schemas.microsoft.com/office/drawing/2014/main" id="{ADFFB968-2D45-DB4C-916E-A4A1BEA483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 y="1010"/>
                <a:ext cx="363" cy="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12">
                <a:extLst>
                  <a:ext uri="{FF2B5EF4-FFF2-40B4-BE49-F238E27FC236}">
                    <a16:creationId xmlns:a16="http://schemas.microsoft.com/office/drawing/2014/main" id="{195C563F-A8D7-5F48-942D-D4518E8D2B3E}"/>
                  </a:ext>
                </a:extLst>
              </p:cNvPr>
              <p:cNvSpPr txBox="1">
                <a:spLocks noChangeArrowheads="1"/>
              </p:cNvSpPr>
              <p:nvPr/>
            </p:nvSpPr>
            <p:spPr bwMode="auto">
              <a:xfrm>
                <a:off x="516" y="1033"/>
                <a:ext cx="1983"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defRPr kumimoji="1" sz="2800">
                    <a:solidFill>
                      <a:schemeClr val="tx1"/>
                    </a:solidFill>
                    <a:latin typeface="Arial" charset="0"/>
                    <a:ea typeface="ＭＳ Ｐゴシック" charset="0"/>
                    <a:cs typeface="ＭＳ Ｐゴシック" charset="0"/>
                  </a:defRPr>
                </a:lvl1pPr>
                <a:lvl2pPr marL="742950" indent="-285750">
                  <a:defRPr kumimoji="1" sz="2800">
                    <a:solidFill>
                      <a:schemeClr val="tx1"/>
                    </a:solidFill>
                    <a:latin typeface="Arial" charset="0"/>
                    <a:ea typeface="ＭＳ Ｐゴシック" charset="0"/>
                  </a:defRPr>
                </a:lvl2pPr>
                <a:lvl3pPr marL="1143000" indent="-228600">
                  <a:defRPr kumimoji="1" sz="2800">
                    <a:solidFill>
                      <a:schemeClr val="tx1"/>
                    </a:solidFill>
                    <a:latin typeface="Arial" charset="0"/>
                    <a:ea typeface="ＭＳ Ｐゴシック" charset="0"/>
                  </a:defRPr>
                </a:lvl3pPr>
                <a:lvl4pPr marL="1600200" indent="-228600">
                  <a:defRPr kumimoji="1" sz="2800">
                    <a:solidFill>
                      <a:schemeClr val="tx1"/>
                    </a:solidFill>
                    <a:latin typeface="Arial" charset="0"/>
                    <a:ea typeface="ＭＳ Ｐゴシック" charset="0"/>
                  </a:defRPr>
                </a:lvl4pPr>
                <a:lvl5pPr marL="2057400" indent="-228600">
                  <a:defRPr kumimoji="1" sz="2800">
                    <a:solidFill>
                      <a:schemeClr val="tx1"/>
                    </a:solidFill>
                    <a:latin typeface="Arial" charset="0"/>
                    <a:ea typeface="ＭＳ Ｐゴシック" charset="0"/>
                  </a:defRPr>
                </a:lvl5pPr>
                <a:lvl6pPr marL="2514600" indent="-228600" fontAlgn="base">
                  <a:spcBef>
                    <a:spcPct val="0"/>
                  </a:spcBef>
                  <a:spcAft>
                    <a:spcPct val="0"/>
                  </a:spcAft>
                  <a:defRPr kumimoji="1" sz="2800">
                    <a:solidFill>
                      <a:schemeClr val="tx1"/>
                    </a:solidFill>
                    <a:latin typeface="Arial" charset="0"/>
                    <a:ea typeface="ＭＳ Ｐゴシック" charset="0"/>
                  </a:defRPr>
                </a:lvl6pPr>
                <a:lvl7pPr marL="2971800" indent="-228600" fontAlgn="base">
                  <a:spcBef>
                    <a:spcPct val="0"/>
                  </a:spcBef>
                  <a:spcAft>
                    <a:spcPct val="0"/>
                  </a:spcAft>
                  <a:defRPr kumimoji="1" sz="2800">
                    <a:solidFill>
                      <a:schemeClr val="tx1"/>
                    </a:solidFill>
                    <a:latin typeface="Arial" charset="0"/>
                    <a:ea typeface="ＭＳ Ｐゴシック" charset="0"/>
                  </a:defRPr>
                </a:lvl7pPr>
                <a:lvl8pPr marL="3429000" indent="-228600" fontAlgn="base">
                  <a:spcBef>
                    <a:spcPct val="0"/>
                  </a:spcBef>
                  <a:spcAft>
                    <a:spcPct val="0"/>
                  </a:spcAft>
                  <a:defRPr kumimoji="1" sz="2800">
                    <a:solidFill>
                      <a:schemeClr val="tx1"/>
                    </a:solidFill>
                    <a:latin typeface="Arial" charset="0"/>
                    <a:ea typeface="ＭＳ Ｐゴシック" charset="0"/>
                  </a:defRPr>
                </a:lvl8pPr>
                <a:lvl9pPr marL="3886200" indent="-228600" fontAlgn="base">
                  <a:spcBef>
                    <a:spcPct val="0"/>
                  </a:spcBef>
                  <a:spcAft>
                    <a:spcPct val="0"/>
                  </a:spcAft>
                  <a:defRPr kumimoji="1" sz="2800">
                    <a:solidFill>
                      <a:schemeClr val="tx1"/>
                    </a:solidFill>
                    <a:latin typeface="Arial" charset="0"/>
                    <a:ea typeface="ＭＳ Ｐゴシック" charset="0"/>
                  </a:defRPr>
                </a:lvl9pPr>
              </a:lstStyle>
              <a:p>
                <a:pPr fontAlgn="base">
                  <a:spcBef>
                    <a:spcPct val="0"/>
                  </a:spcBef>
                  <a:spcAft>
                    <a:spcPct val="0"/>
                  </a:spcAft>
                </a:pPr>
                <a:r>
                  <a:rPr lang="ja-JP" altLang="en-US" sz="2400" dirty="0">
                    <a:latin typeface="ＭＳ Ｐゴシック" charset="0"/>
                  </a:rPr>
                  <a:t>食塩：</a:t>
                </a:r>
                <a:r>
                  <a:rPr lang="en-US" altLang="ja-JP" sz="2400" dirty="0">
                    <a:latin typeface="ＭＳ Ｐゴシック" charset="0"/>
                  </a:rPr>
                  <a:t>1</a:t>
                </a:r>
                <a:r>
                  <a:rPr lang="ja-JP" altLang="en-US" sz="2400" dirty="0">
                    <a:latin typeface="ＭＳ Ｐゴシック" charset="0"/>
                  </a:rPr>
                  <a:t>日</a:t>
                </a:r>
                <a:r>
                  <a:rPr lang="en-US" altLang="ja-JP" sz="2400" dirty="0">
                    <a:latin typeface="ＭＳ Ｐゴシック" charset="0"/>
                  </a:rPr>
                  <a:t>6g</a:t>
                </a:r>
                <a:r>
                  <a:rPr lang="ja-JP" altLang="en-US" sz="2400" dirty="0">
                    <a:latin typeface="ＭＳ Ｐゴシック" charset="0"/>
                  </a:rPr>
                  <a:t>未満である</a:t>
                </a:r>
              </a:p>
            </p:txBody>
          </p:sp>
        </p:grpSp>
        <p:grpSp>
          <p:nvGrpSpPr>
            <p:cNvPr id="11" name="Group 13">
              <a:extLst>
                <a:ext uri="{FF2B5EF4-FFF2-40B4-BE49-F238E27FC236}">
                  <a16:creationId xmlns:a16="http://schemas.microsoft.com/office/drawing/2014/main" id="{63310D3B-EC32-9F4C-A994-3FB536FE8917}"/>
                </a:ext>
              </a:extLst>
            </p:cNvPr>
            <p:cNvGrpSpPr>
              <a:grpSpLocks/>
            </p:cNvGrpSpPr>
            <p:nvPr/>
          </p:nvGrpSpPr>
          <p:grpSpPr bwMode="auto">
            <a:xfrm>
              <a:off x="137" y="1492"/>
              <a:ext cx="1347" cy="354"/>
              <a:chOff x="159" y="1389"/>
              <a:chExt cx="1342" cy="363"/>
            </a:xfrm>
          </p:grpSpPr>
          <p:pic>
            <p:nvPicPr>
              <p:cNvPr id="27" name="Picture 14">
                <a:extLst>
                  <a:ext uri="{FF2B5EF4-FFF2-40B4-BE49-F238E27FC236}">
                    <a16:creationId xmlns:a16="http://schemas.microsoft.com/office/drawing/2014/main" id="{800B4459-009D-D446-95D0-E61D6C17F8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 y="1389"/>
                <a:ext cx="358"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15">
                <a:extLst>
                  <a:ext uri="{FF2B5EF4-FFF2-40B4-BE49-F238E27FC236}">
                    <a16:creationId xmlns:a16="http://schemas.microsoft.com/office/drawing/2014/main" id="{E1854FD9-1B07-FC4D-8081-C66D6C012E39}"/>
                  </a:ext>
                </a:extLst>
              </p:cNvPr>
              <p:cNvSpPr txBox="1">
                <a:spLocks noChangeArrowheads="1"/>
              </p:cNvSpPr>
              <p:nvPr/>
            </p:nvSpPr>
            <p:spPr bwMode="auto">
              <a:xfrm>
                <a:off x="516" y="1427"/>
                <a:ext cx="985"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defRPr kumimoji="1" sz="2800">
                    <a:solidFill>
                      <a:schemeClr val="tx1"/>
                    </a:solidFill>
                    <a:latin typeface="Arial" charset="0"/>
                    <a:ea typeface="ＭＳ Ｐゴシック" charset="0"/>
                    <a:cs typeface="ＭＳ Ｐゴシック" charset="0"/>
                  </a:defRPr>
                </a:lvl1pPr>
                <a:lvl2pPr marL="742950" indent="-285750">
                  <a:defRPr kumimoji="1" sz="2800">
                    <a:solidFill>
                      <a:schemeClr val="tx1"/>
                    </a:solidFill>
                    <a:latin typeface="Arial" charset="0"/>
                    <a:ea typeface="ＭＳ Ｐゴシック" charset="0"/>
                  </a:defRPr>
                </a:lvl2pPr>
                <a:lvl3pPr marL="1143000" indent="-228600">
                  <a:defRPr kumimoji="1" sz="2800">
                    <a:solidFill>
                      <a:schemeClr val="tx1"/>
                    </a:solidFill>
                    <a:latin typeface="Arial" charset="0"/>
                    <a:ea typeface="ＭＳ Ｐゴシック" charset="0"/>
                  </a:defRPr>
                </a:lvl3pPr>
                <a:lvl4pPr marL="1600200" indent="-228600">
                  <a:defRPr kumimoji="1" sz="2800">
                    <a:solidFill>
                      <a:schemeClr val="tx1"/>
                    </a:solidFill>
                    <a:latin typeface="Arial" charset="0"/>
                    <a:ea typeface="ＭＳ Ｐゴシック" charset="0"/>
                  </a:defRPr>
                </a:lvl4pPr>
                <a:lvl5pPr marL="2057400" indent="-228600">
                  <a:defRPr kumimoji="1" sz="2800">
                    <a:solidFill>
                      <a:schemeClr val="tx1"/>
                    </a:solidFill>
                    <a:latin typeface="Arial" charset="0"/>
                    <a:ea typeface="ＭＳ Ｐゴシック" charset="0"/>
                  </a:defRPr>
                </a:lvl5pPr>
                <a:lvl6pPr marL="2514600" indent="-228600" fontAlgn="base">
                  <a:spcBef>
                    <a:spcPct val="0"/>
                  </a:spcBef>
                  <a:spcAft>
                    <a:spcPct val="0"/>
                  </a:spcAft>
                  <a:defRPr kumimoji="1" sz="2800">
                    <a:solidFill>
                      <a:schemeClr val="tx1"/>
                    </a:solidFill>
                    <a:latin typeface="Arial" charset="0"/>
                    <a:ea typeface="ＭＳ Ｐゴシック" charset="0"/>
                  </a:defRPr>
                </a:lvl6pPr>
                <a:lvl7pPr marL="2971800" indent="-228600" fontAlgn="base">
                  <a:spcBef>
                    <a:spcPct val="0"/>
                  </a:spcBef>
                  <a:spcAft>
                    <a:spcPct val="0"/>
                  </a:spcAft>
                  <a:defRPr kumimoji="1" sz="2800">
                    <a:solidFill>
                      <a:schemeClr val="tx1"/>
                    </a:solidFill>
                    <a:latin typeface="Arial" charset="0"/>
                    <a:ea typeface="ＭＳ Ｐゴシック" charset="0"/>
                  </a:defRPr>
                </a:lvl7pPr>
                <a:lvl8pPr marL="3429000" indent="-228600" fontAlgn="base">
                  <a:spcBef>
                    <a:spcPct val="0"/>
                  </a:spcBef>
                  <a:spcAft>
                    <a:spcPct val="0"/>
                  </a:spcAft>
                  <a:defRPr kumimoji="1" sz="2800">
                    <a:solidFill>
                      <a:schemeClr val="tx1"/>
                    </a:solidFill>
                    <a:latin typeface="Arial" charset="0"/>
                    <a:ea typeface="ＭＳ Ｐゴシック" charset="0"/>
                  </a:defRPr>
                </a:lvl8pPr>
                <a:lvl9pPr marL="3886200" indent="-228600" fontAlgn="base">
                  <a:spcBef>
                    <a:spcPct val="0"/>
                  </a:spcBef>
                  <a:spcAft>
                    <a:spcPct val="0"/>
                  </a:spcAft>
                  <a:defRPr kumimoji="1" sz="2800">
                    <a:solidFill>
                      <a:schemeClr val="tx1"/>
                    </a:solidFill>
                    <a:latin typeface="Arial" charset="0"/>
                    <a:ea typeface="ＭＳ Ｐゴシック" charset="0"/>
                  </a:defRPr>
                </a:lvl9pPr>
              </a:lstStyle>
              <a:p>
                <a:pPr fontAlgn="base">
                  <a:spcBef>
                    <a:spcPct val="0"/>
                  </a:spcBef>
                  <a:spcAft>
                    <a:spcPct val="0"/>
                  </a:spcAft>
                </a:pPr>
                <a:r>
                  <a:rPr lang="ja-JP" altLang="en-US" sz="2400" dirty="0">
                    <a:latin typeface="ＭＳ Ｐゴシック" charset="0"/>
                  </a:rPr>
                  <a:t>肥満：是正</a:t>
                </a:r>
              </a:p>
            </p:txBody>
          </p:sp>
        </p:grpSp>
        <p:grpSp>
          <p:nvGrpSpPr>
            <p:cNvPr id="12" name="Group 16">
              <a:extLst>
                <a:ext uri="{FF2B5EF4-FFF2-40B4-BE49-F238E27FC236}">
                  <a16:creationId xmlns:a16="http://schemas.microsoft.com/office/drawing/2014/main" id="{7C87B8E7-1BBA-904E-BC89-3C16EB6281AC}"/>
                </a:ext>
              </a:extLst>
            </p:cNvPr>
            <p:cNvGrpSpPr>
              <a:grpSpLocks/>
            </p:cNvGrpSpPr>
            <p:nvPr/>
          </p:nvGrpSpPr>
          <p:grpSpPr bwMode="auto">
            <a:xfrm>
              <a:off x="136" y="1879"/>
              <a:ext cx="1339" cy="333"/>
              <a:chOff x="158" y="1793"/>
              <a:chExt cx="1334" cy="341"/>
            </a:xfrm>
          </p:grpSpPr>
          <p:pic>
            <p:nvPicPr>
              <p:cNvPr id="25" name="Picture 17">
                <a:extLst>
                  <a:ext uri="{FF2B5EF4-FFF2-40B4-BE49-F238E27FC236}">
                    <a16:creationId xmlns:a16="http://schemas.microsoft.com/office/drawing/2014/main" id="{3423B7B3-3EAD-2745-B4D6-AF59ECAA90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 y="1793"/>
                <a:ext cx="363"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18">
                <a:extLst>
                  <a:ext uri="{FF2B5EF4-FFF2-40B4-BE49-F238E27FC236}">
                    <a16:creationId xmlns:a16="http://schemas.microsoft.com/office/drawing/2014/main" id="{CBD23391-543F-644F-B3D1-743578F157FF}"/>
                  </a:ext>
                </a:extLst>
              </p:cNvPr>
              <p:cNvSpPr txBox="1">
                <a:spLocks noChangeArrowheads="1"/>
              </p:cNvSpPr>
              <p:nvPr/>
            </p:nvSpPr>
            <p:spPr bwMode="auto">
              <a:xfrm>
                <a:off x="516" y="1820"/>
                <a:ext cx="976"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defRPr kumimoji="1" sz="2800">
                    <a:solidFill>
                      <a:schemeClr val="tx1"/>
                    </a:solidFill>
                    <a:latin typeface="Arial" charset="0"/>
                    <a:ea typeface="ＭＳ Ｐゴシック" charset="0"/>
                    <a:cs typeface="ＭＳ Ｐゴシック" charset="0"/>
                  </a:defRPr>
                </a:lvl1pPr>
                <a:lvl2pPr marL="742950" indent="-285750">
                  <a:defRPr kumimoji="1" sz="2800">
                    <a:solidFill>
                      <a:schemeClr val="tx1"/>
                    </a:solidFill>
                    <a:latin typeface="Arial" charset="0"/>
                    <a:ea typeface="ＭＳ Ｐゴシック" charset="0"/>
                  </a:defRPr>
                </a:lvl2pPr>
                <a:lvl3pPr marL="1143000" indent="-228600">
                  <a:defRPr kumimoji="1" sz="2800">
                    <a:solidFill>
                      <a:schemeClr val="tx1"/>
                    </a:solidFill>
                    <a:latin typeface="Arial" charset="0"/>
                    <a:ea typeface="ＭＳ Ｐゴシック" charset="0"/>
                  </a:defRPr>
                </a:lvl3pPr>
                <a:lvl4pPr marL="1600200" indent="-228600">
                  <a:defRPr kumimoji="1" sz="2800">
                    <a:solidFill>
                      <a:schemeClr val="tx1"/>
                    </a:solidFill>
                    <a:latin typeface="Arial" charset="0"/>
                    <a:ea typeface="ＭＳ Ｐゴシック" charset="0"/>
                  </a:defRPr>
                </a:lvl4pPr>
                <a:lvl5pPr marL="2057400" indent="-228600">
                  <a:defRPr kumimoji="1" sz="2800">
                    <a:solidFill>
                      <a:schemeClr val="tx1"/>
                    </a:solidFill>
                    <a:latin typeface="Arial" charset="0"/>
                    <a:ea typeface="ＭＳ Ｐゴシック" charset="0"/>
                  </a:defRPr>
                </a:lvl5pPr>
                <a:lvl6pPr marL="2514600" indent="-228600" fontAlgn="base">
                  <a:spcBef>
                    <a:spcPct val="0"/>
                  </a:spcBef>
                  <a:spcAft>
                    <a:spcPct val="0"/>
                  </a:spcAft>
                  <a:defRPr kumimoji="1" sz="2800">
                    <a:solidFill>
                      <a:schemeClr val="tx1"/>
                    </a:solidFill>
                    <a:latin typeface="Arial" charset="0"/>
                    <a:ea typeface="ＭＳ Ｐゴシック" charset="0"/>
                  </a:defRPr>
                </a:lvl6pPr>
                <a:lvl7pPr marL="2971800" indent="-228600" fontAlgn="base">
                  <a:spcBef>
                    <a:spcPct val="0"/>
                  </a:spcBef>
                  <a:spcAft>
                    <a:spcPct val="0"/>
                  </a:spcAft>
                  <a:defRPr kumimoji="1" sz="2800">
                    <a:solidFill>
                      <a:schemeClr val="tx1"/>
                    </a:solidFill>
                    <a:latin typeface="Arial" charset="0"/>
                    <a:ea typeface="ＭＳ Ｐゴシック" charset="0"/>
                  </a:defRPr>
                </a:lvl7pPr>
                <a:lvl8pPr marL="3429000" indent="-228600" fontAlgn="base">
                  <a:spcBef>
                    <a:spcPct val="0"/>
                  </a:spcBef>
                  <a:spcAft>
                    <a:spcPct val="0"/>
                  </a:spcAft>
                  <a:defRPr kumimoji="1" sz="2800">
                    <a:solidFill>
                      <a:schemeClr val="tx1"/>
                    </a:solidFill>
                    <a:latin typeface="Arial" charset="0"/>
                    <a:ea typeface="ＭＳ Ｐゴシック" charset="0"/>
                  </a:defRPr>
                </a:lvl8pPr>
                <a:lvl9pPr marL="3886200" indent="-228600" fontAlgn="base">
                  <a:spcBef>
                    <a:spcPct val="0"/>
                  </a:spcBef>
                  <a:spcAft>
                    <a:spcPct val="0"/>
                  </a:spcAft>
                  <a:defRPr kumimoji="1" sz="2800">
                    <a:solidFill>
                      <a:schemeClr val="tx1"/>
                    </a:solidFill>
                    <a:latin typeface="Arial" charset="0"/>
                    <a:ea typeface="ＭＳ Ｐゴシック" charset="0"/>
                  </a:defRPr>
                </a:lvl9pPr>
              </a:lstStyle>
              <a:p>
                <a:pPr fontAlgn="base">
                  <a:spcBef>
                    <a:spcPct val="0"/>
                  </a:spcBef>
                  <a:spcAft>
                    <a:spcPct val="0"/>
                  </a:spcAft>
                </a:pPr>
                <a:r>
                  <a:rPr lang="ja-JP" altLang="en-US" sz="2400" dirty="0">
                    <a:latin typeface="ＭＳ Ｐゴシック" charset="0"/>
                  </a:rPr>
                  <a:t>禁煙：必須</a:t>
                </a:r>
              </a:p>
            </p:txBody>
          </p:sp>
        </p:grpSp>
        <p:grpSp>
          <p:nvGrpSpPr>
            <p:cNvPr id="13" name="Group 19">
              <a:extLst>
                <a:ext uri="{FF2B5EF4-FFF2-40B4-BE49-F238E27FC236}">
                  <a16:creationId xmlns:a16="http://schemas.microsoft.com/office/drawing/2014/main" id="{4D2C7DD4-9C10-F945-A5F3-8EE7926F25BD}"/>
                </a:ext>
              </a:extLst>
            </p:cNvPr>
            <p:cNvGrpSpPr>
              <a:grpSpLocks/>
            </p:cNvGrpSpPr>
            <p:nvPr/>
          </p:nvGrpSpPr>
          <p:grpSpPr bwMode="auto">
            <a:xfrm>
              <a:off x="136" y="2246"/>
              <a:ext cx="5624" cy="339"/>
              <a:chOff x="158" y="2200"/>
              <a:chExt cx="5602" cy="347"/>
            </a:xfrm>
          </p:grpSpPr>
          <p:pic>
            <p:nvPicPr>
              <p:cNvPr id="23" name="Picture 20">
                <a:extLst>
                  <a:ext uri="{FF2B5EF4-FFF2-40B4-BE49-F238E27FC236}">
                    <a16:creationId xmlns:a16="http://schemas.microsoft.com/office/drawing/2014/main" id="{AE05BFC9-2B81-7249-8B8C-9E8D98766B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 y="2200"/>
                <a:ext cx="363"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21">
                <a:extLst>
                  <a:ext uri="{FF2B5EF4-FFF2-40B4-BE49-F238E27FC236}">
                    <a16:creationId xmlns:a16="http://schemas.microsoft.com/office/drawing/2014/main" id="{7010EE89-C6E6-A344-87A8-BEFC52F6EF68}"/>
                  </a:ext>
                </a:extLst>
              </p:cNvPr>
              <p:cNvSpPr txBox="1">
                <a:spLocks noChangeArrowheads="1"/>
              </p:cNvSpPr>
              <p:nvPr/>
            </p:nvSpPr>
            <p:spPr bwMode="auto">
              <a:xfrm>
                <a:off x="516" y="2229"/>
                <a:ext cx="5244"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defRPr kumimoji="1" sz="2800">
                    <a:solidFill>
                      <a:schemeClr val="tx1"/>
                    </a:solidFill>
                    <a:latin typeface="Arial" charset="0"/>
                    <a:ea typeface="ＭＳ Ｐゴシック" charset="0"/>
                    <a:cs typeface="ＭＳ Ｐゴシック" charset="0"/>
                  </a:defRPr>
                </a:lvl1pPr>
                <a:lvl2pPr marL="742950" indent="-285750">
                  <a:defRPr kumimoji="1" sz="2800">
                    <a:solidFill>
                      <a:schemeClr val="tx1"/>
                    </a:solidFill>
                    <a:latin typeface="Arial" charset="0"/>
                    <a:ea typeface="ＭＳ Ｐゴシック" charset="0"/>
                  </a:defRPr>
                </a:lvl2pPr>
                <a:lvl3pPr marL="1143000" indent="-228600">
                  <a:defRPr kumimoji="1" sz="2800">
                    <a:solidFill>
                      <a:schemeClr val="tx1"/>
                    </a:solidFill>
                    <a:latin typeface="Arial" charset="0"/>
                    <a:ea typeface="ＭＳ Ｐゴシック" charset="0"/>
                  </a:defRPr>
                </a:lvl3pPr>
                <a:lvl4pPr marL="1600200" indent="-228600">
                  <a:defRPr kumimoji="1" sz="2800">
                    <a:solidFill>
                      <a:schemeClr val="tx1"/>
                    </a:solidFill>
                    <a:latin typeface="Arial" charset="0"/>
                    <a:ea typeface="ＭＳ Ｐゴシック" charset="0"/>
                  </a:defRPr>
                </a:lvl4pPr>
                <a:lvl5pPr marL="2057400" indent="-228600">
                  <a:defRPr kumimoji="1" sz="2800">
                    <a:solidFill>
                      <a:schemeClr val="tx1"/>
                    </a:solidFill>
                    <a:latin typeface="Arial" charset="0"/>
                    <a:ea typeface="ＭＳ Ｐゴシック" charset="0"/>
                  </a:defRPr>
                </a:lvl5pPr>
                <a:lvl6pPr marL="2514600" indent="-228600" fontAlgn="base">
                  <a:spcBef>
                    <a:spcPct val="0"/>
                  </a:spcBef>
                  <a:spcAft>
                    <a:spcPct val="0"/>
                  </a:spcAft>
                  <a:defRPr kumimoji="1" sz="2800">
                    <a:solidFill>
                      <a:schemeClr val="tx1"/>
                    </a:solidFill>
                    <a:latin typeface="Arial" charset="0"/>
                    <a:ea typeface="ＭＳ Ｐゴシック" charset="0"/>
                  </a:defRPr>
                </a:lvl6pPr>
                <a:lvl7pPr marL="2971800" indent="-228600" fontAlgn="base">
                  <a:spcBef>
                    <a:spcPct val="0"/>
                  </a:spcBef>
                  <a:spcAft>
                    <a:spcPct val="0"/>
                  </a:spcAft>
                  <a:defRPr kumimoji="1" sz="2800">
                    <a:solidFill>
                      <a:schemeClr val="tx1"/>
                    </a:solidFill>
                    <a:latin typeface="Arial" charset="0"/>
                    <a:ea typeface="ＭＳ Ｐゴシック" charset="0"/>
                  </a:defRPr>
                </a:lvl7pPr>
                <a:lvl8pPr marL="3429000" indent="-228600" fontAlgn="base">
                  <a:spcBef>
                    <a:spcPct val="0"/>
                  </a:spcBef>
                  <a:spcAft>
                    <a:spcPct val="0"/>
                  </a:spcAft>
                  <a:defRPr kumimoji="1" sz="2800">
                    <a:solidFill>
                      <a:schemeClr val="tx1"/>
                    </a:solidFill>
                    <a:latin typeface="Arial" charset="0"/>
                    <a:ea typeface="ＭＳ Ｐゴシック" charset="0"/>
                  </a:defRPr>
                </a:lvl8pPr>
                <a:lvl9pPr marL="3886200" indent="-228600" fontAlgn="base">
                  <a:spcBef>
                    <a:spcPct val="0"/>
                  </a:spcBef>
                  <a:spcAft>
                    <a:spcPct val="0"/>
                  </a:spcAft>
                  <a:defRPr kumimoji="1" sz="2800">
                    <a:solidFill>
                      <a:schemeClr val="tx1"/>
                    </a:solidFill>
                    <a:latin typeface="Arial" charset="0"/>
                    <a:ea typeface="ＭＳ Ｐゴシック" charset="0"/>
                  </a:defRPr>
                </a:lvl9pPr>
              </a:lstStyle>
              <a:p>
                <a:pPr fontAlgn="base">
                  <a:spcBef>
                    <a:spcPct val="0"/>
                  </a:spcBef>
                  <a:spcAft>
                    <a:spcPct val="0"/>
                  </a:spcAft>
                </a:pPr>
                <a:r>
                  <a:rPr lang="ja-JP" altLang="en-US" sz="2400" dirty="0">
                    <a:latin typeface="ＭＳ Ｐゴシック" charset="0"/>
                  </a:rPr>
                  <a:t>蛋白質：</a:t>
                </a:r>
                <a:r>
                  <a:rPr lang="ja-JP" altLang="en-US" sz="1800" dirty="0">
                    <a:latin typeface="ＭＳ Ｐゴシック" charset="0"/>
                  </a:rPr>
                  <a:t>摂取制限（</a:t>
                </a:r>
                <a:r>
                  <a:rPr lang="en-US" altLang="ja-JP" sz="1800" dirty="0">
                    <a:latin typeface="ＭＳ Ｐゴシック" charset="0"/>
                  </a:rPr>
                  <a:t>0.6</a:t>
                </a:r>
                <a:r>
                  <a:rPr lang="ja-JP" altLang="en-US" sz="1800" dirty="0">
                    <a:latin typeface="ＭＳ Ｐゴシック" charset="0"/>
                  </a:rPr>
                  <a:t>～</a:t>
                </a:r>
                <a:r>
                  <a:rPr lang="en-US" altLang="ja-JP" sz="1800" dirty="0">
                    <a:latin typeface="ＭＳ Ｐゴシック" charset="0"/>
                  </a:rPr>
                  <a:t>0.8g/Kg/</a:t>
                </a:r>
                <a:r>
                  <a:rPr lang="ja-JP" altLang="en-US" sz="1800" dirty="0">
                    <a:latin typeface="ＭＳ Ｐゴシック" charset="0"/>
                  </a:rPr>
                  <a:t>日）は</a:t>
                </a:r>
                <a:r>
                  <a:rPr lang="en-US" altLang="ja-JP" sz="1800" dirty="0">
                    <a:latin typeface="ＭＳ Ｐゴシック" charset="0"/>
                  </a:rPr>
                  <a:t>CKD</a:t>
                </a:r>
                <a:r>
                  <a:rPr lang="ja-JP" altLang="en-US" sz="1800" dirty="0">
                    <a:latin typeface="ＭＳ Ｐゴシック" charset="0"/>
                  </a:rPr>
                  <a:t>ステージ</a:t>
                </a:r>
                <a:r>
                  <a:rPr lang="en-US" altLang="ja-JP" sz="1800" b="1" dirty="0">
                    <a:latin typeface="ＭＳ Ｐゴシック" charset="0"/>
                  </a:rPr>
                  <a:t>3</a:t>
                </a:r>
                <a:r>
                  <a:rPr lang="ja-JP" altLang="en-US" sz="1800" dirty="0">
                    <a:latin typeface="ＭＳ Ｐゴシック" charset="0"/>
                  </a:rPr>
                  <a:t>以上において有益</a:t>
                </a:r>
              </a:p>
            </p:txBody>
          </p:sp>
        </p:grpSp>
        <p:grpSp>
          <p:nvGrpSpPr>
            <p:cNvPr id="14" name="Group 22">
              <a:extLst>
                <a:ext uri="{FF2B5EF4-FFF2-40B4-BE49-F238E27FC236}">
                  <a16:creationId xmlns:a16="http://schemas.microsoft.com/office/drawing/2014/main" id="{D65F356F-1B7F-5349-B659-2D5DAED4D8E2}"/>
                </a:ext>
              </a:extLst>
            </p:cNvPr>
            <p:cNvGrpSpPr>
              <a:grpSpLocks/>
            </p:cNvGrpSpPr>
            <p:nvPr/>
          </p:nvGrpSpPr>
          <p:grpSpPr bwMode="auto">
            <a:xfrm>
              <a:off x="136" y="2618"/>
              <a:ext cx="4871" cy="335"/>
              <a:chOff x="158" y="2594"/>
              <a:chExt cx="4853" cy="343"/>
            </a:xfrm>
          </p:grpSpPr>
          <p:pic>
            <p:nvPicPr>
              <p:cNvPr id="21" name="Picture 23">
                <a:extLst>
                  <a:ext uri="{FF2B5EF4-FFF2-40B4-BE49-F238E27FC236}">
                    <a16:creationId xmlns:a16="http://schemas.microsoft.com/office/drawing/2014/main" id="{CFA69E96-4386-304D-88A6-BF9724402A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 y="2594"/>
                <a:ext cx="363"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24">
                <a:extLst>
                  <a:ext uri="{FF2B5EF4-FFF2-40B4-BE49-F238E27FC236}">
                    <a16:creationId xmlns:a16="http://schemas.microsoft.com/office/drawing/2014/main" id="{4CD6B1A1-9327-6C40-B00E-8FFFEA756FA0}"/>
                  </a:ext>
                </a:extLst>
              </p:cNvPr>
              <p:cNvSpPr txBox="1">
                <a:spLocks noChangeArrowheads="1"/>
              </p:cNvSpPr>
              <p:nvPr/>
            </p:nvSpPr>
            <p:spPr bwMode="auto">
              <a:xfrm>
                <a:off x="516" y="2625"/>
                <a:ext cx="4495"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defRPr kumimoji="1" sz="2800">
                    <a:solidFill>
                      <a:schemeClr val="tx1"/>
                    </a:solidFill>
                    <a:latin typeface="Arial" charset="0"/>
                    <a:ea typeface="ＭＳ Ｐゴシック" charset="0"/>
                    <a:cs typeface="ＭＳ Ｐゴシック" charset="0"/>
                  </a:defRPr>
                </a:lvl1pPr>
                <a:lvl2pPr marL="742950" indent="-285750">
                  <a:defRPr kumimoji="1" sz="2800">
                    <a:solidFill>
                      <a:schemeClr val="tx1"/>
                    </a:solidFill>
                    <a:latin typeface="Arial" charset="0"/>
                    <a:ea typeface="ＭＳ Ｐゴシック" charset="0"/>
                  </a:defRPr>
                </a:lvl2pPr>
                <a:lvl3pPr marL="1143000" indent="-228600">
                  <a:defRPr kumimoji="1" sz="2800">
                    <a:solidFill>
                      <a:schemeClr val="tx1"/>
                    </a:solidFill>
                    <a:latin typeface="Arial" charset="0"/>
                    <a:ea typeface="ＭＳ Ｐゴシック" charset="0"/>
                  </a:defRPr>
                </a:lvl3pPr>
                <a:lvl4pPr marL="1600200" indent="-228600">
                  <a:defRPr kumimoji="1" sz="2800">
                    <a:solidFill>
                      <a:schemeClr val="tx1"/>
                    </a:solidFill>
                    <a:latin typeface="Arial" charset="0"/>
                    <a:ea typeface="ＭＳ Ｐゴシック" charset="0"/>
                  </a:defRPr>
                </a:lvl4pPr>
                <a:lvl5pPr marL="2057400" indent="-228600">
                  <a:defRPr kumimoji="1" sz="2800">
                    <a:solidFill>
                      <a:schemeClr val="tx1"/>
                    </a:solidFill>
                    <a:latin typeface="Arial" charset="0"/>
                    <a:ea typeface="ＭＳ Ｐゴシック" charset="0"/>
                  </a:defRPr>
                </a:lvl5pPr>
                <a:lvl6pPr marL="2514600" indent="-228600" fontAlgn="base">
                  <a:spcBef>
                    <a:spcPct val="0"/>
                  </a:spcBef>
                  <a:spcAft>
                    <a:spcPct val="0"/>
                  </a:spcAft>
                  <a:defRPr kumimoji="1" sz="2800">
                    <a:solidFill>
                      <a:schemeClr val="tx1"/>
                    </a:solidFill>
                    <a:latin typeface="Arial" charset="0"/>
                    <a:ea typeface="ＭＳ Ｐゴシック" charset="0"/>
                  </a:defRPr>
                </a:lvl6pPr>
                <a:lvl7pPr marL="2971800" indent="-228600" fontAlgn="base">
                  <a:spcBef>
                    <a:spcPct val="0"/>
                  </a:spcBef>
                  <a:spcAft>
                    <a:spcPct val="0"/>
                  </a:spcAft>
                  <a:defRPr kumimoji="1" sz="2800">
                    <a:solidFill>
                      <a:schemeClr val="tx1"/>
                    </a:solidFill>
                    <a:latin typeface="Arial" charset="0"/>
                    <a:ea typeface="ＭＳ Ｐゴシック" charset="0"/>
                  </a:defRPr>
                </a:lvl7pPr>
                <a:lvl8pPr marL="3429000" indent="-228600" fontAlgn="base">
                  <a:spcBef>
                    <a:spcPct val="0"/>
                  </a:spcBef>
                  <a:spcAft>
                    <a:spcPct val="0"/>
                  </a:spcAft>
                  <a:defRPr kumimoji="1" sz="2800">
                    <a:solidFill>
                      <a:schemeClr val="tx1"/>
                    </a:solidFill>
                    <a:latin typeface="Arial" charset="0"/>
                    <a:ea typeface="ＭＳ Ｐゴシック" charset="0"/>
                  </a:defRPr>
                </a:lvl8pPr>
                <a:lvl9pPr marL="3886200" indent="-228600" fontAlgn="base">
                  <a:spcBef>
                    <a:spcPct val="0"/>
                  </a:spcBef>
                  <a:spcAft>
                    <a:spcPct val="0"/>
                  </a:spcAft>
                  <a:defRPr kumimoji="1" sz="2800">
                    <a:solidFill>
                      <a:schemeClr val="tx1"/>
                    </a:solidFill>
                    <a:latin typeface="Arial" charset="0"/>
                    <a:ea typeface="ＭＳ Ｐゴシック" charset="0"/>
                  </a:defRPr>
                </a:lvl9pPr>
              </a:lstStyle>
              <a:p>
                <a:pPr fontAlgn="base">
                  <a:spcBef>
                    <a:spcPct val="0"/>
                  </a:spcBef>
                  <a:spcAft>
                    <a:spcPct val="0"/>
                  </a:spcAft>
                </a:pPr>
                <a:r>
                  <a:rPr lang="ja-JP" altLang="en-US" sz="2400" dirty="0">
                    <a:latin typeface="ＭＳ Ｐゴシック" charset="0"/>
                  </a:rPr>
                  <a:t>エネルギー量：</a:t>
                </a:r>
                <a:r>
                  <a:rPr lang="en-US" altLang="ja-JP" sz="1800" dirty="0">
                    <a:latin typeface="ＭＳ Ｐゴシック" charset="0"/>
                  </a:rPr>
                  <a:t>30</a:t>
                </a:r>
                <a:r>
                  <a:rPr lang="ja-JP" altLang="en-US" sz="1800" dirty="0">
                    <a:latin typeface="ＭＳ Ｐゴシック" charset="0"/>
                  </a:rPr>
                  <a:t>～</a:t>
                </a:r>
                <a:r>
                  <a:rPr lang="en-US" altLang="ja-JP" sz="1800" dirty="0">
                    <a:latin typeface="ＭＳ Ｐゴシック" charset="0"/>
                  </a:rPr>
                  <a:t>35kcal/Kg/</a:t>
                </a:r>
                <a:r>
                  <a:rPr lang="ja-JP" altLang="en-US" sz="1800" dirty="0">
                    <a:latin typeface="ＭＳ Ｐゴシック" charset="0"/>
                  </a:rPr>
                  <a:t>日　</a:t>
                </a:r>
                <a:r>
                  <a:rPr lang="ja-JP" altLang="en-US" sz="1600" dirty="0">
                    <a:latin typeface="ＭＳ Ｐゴシック" charset="0"/>
                  </a:rPr>
                  <a:t>（糖尿病性腎症：</a:t>
                </a:r>
                <a:r>
                  <a:rPr lang="en-US" altLang="ja-JP" sz="1600" dirty="0">
                    <a:latin typeface="ＭＳ Ｐゴシック" charset="0"/>
                  </a:rPr>
                  <a:t>25</a:t>
                </a:r>
                <a:r>
                  <a:rPr lang="ja-JP" altLang="en-US" sz="1600" dirty="0">
                    <a:latin typeface="ＭＳ Ｐゴシック" charset="0"/>
                  </a:rPr>
                  <a:t>～</a:t>
                </a:r>
                <a:r>
                  <a:rPr lang="en-US" altLang="ja-JP" sz="1600" dirty="0">
                    <a:latin typeface="ＭＳ Ｐゴシック" charset="0"/>
                  </a:rPr>
                  <a:t>30kcal/Kg/</a:t>
                </a:r>
                <a:r>
                  <a:rPr lang="ja-JP" altLang="en-US" sz="1600" dirty="0">
                    <a:latin typeface="ＭＳ Ｐゴシック" charset="0"/>
                  </a:rPr>
                  <a:t>日）</a:t>
                </a:r>
              </a:p>
            </p:txBody>
          </p:sp>
        </p:grpSp>
        <p:grpSp>
          <p:nvGrpSpPr>
            <p:cNvPr id="15" name="Group 25">
              <a:extLst>
                <a:ext uri="{FF2B5EF4-FFF2-40B4-BE49-F238E27FC236}">
                  <a16:creationId xmlns:a16="http://schemas.microsoft.com/office/drawing/2014/main" id="{616D837A-5A06-484B-903A-529B7B60EA5C}"/>
                </a:ext>
              </a:extLst>
            </p:cNvPr>
            <p:cNvGrpSpPr>
              <a:grpSpLocks/>
            </p:cNvGrpSpPr>
            <p:nvPr/>
          </p:nvGrpSpPr>
          <p:grpSpPr bwMode="auto">
            <a:xfrm>
              <a:off x="136" y="2987"/>
              <a:ext cx="5184" cy="525"/>
              <a:chOff x="158" y="2976"/>
              <a:chExt cx="5164" cy="538"/>
            </a:xfrm>
          </p:grpSpPr>
          <p:pic>
            <p:nvPicPr>
              <p:cNvPr id="19" name="Picture 26">
                <a:extLst>
                  <a:ext uri="{FF2B5EF4-FFF2-40B4-BE49-F238E27FC236}">
                    <a16:creationId xmlns:a16="http://schemas.microsoft.com/office/drawing/2014/main" id="{65D97958-4B6E-9D4C-A898-1106E91520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 y="2976"/>
                <a:ext cx="366" cy="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27">
                <a:extLst>
                  <a:ext uri="{FF2B5EF4-FFF2-40B4-BE49-F238E27FC236}">
                    <a16:creationId xmlns:a16="http://schemas.microsoft.com/office/drawing/2014/main" id="{77DBCAF2-CDDF-194E-B8C9-1CD3BE5CEA0F}"/>
                  </a:ext>
                </a:extLst>
              </p:cNvPr>
              <p:cNvSpPr txBox="1">
                <a:spLocks noChangeArrowheads="1"/>
              </p:cNvSpPr>
              <p:nvPr/>
            </p:nvSpPr>
            <p:spPr bwMode="auto">
              <a:xfrm>
                <a:off x="516" y="3022"/>
                <a:ext cx="4806" cy="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defRPr kumimoji="1" sz="2800">
                    <a:solidFill>
                      <a:schemeClr val="tx1"/>
                    </a:solidFill>
                    <a:latin typeface="Arial" charset="0"/>
                    <a:ea typeface="ＭＳ Ｐゴシック" charset="0"/>
                    <a:cs typeface="ＭＳ Ｐゴシック" charset="0"/>
                  </a:defRPr>
                </a:lvl1pPr>
                <a:lvl2pPr marL="742950" indent="-285750">
                  <a:defRPr kumimoji="1" sz="2800">
                    <a:solidFill>
                      <a:schemeClr val="tx1"/>
                    </a:solidFill>
                    <a:latin typeface="Arial" charset="0"/>
                    <a:ea typeface="ＭＳ Ｐゴシック" charset="0"/>
                  </a:defRPr>
                </a:lvl2pPr>
                <a:lvl3pPr marL="1143000" indent="-228600">
                  <a:defRPr kumimoji="1" sz="2800">
                    <a:solidFill>
                      <a:schemeClr val="tx1"/>
                    </a:solidFill>
                    <a:latin typeface="Arial" charset="0"/>
                    <a:ea typeface="ＭＳ Ｐゴシック" charset="0"/>
                  </a:defRPr>
                </a:lvl3pPr>
                <a:lvl4pPr marL="1600200" indent="-228600">
                  <a:defRPr kumimoji="1" sz="2800">
                    <a:solidFill>
                      <a:schemeClr val="tx1"/>
                    </a:solidFill>
                    <a:latin typeface="Arial" charset="0"/>
                    <a:ea typeface="ＭＳ Ｐゴシック" charset="0"/>
                  </a:defRPr>
                </a:lvl4pPr>
                <a:lvl5pPr marL="2057400" indent="-228600">
                  <a:defRPr kumimoji="1" sz="2800">
                    <a:solidFill>
                      <a:schemeClr val="tx1"/>
                    </a:solidFill>
                    <a:latin typeface="Arial" charset="0"/>
                    <a:ea typeface="ＭＳ Ｐゴシック" charset="0"/>
                  </a:defRPr>
                </a:lvl5pPr>
                <a:lvl6pPr marL="2514600" indent="-228600" fontAlgn="base">
                  <a:spcBef>
                    <a:spcPct val="0"/>
                  </a:spcBef>
                  <a:spcAft>
                    <a:spcPct val="0"/>
                  </a:spcAft>
                  <a:defRPr kumimoji="1" sz="2800">
                    <a:solidFill>
                      <a:schemeClr val="tx1"/>
                    </a:solidFill>
                    <a:latin typeface="Arial" charset="0"/>
                    <a:ea typeface="ＭＳ Ｐゴシック" charset="0"/>
                  </a:defRPr>
                </a:lvl6pPr>
                <a:lvl7pPr marL="2971800" indent="-228600" fontAlgn="base">
                  <a:spcBef>
                    <a:spcPct val="0"/>
                  </a:spcBef>
                  <a:spcAft>
                    <a:spcPct val="0"/>
                  </a:spcAft>
                  <a:defRPr kumimoji="1" sz="2800">
                    <a:solidFill>
                      <a:schemeClr val="tx1"/>
                    </a:solidFill>
                    <a:latin typeface="Arial" charset="0"/>
                    <a:ea typeface="ＭＳ Ｐゴシック" charset="0"/>
                  </a:defRPr>
                </a:lvl7pPr>
                <a:lvl8pPr marL="3429000" indent="-228600" fontAlgn="base">
                  <a:spcBef>
                    <a:spcPct val="0"/>
                  </a:spcBef>
                  <a:spcAft>
                    <a:spcPct val="0"/>
                  </a:spcAft>
                  <a:defRPr kumimoji="1" sz="2800">
                    <a:solidFill>
                      <a:schemeClr val="tx1"/>
                    </a:solidFill>
                    <a:latin typeface="Arial" charset="0"/>
                    <a:ea typeface="ＭＳ Ｐゴシック" charset="0"/>
                  </a:defRPr>
                </a:lvl8pPr>
                <a:lvl9pPr marL="3886200" indent="-228600" fontAlgn="base">
                  <a:spcBef>
                    <a:spcPct val="0"/>
                  </a:spcBef>
                  <a:spcAft>
                    <a:spcPct val="0"/>
                  </a:spcAft>
                  <a:defRPr kumimoji="1" sz="2800">
                    <a:solidFill>
                      <a:schemeClr val="tx1"/>
                    </a:solidFill>
                    <a:latin typeface="Arial" charset="0"/>
                    <a:ea typeface="ＭＳ Ｐゴシック" charset="0"/>
                  </a:defRPr>
                </a:lvl9pPr>
              </a:lstStyle>
              <a:p>
                <a:pPr fontAlgn="base">
                  <a:spcBef>
                    <a:spcPct val="0"/>
                  </a:spcBef>
                  <a:spcAft>
                    <a:spcPct val="0"/>
                  </a:spcAft>
                </a:pPr>
                <a:r>
                  <a:rPr lang="ja-JP" altLang="en-US" sz="2400" dirty="0">
                    <a:latin typeface="ＭＳ Ｐゴシック" charset="0"/>
                  </a:rPr>
                  <a:t>適正飲酒量：</a:t>
                </a:r>
                <a:r>
                  <a:rPr lang="ja-JP" altLang="en-US" sz="1400" dirty="0">
                    <a:latin typeface="ＭＳ Ｐゴシック" charset="0"/>
                  </a:rPr>
                  <a:t>（エタノール量として）</a:t>
                </a:r>
                <a:endParaRPr lang="en-US" altLang="ja-JP" sz="1400" dirty="0">
                  <a:latin typeface="ＭＳ Ｐゴシック" charset="0"/>
                </a:endParaRPr>
              </a:p>
              <a:p>
                <a:pPr fontAlgn="base">
                  <a:spcBef>
                    <a:spcPct val="0"/>
                  </a:spcBef>
                  <a:spcAft>
                    <a:spcPct val="0"/>
                  </a:spcAft>
                </a:pPr>
                <a:r>
                  <a:rPr lang="ja-JP" altLang="en-US" sz="1400" dirty="0">
                    <a:latin typeface="ＭＳ Ｐゴシック" charset="0"/>
                  </a:rPr>
                  <a:t>　　　　　　　　</a:t>
                </a:r>
                <a:r>
                  <a:rPr lang="ja-JP" altLang="en-US" sz="2000" dirty="0">
                    <a:latin typeface="ＭＳ Ｐゴシック" charset="0"/>
                  </a:rPr>
                  <a:t>男性</a:t>
                </a:r>
                <a:r>
                  <a:rPr lang="en-US" altLang="ja-JP" sz="2000" dirty="0">
                    <a:latin typeface="ＭＳ Ｐゴシック" charset="0"/>
                  </a:rPr>
                  <a:t>20</a:t>
                </a:r>
                <a:r>
                  <a:rPr lang="ja-JP" altLang="en-US" sz="2000" dirty="0">
                    <a:latin typeface="ＭＳ Ｐゴシック" charset="0"/>
                  </a:rPr>
                  <a:t>～</a:t>
                </a:r>
                <a:r>
                  <a:rPr lang="en-US" altLang="ja-JP" sz="2000" dirty="0">
                    <a:latin typeface="ＭＳ Ｐゴシック" charset="0"/>
                  </a:rPr>
                  <a:t>30mL</a:t>
                </a:r>
                <a:r>
                  <a:rPr lang="ja-JP" altLang="en-US" sz="2000" dirty="0">
                    <a:latin typeface="ＭＳ Ｐゴシック" charset="0"/>
                  </a:rPr>
                  <a:t>（日本酒</a:t>
                </a:r>
                <a:r>
                  <a:rPr lang="en-US" altLang="ja-JP" sz="2000" dirty="0">
                    <a:latin typeface="ＭＳ Ｐゴシック" charset="0"/>
                  </a:rPr>
                  <a:t>1</a:t>
                </a:r>
                <a:r>
                  <a:rPr lang="ja-JP" altLang="en-US" sz="2000" dirty="0">
                    <a:latin typeface="ＭＳ Ｐゴシック" charset="0"/>
                  </a:rPr>
                  <a:t>合）</a:t>
                </a:r>
                <a:r>
                  <a:rPr lang="en-US" altLang="ja-JP" sz="2000" dirty="0">
                    <a:latin typeface="ＭＳ Ｐゴシック" charset="0"/>
                  </a:rPr>
                  <a:t>/</a:t>
                </a:r>
                <a:r>
                  <a:rPr lang="ja-JP" altLang="en-US" sz="2000" dirty="0">
                    <a:latin typeface="ＭＳ Ｐゴシック" charset="0"/>
                  </a:rPr>
                  <a:t>日以下、女性</a:t>
                </a:r>
                <a:r>
                  <a:rPr lang="en-US" altLang="ja-JP" sz="2000" dirty="0">
                    <a:latin typeface="ＭＳ Ｐゴシック" charset="0"/>
                  </a:rPr>
                  <a:t>10</a:t>
                </a:r>
                <a:r>
                  <a:rPr lang="ja-JP" altLang="en-US" sz="2000" dirty="0">
                    <a:latin typeface="ＭＳ Ｐゴシック" charset="0"/>
                  </a:rPr>
                  <a:t>～</a:t>
                </a:r>
                <a:r>
                  <a:rPr lang="en-US" altLang="ja-JP" sz="2000" dirty="0">
                    <a:latin typeface="ＭＳ Ｐゴシック" charset="0"/>
                  </a:rPr>
                  <a:t>20mL/</a:t>
                </a:r>
                <a:r>
                  <a:rPr lang="ja-JP" altLang="en-US" sz="2000" dirty="0">
                    <a:latin typeface="ＭＳ Ｐゴシック" charset="0"/>
                  </a:rPr>
                  <a:t>日以下</a:t>
                </a:r>
              </a:p>
            </p:txBody>
          </p:sp>
        </p:grpSp>
        <p:grpSp>
          <p:nvGrpSpPr>
            <p:cNvPr id="16" name="Group 28">
              <a:extLst>
                <a:ext uri="{FF2B5EF4-FFF2-40B4-BE49-F238E27FC236}">
                  <a16:creationId xmlns:a16="http://schemas.microsoft.com/office/drawing/2014/main" id="{1A697FCA-68A8-AC41-8E27-97D4A98021F7}"/>
                </a:ext>
              </a:extLst>
            </p:cNvPr>
            <p:cNvGrpSpPr>
              <a:grpSpLocks/>
            </p:cNvGrpSpPr>
            <p:nvPr/>
          </p:nvGrpSpPr>
          <p:grpSpPr bwMode="auto">
            <a:xfrm>
              <a:off x="136" y="3475"/>
              <a:ext cx="4091" cy="340"/>
              <a:chOff x="158" y="3475"/>
              <a:chExt cx="4076" cy="348"/>
            </a:xfrm>
          </p:grpSpPr>
          <p:pic>
            <p:nvPicPr>
              <p:cNvPr id="17" name="Picture 29">
                <a:extLst>
                  <a:ext uri="{FF2B5EF4-FFF2-40B4-BE49-F238E27FC236}">
                    <a16:creationId xmlns:a16="http://schemas.microsoft.com/office/drawing/2014/main" id="{B9B3990F-4586-C24E-AD25-902CE326CF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 y="3475"/>
                <a:ext cx="363"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30">
                <a:extLst>
                  <a:ext uri="{FF2B5EF4-FFF2-40B4-BE49-F238E27FC236}">
                    <a16:creationId xmlns:a16="http://schemas.microsoft.com/office/drawing/2014/main" id="{1F4BDEC8-54EE-014F-B09B-6D0DC81F1CFE}"/>
                  </a:ext>
                </a:extLst>
              </p:cNvPr>
              <p:cNvSpPr txBox="1">
                <a:spLocks noChangeArrowheads="1"/>
              </p:cNvSpPr>
              <p:nvPr/>
            </p:nvSpPr>
            <p:spPr bwMode="auto">
              <a:xfrm>
                <a:off x="516" y="3504"/>
                <a:ext cx="3718"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defRPr kumimoji="1" sz="2800">
                    <a:solidFill>
                      <a:schemeClr val="tx1"/>
                    </a:solidFill>
                    <a:latin typeface="Arial" charset="0"/>
                    <a:ea typeface="ＭＳ Ｐゴシック" charset="0"/>
                    <a:cs typeface="ＭＳ Ｐゴシック" charset="0"/>
                  </a:defRPr>
                </a:lvl1pPr>
                <a:lvl2pPr marL="742950" indent="-285750">
                  <a:defRPr kumimoji="1" sz="2800">
                    <a:solidFill>
                      <a:schemeClr val="tx1"/>
                    </a:solidFill>
                    <a:latin typeface="Arial" charset="0"/>
                    <a:ea typeface="ＭＳ Ｐゴシック" charset="0"/>
                  </a:defRPr>
                </a:lvl2pPr>
                <a:lvl3pPr marL="1143000" indent="-228600">
                  <a:defRPr kumimoji="1" sz="2800">
                    <a:solidFill>
                      <a:schemeClr val="tx1"/>
                    </a:solidFill>
                    <a:latin typeface="Arial" charset="0"/>
                    <a:ea typeface="ＭＳ Ｐゴシック" charset="0"/>
                  </a:defRPr>
                </a:lvl3pPr>
                <a:lvl4pPr marL="1600200" indent="-228600">
                  <a:defRPr kumimoji="1" sz="2800">
                    <a:solidFill>
                      <a:schemeClr val="tx1"/>
                    </a:solidFill>
                    <a:latin typeface="Arial" charset="0"/>
                    <a:ea typeface="ＭＳ Ｐゴシック" charset="0"/>
                  </a:defRPr>
                </a:lvl4pPr>
                <a:lvl5pPr marL="2057400" indent="-228600">
                  <a:defRPr kumimoji="1" sz="2800">
                    <a:solidFill>
                      <a:schemeClr val="tx1"/>
                    </a:solidFill>
                    <a:latin typeface="Arial" charset="0"/>
                    <a:ea typeface="ＭＳ Ｐゴシック" charset="0"/>
                  </a:defRPr>
                </a:lvl5pPr>
                <a:lvl6pPr marL="2514600" indent="-228600" fontAlgn="base">
                  <a:spcBef>
                    <a:spcPct val="0"/>
                  </a:spcBef>
                  <a:spcAft>
                    <a:spcPct val="0"/>
                  </a:spcAft>
                  <a:defRPr kumimoji="1" sz="2800">
                    <a:solidFill>
                      <a:schemeClr val="tx1"/>
                    </a:solidFill>
                    <a:latin typeface="Arial" charset="0"/>
                    <a:ea typeface="ＭＳ Ｐゴシック" charset="0"/>
                  </a:defRPr>
                </a:lvl6pPr>
                <a:lvl7pPr marL="2971800" indent="-228600" fontAlgn="base">
                  <a:spcBef>
                    <a:spcPct val="0"/>
                  </a:spcBef>
                  <a:spcAft>
                    <a:spcPct val="0"/>
                  </a:spcAft>
                  <a:defRPr kumimoji="1" sz="2800">
                    <a:solidFill>
                      <a:schemeClr val="tx1"/>
                    </a:solidFill>
                    <a:latin typeface="Arial" charset="0"/>
                    <a:ea typeface="ＭＳ Ｐゴシック" charset="0"/>
                  </a:defRPr>
                </a:lvl7pPr>
                <a:lvl8pPr marL="3429000" indent="-228600" fontAlgn="base">
                  <a:spcBef>
                    <a:spcPct val="0"/>
                  </a:spcBef>
                  <a:spcAft>
                    <a:spcPct val="0"/>
                  </a:spcAft>
                  <a:defRPr kumimoji="1" sz="2800">
                    <a:solidFill>
                      <a:schemeClr val="tx1"/>
                    </a:solidFill>
                    <a:latin typeface="Arial" charset="0"/>
                    <a:ea typeface="ＭＳ Ｐゴシック" charset="0"/>
                  </a:defRPr>
                </a:lvl8pPr>
                <a:lvl9pPr marL="3886200" indent="-228600" fontAlgn="base">
                  <a:spcBef>
                    <a:spcPct val="0"/>
                  </a:spcBef>
                  <a:spcAft>
                    <a:spcPct val="0"/>
                  </a:spcAft>
                  <a:defRPr kumimoji="1" sz="2800">
                    <a:solidFill>
                      <a:schemeClr val="tx1"/>
                    </a:solidFill>
                    <a:latin typeface="Arial" charset="0"/>
                    <a:ea typeface="ＭＳ Ｐゴシック" charset="0"/>
                  </a:defRPr>
                </a:lvl9pPr>
              </a:lstStyle>
              <a:p>
                <a:pPr fontAlgn="base">
                  <a:spcBef>
                    <a:spcPct val="0"/>
                  </a:spcBef>
                  <a:spcAft>
                    <a:spcPct val="0"/>
                  </a:spcAft>
                </a:pPr>
                <a:r>
                  <a:rPr lang="ja-JP" altLang="en-US" sz="2400" dirty="0">
                    <a:latin typeface="ＭＳ Ｐゴシック" charset="0"/>
                  </a:rPr>
                  <a:t>運動：</a:t>
                </a:r>
                <a:r>
                  <a:rPr lang="ja-JP" altLang="en-US" sz="1800" dirty="0">
                    <a:latin typeface="ＭＳ Ｐゴシック" charset="0"/>
                  </a:rPr>
                  <a:t>血圧、尿蛋白、腎機能などを見ながら運動量を調節</a:t>
                </a:r>
              </a:p>
            </p:txBody>
          </p:sp>
        </p:grpSp>
      </p:grpSp>
    </p:spTree>
    <p:extLst>
      <p:ext uri="{BB962C8B-B14F-4D97-AF65-F5344CB8AC3E}">
        <p14:creationId xmlns:p14="http://schemas.microsoft.com/office/powerpoint/2010/main" val="163707253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A917F8A-14FF-AE4C-A4CB-D03352F9191B}"/>
              </a:ext>
            </a:extLst>
          </p:cNvPr>
          <p:cNvSpPr/>
          <p:nvPr/>
        </p:nvSpPr>
        <p:spPr>
          <a:xfrm>
            <a:off x="873711" y="3290054"/>
            <a:ext cx="7396577" cy="646331"/>
          </a:xfrm>
          <a:prstGeom prst="rect">
            <a:avLst/>
          </a:prstGeom>
        </p:spPr>
        <p:txBody>
          <a:bodyPr wrap="none">
            <a:spAutoFit/>
          </a:bodyPr>
          <a:lstStyle/>
          <a:p>
            <a:pPr fontAlgn="base">
              <a:spcBef>
                <a:spcPct val="0"/>
              </a:spcBef>
              <a:spcAft>
                <a:spcPct val="0"/>
              </a:spcAft>
            </a:pPr>
            <a:r>
              <a:rPr lang="en-US" altLang="ja-JP" sz="3600" dirty="0">
                <a:solidFill>
                  <a:srgbClr val="000000"/>
                </a:solidFill>
                <a:latin typeface="+mn-ea"/>
              </a:rPr>
              <a:t>Q.</a:t>
            </a:r>
            <a:r>
              <a:rPr lang="ja-JP" altLang="en-US" sz="3600" dirty="0">
                <a:solidFill>
                  <a:srgbClr val="000000"/>
                </a:solidFill>
                <a:latin typeface="+mn-ea"/>
              </a:rPr>
              <a:t>低蛋白食の効果はどうでしょうか？</a:t>
            </a:r>
          </a:p>
        </p:txBody>
      </p:sp>
    </p:spTree>
    <p:extLst>
      <p:ext uri="{BB962C8B-B14F-4D97-AF65-F5344CB8AC3E}">
        <p14:creationId xmlns:p14="http://schemas.microsoft.com/office/powerpoint/2010/main" val="1884304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7" y="812356"/>
            <a:ext cx="8074025" cy="5734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638702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テキスト ボックス 38">
            <a:extLst>
              <a:ext uri="{FF2B5EF4-FFF2-40B4-BE49-F238E27FC236}">
                <a16:creationId xmlns:a16="http://schemas.microsoft.com/office/drawing/2014/main" id="{1BF2D23F-A1B8-574A-9027-B81B5BE9A774}"/>
              </a:ext>
            </a:extLst>
          </p:cNvPr>
          <p:cNvSpPr txBox="1"/>
          <p:nvPr/>
        </p:nvSpPr>
        <p:spPr>
          <a:xfrm>
            <a:off x="836041" y="3595182"/>
            <a:ext cx="7471917" cy="3046988"/>
          </a:xfrm>
          <a:prstGeom prst="rect">
            <a:avLst/>
          </a:prstGeom>
          <a:noFill/>
          <a:ln>
            <a:solidFill>
              <a:schemeClr val="tx1"/>
            </a:solidFill>
          </a:ln>
        </p:spPr>
        <p:txBody>
          <a:bodyPr wrap="none" rtlCol="0">
            <a:spAutoFit/>
          </a:bodyPr>
          <a:lstStyle/>
          <a:p>
            <a:pPr fontAlgn="base">
              <a:spcBef>
                <a:spcPct val="0"/>
              </a:spcBef>
              <a:spcAft>
                <a:spcPct val="0"/>
              </a:spcAft>
            </a:pPr>
            <a:r>
              <a:rPr lang="ja-JP" altLang="en-US" sz="3200" dirty="0">
                <a:latin typeface="+mn-ea"/>
              </a:rPr>
              <a:t>＊ステージ</a:t>
            </a:r>
            <a:r>
              <a:rPr lang="en-US" altLang="ja-JP" sz="3200" dirty="0">
                <a:latin typeface="+mn-ea"/>
              </a:rPr>
              <a:t>G3b</a:t>
            </a:r>
            <a:r>
              <a:rPr lang="ja-JP" altLang="en-US" sz="3200" dirty="0">
                <a:latin typeface="+mn-ea"/>
              </a:rPr>
              <a:t>より</a:t>
            </a:r>
            <a:endParaRPr lang="en-US" altLang="ja-JP" sz="3200" dirty="0">
              <a:latin typeface="+mn-ea"/>
            </a:endParaRPr>
          </a:p>
          <a:p>
            <a:pPr fontAlgn="base">
              <a:spcBef>
                <a:spcPct val="0"/>
              </a:spcBef>
              <a:spcAft>
                <a:spcPct val="0"/>
              </a:spcAft>
            </a:pPr>
            <a:endParaRPr lang="en-US" altLang="ja-JP" sz="3200" dirty="0">
              <a:latin typeface="+mn-ea"/>
            </a:endParaRPr>
          </a:p>
          <a:p>
            <a:pPr fontAlgn="base">
              <a:spcBef>
                <a:spcPct val="0"/>
              </a:spcBef>
              <a:spcAft>
                <a:spcPct val="0"/>
              </a:spcAft>
            </a:pPr>
            <a:r>
              <a:rPr lang="ja-JP" altLang="en-US" sz="3200" dirty="0">
                <a:latin typeface="+mn-ea"/>
              </a:rPr>
              <a:t>＊蛋白制限　</a:t>
            </a:r>
            <a:r>
              <a:rPr lang="en-US" altLang="ja-JP" sz="3200" dirty="0">
                <a:latin typeface="+mn-ea"/>
              </a:rPr>
              <a:t>0.6〜0.8g</a:t>
            </a:r>
            <a:r>
              <a:rPr lang="ja-JP" altLang="en-US" sz="3200" dirty="0">
                <a:latin typeface="+mn-ea"/>
              </a:rPr>
              <a:t>／</a:t>
            </a:r>
            <a:r>
              <a:rPr lang="en-US" altLang="ja-JP" sz="3200" dirty="0">
                <a:latin typeface="+mn-ea"/>
              </a:rPr>
              <a:t>kg </a:t>
            </a:r>
            <a:r>
              <a:rPr lang="ja-JP" altLang="en-US" sz="3200" dirty="0">
                <a:latin typeface="+mn-ea"/>
              </a:rPr>
              <a:t>標準体重／日</a:t>
            </a:r>
            <a:endParaRPr lang="en-US" altLang="ja-JP" sz="3200" dirty="0">
              <a:latin typeface="+mn-ea"/>
            </a:endParaRPr>
          </a:p>
          <a:p>
            <a:pPr fontAlgn="base">
              <a:spcBef>
                <a:spcPct val="0"/>
              </a:spcBef>
              <a:spcAft>
                <a:spcPct val="0"/>
              </a:spcAft>
            </a:pPr>
            <a:endParaRPr lang="en-US" altLang="ja-JP" sz="3200" dirty="0">
              <a:latin typeface="+mn-ea"/>
            </a:endParaRPr>
          </a:p>
          <a:p>
            <a:pPr fontAlgn="base">
              <a:spcBef>
                <a:spcPct val="0"/>
              </a:spcBef>
              <a:spcAft>
                <a:spcPct val="0"/>
              </a:spcAft>
            </a:pPr>
            <a:r>
              <a:rPr lang="ja-JP" altLang="ja-JP" sz="3200" dirty="0">
                <a:latin typeface="+mn-ea"/>
              </a:rPr>
              <a:t>＊</a:t>
            </a:r>
            <a:r>
              <a:rPr lang="ja-JP" altLang="en-US" sz="3200" dirty="0">
                <a:latin typeface="+mn-ea"/>
              </a:rPr>
              <a:t>安全に配慮した指導が必要</a:t>
            </a:r>
            <a:endParaRPr lang="en-US" altLang="ja-JP" sz="3200" dirty="0">
              <a:latin typeface="+mn-ea"/>
            </a:endParaRPr>
          </a:p>
          <a:p>
            <a:pPr fontAlgn="base">
              <a:spcBef>
                <a:spcPct val="0"/>
              </a:spcBef>
              <a:spcAft>
                <a:spcPct val="0"/>
              </a:spcAft>
            </a:pPr>
            <a:r>
              <a:rPr lang="ja-JP" altLang="ja-JP" sz="3200" dirty="0">
                <a:latin typeface="+mn-ea"/>
              </a:rPr>
              <a:t>　　</a:t>
            </a:r>
            <a:r>
              <a:rPr lang="ja-JP" altLang="en-US" sz="3200" dirty="0">
                <a:latin typeface="+mn-ea"/>
              </a:rPr>
              <a:t>（エネルギー不足）</a:t>
            </a:r>
            <a:endParaRPr lang="en-US" altLang="ja-JP" sz="3200" dirty="0">
              <a:latin typeface="+mn-ea"/>
            </a:endParaRPr>
          </a:p>
        </p:txBody>
      </p:sp>
      <p:sp>
        <p:nvSpPr>
          <p:cNvPr id="40" name="テキスト ボックス 39">
            <a:extLst>
              <a:ext uri="{FF2B5EF4-FFF2-40B4-BE49-F238E27FC236}">
                <a16:creationId xmlns:a16="http://schemas.microsoft.com/office/drawing/2014/main" id="{C3A0D845-DE1B-E249-828F-BB1130B4631D}"/>
              </a:ext>
            </a:extLst>
          </p:cNvPr>
          <p:cNvSpPr txBox="1"/>
          <p:nvPr/>
        </p:nvSpPr>
        <p:spPr>
          <a:xfrm>
            <a:off x="1140330" y="682060"/>
            <a:ext cx="6800260" cy="2862322"/>
          </a:xfrm>
          <a:prstGeom prst="rect">
            <a:avLst/>
          </a:prstGeom>
          <a:noFill/>
        </p:spPr>
        <p:txBody>
          <a:bodyPr wrap="none" rtlCol="0">
            <a:spAutoFit/>
          </a:bodyPr>
          <a:lstStyle/>
          <a:p>
            <a:pPr fontAlgn="base">
              <a:spcBef>
                <a:spcPct val="0"/>
              </a:spcBef>
              <a:spcAft>
                <a:spcPct val="0"/>
              </a:spcAft>
            </a:pPr>
            <a:r>
              <a:rPr lang="ja-JP" altLang="en-US" sz="3600" dirty="0">
                <a:latin typeface="+mn-ea"/>
              </a:rPr>
              <a:t>＊腎代替療法が必要となるまでの</a:t>
            </a:r>
            <a:endParaRPr lang="en-US" altLang="ja-JP" sz="3600" dirty="0">
              <a:latin typeface="+mn-ea"/>
            </a:endParaRPr>
          </a:p>
          <a:p>
            <a:pPr fontAlgn="base">
              <a:spcBef>
                <a:spcPct val="0"/>
              </a:spcBef>
              <a:spcAft>
                <a:spcPct val="0"/>
              </a:spcAft>
            </a:pPr>
            <a:r>
              <a:rPr lang="ja-JP" altLang="en-US" sz="3600" dirty="0">
                <a:latin typeface="+mn-ea"/>
              </a:rPr>
              <a:t>　</a:t>
            </a:r>
            <a:r>
              <a:rPr lang="en-US" altLang="ja-JP" sz="3600" dirty="0">
                <a:latin typeface="+mn-ea"/>
              </a:rPr>
              <a:t> </a:t>
            </a:r>
            <a:r>
              <a:rPr lang="ja-JP" altLang="en-US" sz="3600" dirty="0">
                <a:latin typeface="+mn-ea"/>
              </a:rPr>
              <a:t>時間を延長する</a:t>
            </a:r>
            <a:endParaRPr lang="en-US" altLang="ja-JP" sz="3600" dirty="0">
              <a:latin typeface="+mn-ea"/>
            </a:endParaRPr>
          </a:p>
          <a:p>
            <a:pPr fontAlgn="base">
              <a:spcBef>
                <a:spcPct val="0"/>
              </a:spcBef>
              <a:spcAft>
                <a:spcPct val="0"/>
              </a:spcAft>
            </a:pPr>
            <a:endParaRPr lang="en-US" altLang="ja-JP" sz="3600" dirty="0">
              <a:latin typeface="+mn-ea"/>
            </a:endParaRPr>
          </a:p>
          <a:p>
            <a:pPr fontAlgn="base">
              <a:spcBef>
                <a:spcPct val="0"/>
              </a:spcBef>
              <a:spcAft>
                <a:spcPct val="0"/>
              </a:spcAft>
            </a:pPr>
            <a:r>
              <a:rPr lang="ja-JP" altLang="en-US" sz="3600" dirty="0">
                <a:latin typeface="+mn-ea"/>
              </a:rPr>
              <a:t>＊腎機能の低下速度を抑制する</a:t>
            </a:r>
            <a:endParaRPr lang="en-US" altLang="ja-JP" sz="3600" dirty="0">
              <a:latin typeface="+mn-ea"/>
            </a:endParaRPr>
          </a:p>
          <a:p>
            <a:pPr fontAlgn="base">
              <a:spcBef>
                <a:spcPct val="0"/>
              </a:spcBef>
              <a:spcAft>
                <a:spcPct val="0"/>
              </a:spcAft>
            </a:pPr>
            <a:r>
              <a:rPr lang="ja-JP" altLang="en-US" sz="3600" dirty="0">
                <a:latin typeface="+mn-ea"/>
              </a:rPr>
              <a:t>　</a:t>
            </a:r>
            <a:r>
              <a:rPr lang="en-US" altLang="ja-JP" sz="3600" dirty="0">
                <a:latin typeface="+mn-ea"/>
              </a:rPr>
              <a:t> </a:t>
            </a:r>
            <a:r>
              <a:rPr lang="ja-JP" altLang="en-US" sz="3600" dirty="0">
                <a:latin typeface="+mn-ea"/>
              </a:rPr>
              <a:t>効果には乏しい</a:t>
            </a:r>
          </a:p>
        </p:txBody>
      </p:sp>
    </p:spTree>
    <p:extLst>
      <p:ext uri="{BB962C8B-B14F-4D97-AF65-F5344CB8AC3E}">
        <p14:creationId xmlns:p14="http://schemas.microsoft.com/office/powerpoint/2010/main" val="112460872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3"/>
          <p:cNvSpPr txBox="1">
            <a:spLocks/>
          </p:cNvSpPr>
          <p:nvPr/>
        </p:nvSpPr>
        <p:spPr bwMode="auto">
          <a:xfrm>
            <a:off x="1802652" y="3105834"/>
            <a:ext cx="553869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spcBef>
                <a:spcPct val="0"/>
              </a:spcBef>
              <a:buNone/>
            </a:pPr>
            <a:r>
              <a:rPr lang="en-US" altLang="ja-JP" sz="3600" dirty="0">
                <a:solidFill>
                  <a:srgbClr val="000000"/>
                </a:solidFill>
                <a:latin typeface="+mn-ea"/>
              </a:rPr>
              <a:t>Q. </a:t>
            </a:r>
            <a:r>
              <a:rPr lang="ja-JP" altLang="en-US" sz="3600" dirty="0">
                <a:solidFill>
                  <a:srgbClr val="000000"/>
                </a:solidFill>
                <a:latin typeface="+mn-ea"/>
              </a:rPr>
              <a:t>私は透析になりますか？</a:t>
            </a:r>
          </a:p>
        </p:txBody>
      </p:sp>
    </p:spTree>
    <p:extLst>
      <p:ext uri="{BB962C8B-B14F-4D97-AF65-F5344CB8AC3E}">
        <p14:creationId xmlns:p14="http://schemas.microsoft.com/office/powerpoint/2010/main" val="235374665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01997" y="15742"/>
            <a:ext cx="2276585" cy="369332"/>
          </a:xfrm>
          <a:prstGeom prst="rect">
            <a:avLst/>
          </a:prstGeom>
          <a:noFill/>
        </p:spPr>
        <p:txBody>
          <a:bodyPr wrap="none" rtlCol="0">
            <a:spAutoFit/>
          </a:bodyPr>
          <a:lstStyle/>
          <a:p>
            <a:pPr algn="ctr" fontAlgn="base">
              <a:spcBef>
                <a:spcPct val="0"/>
              </a:spcBef>
              <a:spcAft>
                <a:spcPct val="0"/>
              </a:spcAft>
            </a:pPr>
            <a:r>
              <a:rPr lang="ja-JP" altLang="en-US" b="1" dirty="0">
                <a:solidFill>
                  <a:schemeClr val="bg1"/>
                </a:solidFill>
                <a:latin typeface="ＭＳ Ｐゴシック"/>
              </a:rPr>
              <a:t>腎機能の経時的変化</a:t>
            </a:r>
          </a:p>
        </p:txBody>
      </p:sp>
      <p:grpSp>
        <p:nvGrpSpPr>
          <p:cNvPr id="6" name="Group 51">
            <a:extLst>
              <a:ext uri="{FF2B5EF4-FFF2-40B4-BE49-F238E27FC236}">
                <a16:creationId xmlns:a16="http://schemas.microsoft.com/office/drawing/2014/main" id="{79D55064-9151-2A4A-AADB-53257E010F1F}"/>
              </a:ext>
            </a:extLst>
          </p:cNvPr>
          <p:cNvGrpSpPr>
            <a:grpSpLocks/>
          </p:cNvGrpSpPr>
          <p:nvPr/>
        </p:nvGrpSpPr>
        <p:grpSpPr bwMode="auto">
          <a:xfrm>
            <a:off x="305951" y="1239366"/>
            <a:ext cx="8172838" cy="5257579"/>
            <a:chOff x="65" y="600"/>
            <a:chExt cx="6135" cy="3517"/>
          </a:xfrm>
        </p:grpSpPr>
        <p:sp>
          <p:nvSpPr>
            <p:cNvPr id="7" name="Line 5">
              <a:extLst>
                <a:ext uri="{FF2B5EF4-FFF2-40B4-BE49-F238E27FC236}">
                  <a16:creationId xmlns:a16="http://schemas.microsoft.com/office/drawing/2014/main" id="{D8A29499-5B73-E64A-AA36-F9F8DB4CF7B2}"/>
                </a:ext>
              </a:extLst>
            </p:cNvPr>
            <p:cNvSpPr>
              <a:spLocks noChangeShapeType="1"/>
            </p:cNvSpPr>
            <p:nvPr/>
          </p:nvSpPr>
          <p:spPr bwMode="auto">
            <a:xfrm>
              <a:off x="2995" y="2116"/>
              <a:ext cx="45" cy="329"/>
            </a:xfrm>
            <a:prstGeom prst="line">
              <a:avLst/>
            </a:prstGeom>
            <a:noFill/>
            <a:ln w="28575">
              <a:solidFill>
                <a:srgbClr val="008000"/>
              </a:solidFill>
              <a:round/>
              <a:headEnd/>
              <a:tailEnd/>
            </a:ln>
          </p:spPr>
          <p:txBody>
            <a:bodyPr/>
            <a:lstStyle/>
            <a:p>
              <a:pPr fontAlgn="base">
                <a:spcBef>
                  <a:spcPct val="0"/>
                </a:spcBef>
                <a:spcAft>
                  <a:spcPct val="0"/>
                </a:spcAft>
              </a:pPr>
              <a:endParaRPr lang="ja-JP" altLang="en-US" sz="2800" dirty="0">
                <a:solidFill>
                  <a:srgbClr val="000000"/>
                </a:solidFill>
              </a:endParaRPr>
            </a:p>
          </p:txBody>
        </p:sp>
        <p:sp>
          <p:nvSpPr>
            <p:cNvPr id="8" name="Text Box 7">
              <a:extLst>
                <a:ext uri="{FF2B5EF4-FFF2-40B4-BE49-F238E27FC236}">
                  <a16:creationId xmlns:a16="http://schemas.microsoft.com/office/drawing/2014/main" id="{F0D75798-3CEA-1E42-AD3C-6FCB0023DF6A}"/>
                </a:ext>
              </a:extLst>
            </p:cNvPr>
            <p:cNvSpPr txBox="1">
              <a:spLocks noChangeArrowheads="1"/>
            </p:cNvSpPr>
            <p:nvPr/>
          </p:nvSpPr>
          <p:spPr bwMode="auto">
            <a:xfrm>
              <a:off x="2650" y="3767"/>
              <a:ext cx="1756" cy="350"/>
            </a:xfrm>
            <a:prstGeom prst="rect">
              <a:avLst/>
            </a:prstGeom>
            <a:noFill/>
            <a:ln w="9525">
              <a:noFill/>
              <a:miter lim="800000"/>
              <a:headEnd/>
              <a:tailEnd/>
            </a:ln>
          </p:spPr>
          <p:txBody>
            <a:bodyPr wrap="none">
              <a:spAutoFit/>
            </a:bodyPr>
            <a:lstStyle/>
            <a:p>
              <a:pPr algn="ctr" fontAlgn="base">
                <a:spcBef>
                  <a:spcPct val="0"/>
                </a:spcBef>
                <a:spcAft>
                  <a:spcPct val="0"/>
                </a:spcAft>
              </a:pPr>
              <a:r>
                <a:rPr lang="ja-JP" altLang="en-US" sz="2800" dirty="0">
                  <a:solidFill>
                    <a:srgbClr val="000000"/>
                  </a:solidFill>
                  <a:latin typeface="+mn-ea"/>
                </a:rPr>
                <a:t>罹病期間（年）</a:t>
              </a:r>
            </a:p>
          </p:txBody>
        </p:sp>
        <p:grpSp>
          <p:nvGrpSpPr>
            <p:cNvPr id="9" name="グループ化 51">
              <a:extLst>
                <a:ext uri="{FF2B5EF4-FFF2-40B4-BE49-F238E27FC236}">
                  <a16:creationId xmlns:a16="http://schemas.microsoft.com/office/drawing/2014/main" id="{09790DA5-A24A-B943-A9F6-3EE0408F44C8}"/>
                </a:ext>
              </a:extLst>
            </p:cNvPr>
            <p:cNvGrpSpPr>
              <a:grpSpLocks/>
            </p:cNvGrpSpPr>
            <p:nvPr/>
          </p:nvGrpSpPr>
          <p:grpSpPr bwMode="auto">
            <a:xfrm>
              <a:off x="65" y="1236"/>
              <a:ext cx="757" cy="1925"/>
              <a:chOff x="-108715" y="1417488"/>
              <a:chExt cx="1199822" cy="3060166"/>
            </a:xfrm>
          </p:grpSpPr>
          <p:sp>
            <p:nvSpPr>
              <p:cNvPr id="49" name="Text Box 6">
                <a:extLst>
                  <a:ext uri="{FF2B5EF4-FFF2-40B4-BE49-F238E27FC236}">
                    <a16:creationId xmlns:a16="http://schemas.microsoft.com/office/drawing/2014/main" id="{4E1814FB-6E4B-FD4B-9E4A-2AB2BFA9629C}"/>
                  </a:ext>
                </a:extLst>
              </p:cNvPr>
              <p:cNvSpPr txBox="1">
                <a:spLocks noChangeArrowheads="1"/>
              </p:cNvSpPr>
              <p:nvPr/>
            </p:nvSpPr>
            <p:spPr bwMode="auto">
              <a:xfrm rot="10800000">
                <a:off x="-108715" y="2486178"/>
                <a:ext cx="658913" cy="870395"/>
              </a:xfrm>
              <a:prstGeom prst="rect">
                <a:avLst/>
              </a:prstGeom>
              <a:noFill/>
              <a:ln w="9525">
                <a:noFill/>
                <a:miter lim="800000"/>
                <a:headEnd/>
                <a:tailEnd/>
              </a:ln>
            </p:spPr>
            <p:txBody>
              <a:bodyPr vert="eaVert" wrap="none">
                <a:spAutoFit/>
              </a:bodyPr>
              <a:lstStyle/>
              <a:p>
                <a:pPr algn="ctr" fontAlgn="base">
                  <a:spcBef>
                    <a:spcPct val="0"/>
                  </a:spcBef>
                  <a:spcAft>
                    <a:spcPct val="0"/>
                  </a:spcAft>
                </a:pPr>
                <a:r>
                  <a:rPr lang="en-US" altLang="ja-JP" sz="2400" dirty="0">
                    <a:solidFill>
                      <a:srgbClr val="000000"/>
                    </a:solidFill>
                    <a:latin typeface="+mn-ea"/>
                  </a:rPr>
                  <a:t>eGFR</a:t>
                </a:r>
              </a:p>
            </p:txBody>
          </p:sp>
          <p:sp>
            <p:nvSpPr>
              <p:cNvPr id="50" name="Rectangle 9">
                <a:extLst>
                  <a:ext uri="{FF2B5EF4-FFF2-40B4-BE49-F238E27FC236}">
                    <a16:creationId xmlns:a16="http://schemas.microsoft.com/office/drawing/2014/main" id="{9D3F75D8-3D2D-C940-A4F0-F2FBA84E4668}"/>
                  </a:ext>
                </a:extLst>
              </p:cNvPr>
              <p:cNvSpPr>
                <a:spLocks noChangeArrowheads="1"/>
              </p:cNvSpPr>
              <p:nvPr/>
            </p:nvSpPr>
            <p:spPr bwMode="auto">
              <a:xfrm rot="16200000">
                <a:off x="-750258" y="2636288"/>
                <a:ext cx="3060166" cy="622565"/>
              </a:xfrm>
              <a:prstGeom prst="rect">
                <a:avLst/>
              </a:prstGeom>
              <a:solidFill>
                <a:schemeClr val="bg1"/>
              </a:solidFill>
              <a:ln w="9525">
                <a:noFill/>
                <a:miter lim="800000"/>
                <a:headEnd/>
                <a:tailEnd/>
              </a:ln>
            </p:spPr>
            <p:txBody>
              <a:bodyPr wrap="none">
                <a:spAutoFit/>
              </a:bodyPr>
              <a:lstStyle/>
              <a:p>
                <a:pPr fontAlgn="base">
                  <a:spcBef>
                    <a:spcPct val="0"/>
                  </a:spcBef>
                  <a:spcAft>
                    <a:spcPct val="0"/>
                  </a:spcAft>
                </a:pPr>
                <a:r>
                  <a:rPr lang="ja-JP" altLang="en-US" sz="2800" dirty="0">
                    <a:solidFill>
                      <a:srgbClr val="000000"/>
                    </a:solidFill>
                    <a:latin typeface="+mn-ea"/>
                  </a:rPr>
                  <a:t>（</a:t>
                </a:r>
                <a:r>
                  <a:rPr lang="en-US" altLang="ja-JP" sz="2800" dirty="0">
                    <a:solidFill>
                      <a:srgbClr val="000000"/>
                    </a:solidFill>
                    <a:latin typeface="+mn-ea"/>
                  </a:rPr>
                  <a:t>mL/min/1.73m</a:t>
                </a:r>
                <a:r>
                  <a:rPr lang="en-US" altLang="ja-JP" sz="2800" baseline="30000" dirty="0">
                    <a:solidFill>
                      <a:srgbClr val="000000"/>
                    </a:solidFill>
                    <a:latin typeface="+mn-ea"/>
                  </a:rPr>
                  <a:t>2</a:t>
                </a:r>
                <a:r>
                  <a:rPr lang="ja-JP" altLang="en-US" sz="2800" dirty="0">
                    <a:solidFill>
                      <a:srgbClr val="000000"/>
                    </a:solidFill>
                    <a:latin typeface="+mn-ea"/>
                  </a:rPr>
                  <a:t>）</a:t>
                </a:r>
              </a:p>
            </p:txBody>
          </p:sp>
        </p:grpSp>
        <p:sp>
          <p:nvSpPr>
            <p:cNvPr id="10" name="Line 11">
              <a:extLst>
                <a:ext uri="{FF2B5EF4-FFF2-40B4-BE49-F238E27FC236}">
                  <a16:creationId xmlns:a16="http://schemas.microsoft.com/office/drawing/2014/main" id="{675C4266-D8F5-124F-B60C-099593C3170D}"/>
                </a:ext>
              </a:extLst>
            </p:cNvPr>
            <p:cNvSpPr>
              <a:spLocks noChangeShapeType="1"/>
            </p:cNvSpPr>
            <p:nvPr/>
          </p:nvSpPr>
          <p:spPr bwMode="auto">
            <a:xfrm>
              <a:off x="1268" y="646"/>
              <a:ext cx="0" cy="2940"/>
            </a:xfrm>
            <a:prstGeom prst="line">
              <a:avLst/>
            </a:prstGeom>
            <a:noFill/>
            <a:ln w="28575">
              <a:solidFill>
                <a:schemeClr val="tx1"/>
              </a:solidFill>
              <a:round/>
              <a:headEnd/>
              <a:tailEnd/>
            </a:ln>
          </p:spPr>
          <p:txBody>
            <a:bodyPr/>
            <a:lstStyle/>
            <a:p>
              <a:pPr fontAlgn="base">
                <a:spcBef>
                  <a:spcPct val="0"/>
                </a:spcBef>
                <a:spcAft>
                  <a:spcPct val="0"/>
                </a:spcAft>
              </a:pPr>
              <a:endParaRPr lang="ja-JP" altLang="en-US" sz="2800" dirty="0">
                <a:solidFill>
                  <a:srgbClr val="000000"/>
                </a:solidFill>
              </a:endParaRPr>
            </a:p>
          </p:txBody>
        </p:sp>
        <p:sp>
          <p:nvSpPr>
            <p:cNvPr id="11" name="Line 12">
              <a:extLst>
                <a:ext uri="{FF2B5EF4-FFF2-40B4-BE49-F238E27FC236}">
                  <a16:creationId xmlns:a16="http://schemas.microsoft.com/office/drawing/2014/main" id="{2989E3E1-3052-C047-A5FA-0B90EA742E8B}"/>
                </a:ext>
              </a:extLst>
            </p:cNvPr>
            <p:cNvSpPr>
              <a:spLocks noChangeShapeType="1"/>
            </p:cNvSpPr>
            <p:nvPr/>
          </p:nvSpPr>
          <p:spPr bwMode="auto">
            <a:xfrm>
              <a:off x="1170" y="3460"/>
              <a:ext cx="4646" cy="0"/>
            </a:xfrm>
            <a:prstGeom prst="line">
              <a:avLst/>
            </a:prstGeom>
            <a:noFill/>
            <a:ln w="28575">
              <a:solidFill>
                <a:schemeClr val="tx1"/>
              </a:solidFill>
              <a:round/>
              <a:headEnd/>
              <a:tailEnd/>
            </a:ln>
          </p:spPr>
          <p:txBody>
            <a:bodyPr/>
            <a:lstStyle/>
            <a:p>
              <a:pPr fontAlgn="base">
                <a:spcBef>
                  <a:spcPct val="0"/>
                </a:spcBef>
                <a:spcAft>
                  <a:spcPct val="0"/>
                </a:spcAft>
              </a:pPr>
              <a:endParaRPr lang="ja-JP" altLang="en-US" sz="2800" dirty="0">
                <a:solidFill>
                  <a:srgbClr val="000000"/>
                </a:solidFill>
              </a:endParaRPr>
            </a:p>
          </p:txBody>
        </p:sp>
        <p:sp>
          <p:nvSpPr>
            <p:cNvPr id="12" name="Line 13">
              <a:extLst>
                <a:ext uri="{FF2B5EF4-FFF2-40B4-BE49-F238E27FC236}">
                  <a16:creationId xmlns:a16="http://schemas.microsoft.com/office/drawing/2014/main" id="{1B37FD7C-927D-4849-95AB-856E5C7E89F2}"/>
                </a:ext>
              </a:extLst>
            </p:cNvPr>
            <p:cNvSpPr>
              <a:spLocks noChangeShapeType="1"/>
            </p:cNvSpPr>
            <p:nvPr/>
          </p:nvSpPr>
          <p:spPr bwMode="auto">
            <a:xfrm>
              <a:off x="1190" y="933"/>
              <a:ext cx="78" cy="0"/>
            </a:xfrm>
            <a:prstGeom prst="line">
              <a:avLst/>
            </a:prstGeom>
            <a:noFill/>
            <a:ln w="28575">
              <a:solidFill>
                <a:schemeClr val="tx1"/>
              </a:solidFill>
              <a:round/>
              <a:headEnd/>
              <a:tailEnd/>
            </a:ln>
          </p:spPr>
          <p:txBody>
            <a:bodyPr/>
            <a:lstStyle/>
            <a:p>
              <a:pPr fontAlgn="base">
                <a:spcBef>
                  <a:spcPct val="0"/>
                </a:spcBef>
                <a:spcAft>
                  <a:spcPct val="0"/>
                </a:spcAft>
              </a:pPr>
              <a:endParaRPr lang="ja-JP" altLang="en-US" sz="2800" dirty="0">
                <a:solidFill>
                  <a:srgbClr val="000000"/>
                </a:solidFill>
              </a:endParaRPr>
            </a:p>
          </p:txBody>
        </p:sp>
        <p:sp>
          <p:nvSpPr>
            <p:cNvPr id="13" name="Line 14">
              <a:extLst>
                <a:ext uri="{FF2B5EF4-FFF2-40B4-BE49-F238E27FC236}">
                  <a16:creationId xmlns:a16="http://schemas.microsoft.com/office/drawing/2014/main" id="{FD23565E-0754-D14C-98D4-F8EB486B71B3}"/>
                </a:ext>
              </a:extLst>
            </p:cNvPr>
            <p:cNvSpPr>
              <a:spLocks noChangeShapeType="1"/>
            </p:cNvSpPr>
            <p:nvPr/>
          </p:nvSpPr>
          <p:spPr bwMode="auto">
            <a:xfrm>
              <a:off x="1196" y="2193"/>
              <a:ext cx="78" cy="0"/>
            </a:xfrm>
            <a:prstGeom prst="line">
              <a:avLst/>
            </a:prstGeom>
            <a:noFill/>
            <a:ln w="28575">
              <a:solidFill>
                <a:schemeClr val="tx1"/>
              </a:solidFill>
              <a:round/>
              <a:headEnd/>
              <a:tailEnd/>
            </a:ln>
          </p:spPr>
          <p:txBody>
            <a:bodyPr/>
            <a:lstStyle/>
            <a:p>
              <a:pPr fontAlgn="base">
                <a:spcBef>
                  <a:spcPct val="0"/>
                </a:spcBef>
                <a:spcAft>
                  <a:spcPct val="0"/>
                </a:spcAft>
              </a:pPr>
              <a:endParaRPr lang="ja-JP" altLang="en-US" sz="2800" dirty="0">
                <a:solidFill>
                  <a:srgbClr val="000000"/>
                </a:solidFill>
              </a:endParaRPr>
            </a:p>
          </p:txBody>
        </p:sp>
        <p:sp>
          <p:nvSpPr>
            <p:cNvPr id="14" name="Line 15">
              <a:extLst>
                <a:ext uri="{FF2B5EF4-FFF2-40B4-BE49-F238E27FC236}">
                  <a16:creationId xmlns:a16="http://schemas.microsoft.com/office/drawing/2014/main" id="{EB4ECED7-364A-3646-BF68-5A477668A85E}"/>
                </a:ext>
              </a:extLst>
            </p:cNvPr>
            <p:cNvSpPr>
              <a:spLocks noChangeShapeType="1"/>
            </p:cNvSpPr>
            <p:nvPr/>
          </p:nvSpPr>
          <p:spPr bwMode="auto">
            <a:xfrm>
              <a:off x="2178" y="3465"/>
              <a:ext cx="0" cy="76"/>
            </a:xfrm>
            <a:prstGeom prst="line">
              <a:avLst/>
            </a:prstGeom>
            <a:noFill/>
            <a:ln w="28575">
              <a:solidFill>
                <a:schemeClr val="tx1"/>
              </a:solidFill>
              <a:round/>
              <a:headEnd/>
              <a:tailEnd/>
            </a:ln>
          </p:spPr>
          <p:txBody>
            <a:bodyPr/>
            <a:lstStyle/>
            <a:p>
              <a:pPr fontAlgn="base">
                <a:spcBef>
                  <a:spcPct val="0"/>
                </a:spcBef>
                <a:spcAft>
                  <a:spcPct val="0"/>
                </a:spcAft>
              </a:pPr>
              <a:endParaRPr lang="ja-JP" altLang="en-US" sz="2800" dirty="0">
                <a:solidFill>
                  <a:srgbClr val="000000"/>
                </a:solidFill>
              </a:endParaRPr>
            </a:p>
          </p:txBody>
        </p:sp>
        <p:sp>
          <p:nvSpPr>
            <p:cNvPr id="15" name="Line 16">
              <a:extLst>
                <a:ext uri="{FF2B5EF4-FFF2-40B4-BE49-F238E27FC236}">
                  <a16:creationId xmlns:a16="http://schemas.microsoft.com/office/drawing/2014/main" id="{058CD1D8-DB58-DD45-9330-3C6F17A61D06}"/>
                </a:ext>
              </a:extLst>
            </p:cNvPr>
            <p:cNvSpPr>
              <a:spLocks noChangeShapeType="1"/>
            </p:cNvSpPr>
            <p:nvPr/>
          </p:nvSpPr>
          <p:spPr bwMode="auto">
            <a:xfrm>
              <a:off x="3090" y="3465"/>
              <a:ext cx="0" cy="76"/>
            </a:xfrm>
            <a:prstGeom prst="line">
              <a:avLst/>
            </a:prstGeom>
            <a:noFill/>
            <a:ln w="28575">
              <a:solidFill>
                <a:schemeClr val="tx1"/>
              </a:solidFill>
              <a:round/>
              <a:headEnd/>
              <a:tailEnd/>
            </a:ln>
          </p:spPr>
          <p:txBody>
            <a:bodyPr/>
            <a:lstStyle/>
            <a:p>
              <a:pPr fontAlgn="base">
                <a:spcBef>
                  <a:spcPct val="0"/>
                </a:spcBef>
                <a:spcAft>
                  <a:spcPct val="0"/>
                </a:spcAft>
              </a:pPr>
              <a:endParaRPr lang="ja-JP" altLang="en-US" sz="2800" dirty="0">
                <a:solidFill>
                  <a:srgbClr val="000000"/>
                </a:solidFill>
              </a:endParaRPr>
            </a:p>
          </p:txBody>
        </p:sp>
        <p:sp>
          <p:nvSpPr>
            <p:cNvPr id="16" name="Line 17">
              <a:extLst>
                <a:ext uri="{FF2B5EF4-FFF2-40B4-BE49-F238E27FC236}">
                  <a16:creationId xmlns:a16="http://schemas.microsoft.com/office/drawing/2014/main" id="{E32F2E94-321D-D740-BA8F-6EB80390A67E}"/>
                </a:ext>
              </a:extLst>
            </p:cNvPr>
            <p:cNvSpPr>
              <a:spLocks noChangeShapeType="1"/>
            </p:cNvSpPr>
            <p:nvPr/>
          </p:nvSpPr>
          <p:spPr bwMode="auto">
            <a:xfrm>
              <a:off x="4003" y="3465"/>
              <a:ext cx="0" cy="76"/>
            </a:xfrm>
            <a:prstGeom prst="line">
              <a:avLst/>
            </a:prstGeom>
            <a:noFill/>
            <a:ln w="28575">
              <a:solidFill>
                <a:schemeClr val="tx1"/>
              </a:solidFill>
              <a:round/>
              <a:headEnd/>
              <a:tailEnd/>
            </a:ln>
          </p:spPr>
          <p:txBody>
            <a:bodyPr/>
            <a:lstStyle/>
            <a:p>
              <a:pPr fontAlgn="base">
                <a:spcBef>
                  <a:spcPct val="0"/>
                </a:spcBef>
                <a:spcAft>
                  <a:spcPct val="0"/>
                </a:spcAft>
              </a:pPr>
              <a:endParaRPr lang="ja-JP" altLang="en-US" sz="2800" dirty="0">
                <a:solidFill>
                  <a:srgbClr val="000000"/>
                </a:solidFill>
              </a:endParaRPr>
            </a:p>
          </p:txBody>
        </p:sp>
        <p:sp>
          <p:nvSpPr>
            <p:cNvPr id="17" name="Line 18">
              <a:extLst>
                <a:ext uri="{FF2B5EF4-FFF2-40B4-BE49-F238E27FC236}">
                  <a16:creationId xmlns:a16="http://schemas.microsoft.com/office/drawing/2014/main" id="{D5DDDD94-E25F-684C-AD7A-25EAF1589451}"/>
                </a:ext>
              </a:extLst>
            </p:cNvPr>
            <p:cNvSpPr>
              <a:spLocks noChangeShapeType="1"/>
            </p:cNvSpPr>
            <p:nvPr/>
          </p:nvSpPr>
          <p:spPr bwMode="auto">
            <a:xfrm>
              <a:off x="4915" y="3465"/>
              <a:ext cx="0" cy="76"/>
            </a:xfrm>
            <a:prstGeom prst="line">
              <a:avLst/>
            </a:prstGeom>
            <a:noFill/>
            <a:ln w="28575">
              <a:solidFill>
                <a:schemeClr val="tx1"/>
              </a:solidFill>
              <a:round/>
              <a:headEnd/>
              <a:tailEnd/>
            </a:ln>
          </p:spPr>
          <p:txBody>
            <a:bodyPr/>
            <a:lstStyle/>
            <a:p>
              <a:pPr fontAlgn="base">
                <a:spcBef>
                  <a:spcPct val="0"/>
                </a:spcBef>
                <a:spcAft>
                  <a:spcPct val="0"/>
                </a:spcAft>
              </a:pPr>
              <a:endParaRPr lang="ja-JP" altLang="en-US" sz="2800" dirty="0">
                <a:solidFill>
                  <a:srgbClr val="000000"/>
                </a:solidFill>
              </a:endParaRPr>
            </a:p>
          </p:txBody>
        </p:sp>
        <p:sp>
          <p:nvSpPr>
            <p:cNvPr id="18" name="Line 19">
              <a:extLst>
                <a:ext uri="{FF2B5EF4-FFF2-40B4-BE49-F238E27FC236}">
                  <a16:creationId xmlns:a16="http://schemas.microsoft.com/office/drawing/2014/main" id="{64351B6B-7200-784D-9522-C9513A83A058}"/>
                </a:ext>
              </a:extLst>
            </p:cNvPr>
            <p:cNvSpPr>
              <a:spLocks noChangeShapeType="1"/>
            </p:cNvSpPr>
            <p:nvPr/>
          </p:nvSpPr>
          <p:spPr bwMode="auto">
            <a:xfrm>
              <a:off x="5828" y="3465"/>
              <a:ext cx="0" cy="76"/>
            </a:xfrm>
            <a:prstGeom prst="line">
              <a:avLst/>
            </a:prstGeom>
            <a:noFill/>
            <a:ln w="28575">
              <a:solidFill>
                <a:schemeClr val="tx1"/>
              </a:solidFill>
              <a:round/>
              <a:headEnd/>
              <a:tailEnd/>
            </a:ln>
          </p:spPr>
          <p:txBody>
            <a:bodyPr/>
            <a:lstStyle/>
            <a:p>
              <a:pPr fontAlgn="base">
                <a:spcBef>
                  <a:spcPct val="0"/>
                </a:spcBef>
                <a:spcAft>
                  <a:spcPct val="0"/>
                </a:spcAft>
              </a:pPr>
              <a:endParaRPr lang="ja-JP" altLang="en-US" sz="2800" dirty="0">
                <a:solidFill>
                  <a:srgbClr val="000000"/>
                </a:solidFill>
              </a:endParaRPr>
            </a:p>
          </p:txBody>
        </p:sp>
        <p:sp>
          <p:nvSpPr>
            <p:cNvPr id="19" name="Text Box 21">
              <a:extLst>
                <a:ext uri="{FF2B5EF4-FFF2-40B4-BE49-F238E27FC236}">
                  <a16:creationId xmlns:a16="http://schemas.microsoft.com/office/drawing/2014/main" id="{C58A8FD7-ECC0-AB47-BBE6-1A7692134449}"/>
                </a:ext>
              </a:extLst>
            </p:cNvPr>
            <p:cNvSpPr txBox="1">
              <a:spLocks noChangeArrowheads="1"/>
            </p:cNvSpPr>
            <p:nvPr/>
          </p:nvSpPr>
          <p:spPr bwMode="auto">
            <a:xfrm>
              <a:off x="4011" y="2828"/>
              <a:ext cx="1063" cy="309"/>
            </a:xfrm>
            <a:prstGeom prst="rect">
              <a:avLst/>
            </a:prstGeom>
            <a:noFill/>
            <a:ln w="9525">
              <a:noFill/>
              <a:miter lim="800000"/>
              <a:headEnd/>
              <a:tailEnd/>
            </a:ln>
          </p:spPr>
          <p:txBody>
            <a:bodyPr wrap="none">
              <a:spAutoFit/>
            </a:bodyPr>
            <a:lstStyle/>
            <a:p>
              <a:pPr algn="ctr" fontAlgn="base">
                <a:spcBef>
                  <a:spcPct val="0"/>
                </a:spcBef>
                <a:spcAft>
                  <a:spcPct val="0"/>
                </a:spcAft>
              </a:pPr>
              <a:r>
                <a:rPr lang="ja-JP" altLang="en-US" sz="2400" dirty="0">
                  <a:solidFill>
                    <a:srgbClr val="000000"/>
                  </a:solidFill>
                  <a:latin typeface="+mn-ea"/>
                </a:rPr>
                <a:t>自然経過</a:t>
              </a:r>
            </a:p>
          </p:txBody>
        </p:sp>
        <p:sp>
          <p:nvSpPr>
            <p:cNvPr id="20" name="Text Box 22">
              <a:extLst>
                <a:ext uri="{FF2B5EF4-FFF2-40B4-BE49-F238E27FC236}">
                  <a16:creationId xmlns:a16="http://schemas.microsoft.com/office/drawing/2014/main" id="{C705D097-0469-C244-A181-833690E49347}"/>
                </a:ext>
              </a:extLst>
            </p:cNvPr>
            <p:cNvSpPr txBox="1">
              <a:spLocks noChangeArrowheads="1"/>
            </p:cNvSpPr>
            <p:nvPr/>
          </p:nvSpPr>
          <p:spPr bwMode="auto">
            <a:xfrm>
              <a:off x="2427" y="2558"/>
              <a:ext cx="601" cy="309"/>
            </a:xfrm>
            <a:prstGeom prst="rect">
              <a:avLst/>
            </a:prstGeom>
            <a:noFill/>
            <a:ln w="9525">
              <a:noFill/>
              <a:miter lim="800000"/>
              <a:headEnd/>
              <a:tailEnd/>
            </a:ln>
          </p:spPr>
          <p:txBody>
            <a:bodyPr wrap="none">
              <a:spAutoFit/>
            </a:bodyPr>
            <a:lstStyle/>
            <a:p>
              <a:pPr algn="ctr" fontAlgn="base">
                <a:spcBef>
                  <a:spcPct val="0"/>
                </a:spcBef>
                <a:spcAft>
                  <a:spcPct val="0"/>
                </a:spcAft>
              </a:pPr>
              <a:r>
                <a:rPr lang="ja-JP" altLang="en-US" sz="2400" dirty="0">
                  <a:solidFill>
                    <a:srgbClr val="000000"/>
                  </a:solidFill>
                  <a:latin typeface="+mn-ea"/>
                </a:rPr>
                <a:t>悪化</a:t>
              </a:r>
            </a:p>
          </p:txBody>
        </p:sp>
        <p:sp>
          <p:nvSpPr>
            <p:cNvPr id="21" name="Text Box 23">
              <a:extLst>
                <a:ext uri="{FF2B5EF4-FFF2-40B4-BE49-F238E27FC236}">
                  <a16:creationId xmlns:a16="http://schemas.microsoft.com/office/drawing/2014/main" id="{1F20BC71-83EA-7441-B202-B4688C2AA227}"/>
                </a:ext>
              </a:extLst>
            </p:cNvPr>
            <p:cNvSpPr txBox="1">
              <a:spLocks noChangeArrowheads="1"/>
            </p:cNvSpPr>
            <p:nvPr/>
          </p:nvSpPr>
          <p:spPr bwMode="auto">
            <a:xfrm>
              <a:off x="5320" y="2474"/>
              <a:ext cx="603" cy="309"/>
            </a:xfrm>
            <a:prstGeom prst="rect">
              <a:avLst/>
            </a:prstGeom>
            <a:noFill/>
            <a:ln w="9525">
              <a:noFill/>
              <a:miter lim="800000"/>
              <a:headEnd/>
              <a:tailEnd/>
            </a:ln>
          </p:spPr>
          <p:txBody>
            <a:bodyPr wrap="none">
              <a:spAutoFit/>
            </a:bodyPr>
            <a:lstStyle/>
            <a:p>
              <a:pPr algn="ctr" fontAlgn="base">
                <a:spcBef>
                  <a:spcPct val="0"/>
                </a:spcBef>
                <a:spcAft>
                  <a:spcPct val="0"/>
                </a:spcAft>
              </a:pPr>
              <a:r>
                <a:rPr lang="ja-JP" altLang="en-US" sz="2400" b="1" dirty="0">
                  <a:solidFill>
                    <a:srgbClr val="008000"/>
                  </a:solidFill>
                  <a:latin typeface="+mn-ea"/>
                </a:rPr>
                <a:t>改善</a:t>
              </a:r>
            </a:p>
          </p:txBody>
        </p:sp>
        <p:sp>
          <p:nvSpPr>
            <p:cNvPr id="22" name="Line 24">
              <a:extLst>
                <a:ext uri="{FF2B5EF4-FFF2-40B4-BE49-F238E27FC236}">
                  <a16:creationId xmlns:a16="http://schemas.microsoft.com/office/drawing/2014/main" id="{CB9CA750-F203-D849-A82B-F049FEAB2253}"/>
                </a:ext>
              </a:extLst>
            </p:cNvPr>
            <p:cNvSpPr>
              <a:spLocks noChangeShapeType="1"/>
            </p:cNvSpPr>
            <p:nvPr/>
          </p:nvSpPr>
          <p:spPr bwMode="auto">
            <a:xfrm>
              <a:off x="1250" y="701"/>
              <a:ext cx="3021" cy="2464"/>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ja-JP" altLang="en-US" sz="2800" dirty="0">
                <a:solidFill>
                  <a:srgbClr val="000000"/>
                </a:solidFill>
              </a:endParaRPr>
            </a:p>
          </p:txBody>
        </p:sp>
        <p:sp>
          <p:nvSpPr>
            <p:cNvPr id="23" name="Line 25">
              <a:extLst>
                <a:ext uri="{FF2B5EF4-FFF2-40B4-BE49-F238E27FC236}">
                  <a16:creationId xmlns:a16="http://schemas.microsoft.com/office/drawing/2014/main" id="{D8461B8D-A449-6C47-8599-1D5C88E4D814}"/>
                </a:ext>
              </a:extLst>
            </p:cNvPr>
            <p:cNvSpPr>
              <a:spLocks noChangeShapeType="1"/>
            </p:cNvSpPr>
            <p:nvPr/>
          </p:nvSpPr>
          <p:spPr bwMode="auto">
            <a:xfrm>
              <a:off x="4271" y="3165"/>
              <a:ext cx="31" cy="303"/>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ja-JP" altLang="en-US" sz="2800" dirty="0">
                <a:solidFill>
                  <a:srgbClr val="000000"/>
                </a:solidFill>
              </a:endParaRPr>
            </a:p>
          </p:txBody>
        </p:sp>
        <p:sp>
          <p:nvSpPr>
            <p:cNvPr id="24" name="Line 26">
              <a:extLst>
                <a:ext uri="{FF2B5EF4-FFF2-40B4-BE49-F238E27FC236}">
                  <a16:creationId xmlns:a16="http://schemas.microsoft.com/office/drawing/2014/main" id="{CCB3AB10-813A-D848-9CBB-5EF3723A070D}"/>
                </a:ext>
              </a:extLst>
            </p:cNvPr>
            <p:cNvSpPr>
              <a:spLocks noChangeShapeType="1"/>
            </p:cNvSpPr>
            <p:nvPr/>
          </p:nvSpPr>
          <p:spPr bwMode="auto">
            <a:xfrm>
              <a:off x="3158" y="3141"/>
              <a:ext cx="29" cy="303"/>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ja-JP" altLang="en-US" sz="2800" dirty="0">
                <a:solidFill>
                  <a:srgbClr val="000000"/>
                </a:solidFill>
              </a:endParaRPr>
            </a:p>
          </p:txBody>
        </p:sp>
        <p:sp>
          <p:nvSpPr>
            <p:cNvPr id="25" name="Line 27">
              <a:extLst>
                <a:ext uri="{FF2B5EF4-FFF2-40B4-BE49-F238E27FC236}">
                  <a16:creationId xmlns:a16="http://schemas.microsoft.com/office/drawing/2014/main" id="{32F8520F-0680-B147-93BD-D810C5638F97}"/>
                </a:ext>
              </a:extLst>
            </p:cNvPr>
            <p:cNvSpPr>
              <a:spLocks noChangeShapeType="1"/>
            </p:cNvSpPr>
            <p:nvPr/>
          </p:nvSpPr>
          <p:spPr bwMode="auto">
            <a:xfrm>
              <a:off x="3011" y="2116"/>
              <a:ext cx="146" cy="1036"/>
            </a:xfrm>
            <a:prstGeom prst="line">
              <a:avLst/>
            </a:prstGeom>
            <a:noFill/>
            <a:ln w="28575">
              <a:solidFill>
                <a:schemeClr val="tx1"/>
              </a:solidFill>
              <a:prstDash val="dash"/>
              <a:round/>
              <a:headEnd/>
              <a:tailEnd type="triangle" w="med" len="med"/>
            </a:ln>
          </p:spPr>
          <p:txBody>
            <a:bodyPr/>
            <a:lstStyle/>
            <a:p>
              <a:pPr fontAlgn="base">
                <a:spcBef>
                  <a:spcPct val="0"/>
                </a:spcBef>
                <a:spcAft>
                  <a:spcPct val="0"/>
                </a:spcAft>
              </a:pPr>
              <a:endParaRPr lang="ja-JP" altLang="en-US" sz="2800" dirty="0">
                <a:solidFill>
                  <a:srgbClr val="000000"/>
                </a:solidFill>
              </a:endParaRPr>
            </a:p>
          </p:txBody>
        </p:sp>
        <p:sp>
          <p:nvSpPr>
            <p:cNvPr id="26" name="Line 28">
              <a:extLst>
                <a:ext uri="{FF2B5EF4-FFF2-40B4-BE49-F238E27FC236}">
                  <a16:creationId xmlns:a16="http://schemas.microsoft.com/office/drawing/2014/main" id="{AF752F60-5908-F04D-99E9-A521B625C42C}"/>
                </a:ext>
              </a:extLst>
            </p:cNvPr>
            <p:cNvSpPr>
              <a:spLocks noChangeShapeType="1"/>
            </p:cNvSpPr>
            <p:nvPr/>
          </p:nvSpPr>
          <p:spPr bwMode="auto">
            <a:xfrm flipH="1">
              <a:off x="3011" y="1093"/>
              <a:ext cx="837" cy="922"/>
            </a:xfrm>
            <a:prstGeom prst="line">
              <a:avLst/>
            </a:prstGeom>
            <a:noFill/>
            <a:ln w="38100">
              <a:solidFill>
                <a:schemeClr val="tx1"/>
              </a:solidFill>
              <a:round/>
              <a:headEnd/>
              <a:tailEnd type="triangle" w="med" len="med"/>
            </a:ln>
          </p:spPr>
          <p:txBody>
            <a:bodyPr/>
            <a:lstStyle/>
            <a:p>
              <a:pPr fontAlgn="base">
                <a:spcBef>
                  <a:spcPct val="0"/>
                </a:spcBef>
                <a:spcAft>
                  <a:spcPct val="0"/>
                </a:spcAft>
              </a:pPr>
              <a:endParaRPr lang="ja-JP" altLang="en-US" sz="2800" dirty="0">
                <a:solidFill>
                  <a:srgbClr val="000000"/>
                </a:solidFill>
              </a:endParaRPr>
            </a:p>
          </p:txBody>
        </p:sp>
        <p:sp>
          <p:nvSpPr>
            <p:cNvPr id="27" name="Line 29">
              <a:extLst>
                <a:ext uri="{FF2B5EF4-FFF2-40B4-BE49-F238E27FC236}">
                  <a16:creationId xmlns:a16="http://schemas.microsoft.com/office/drawing/2014/main" id="{EC42B51C-5627-B644-9EDD-337EFC9CA8D1}"/>
                </a:ext>
              </a:extLst>
            </p:cNvPr>
            <p:cNvSpPr>
              <a:spLocks noChangeShapeType="1"/>
            </p:cNvSpPr>
            <p:nvPr/>
          </p:nvSpPr>
          <p:spPr bwMode="auto">
            <a:xfrm>
              <a:off x="3025" y="2445"/>
              <a:ext cx="3155" cy="467"/>
            </a:xfrm>
            <a:prstGeom prst="line">
              <a:avLst/>
            </a:prstGeom>
            <a:noFill/>
            <a:ln w="28575">
              <a:solidFill>
                <a:srgbClr val="008000"/>
              </a:solidFill>
              <a:round/>
              <a:headEnd/>
              <a:tailEnd type="triangle" w="med" len="med"/>
            </a:ln>
          </p:spPr>
          <p:txBody>
            <a:bodyPr/>
            <a:lstStyle/>
            <a:p>
              <a:pPr fontAlgn="base">
                <a:spcBef>
                  <a:spcPct val="0"/>
                </a:spcBef>
                <a:spcAft>
                  <a:spcPct val="0"/>
                </a:spcAft>
              </a:pPr>
              <a:endParaRPr lang="ja-JP" altLang="en-US" sz="2800" dirty="0">
                <a:solidFill>
                  <a:srgbClr val="000000"/>
                </a:solidFill>
              </a:endParaRPr>
            </a:p>
          </p:txBody>
        </p:sp>
        <p:sp>
          <p:nvSpPr>
            <p:cNvPr id="28" name="Text Box 30">
              <a:extLst>
                <a:ext uri="{FF2B5EF4-FFF2-40B4-BE49-F238E27FC236}">
                  <a16:creationId xmlns:a16="http://schemas.microsoft.com/office/drawing/2014/main" id="{0007E263-AEBC-524D-B023-2FEC1C9E70DC}"/>
                </a:ext>
              </a:extLst>
            </p:cNvPr>
            <p:cNvSpPr txBox="1">
              <a:spLocks noChangeArrowheads="1"/>
            </p:cNvSpPr>
            <p:nvPr/>
          </p:nvSpPr>
          <p:spPr bwMode="auto">
            <a:xfrm>
              <a:off x="1300" y="600"/>
              <a:ext cx="258" cy="194"/>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1400" dirty="0">
                  <a:solidFill>
                    <a:srgbClr val="008000"/>
                  </a:solidFill>
                  <a:latin typeface="HGP創英角ﾎﾟｯﾌﾟ体" pitchFamily="50" charset="-128"/>
                  <a:ea typeface="HGP創英角ﾎﾟｯﾌﾟ体" pitchFamily="50" charset="-128"/>
                </a:rPr>
                <a:t>●</a:t>
              </a:r>
            </a:p>
          </p:txBody>
        </p:sp>
        <p:sp>
          <p:nvSpPr>
            <p:cNvPr id="29" name="Text Box 31">
              <a:extLst>
                <a:ext uri="{FF2B5EF4-FFF2-40B4-BE49-F238E27FC236}">
                  <a16:creationId xmlns:a16="http://schemas.microsoft.com/office/drawing/2014/main" id="{5B5FC7DE-6A97-C143-B13E-470B7BD2B20C}"/>
                </a:ext>
              </a:extLst>
            </p:cNvPr>
            <p:cNvSpPr txBox="1">
              <a:spLocks noChangeArrowheads="1"/>
            </p:cNvSpPr>
            <p:nvPr/>
          </p:nvSpPr>
          <p:spPr bwMode="auto">
            <a:xfrm>
              <a:off x="1656" y="879"/>
              <a:ext cx="258" cy="194"/>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1400" dirty="0">
                  <a:solidFill>
                    <a:srgbClr val="008000"/>
                  </a:solidFill>
                  <a:latin typeface="HGP創英角ﾎﾟｯﾌﾟ体" pitchFamily="50" charset="-128"/>
                  <a:ea typeface="HGP創英角ﾎﾟｯﾌﾟ体" pitchFamily="50" charset="-128"/>
                </a:rPr>
                <a:t>●</a:t>
              </a:r>
            </a:p>
          </p:txBody>
        </p:sp>
        <p:sp>
          <p:nvSpPr>
            <p:cNvPr id="30" name="Text Box 32">
              <a:extLst>
                <a:ext uri="{FF2B5EF4-FFF2-40B4-BE49-F238E27FC236}">
                  <a16:creationId xmlns:a16="http://schemas.microsoft.com/office/drawing/2014/main" id="{B309BBD9-EB1F-714D-80ED-340F2AEB23A0}"/>
                </a:ext>
              </a:extLst>
            </p:cNvPr>
            <p:cNvSpPr txBox="1">
              <a:spLocks noChangeArrowheads="1"/>
            </p:cNvSpPr>
            <p:nvPr/>
          </p:nvSpPr>
          <p:spPr bwMode="auto">
            <a:xfrm>
              <a:off x="1774" y="1235"/>
              <a:ext cx="258" cy="194"/>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1400" dirty="0">
                  <a:solidFill>
                    <a:srgbClr val="008000"/>
                  </a:solidFill>
                  <a:latin typeface="HGP創英角ﾎﾟｯﾌﾟ体" pitchFamily="50" charset="-128"/>
                  <a:ea typeface="HGP創英角ﾎﾟｯﾌﾟ体" pitchFamily="50" charset="-128"/>
                </a:rPr>
                <a:t>●</a:t>
              </a:r>
            </a:p>
          </p:txBody>
        </p:sp>
        <p:sp>
          <p:nvSpPr>
            <p:cNvPr id="31" name="Text Box 33">
              <a:extLst>
                <a:ext uri="{FF2B5EF4-FFF2-40B4-BE49-F238E27FC236}">
                  <a16:creationId xmlns:a16="http://schemas.microsoft.com/office/drawing/2014/main" id="{B178B54A-203B-8A46-A5B8-4A3DD413D937}"/>
                </a:ext>
              </a:extLst>
            </p:cNvPr>
            <p:cNvSpPr txBox="1">
              <a:spLocks noChangeArrowheads="1"/>
            </p:cNvSpPr>
            <p:nvPr/>
          </p:nvSpPr>
          <p:spPr bwMode="auto">
            <a:xfrm>
              <a:off x="2216" y="1463"/>
              <a:ext cx="258" cy="194"/>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1400" dirty="0">
                  <a:solidFill>
                    <a:srgbClr val="008000"/>
                  </a:solidFill>
                  <a:latin typeface="HGP創英角ﾎﾟｯﾌﾟ体" pitchFamily="50" charset="-128"/>
                  <a:ea typeface="HGP創英角ﾎﾟｯﾌﾟ体" pitchFamily="50" charset="-128"/>
                </a:rPr>
                <a:t>●</a:t>
              </a:r>
            </a:p>
          </p:txBody>
        </p:sp>
        <p:sp>
          <p:nvSpPr>
            <p:cNvPr id="32" name="Text Box 34">
              <a:extLst>
                <a:ext uri="{FF2B5EF4-FFF2-40B4-BE49-F238E27FC236}">
                  <a16:creationId xmlns:a16="http://schemas.microsoft.com/office/drawing/2014/main" id="{2A15CB86-F79A-3044-80E1-514FC2B85F9D}"/>
                </a:ext>
              </a:extLst>
            </p:cNvPr>
            <p:cNvSpPr txBox="1">
              <a:spLocks noChangeArrowheads="1"/>
            </p:cNvSpPr>
            <p:nvPr/>
          </p:nvSpPr>
          <p:spPr bwMode="auto">
            <a:xfrm>
              <a:off x="2071" y="1237"/>
              <a:ext cx="258" cy="194"/>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1400" dirty="0">
                  <a:solidFill>
                    <a:srgbClr val="008000"/>
                  </a:solidFill>
                  <a:latin typeface="HGP創英角ﾎﾟｯﾌﾟ体" pitchFamily="50" charset="-128"/>
                  <a:ea typeface="HGP創英角ﾎﾟｯﾌﾟ体" pitchFamily="50" charset="-128"/>
                </a:rPr>
                <a:t>●</a:t>
              </a:r>
            </a:p>
          </p:txBody>
        </p:sp>
        <p:sp>
          <p:nvSpPr>
            <p:cNvPr id="33" name="Text Box 35">
              <a:extLst>
                <a:ext uri="{FF2B5EF4-FFF2-40B4-BE49-F238E27FC236}">
                  <a16:creationId xmlns:a16="http://schemas.microsoft.com/office/drawing/2014/main" id="{E85AE3FA-1320-8140-A7F6-DC5A722FEF66}"/>
                </a:ext>
              </a:extLst>
            </p:cNvPr>
            <p:cNvSpPr txBox="1">
              <a:spLocks noChangeArrowheads="1"/>
            </p:cNvSpPr>
            <p:nvPr/>
          </p:nvSpPr>
          <p:spPr bwMode="auto">
            <a:xfrm>
              <a:off x="2689" y="1744"/>
              <a:ext cx="258" cy="194"/>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1400" dirty="0">
                  <a:solidFill>
                    <a:srgbClr val="008000"/>
                  </a:solidFill>
                  <a:latin typeface="HGP創英角ﾎﾟｯﾌﾟ体" pitchFamily="50" charset="-128"/>
                  <a:ea typeface="HGP創英角ﾎﾟｯﾌﾟ体" pitchFamily="50" charset="-128"/>
                </a:rPr>
                <a:t>●</a:t>
              </a:r>
            </a:p>
          </p:txBody>
        </p:sp>
        <p:sp>
          <p:nvSpPr>
            <p:cNvPr id="34" name="Text Box 36">
              <a:extLst>
                <a:ext uri="{FF2B5EF4-FFF2-40B4-BE49-F238E27FC236}">
                  <a16:creationId xmlns:a16="http://schemas.microsoft.com/office/drawing/2014/main" id="{0AB158E5-CB87-B848-9AF9-E3FB3371D1BE}"/>
                </a:ext>
              </a:extLst>
            </p:cNvPr>
            <p:cNvSpPr txBox="1">
              <a:spLocks noChangeArrowheads="1"/>
            </p:cNvSpPr>
            <p:nvPr/>
          </p:nvSpPr>
          <p:spPr bwMode="auto">
            <a:xfrm>
              <a:off x="2984" y="2200"/>
              <a:ext cx="258" cy="194"/>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1400" dirty="0">
                  <a:solidFill>
                    <a:srgbClr val="008000"/>
                  </a:solidFill>
                  <a:latin typeface="HGP創英角ﾎﾟｯﾌﾟ体" pitchFamily="50" charset="-128"/>
                  <a:ea typeface="HGP創英角ﾎﾟｯﾌﾟ体" pitchFamily="50" charset="-128"/>
                </a:rPr>
                <a:t>●</a:t>
              </a:r>
            </a:p>
          </p:txBody>
        </p:sp>
        <p:sp>
          <p:nvSpPr>
            <p:cNvPr id="35" name="Text Box 37">
              <a:extLst>
                <a:ext uri="{FF2B5EF4-FFF2-40B4-BE49-F238E27FC236}">
                  <a16:creationId xmlns:a16="http://schemas.microsoft.com/office/drawing/2014/main" id="{787D2146-91EE-7B47-B0A9-B232665816AB}"/>
                </a:ext>
              </a:extLst>
            </p:cNvPr>
            <p:cNvSpPr txBox="1">
              <a:spLocks noChangeArrowheads="1"/>
            </p:cNvSpPr>
            <p:nvPr/>
          </p:nvSpPr>
          <p:spPr bwMode="auto">
            <a:xfrm>
              <a:off x="3542" y="2379"/>
              <a:ext cx="258" cy="194"/>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1400" dirty="0">
                  <a:solidFill>
                    <a:srgbClr val="008000"/>
                  </a:solidFill>
                  <a:latin typeface="HGP創英角ﾎﾟｯﾌﾟ体" pitchFamily="50" charset="-128"/>
                  <a:ea typeface="HGP創英角ﾎﾟｯﾌﾟ体" pitchFamily="50" charset="-128"/>
                </a:rPr>
                <a:t>●</a:t>
              </a:r>
            </a:p>
          </p:txBody>
        </p:sp>
        <p:sp>
          <p:nvSpPr>
            <p:cNvPr id="36" name="Text Box 38">
              <a:extLst>
                <a:ext uri="{FF2B5EF4-FFF2-40B4-BE49-F238E27FC236}">
                  <a16:creationId xmlns:a16="http://schemas.microsoft.com/office/drawing/2014/main" id="{DF8AFA0E-1B42-DD48-B645-504A119BB116}"/>
                </a:ext>
              </a:extLst>
            </p:cNvPr>
            <p:cNvSpPr txBox="1">
              <a:spLocks noChangeArrowheads="1"/>
            </p:cNvSpPr>
            <p:nvPr/>
          </p:nvSpPr>
          <p:spPr bwMode="auto">
            <a:xfrm>
              <a:off x="4190" y="2456"/>
              <a:ext cx="258" cy="194"/>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1400" dirty="0">
                  <a:solidFill>
                    <a:srgbClr val="008000"/>
                  </a:solidFill>
                  <a:latin typeface="HGP創英角ﾎﾟｯﾌﾟ体" pitchFamily="50" charset="-128"/>
                  <a:ea typeface="HGP創英角ﾎﾟｯﾌﾟ体" pitchFamily="50" charset="-128"/>
                </a:rPr>
                <a:t>●</a:t>
              </a:r>
            </a:p>
          </p:txBody>
        </p:sp>
        <p:sp>
          <p:nvSpPr>
            <p:cNvPr id="37" name="Text Box 39">
              <a:extLst>
                <a:ext uri="{FF2B5EF4-FFF2-40B4-BE49-F238E27FC236}">
                  <a16:creationId xmlns:a16="http://schemas.microsoft.com/office/drawing/2014/main" id="{58E0E0DC-05C6-7C41-8791-508A6043688C}"/>
                </a:ext>
              </a:extLst>
            </p:cNvPr>
            <p:cNvSpPr txBox="1">
              <a:spLocks noChangeArrowheads="1"/>
            </p:cNvSpPr>
            <p:nvPr/>
          </p:nvSpPr>
          <p:spPr bwMode="auto">
            <a:xfrm>
              <a:off x="4867" y="2647"/>
              <a:ext cx="258" cy="194"/>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1400" dirty="0">
                  <a:solidFill>
                    <a:srgbClr val="008000"/>
                  </a:solidFill>
                  <a:latin typeface="HGP創英角ﾎﾟｯﾌﾟ体" pitchFamily="50" charset="-128"/>
                  <a:ea typeface="HGP創英角ﾎﾟｯﾌﾟ体" pitchFamily="50" charset="-128"/>
                </a:rPr>
                <a:t>●</a:t>
              </a:r>
            </a:p>
          </p:txBody>
        </p:sp>
        <p:sp>
          <p:nvSpPr>
            <p:cNvPr id="38" name="Text Box 40">
              <a:extLst>
                <a:ext uri="{FF2B5EF4-FFF2-40B4-BE49-F238E27FC236}">
                  <a16:creationId xmlns:a16="http://schemas.microsoft.com/office/drawing/2014/main" id="{408E879E-602D-5843-AB2C-C15B5EEA0CE5}"/>
                </a:ext>
              </a:extLst>
            </p:cNvPr>
            <p:cNvSpPr txBox="1">
              <a:spLocks noChangeArrowheads="1"/>
            </p:cNvSpPr>
            <p:nvPr/>
          </p:nvSpPr>
          <p:spPr bwMode="auto">
            <a:xfrm>
              <a:off x="645" y="767"/>
              <a:ext cx="543" cy="350"/>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800" dirty="0">
                  <a:solidFill>
                    <a:srgbClr val="000000"/>
                  </a:solidFill>
                  <a:latin typeface="+mn-ea"/>
                </a:rPr>
                <a:t>100</a:t>
              </a:r>
            </a:p>
          </p:txBody>
        </p:sp>
        <p:sp>
          <p:nvSpPr>
            <p:cNvPr id="39" name="Text Box 41">
              <a:extLst>
                <a:ext uri="{FF2B5EF4-FFF2-40B4-BE49-F238E27FC236}">
                  <a16:creationId xmlns:a16="http://schemas.microsoft.com/office/drawing/2014/main" id="{98E1F7BB-0067-4E46-9681-8ECDFD626949}"/>
                </a:ext>
              </a:extLst>
            </p:cNvPr>
            <p:cNvSpPr txBox="1">
              <a:spLocks noChangeArrowheads="1"/>
            </p:cNvSpPr>
            <p:nvPr/>
          </p:nvSpPr>
          <p:spPr bwMode="auto">
            <a:xfrm>
              <a:off x="776" y="2045"/>
              <a:ext cx="408" cy="350"/>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800" dirty="0">
                  <a:solidFill>
                    <a:srgbClr val="000000"/>
                  </a:solidFill>
                  <a:latin typeface="+mn-ea"/>
                </a:rPr>
                <a:t>50</a:t>
              </a:r>
            </a:p>
          </p:txBody>
        </p:sp>
        <p:sp>
          <p:nvSpPr>
            <p:cNvPr id="40" name="Text Box 42">
              <a:extLst>
                <a:ext uri="{FF2B5EF4-FFF2-40B4-BE49-F238E27FC236}">
                  <a16:creationId xmlns:a16="http://schemas.microsoft.com/office/drawing/2014/main" id="{AEA5DEA0-4EA2-FF4F-964A-3BE3EB7EF1C6}"/>
                </a:ext>
              </a:extLst>
            </p:cNvPr>
            <p:cNvSpPr txBox="1">
              <a:spLocks noChangeArrowheads="1"/>
            </p:cNvSpPr>
            <p:nvPr/>
          </p:nvSpPr>
          <p:spPr bwMode="auto">
            <a:xfrm>
              <a:off x="906" y="3309"/>
              <a:ext cx="273" cy="350"/>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800" dirty="0">
                  <a:solidFill>
                    <a:srgbClr val="000000"/>
                  </a:solidFill>
                  <a:latin typeface="+mn-ea"/>
                </a:rPr>
                <a:t>0</a:t>
              </a:r>
            </a:p>
          </p:txBody>
        </p:sp>
        <p:sp>
          <p:nvSpPr>
            <p:cNvPr id="41" name="Text Box 43">
              <a:extLst>
                <a:ext uri="{FF2B5EF4-FFF2-40B4-BE49-F238E27FC236}">
                  <a16:creationId xmlns:a16="http://schemas.microsoft.com/office/drawing/2014/main" id="{60507121-0474-7A47-8142-705E9B67301C}"/>
                </a:ext>
              </a:extLst>
            </p:cNvPr>
            <p:cNvSpPr txBox="1">
              <a:spLocks noChangeArrowheads="1"/>
            </p:cNvSpPr>
            <p:nvPr/>
          </p:nvSpPr>
          <p:spPr bwMode="auto">
            <a:xfrm>
              <a:off x="776" y="3006"/>
              <a:ext cx="408" cy="350"/>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800" dirty="0">
                  <a:solidFill>
                    <a:srgbClr val="000000"/>
                  </a:solidFill>
                  <a:latin typeface="+mn-ea"/>
                </a:rPr>
                <a:t>10</a:t>
              </a:r>
            </a:p>
          </p:txBody>
        </p:sp>
        <p:sp>
          <p:nvSpPr>
            <p:cNvPr id="42" name="Text Box 44">
              <a:extLst>
                <a:ext uri="{FF2B5EF4-FFF2-40B4-BE49-F238E27FC236}">
                  <a16:creationId xmlns:a16="http://schemas.microsoft.com/office/drawing/2014/main" id="{2107262B-F750-BD42-97A6-C58CE406C3E5}"/>
                </a:ext>
              </a:extLst>
            </p:cNvPr>
            <p:cNvSpPr txBox="1">
              <a:spLocks noChangeArrowheads="1"/>
            </p:cNvSpPr>
            <p:nvPr/>
          </p:nvSpPr>
          <p:spPr bwMode="auto">
            <a:xfrm>
              <a:off x="2038" y="3502"/>
              <a:ext cx="273" cy="350"/>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800" dirty="0">
                  <a:solidFill>
                    <a:srgbClr val="000000"/>
                  </a:solidFill>
                  <a:latin typeface="+mn-ea"/>
                </a:rPr>
                <a:t>1</a:t>
              </a:r>
            </a:p>
          </p:txBody>
        </p:sp>
        <p:sp>
          <p:nvSpPr>
            <p:cNvPr id="43" name="Text Box 45">
              <a:extLst>
                <a:ext uri="{FF2B5EF4-FFF2-40B4-BE49-F238E27FC236}">
                  <a16:creationId xmlns:a16="http://schemas.microsoft.com/office/drawing/2014/main" id="{8B052FBE-C54B-9A40-8FF7-E782C71313D4}"/>
                </a:ext>
              </a:extLst>
            </p:cNvPr>
            <p:cNvSpPr txBox="1">
              <a:spLocks noChangeArrowheads="1"/>
            </p:cNvSpPr>
            <p:nvPr/>
          </p:nvSpPr>
          <p:spPr bwMode="auto">
            <a:xfrm>
              <a:off x="2941" y="3502"/>
              <a:ext cx="273" cy="350"/>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800" dirty="0">
                  <a:solidFill>
                    <a:srgbClr val="000000"/>
                  </a:solidFill>
                  <a:latin typeface="+mn-ea"/>
                </a:rPr>
                <a:t>2</a:t>
              </a:r>
            </a:p>
          </p:txBody>
        </p:sp>
        <p:sp>
          <p:nvSpPr>
            <p:cNvPr id="44" name="Text Box 46">
              <a:extLst>
                <a:ext uri="{FF2B5EF4-FFF2-40B4-BE49-F238E27FC236}">
                  <a16:creationId xmlns:a16="http://schemas.microsoft.com/office/drawing/2014/main" id="{F2EDB0A5-F4B0-C342-ACB2-83F4BA1BD2FD}"/>
                </a:ext>
              </a:extLst>
            </p:cNvPr>
            <p:cNvSpPr txBox="1">
              <a:spLocks noChangeArrowheads="1"/>
            </p:cNvSpPr>
            <p:nvPr/>
          </p:nvSpPr>
          <p:spPr bwMode="auto">
            <a:xfrm>
              <a:off x="3848" y="3502"/>
              <a:ext cx="273" cy="350"/>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800" dirty="0">
                  <a:solidFill>
                    <a:srgbClr val="000000"/>
                  </a:solidFill>
                  <a:latin typeface="+mn-ea"/>
                </a:rPr>
                <a:t>3</a:t>
              </a:r>
            </a:p>
          </p:txBody>
        </p:sp>
        <p:sp>
          <p:nvSpPr>
            <p:cNvPr id="45" name="Text Box 47">
              <a:extLst>
                <a:ext uri="{FF2B5EF4-FFF2-40B4-BE49-F238E27FC236}">
                  <a16:creationId xmlns:a16="http://schemas.microsoft.com/office/drawing/2014/main" id="{BD2819F4-3638-8447-B1EC-23A6AE60AC6E}"/>
                </a:ext>
              </a:extLst>
            </p:cNvPr>
            <p:cNvSpPr txBox="1">
              <a:spLocks noChangeArrowheads="1"/>
            </p:cNvSpPr>
            <p:nvPr/>
          </p:nvSpPr>
          <p:spPr bwMode="auto">
            <a:xfrm>
              <a:off x="4751" y="3502"/>
              <a:ext cx="258" cy="330"/>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800" dirty="0">
                  <a:solidFill>
                    <a:srgbClr val="000000"/>
                  </a:solidFill>
                  <a:latin typeface="HGP創英角ﾎﾟｯﾌﾟ体" pitchFamily="50" charset="-128"/>
                  <a:ea typeface="HGP創英角ﾎﾟｯﾌﾟ体" pitchFamily="50" charset="-128"/>
                </a:rPr>
                <a:t>4</a:t>
              </a:r>
            </a:p>
          </p:txBody>
        </p:sp>
        <p:sp>
          <p:nvSpPr>
            <p:cNvPr id="46" name="Text Box 48">
              <a:extLst>
                <a:ext uri="{FF2B5EF4-FFF2-40B4-BE49-F238E27FC236}">
                  <a16:creationId xmlns:a16="http://schemas.microsoft.com/office/drawing/2014/main" id="{DF4CF571-3677-9447-9E80-1E5030696BE0}"/>
                </a:ext>
              </a:extLst>
            </p:cNvPr>
            <p:cNvSpPr txBox="1">
              <a:spLocks noChangeArrowheads="1"/>
            </p:cNvSpPr>
            <p:nvPr/>
          </p:nvSpPr>
          <p:spPr bwMode="auto">
            <a:xfrm>
              <a:off x="5655" y="3502"/>
              <a:ext cx="258" cy="330"/>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800" dirty="0">
                  <a:solidFill>
                    <a:srgbClr val="000000"/>
                  </a:solidFill>
                  <a:latin typeface="HGP創英角ﾎﾟｯﾌﾟ体" pitchFamily="50" charset="-128"/>
                  <a:ea typeface="HGP創英角ﾎﾟｯﾌﾟ体" pitchFamily="50" charset="-128"/>
                </a:rPr>
                <a:t>5</a:t>
              </a:r>
            </a:p>
          </p:txBody>
        </p:sp>
        <p:sp>
          <p:nvSpPr>
            <p:cNvPr id="47" name="Line 49">
              <a:extLst>
                <a:ext uri="{FF2B5EF4-FFF2-40B4-BE49-F238E27FC236}">
                  <a16:creationId xmlns:a16="http://schemas.microsoft.com/office/drawing/2014/main" id="{93AF5285-6C69-4B4B-B351-9FE96B0689E7}"/>
                </a:ext>
              </a:extLst>
            </p:cNvPr>
            <p:cNvSpPr>
              <a:spLocks noChangeShapeType="1"/>
            </p:cNvSpPr>
            <p:nvPr/>
          </p:nvSpPr>
          <p:spPr bwMode="auto">
            <a:xfrm>
              <a:off x="1172" y="3173"/>
              <a:ext cx="4614" cy="0"/>
            </a:xfrm>
            <a:prstGeom prst="line">
              <a:avLst/>
            </a:prstGeom>
            <a:noFill/>
            <a:ln w="28575">
              <a:solidFill>
                <a:srgbClr val="009900"/>
              </a:solidFill>
              <a:round/>
              <a:headEnd/>
              <a:tailEnd/>
            </a:ln>
          </p:spPr>
          <p:txBody>
            <a:bodyPr/>
            <a:lstStyle/>
            <a:p>
              <a:pPr fontAlgn="base">
                <a:spcBef>
                  <a:spcPct val="0"/>
                </a:spcBef>
                <a:spcAft>
                  <a:spcPct val="0"/>
                </a:spcAft>
              </a:pPr>
              <a:endParaRPr lang="ja-JP" altLang="en-US" sz="2800" dirty="0">
                <a:solidFill>
                  <a:srgbClr val="000000"/>
                </a:solidFill>
              </a:endParaRPr>
            </a:p>
          </p:txBody>
        </p:sp>
        <p:sp>
          <p:nvSpPr>
            <p:cNvPr id="48" name="Text Box 8">
              <a:extLst>
                <a:ext uri="{FF2B5EF4-FFF2-40B4-BE49-F238E27FC236}">
                  <a16:creationId xmlns:a16="http://schemas.microsoft.com/office/drawing/2014/main" id="{B55FE69D-2CF7-FF4D-A383-FB074BA7B865}"/>
                </a:ext>
              </a:extLst>
            </p:cNvPr>
            <p:cNvSpPr txBox="1">
              <a:spLocks noChangeArrowheads="1"/>
            </p:cNvSpPr>
            <p:nvPr/>
          </p:nvSpPr>
          <p:spPr bwMode="auto">
            <a:xfrm>
              <a:off x="4804" y="3261"/>
              <a:ext cx="1396" cy="638"/>
            </a:xfrm>
            <a:prstGeom prst="rect">
              <a:avLst/>
            </a:prstGeom>
            <a:solidFill>
              <a:schemeClr val="accent5"/>
            </a:solidFill>
            <a:ln w="9525">
              <a:noFill/>
              <a:miter lim="800000"/>
              <a:headEnd/>
              <a:tailEnd/>
            </a:ln>
          </p:spPr>
          <p:txBody>
            <a:bodyPr>
              <a:spAutoFit/>
            </a:bodyPr>
            <a:lstStyle/>
            <a:p>
              <a:pPr algn="ctr" fontAlgn="base">
                <a:spcBef>
                  <a:spcPct val="0"/>
                </a:spcBef>
                <a:spcAft>
                  <a:spcPct val="0"/>
                </a:spcAft>
              </a:pPr>
              <a:r>
                <a:rPr lang="ja-JP" altLang="en-US" sz="2800" dirty="0">
                  <a:solidFill>
                    <a:srgbClr val="000000"/>
                  </a:solidFill>
                  <a:latin typeface="+mn-ea"/>
                </a:rPr>
                <a:t>血液透析</a:t>
              </a:r>
              <a:endParaRPr lang="en-US" altLang="ja-JP" sz="2800" dirty="0">
                <a:solidFill>
                  <a:srgbClr val="000000"/>
                </a:solidFill>
                <a:latin typeface="+mn-ea"/>
              </a:endParaRPr>
            </a:p>
            <a:p>
              <a:pPr algn="ctr" fontAlgn="base">
                <a:spcBef>
                  <a:spcPct val="0"/>
                </a:spcBef>
                <a:spcAft>
                  <a:spcPct val="0"/>
                </a:spcAft>
              </a:pPr>
              <a:r>
                <a:rPr lang="ja-JP" altLang="en-US" sz="2800" dirty="0">
                  <a:solidFill>
                    <a:srgbClr val="000000"/>
                  </a:solidFill>
                  <a:latin typeface="+mn-ea"/>
                </a:rPr>
                <a:t>導入時期</a:t>
              </a:r>
            </a:p>
          </p:txBody>
        </p:sp>
      </p:grpSp>
      <p:sp>
        <p:nvSpPr>
          <p:cNvPr id="51" name="テキスト ボックス 50">
            <a:extLst>
              <a:ext uri="{FF2B5EF4-FFF2-40B4-BE49-F238E27FC236}">
                <a16:creationId xmlns:a16="http://schemas.microsoft.com/office/drawing/2014/main" id="{0A76EAA6-E559-574D-8D63-DBBFD5D78811}"/>
              </a:ext>
            </a:extLst>
          </p:cNvPr>
          <p:cNvSpPr txBox="1"/>
          <p:nvPr/>
        </p:nvSpPr>
        <p:spPr>
          <a:xfrm>
            <a:off x="5289416" y="1253670"/>
            <a:ext cx="852303" cy="461665"/>
          </a:xfrm>
          <a:prstGeom prst="rect">
            <a:avLst/>
          </a:prstGeom>
          <a:noFill/>
        </p:spPr>
        <p:txBody>
          <a:bodyPr wrap="square" rtlCol="0">
            <a:spAutoFit/>
          </a:bodyPr>
          <a:lstStyle/>
          <a:p>
            <a:pPr fontAlgn="base">
              <a:spcBef>
                <a:spcPct val="0"/>
              </a:spcBef>
              <a:spcAft>
                <a:spcPct val="0"/>
              </a:spcAft>
            </a:pPr>
            <a:r>
              <a:rPr lang="ja-JP" altLang="en-US" sz="2400" dirty="0">
                <a:solidFill>
                  <a:srgbClr val="000000"/>
                </a:solidFill>
              </a:rPr>
              <a:t>介入</a:t>
            </a:r>
          </a:p>
        </p:txBody>
      </p:sp>
    </p:spTree>
    <p:extLst>
      <p:ext uri="{BB962C8B-B14F-4D97-AF65-F5344CB8AC3E}">
        <p14:creationId xmlns:p14="http://schemas.microsoft.com/office/powerpoint/2010/main" val="284280705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30251" y="97695"/>
            <a:ext cx="2482902" cy="3663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pic>
        <p:nvPicPr>
          <p:cNvPr id="8" name="図 7">
            <a:extLst>
              <a:ext uri="{FF2B5EF4-FFF2-40B4-BE49-F238E27FC236}">
                <a16:creationId xmlns:a16="http://schemas.microsoft.com/office/drawing/2014/main" id="{30901BA5-95E9-D349-9819-2886E5D36398}"/>
              </a:ext>
            </a:extLst>
          </p:cNvPr>
          <p:cNvPicPr>
            <a:picLocks noChangeAspect="1"/>
          </p:cNvPicPr>
          <p:nvPr/>
        </p:nvPicPr>
        <p:blipFill>
          <a:blip r:embed="rId2"/>
          <a:stretch>
            <a:fillRect/>
          </a:stretch>
        </p:blipFill>
        <p:spPr>
          <a:xfrm>
            <a:off x="0" y="0"/>
            <a:ext cx="9144000" cy="3527292"/>
          </a:xfrm>
          <a:prstGeom prst="rect">
            <a:avLst/>
          </a:prstGeom>
        </p:spPr>
      </p:pic>
      <p:sp>
        <p:nvSpPr>
          <p:cNvPr id="7" name="テキスト ボックス 6"/>
          <p:cNvSpPr txBox="1"/>
          <p:nvPr/>
        </p:nvSpPr>
        <p:spPr>
          <a:xfrm>
            <a:off x="2838198" y="3136612"/>
            <a:ext cx="3467616" cy="584775"/>
          </a:xfrm>
          <a:prstGeom prst="rect">
            <a:avLst/>
          </a:prstGeom>
          <a:noFill/>
        </p:spPr>
        <p:txBody>
          <a:bodyPr wrap="none" rtlCol="0">
            <a:spAutoFit/>
          </a:bodyPr>
          <a:lstStyle/>
          <a:p>
            <a:pPr algn="ctr"/>
            <a:r>
              <a:rPr lang="ja-JP" altLang="en-US" sz="32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腎臓病療養指導士</a:t>
            </a:r>
          </a:p>
        </p:txBody>
      </p:sp>
    </p:spTree>
    <p:extLst>
      <p:ext uri="{BB962C8B-B14F-4D97-AF65-F5344CB8AC3E}">
        <p14:creationId xmlns:p14="http://schemas.microsoft.com/office/powerpoint/2010/main" val="230406307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35A1C8E-8189-A44D-B675-8E133A60C302}"/>
              </a:ext>
            </a:extLst>
          </p:cNvPr>
          <p:cNvSpPr txBox="1"/>
          <p:nvPr/>
        </p:nvSpPr>
        <p:spPr>
          <a:xfrm>
            <a:off x="348120" y="32579"/>
            <a:ext cx="6012791" cy="369332"/>
          </a:xfrm>
          <a:prstGeom prst="rect">
            <a:avLst/>
          </a:prstGeom>
          <a:noFill/>
        </p:spPr>
        <p:txBody>
          <a:bodyPr wrap="square" rtlCol="0">
            <a:spAutoFit/>
          </a:bodyPr>
          <a:lstStyle/>
          <a:p>
            <a:pPr lvl="0">
              <a:defRPr/>
            </a:pPr>
            <a:r>
              <a:rPr lang="ja-JP" altLang="en-US" b="1" dirty="0">
                <a:solidFill>
                  <a:schemeClr val="bg1"/>
                </a:solidFill>
                <a:latin typeface="ＭＳ Ｐゴシック" panose="020B0600070205080204" pitchFamily="50" charset="-128"/>
                <a:ea typeface="ＭＳ Ｐゴシック" panose="020B0600070205080204" pitchFamily="50" charset="-128"/>
              </a:rPr>
              <a:t>病期に応じた腎疾患対策の全体像</a:t>
            </a:r>
          </a:p>
        </p:txBody>
      </p:sp>
      <p:sp>
        <p:nvSpPr>
          <p:cNvPr id="5" name="正方形/長方形 4">
            <a:extLst>
              <a:ext uri="{FF2B5EF4-FFF2-40B4-BE49-F238E27FC236}">
                <a16:creationId xmlns:a16="http://schemas.microsoft.com/office/drawing/2014/main" id="{38BAB75C-E8CE-FB49-B4B4-51E27806A6F0}"/>
              </a:ext>
            </a:extLst>
          </p:cNvPr>
          <p:cNvSpPr/>
          <p:nvPr/>
        </p:nvSpPr>
        <p:spPr>
          <a:xfrm>
            <a:off x="2685511" y="1730088"/>
            <a:ext cx="838692" cy="288412"/>
          </a:xfrm>
          <a:prstGeom prst="rect">
            <a:avLst/>
          </a:prstGeom>
          <a:ln w="38100">
            <a:solidFill>
              <a:srgbClr val="FF0000"/>
            </a:solidFill>
          </a:ln>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srgbClr val="FF0000"/>
                </a:solidFill>
                <a:effectLst/>
                <a:uLnTx/>
                <a:uFillTx/>
                <a:latin typeface="+mn-ea"/>
                <a:cs typeface="+mn-cs"/>
              </a:rPr>
              <a:t>受診勧奨</a:t>
            </a:r>
            <a:endParaRPr kumimoji="1" lang="en-US" altLang="ja-JP" sz="1274" b="1" i="0" u="none" strike="noStrike" kern="1200" cap="none" spc="0" normalizeH="0" baseline="0" noProof="0" dirty="0">
              <a:ln>
                <a:noFill/>
              </a:ln>
              <a:solidFill>
                <a:srgbClr val="FF0000"/>
              </a:solidFill>
              <a:effectLst/>
              <a:uLnTx/>
              <a:uFillTx/>
              <a:latin typeface="+mn-ea"/>
              <a:cs typeface="+mn-cs"/>
            </a:endParaRPr>
          </a:p>
        </p:txBody>
      </p:sp>
      <p:sp>
        <p:nvSpPr>
          <p:cNvPr id="6" name="正方形/長方形 5">
            <a:extLst>
              <a:ext uri="{FF2B5EF4-FFF2-40B4-BE49-F238E27FC236}">
                <a16:creationId xmlns:a16="http://schemas.microsoft.com/office/drawing/2014/main" id="{173076C6-7BE6-A146-9693-DA85D448087E}"/>
              </a:ext>
            </a:extLst>
          </p:cNvPr>
          <p:cNvSpPr/>
          <p:nvPr/>
        </p:nvSpPr>
        <p:spPr>
          <a:xfrm>
            <a:off x="771106" y="2039501"/>
            <a:ext cx="2322705" cy="87144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910" b="0" i="0" u="none" strike="noStrike" kern="1200" cap="none" spc="0" normalizeH="0" baseline="0" noProof="0" dirty="0">
              <a:ln>
                <a:noFill/>
              </a:ln>
              <a:solidFill>
                <a:prstClr val="black"/>
              </a:solidFill>
              <a:effectLst/>
              <a:uLnTx/>
              <a:uFillTx/>
              <a:latin typeface="+mn-ea"/>
              <a:cs typeface="+mn-cs"/>
            </a:endParaRPr>
          </a:p>
        </p:txBody>
      </p:sp>
      <p:sp>
        <p:nvSpPr>
          <p:cNvPr id="7" name="フローチャート : 端子 84">
            <a:extLst>
              <a:ext uri="{FF2B5EF4-FFF2-40B4-BE49-F238E27FC236}">
                <a16:creationId xmlns:a16="http://schemas.microsoft.com/office/drawing/2014/main" id="{9DE37F67-869C-D64B-942B-CDDF5E741A52}"/>
              </a:ext>
            </a:extLst>
          </p:cNvPr>
          <p:cNvSpPr/>
          <p:nvPr/>
        </p:nvSpPr>
        <p:spPr>
          <a:xfrm>
            <a:off x="767937" y="1015296"/>
            <a:ext cx="1400895" cy="517430"/>
          </a:xfrm>
          <a:prstGeom prst="flowChartTerminator">
            <a:avLst/>
          </a:prstGeom>
          <a:noFill/>
          <a:ln w="28575">
            <a:solidFill>
              <a:srgbClr val="7030A0"/>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mn-ea"/>
                <a:cs typeface="+mn-cs"/>
              </a:rPr>
              <a:t>生活習慣病</a:t>
            </a:r>
            <a:endParaRPr kumimoji="1" lang="en-US" altLang="ja-JP" sz="1092" b="1" i="0" u="none" strike="noStrike" kern="1200" cap="none" spc="0" normalizeH="0" baseline="0" noProof="0" dirty="0">
              <a:ln>
                <a:noFill/>
              </a:ln>
              <a:solidFill>
                <a:prstClr val="black"/>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mn-ea"/>
                <a:cs typeface="+mn-cs"/>
              </a:rPr>
              <a:t>の発症予防</a:t>
            </a:r>
          </a:p>
        </p:txBody>
      </p:sp>
      <p:sp>
        <p:nvSpPr>
          <p:cNvPr id="8" name="フローチャート : 端子 86">
            <a:extLst>
              <a:ext uri="{FF2B5EF4-FFF2-40B4-BE49-F238E27FC236}">
                <a16:creationId xmlns:a16="http://schemas.microsoft.com/office/drawing/2014/main" id="{6324AF24-598F-9B4A-B52D-335485DDDD90}"/>
              </a:ext>
            </a:extLst>
          </p:cNvPr>
          <p:cNvSpPr/>
          <p:nvPr/>
        </p:nvSpPr>
        <p:spPr>
          <a:xfrm>
            <a:off x="5680307" y="1006105"/>
            <a:ext cx="2183938" cy="505520"/>
          </a:xfrm>
          <a:prstGeom prst="flowChartTerminator">
            <a:avLst/>
          </a:prstGeom>
          <a:noFill/>
          <a:ln w="28575">
            <a:solidFill>
              <a:srgbClr val="7030A0"/>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mn-ea"/>
                <a:cs typeface="+mn-cs"/>
              </a:rPr>
              <a:t>・</a:t>
            </a:r>
            <a:r>
              <a:rPr kumimoji="1" lang="en-US" altLang="ja-JP" sz="1092" b="1" i="0" u="none" strike="noStrike" kern="1200" cap="none" spc="0" normalizeH="0" baseline="0" noProof="0" dirty="0">
                <a:ln>
                  <a:noFill/>
                </a:ln>
                <a:solidFill>
                  <a:prstClr val="black"/>
                </a:solidFill>
                <a:effectLst/>
                <a:uLnTx/>
                <a:uFillTx/>
                <a:latin typeface="+mn-ea"/>
                <a:cs typeface="+mn-cs"/>
              </a:rPr>
              <a:t>CKD</a:t>
            </a:r>
            <a:r>
              <a:rPr kumimoji="1" lang="ja-JP" altLang="en-US" sz="1092" b="1" i="0" u="none" strike="noStrike" kern="1200" cap="none" spc="0" normalizeH="0" baseline="0" noProof="0" dirty="0">
                <a:ln>
                  <a:noFill/>
                </a:ln>
                <a:solidFill>
                  <a:prstClr val="black"/>
                </a:solidFill>
                <a:effectLst/>
                <a:uLnTx/>
                <a:uFillTx/>
                <a:latin typeface="+mn-ea"/>
                <a:cs typeface="+mn-cs"/>
              </a:rPr>
              <a:t>重症化予防</a:t>
            </a:r>
            <a:endParaRPr kumimoji="1" lang="en-US" altLang="ja-JP" sz="1092" b="1"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mn-ea"/>
                <a:cs typeface="+mn-cs"/>
              </a:rPr>
              <a:t>・原因疾病の管理の継続　</a:t>
            </a:r>
            <a:endParaRPr kumimoji="1" lang="en-US" altLang="ja-JP" sz="1092" b="1"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mn-ea"/>
                <a:cs typeface="+mn-cs"/>
              </a:rPr>
              <a:t>・合併症予防</a:t>
            </a:r>
            <a:endParaRPr kumimoji="1" lang="en-US" altLang="ja-JP" sz="1092" b="1" i="0" u="none" strike="noStrike" kern="1200" cap="none" spc="0" normalizeH="0" baseline="0" noProof="0" dirty="0">
              <a:ln>
                <a:noFill/>
              </a:ln>
              <a:solidFill>
                <a:prstClr val="black"/>
              </a:solidFill>
              <a:effectLst/>
              <a:uLnTx/>
              <a:uFillTx/>
              <a:latin typeface="+mn-ea"/>
              <a:cs typeface="+mn-cs"/>
            </a:endParaRPr>
          </a:p>
        </p:txBody>
      </p:sp>
      <p:sp>
        <p:nvSpPr>
          <p:cNvPr id="9" name="フローチャート : 端子 89">
            <a:extLst>
              <a:ext uri="{FF2B5EF4-FFF2-40B4-BE49-F238E27FC236}">
                <a16:creationId xmlns:a16="http://schemas.microsoft.com/office/drawing/2014/main" id="{218C08B5-E55E-9446-AC0F-25E2702FC154}"/>
              </a:ext>
            </a:extLst>
          </p:cNvPr>
          <p:cNvSpPr/>
          <p:nvPr/>
        </p:nvSpPr>
        <p:spPr>
          <a:xfrm>
            <a:off x="3000989" y="1015296"/>
            <a:ext cx="1757794" cy="483907"/>
          </a:xfrm>
          <a:prstGeom prst="flowChartTerminator">
            <a:avLst/>
          </a:prstGeom>
          <a:noFill/>
          <a:ln w="28575">
            <a:solidFill>
              <a:srgbClr val="7030A0"/>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74" b="1" i="0" u="none" strike="noStrike" kern="1200" cap="none" spc="0" normalizeH="0" baseline="0" noProof="0" dirty="0">
                <a:ln>
                  <a:noFill/>
                </a:ln>
                <a:solidFill>
                  <a:prstClr val="black"/>
                </a:solidFill>
                <a:effectLst/>
                <a:uLnTx/>
                <a:uFillTx/>
                <a:latin typeface="+mn-ea"/>
                <a:cs typeface="+mn-cs"/>
              </a:rPr>
              <a:t>CKD</a:t>
            </a:r>
            <a:r>
              <a:rPr kumimoji="1" lang="ja-JP" altLang="en-US" sz="1274" b="1" i="0" u="none" strike="noStrike" kern="1200" cap="none" spc="0" normalizeH="0" baseline="0" noProof="0" dirty="0">
                <a:ln>
                  <a:noFill/>
                </a:ln>
                <a:solidFill>
                  <a:prstClr val="black"/>
                </a:solidFill>
                <a:effectLst/>
                <a:uLnTx/>
                <a:uFillTx/>
                <a:latin typeface="+mn-ea"/>
                <a:cs typeface="+mn-cs"/>
              </a:rPr>
              <a:t>発症予防　　</a:t>
            </a:r>
            <a:endParaRPr kumimoji="1" lang="en-US" altLang="ja-JP" sz="1274" b="1" i="0" u="none" strike="noStrike" kern="1200" cap="none" spc="0" normalizeH="0" baseline="0" noProof="0" dirty="0">
              <a:ln>
                <a:noFill/>
              </a:ln>
              <a:solidFill>
                <a:prstClr val="black"/>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56" b="1" i="0" u="none" strike="noStrike" kern="1200" cap="none" spc="0" normalizeH="0" baseline="0" noProof="0" dirty="0">
                <a:ln>
                  <a:noFill/>
                </a:ln>
                <a:solidFill>
                  <a:prstClr val="black"/>
                </a:solidFill>
                <a:effectLst/>
                <a:uLnTx/>
                <a:uFillTx/>
                <a:latin typeface="+mn-ea"/>
                <a:cs typeface="+mn-cs"/>
              </a:rPr>
              <a:t>（原因疾病の重症化予防）</a:t>
            </a:r>
            <a:endParaRPr kumimoji="1" lang="en-US" altLang="ja-JP" sz="956" b="1" i="0" u="none" strike="noStrike" kern="1200" cap="none" spc="0" normalizeH="0" baseline="0" noProof="0" dirty="0">
              <a:ln>
                <a:noFill/>
              </a:ln>
              <a:solidFill>
                <a:prstClr val="black"/>
              </a:solidFill>
              <a:effectLst/>
              <a:uLnTx/>
              <a:uFillTx/>
              <a:latin typeface="+mn-ea"/>
              <a:cs typeface="+mn-cs"/>
            </a:endParaRPr>
          </a:p>
        </p:txBody>
      </p:sp>
      <p:sp>
        <p:nvSpPr>
          <p:cNvPr id="10" name="正方形/長方形 9">
            <a:extLst>
              <a:ext uri="{FF2B5EF4-FFF2-40B4-BE49-F238E27FC236}">
                <a16:creationId xmlns:a16="http://schemas.microsoft.com/office/drawing/2014/main" id="{38774AE0-37E9-2240-8A7D-761A436134A8}"/>
              </a:ext>
            </a:extLst>
          </p:cNvPr>
          <p:cNvSpPr/>
          <p:nvPr/>
        </p:nvSpPr>
        <p:spPr>
          <a:xfrm>
            <a:off x="30784" y="5623483"/>
            <a:ext cx="685752" cy="877737"/>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関連する施策</a:t>
            </a:r>
          </a:p>
        </p:txBody>
      </p:sp>
      <p:sp>
        <p:nvSpPr>
          <p:cNvPr id="11" name="直線コネクタ 10">
            <a:extLst>
              <a:ext uri="{FF2B5EF4-FFF2-40B4-BE49-F238E27FC236}">
                <a16:creationId xmlns:a16="http://schemas.microsoft.com/office/drawing/2014/main" id="{81D2FA4A-F1F9-3A4B-B5F3-45FA63805025}"/>
              </a:ext>
            </a:extLst>
          </p:cNvPr>
          <p:cNvSpPr/>
          <p:nvPr/>
        </p:nvSpPr>
        <p:spPr>
          <a:xfrm flipV="1">
            <a:off x="26994" y="5561367"/>
            <a:ext cx="9054326" cy="0"/>
          </a:xfrm>
          <a:prstGeom prst="line">
            <a:avLst/>
          </a:prstGeom>
          <a:noFill/>
          <a:ln w="38100" cap="flat">
            <a:solidFill>
              <a:schemeClr val="tx1"/>
            </a:solidFill>
            <a:prstDash val="sysDot"/>
          </a:ln>
        </p:spPr>
        <p:txBody>
          <a:bodyPr lIns="79411" tIns="39706" rIns="79411" bIns="39706"/>
          <a:lstStyle>
            <a:lvl1pPr lvl="0">
              <a:defRPr/>
            </a:lvl1pPr>
          </a:lstStyle>
          <a:p>
            <a:pPr marL="0" marR="0" lvl="0" indent="0" algn="l" defTabSz="794083" rtl="0" eaLnBrk="1" fontAlgn="auto" latinLnBrk="0" hangingPunct="1">
              <a:lnSpc>
                <a:spcPct val="100000"/>
              </a:lnSpc>
              <a:spcBef>
                <a:spcPts val="0"/>
              </a:spcBef>
              <a:spcAft>
                <a:spcPts val="0"/>
              </a:spcAft>
              <a:buClrTx/>
              <a:buSzTx/>
              <a:buFontTx/>
              <a:buNone/>
              <a:tabLst/>
              <a:defRPr/>
            </a:pPr>
            <a:endParaRPr kumimoji="1" sz="1456" b="0" i="0" u="none" strike="noStrike" kern="1200" cap="none" spc="0" normalizeH="0" baseline="0" noProof="0" dirty="0">
              <a:ln>
                <a:noFill/>
              </a:ln>
              <a:solidFill>
                <a:prstClr val="black"/>
              </a:solidFill>
              <a:effectLst/>
              <a:uLnTx/>
              <a:uFillTx/>
              <a:latin typeface="Arial"/>
              <a:ea typeface="+mn-ea"/>
              <a:cs typeface="+mn-cs"/>
            </a:endParaRPr>
          </a:p>
        </p:txBody>
      </p:sp>
      <p:sp>
        <p:nvSpPr>
          <p:cNvPr id="12" name="正方形/長方形 11">
            <a:extLst>
              <a:ext uri="{FF2B5EF4-FFF2-40B4-BE49-F238E27FC236}">
                <a16:creationId xmlns:a16="http://schemas.microsoft.com/office/drawing/2014/main" id="{9E030928-D2B2-BD44-ADD5-0B4AD2829C85}"/>
              </a:ext>
            </a:extLst>
          </p:cNvPr>
          <p:cNvSpPr/>
          <p:nvPr/>
        </p:nvSpPr>
        <p:spPr>
          <a:xfrm>
            <a:off x="778867" y="5623483"/>
            <a:ext cx="8256958" cy="87773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6054" marR="0" lvl="0" indent="-15605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74" b="0" i="0" u="none" strike="noStrike" kern="1200" cap="none" spc="0" normalizeH="0" baseline="0" noProof="0" dirty="0">
                <a:ln>
                  <a:noFill/>
                </a:ln>
                <a:solidFill>
                  <a:prstClr val="black"/>
                </a:solidFill>
                <a:effectLst/>
                <a:uLnTx/>
                <a:uFillTx/>
                <a:latin typeface="+mn-ea"/>
                <a:cs typeface="+mn-cs"/>
              </a:rPr>
              <a:t>禁煙、運動、減量、減塩等について、健康日本</a:t>
            </a:r>
            <a:r>
              <a:rPr kumimoji="1" lang="en-US" altLang="ja-JP" sz="1274" b="0" i="0" u="none" strike="noStrike" kern="1200" cap="none" spc="0" normalizeH="0" baseline="0" noProof="0" dirty="0">
                <a:ln>
                  <a:noFill/>
                </a:ln>
                <a:solidFill>
                  <a:prstClr val="black"/>
                </a:solidFill>
                <a:effectLst/>
                <a:uLnTx/>
                <a:uFillTx/>
                <a:latin typeface="+mn-ea"/>
                <a:cs typeface="+mn-cs"/>
              </a:rPr>
              <a:t>21</a:t>
            </a:r>
            <a:r>
              <a:rPr kumimoji="1" lang="ja-JP" altLang="en-US" sz="1274" b="0" i="0" u="none" strike="noStrike" kern="1200" cap="none" spc="0" normalizeH="0" baseline="0" noProof="0" dirty="0">
                <a:ln>
                  <a:noFill/>
                </a:ln>
                <a:solidFill>
                  <a:prstClr val="black"/>
                </a:solidFill>
                <a:effectLst/>
                <a:uLnTx/>
                <a:uFillTx/>
                <a:latin typeface="+mn-ea"/>
                <a:cs typeface="+mn-cs"/>
              </a:rPr>
              <a:t>（第二次）に目標を掲げ、取組を推進</a:t>
            </a:r>
            <a:endParaRPr kumimoji="1" lang="en-US" altLang="ja-JP" sz="1274" b="0" i="0" u="none" strike="noStrike" kern="1200" cap="none" spc="0" normalizeH="0" baseline="0" noProof="0" dirty="0">
              <a:ln>
                <a:noFill/>
              </a:ln>
              <a:solidFill>
                <a:prstClr val="black"/>
              </a:solidFill>
              <a:effectLst/>
              <a:uLnTx/>
              <a:uFillTx/>
              <a:latin typeface="+mn-ea"/>
              <a:cs typeface="+mn-cs"/>
            </a:endParaRPr>
          </a:p>
          <a:p>
            <a:pPr marL="156054" marR="0" lvl="0" indent="-15605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74" b="0" i="0" u="none" strike="noStrike" kern="1200" cap="none" spc="0" normalizeH="0" baseline="0" noProof="0" dirty="0">
                <a:ln>
                  <a:noFill/>
                </a:ln>
                <a:solidFill>
                  <a:prstClr val="black"/>
                </a:solidFill>
                <a:effectLst/>
                <a:uLnTx/>
                <a:uFillTx/>
                <a:latin typeface="+mn-ea"/>
                <a:cs typeface="+mn-cs"/>
              </a:rPr>
              <a:t>糖尿病性腎症重症化予防プログラム</a:t>
            </a:r>
            <a:endParaRPr kumimoji="1" lang="en-US" altLang="ja-JP" sz="1274" b="0" i="0" u="none" strike="noStrike" kern="1200" cap="none" spc="0" normalizeH="0" baseline="0" noProof="0" dirty="0">
              <a:ln>
                <a:noFill/>
              </a:ln>
              <a:solidFill>
                <a:prstClr val="black"/>
              </a:solidFill>
              <a:effectLst/>
              <a:uLnTx/>
              <a:uFillTx/>
              <a:latin typeface="+mn-ea"/>
              <a:cs typeface="+mn-cs"/>
            </a:endParaRPr>
          </a:p>
          <a:p>
            <a:pPr marL="156054" marR="0" lvl="0" indent="-15605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74" b="0" i="0" u="none" strike="noStrike" kern="1200" cap="none" spc="0" normalizeH="0" baseline="0" noProof="0" dirty="0">
                <a:ln>
                  <a:noFill/>
                </a:ln>
                <a:solidFill>
                  <a:prstClr val="black"/>
                </a:solidFill>
                <a:effectLst/>
                <a:uLnTx/>
                <a:uFillTx/>
                <a:latin typeface="+mn-ea"/>
                <a:cs typeface="+mn-cs"/>
              </a:rPr>
              <a:t>難病診療連携拠点病院を中心とした医療提供体制の構築、指定難病患者データベースの稼働　等</a:t>
            </a:r>
            <a:endParaRPr kumimoji="1" lang="en-US" altLang="ja-JP" sz="1274" b="0" i="0" u="none" strike="noStrike" kern="1200" cap="none" spc="0" normalizeH="0" baseline="0" noProof="0" dirty="0">
              <a:ln>
                <a:noFill/>
              </a:ln>
              <a:solidFill>
                <a:prstClr val="black"/>
              </a:solidFill>
              <a:effectLst/>
              <a:uLnTx/>
              <a:uFillTx/>
              <a:latin typeface="+mn-ea"/>
              <a:cs typeface="+mn-cs"/>
            </a:endParaRPr>
          </a:p>
          <a:p>
            <a:pPr marL="156054" marR="0" lvl="0" indent="-15605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ja-JP" sz="1274" b="0" i="0" u="none" strike="noStrike" kern="1200" cap="none" spc="0" normalizeH="0" baseline="0" noProof="0" dirty="0">
                <a:ln>
                  <a:noFill/>
                </a:ln>
                <a:solidFill>
                  <a:prstClr val="black"/>
                </a:solidFill>
                <a:effectLst/>
                <a:uLnTx/>
                <a:uFillTx/>
                <a:latin typeface="+mn-ea"/>
                <a:cs typeface="+mn-cs"/>
              </a:rPr>
              <a:t>腎</a:t>
            </a:r>
            <a:r>
              <a:rPr kumimoji="1" lang="ja-JP" altLang="en-US" sz="1274" b="0" i="0" u="none" strike="noStrike" kern="1200" cap="none" spc="0" normalizeH="0" baseline="0" noProof="0" dirty="0">
                <a:ln>
                  <a:noFill/>
                </a:ln>
                <a:solidFill>
                  <a:prstClr val="black"/>
                </a:solidFill>
                <a:effectLst/>
                <a:uLnTx/>
                <a:uFillTx/>
                <a:latin typeface="+mn-ea"/>
                <a:cs typeface="+mn-cs"/>
              </a:rPr>
              <a:t>移植に関する</a:t>
            </a:r>
            <a:r>
              <a:rPr kumimoji="1" lang="ja-JP" altLang="ja-JP" sz="1274" b="0" i="0" u="none" strike="noStrike" kern="1200" cap="none" spc="0" normalizeH="0" baseline="0" noProof="0" dirty="0">
                <a:ln>
                  <a:noFill/>
                </a:ln>
                <a:solidFill>
                  <a:prstClr val="black"/>
                </a:solidFill>
                <a:effectLst/>
                <a:uLnTx/>
                <a:uFillTx/>
                <a:latin typeface="+mn-ea"/>
                <a:cs typeface="+mn-cs"/>
              </a:rPr>
              <a:t>普及啓発活動、院内体制の整備、提供移植施設の負担軽減</a:t>
            </a:r>
            <a:r>
              <a:rPr kumimoji="1" lang="ja-JP" altLang="en-US" sz="1274" b="0" i="0" u="none" strike="noStrike" kern="1200" cap="none" spc="0" normalizeH="0" baseline="0" noProof="0" dirty="0">
                <a:ln>
                  <a:noFill/>
                </a:ln>
                <a:solidFill>
                  <a:prstClr val="black"/>
                </a:solidFill>
                <a:effectLst/>
                <a:uLnTx/>
                <a:uFillTx/>
                <a:latin typeface="+mn-ea"/>
                <a:cs typeface="+mn-cs"/>
              </a:rPr>
              <a:t>　</a:t>
            </a:r>
            <a:r>
              <a:rPr kumimoji="1" lang="ja-JP" altLang="ja-JP" sz="1274" b="0" i="0" u="none" strike="noStrike" kern="1200" cap="none" spc="0" normalizeH="0" baseline="0" noProof="0" dirty="0">
                <a:ln>
                  <a:noFill/>
                </a:ln>
                <a:solidFill>
                  <a:prstClr val="black"/>
                </a:solidFill>
                <a:effectLst/>
                <a:uLnTx/>
                <a:uFillTx/>
                <a:latin typeface="+mn-ea"/>
                <a:cs typeface="+mn-cs"/>
              </a:rPr>
              <a:t>等</a:t>
            </a:r>
            <a:endParaRPr kumimoji="1" lang="en-US" altLang="ja-JP" sz="1274" b="0" i="0" u="none" strike="noStrike" kern="1200" cap="none" spc="0" normalizeH="0" baseline="0" noProof="0" dirty="0">
              <a:ln>
                <a:noFill/>
              </a:ln>
              <a:solidFill>
                <a:prstClr val="black"/>
              </a:solidFill>
              <a:effectLst/>
              <a:uLnTx/>
              <a:uFillTx/>
              <a:latin typeface="+mn-ea"/>
              <a:cs typeface="+mn-cs"/>
            </a:endParaRPr>
          </a:p>
        </p:txBody>
      </p:sp>
      <p:sp>
        <p:nvSpPr>
          <p:cNvPr id="13" name="正方形/長方形 12">
            <a:extLst>
              <a:ext uri="{FF2B5EF4-FFF2-40B4-BE49-F238E27FC236}">
                <a16:creationId xmlns:a16="http://schemas.microsoft.com/office/drawing/2014/main" id="{EF8AA2CE-86EA-1B48-9ED6-15CE71E999AE}"/>
              </a:ext>
            </a:extLst>
          </p:cNvPr>
          <p:cNvSpPr/>
          <p:nvPr/>
        </p:nvSpPr>
        <p:spPr>
          <a:xfrm>
            <a:off x="3093810" y="3319327"/>
            <a:ext cx="4770435" cy="262149"/>
          </a:xfrm>
          <a:prstGeom prst="rect">
            <a:avLst/>
          </a:prstGeom>
          <a:solidFill>
            <a:schemeClr val="accent5">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通院患者への</a:t>
            </a:r>
            <a:r>
              <a:rPr kumimoji="1" lang="en-US" altLang="ja-JP" sz="1274" b="1" i="0" u="none" strike="noStrike" kern="1200" cap="none" spc="0" normalizeH="0" baseline="0" noProof="0" dirty="0">
                <a:ln>
                  <a:noFill/>
                </a:ln>
                <a:solidFill>
                  <a:prstClr val="black"/>
                </a:solidFill>
                <a:effectLst/>
                <a:uLnTx/>
                <a:uFillTx/>
                <a:latin typeface="+mn-ea"/>
                <a:cs typeface="+mn-cs"/>
              </a:rPr>
              <a:t>CKD</a:t>
            </a:r>
            <a:r>
              <a:rPr kumimoji="1" lang="ja-JP" altLang="en-US" sz="1274" b="1" i="0" u="none" strike="noStrike" kern="1200" cap="none" spc="0" normalizeH="0" baseline="0" noProof="0" dirty="0">
                <a:ln>
                  <a:noFill/>
                </a:ln>
                <a:solidFill>
                  <a:prstClr val="black"/>
                </a:solidFill>
                <a:effectLst/>
                <a:uLnTx/>
                <a:uFillTx/>
                <a:latin typeface="+mn-ea"/>
                <a:cs typeface="+mn-cs"/>
              </a:rPr>
              <a:t>発症予防、重症化予防に関する知識の普及</a:t>
            </a:r>
            <a:endParaRPr kumimoji="1" lang="en-US" altLang="ja-JP" sz="1274" b="1" i="0" u="none" strike="noStrike" kern="1200" cap="none" spc="0" normalizeH="0" baseline="0" noProof="0" dirty="0">
              <a:ln>
                <a:noFill/>
              </a:ln>
              <a:solidFill>
                <a:prstClr val="black"/>
              </a:solidFill>
              <a:effectLst/>
              <a:uLnTx/>
              <a:uFillTx/>
              <a:latin typeface="+mn-ea"/>
              <a:cs typeface="+mn-cs"/>
            </a:endParaRPr>
          </a:p>
        </p:txBody>
      </p:sp>
      <p:sp>
        <p:nvSpPr>
          <p:cNvPr id="14" name="正方形/長方形 13">
            <a:extLst>
              <a:ext uri="{FF2B5EF4-FFF2-40B4-BE49-F238E27FC236}">
                <a16:creationId xmlns:a16="http://schemas.microsoft.com/office/drawing/2014/main" id="{190B4E05-10B2-DA42-A194-A8E9193AB234}"/>
              </a:ext>
            </a:extLst>
          </p:cNvPr>
          <p:cNvSpPr/>
          <p:nvPr/>
        </p:nvSpPr>
        <p:spPr>
          <a:xfrm>
            <a:off x="55326" y="3609077"/>
            <a:ext cx="680288" cy="618900"/>
          </a:xfrm>
          <a:prstGeom prst="rect">
            <a:avLst/>
          </a:prstGeom>
          <a:solidFill>
            <a:schemeClr val="bg1"/>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診療</a:t>
            </a:r>
            <a:endParaRPr kumimoji="1" lang="en-US" altLang="ja-JP" sz="1274" b="1" i="0" u="none" strike="noStrike" kern="1200" cap="none" spc="0" normalizeH="0" baseline="0" noProof="0" dirty="0">
              <a:ln>
                <a:noFill/>
              </a:ln>
              <a:solidFill>
                <a:prstClr val="black"/>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水準の</a:t>
            </a:r>
            <a:endParaRPr kumimoji="1" lang="en-US" altLang="ja-JP" sz="1274" b="1" i="0" u="none" strike="noStrike" kern="1200" cap="none" spc="0" normalizeH="0" baseline="0" noProof="0" dirty="0">
              <a:ln>
                <a:noFill/>
              </a:ln>
              <a:solidFill>
                <a:prstClr val="black"/>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向上</a:t>
            </a:r>
          </a:p>
        </p:txBody>
      </p:sp>
      <p:sp>
        <p:nvSpPr>
          <p:cNvPr id="15" name="正方形/長方形 14">
            <a:extLst>
              <a:ext uri="{FF2B5EF4-FFF2-40B4-BE49-F238E27FC236}">
                <a16:creationId xmlns:a16="http://schemas.microsoft.com/office/drawing/2014/main" id="{001D0C50-B2AF-6A45-8793-3B3B282B11D3}"/>
              </a:ext>
            </a:extLst>
          </p:cNvPr>
          <p:cNvSpPr/>
          <p:nvPr/>
        </p:nvSpPr>
        <p:spPr>
          <a:xfrm>
            <a:off x="3093810" y="2039502"/>
            <a:ext cx="4525825" cy="87144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38" b="0" i="0" u="none" strike="noStrike" kern="1200" cap="none" spc="0" normalizeH="0" baseline="0" noProof="0" dirty="0">
              <a:ln>
                <a:noFill/>
              </a:ln>
              <a:solidFill>
                <a:prstClr val="white"/>
              </a:solidFill>
              <a:effectLst/>
              <a:uLnTx/>
              <a:uFillTx/>
              <a:latin typeface="Arial"/>
              <a:ea typeface="ＭＳ Ｐゴシック" panose="020B0600070205080204" pitchFamily="50" charset="-128"/>
              <a:cs typeface="+mn-cs"/>
            </a:endParaRPr>
          </a:p>
        </p:txBody>
      </p:sp>
      <p:sp>
        <p:nvSpPr>
          <p:cNvPr id="16" name="テキスト ボックス 15">
            <a:extLst>
              <a:ext uri="{FF2B5EF4-FFF2-40B4-BE49-F238E27FC236}">
                <a16:creationId xmlns:a16="http://schemas.microsoft.com/office/drawing/2014/main" id="{4F918889-9626-B240-BFA4-EBB0E20E3F5A}"/>
              </a:ext>
            </a:extLst>
          </p:cNvPr>
          <p:cNvSpPr txBox="1"/>
          <p:nvPr/>
        </p:nvSpPr>
        <p:spPr>
          <a:xfrm>
            <a:off x="3488891" y="2209944"/>
            <a:ext cx="1449497" cy="3163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56" b="1" i="0" u="none" strike="noStrike" kern="1200" cap="none" spc="0" normalizeH="0" baseline="0" noProof="0" dirty="0">
                <a:ln>
                  <a:noFill/>
                </a:ln>
                <a:solidFill>
                  <a:prstClr val="black"/>
                </a:solidFill>
                <a:effectLst/>
                <a:uLnTx/>
                <a:uFillTx/>
                <a:latin typeface="+mn-ea"/>
                <a:cs typeface="+mn-cs"/>
              </a:rPr>
              <a:t>かかりつけ医等</a:t>
            </a:r>
            <a:endParaRPr kumimoji="1" lang="en-US" altLang="ja-JP" sz="1456" b="1" i="0" u="none" strike="noStrike" kern="1200" cap="none" spc="0" normalizeH="0" baseline="0" noProof="0" dirty="0">
              <a:ln>
                <a:noFill/>
              </a:ln>
              <a:solidFill>
                <a:prstClr val="black"/>
              </a:solidFill>
              <a:effectLst/>
              <a:uLnTx/>
              <a:uFillTx/>
              <a:latin typeface="+mn-ea"/>
              <a:cs typeface="+mn-cs"/>
            </a:endParaRPr>
          </a:p>
        </p:txBody>
      </p:sp>
      <p:sp>
        <p:nvSpPr>
          <p:cNvPr id="17" name="フローチャート : 端子 166">
            <a:extLst>
              <a:ext uri="{FF2B5EF4-FFF2-40B4-BE49-F238E27FC236}">
                <a16:creationId xmlns:a16="http://schemas.microsoft.com/office/drawing/2014/main" id="{CDE2C700-6FDC-F542-8533-CB544609B513}"/>
              </a:ext>
            </a:extLst>
          </p:cNvPr>
          <p:cNvSpPr/>
          <p:nvPr/>
        </p:nvSpPr>
        <p:spPr>
          <a:xfrm>
            <a:off x="7906641" y="1025183"/>
            <a:ext cx="1147434" cy="467087"/>
          </a:xfrm>
          <a:prstGeom prst="flowChartTerminator">
            <a:avLst/>
          </a:prstGeom>
          <a:noFill/>
          <a:ln w="28575">
            <a:solidFill>
              <a:srgbClr val="7030A0"/>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mn-ea"/>
                <a:cs typeface="+mn-cs"/>
              </a:rPr>
              <a:t>・腎代替療法</a:t>
            </a:r>
            <a:endParaRPr kumimoji="1" lang="en-US" altLang="ja-JP" sz="1092" b="1" i="0" u="none" strike="noStrike" kern="1200" cap="none" spc="0" normalizeH="0" baseline="0" noProof="0" dirty="0">
              <a:ln>
                <a:noFill/>
              </a:ln>
              <a:solidFill>
                <a:prstClr val="black"/>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mn-ea"/>
                <a:cs typeface="+mn-cs"/>
              </a:rPr>
              <a:t>・合併症予防</a:t>
            </a:r>
            <a:endParaRPr kumimoji="1" lang="en-US" altLang="ja-JP" sz="1092" b="1" i="0" u="none" strike="noStrike" kern="1200" cap="none" spc="0" normalizeH="0" baseline="0" noProof="0" dirty="0">
              <a:ln>
                <a:noFill/>
              </a:ln>
              <a:solidFill>
                <a:prstClr val="black"/>
              </a:solidFill>
              <a:effectLst/>
              <a:uLnTx/>
              <a:uFillTx/>
              <a:latin typeface="+mn-ea"/>
              <a:cs typeface="+mn-cs"/>
            </a:endParaRPr>
          </a:p>
        </p:txBody>
      </p:sp>
      <p:sp>
        <p:nvSpPr>
          <p:cNvPr id="18" name="正方形/長方形 17">
            <a:extLst>
              <a:ext uri="{FF2B5EF4-FFF2-40B4-BE49-F238E27FC236}">
                <a16:creationId xmlns:a16="http://schemas.microsoft.com/office/drawing/2014/main" id="{DFFE8E4A-FC10-3C4C-8F43-EB0274883FF2}"/>
              </a:ext>
            </a:extLst>
          </p:cNvPr>
          <p:cNvSpPr/>
          <p:nvPr/>
        </p:nvSpPr>
        <p:spPr>
          <a:xfrm>
            <a:off x="6931706" y="2033712"/>
            <a:ext cx="2113306" cy="87723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38" b="0" i="0" u="none" strike="noStrike" kern="1200" cap="none" spc="0" normalizeH="0" baseline="0" noProof="0" dirty="0">
              <a:ln>
                <a:noFill/>
              </a:ln>
              <a:solidFill>
                <a:prstClr val="white"/>
              </a:solidFill>
              <a:effectLst/>
              <a:uLnTx/>
              <a:uFillTx/>
              <a:latin typeface="Arial"/>
              <a:ea typeface="ＭＳ Ｐゴシック" panose="020B0600070205080204" pitchFamily="50" charset="-128"/>
              <a:cs typeface="+mn-cs"/>
            </a:endParaRPr>
          </a:p>
        </p:txBody>
      </p:sp>
      <p:sp>
        <p:nvSpPr>
          <p:cNvPr id="19" name="爆発 1 18">
            <a:extLst>
              <a:ext uri="{FF2B5EF4-FFF2-40B4-BE49-F238E27FC236}">
                <a16:creationId xmlns:a16="http://schemas.microsoft.com/office/drawing/2014/main" id="{279BA9BC-FF55-744B-8E45-939085B5D64F}"/>
              </a:ext>
            </a:extLst>
          </p:cNvPr>
          <p:cNvSpPr/>
          <p:nvPr/>
        </p:nvSpPr>
        <p:spPr>
          <a:xfrm>
            <a:off x="2204000" y="934208"/>
            <a:ext cx="866743" cy="656319"/>
          </a:xfrm>
          <a:prstGeom prst="irregularSeal1">
            <a:avLst/>
          </a:prstGeom>
          <a:solidFill>
            <a:srgbClr val="7030A0"/>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srgbClr val="FFFFCC"/>
                </a:solidFill>
                <a:effectLst/>
                <a:uLnTx/>
                <a:uFillTx/>
                <a:latin typeface="+mn-ea"/>
                <a:cs typeface="+mn-cs"/>
              </a:rPr>
              <a:t>発症</a:t>
            </a:r>
          </a:p>
        </p:txBody>
      </p:sp>
      <p:sp>
        <p:nvSpPr>
          <p:cNvPr id="20" name="爆発 1 19">
            <a:extLst>
              <a:ext uri="{FF2B5EF4-FFF2-40B4-BE49-F238E27FC236}">
                <a16:creationId xmlns:a16="http://schemas.microsoft.com/office/drawing/2014/main" id="{C2C0B6C1-9633-7C4A-8014-4152F9B9CBE5}"/>
              </a:ext>
            </a:extLst>
          </p:cNvPr>
          <p:cNvSpPr/>
          <p:nvPr/>
        </p:nvSpPr>
        <p:spPr>
          <a:xfrm>
            <a:off x="4749459" y="892591"/>
            <a:ext cx="925840" cy="743376"/>
          </a:xfrm>
          <a:prstGeom prst="irregularSeal1">
            <a:avLst/>
          </a:prstGeom>
          <a:solidFill>
            <a:srgbClr val="7030A0"/>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srgbClr val="FFFFCC"/>
                </a:solidFill>
                <a:effectLst/>
                <a:uLnTx/>
                <a:uFillTx/>
                <a:latin typeface="+mn-ea"/>
                <a:cs typeface="+mn-cs"/>
              </a:rPr>
              <a:t>ＣＫＤ発症</a:t>
            </a:r>
          </a:p>
        </p:txBody>
      </p:sp>
      <p:sp>
        <p:nvSpPr>
          <p:cNvPr id="21" name="正方形/長方形 20">
            <a:extLst>
              <a:ext uri="{FF2B5EF4-FFF2-40B4-BE49-F238E27FC236}">
                <a16:creationId xmlns:a16="http://schemas.microsoft.com/office/drawing/2014/main" id="{AC2933DE-7365-5845-BD17-0ADE9F375513}"/>
              </a:ext>
            </a:extLst>
          </p:cNvPr>
          <p:cNvSpPr/>
          <p:nvPr/>
        </p:nvSpPr>
        <p:spPr>
          <a:xfrm>
            <a:off x="3104858" y="3636913"/>
            <a:ext cx="5919244" cy="262149"/>
          </a:xfrm>
          <a:prstGeom prst="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各種ガイド、ガイドライン等で推奨される診療の均</a:t>
            </a:r>
            <a:r>
              <a:rPr kumimoji="1" lang="ja-JP" altLang="en-US" sz="1274" b="1" i="0" u="none" strike="noStrike" kern="1200" cap="none" spc="0" normalizeH="0" baseline="0" noProof="0" dirty="0" err="1">
                <a:ln>
                  <a:noFill/>
                </a:ln>
                <a:solidFill>
                  <a:prstClr val="black"/>
                </a:solidFill>
                <a:effectLst/>
                <a:uLnTx/>
                <a:uFillTx/>
                <a:latin typeface="+mn-ea"/>
                <a:cs typeface="+mn-cs"/>
              </a:rPr>
              <a:t>てん化</a:t>
            </a:r>
            <a:endParaRPr kumimoji="1" lang="ja-JP" altLang="en-US" sz="1274" b="1" i="0" u="none" strike="noStrike" kern="1200" cap="none" spc="0" normalizeH="0" baseline="0" noProof="0" dirty="0">
              <a:ln>
                <a:noFill/>
              </a:ln>
              <a:solidFill>
                <a:prstClr val="black"/>
              </a:solidFill>
              <a:effectLst/>
              <a:uLnTx/>
              <a:uFillTx/>
              <a:latin typeface="+mn-ea"/>
              <a:cs typeface="+mn-cs"/>
            </a:endParaRPr>
          </a:p>
        </p:txBody>
      </p:sp>
      <p:sp>
        <p:nvSpPr>
          <p:cNvPr id="22" name="正方形/長方形 21">
            <a:extLst>
              <a:ext uri="{FF2B5EF4-FFF2-40B4-BE49-F238E27FC236}">
                <a16:creationId xmlns:a16="http://schemas.microsoft.com/office/drawing/2014/main" id="{308B2467-D08C-7F45-A57C-BE3A6F8CA5DF}"/>
              </a:ext>
            </a:extLst>
          </p:cNvPr>
          <p:cNvSpPr/>
          <p:nvPr/>
        </p:nvSpPr>
        <p:spPr>
          <a:xfrm>
            <a:off x="36248" y="1608533"/>
            <a:ext cx="680288" cy="1292267"/>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地域における医療提供体制の整備</a:t>
            </a:r>
          </a:p>
        </p:txBody>
      </p:sp>
      <p:sp>
        <p:nvSpPr>
          <p:cNvPr id="23" name="正方形/長方形 22">
            <a:extLst>
              <a:ext uri="{FF2B5EF4-FFF2-40B4-BE49-F238E27FC236}">
                <a16:creationId xmlns:a16="http://schemas.microsoft.com/office/drawing/2014/main" id="{E5D56575-4EA3-084E-B7BB-2389FFBDEA06}"/>
              </a:ext>
            </a:extLst>
          </p:cNvPr>
          <p:cNvSpPr/>
          <p:nvPr/>
        </p:nvSpPr>
        <p:spPr>
          <a:xfrm>
            <a:off x="3093810" y="4917012"/>
            <a:ext cx="5953740" cy="262149"/>
          </a:xfrm>
          <a:prstGeom prst="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関連学会と連携したデータベースの構築</a:t>
            </a:r>
          </a:p>
        </p:txBody>
      </p:sp>
      <p:sp>
        <p:nvSpPr>
          <p:cNvPr id="24" name="正方形/長方形 23">
            <a:extLst>
              <a:ext uri="{FF2B5EF4-FFF2-40B4-BE49-F238E27FC236}">
                <a16:creationId xmlns:a16="http://schemas.microsoft.com/office/drawing/2014/main" id="{E7EF76CC-E7DD-844A-80CF-860C9B2A49D8}"/>
              </a:ext>
            </a:extLst>
          </p:cNvPr>
          <p:cNvSpPr/>
          <p:nvPr/>
        </p:nvSpPr>
        <p:spPr>
          <a:xfrm>
            <a:off x="1656346" y="2143171"/>
            <a:ext cx="559769" cy="31636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56" b="1" i="0" u="none" strike="noStrike" kern="1200" cap="none" spc="0" normalizeH="0" baseline="0" noProof="0" dirty="0">
                <a:ln>
                  <a:noFill/>
                </a:ln>
                <a:solidFill>
                  <a:prstClr val="black"/>
                </a:solidFill>
                <a:effectLst/>
                <a:uLnTx/>
                <a:uFillTx/>
                <a:latin typeface="+mn-ea"/>
                <a:cs typeface="+mn-cs"/>
              </a:rPr>
              <a:t>健診</a:t>
            </a:r>
            <a:endParaRPr kumimoji="1" lang="en-US" altLang="ja-JP" sz="1456" b="1" i="0" u="none" strike="noStrike" kern="1200" cap="none" spc="0" normalizeH="0" baseline="0" noProof="0" dirty="0">
              <a:ln>
                <a:noFill/>
              </a:ln>
              <a:solidFill>
                <a:prstClr val="black"/>
              </a:solidFill>
              <a:effectLst/>
              <a:uLnTx/>
              <a:uFillTx/>
              <a:latin typeface="+mn-ea"/>
              <a:cs typeface="+mn-cs"/>
            </a:endParaRPr>
          </a:p>
        </p:txBody>
      </p:sp>
      <p:sp>
        <p:nvSpPr>
          <p:cNvPr id="25" name="正方形/長方形 24">
            <a:extLst>
              <a:ext uri="{FF2B5EF4-FFF2-40B4-BE49-F238E27FC236}">
                <a16:creationId xmlns:a16="http://schemas.microsoft.com/office/drawing/2014/main" id="{2AE2E1E3-9EB1-2848-B027-070EC271CD48}"/>
              </a:ext>
            </a:extLst>
          </p:cNvPr>
          <p:cNvSpPr/>
          <p:nvPr/>
        </p:nvSpPr>
        <p:spPr>
          <a:xfrm>
            <a:off x="782369" y="2479048"/>
            <a:ext cx="2305608" cy="40036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1" b="1" i="0" u="none" strike="noStrike" kern="1200" cap="none" spc="0" normalizeH="0" baseline="0" noProof="0" dirty="0">
                <a:ln>
                  <a:noFill/>
                </a:ln>
                <a:solidFill>
                  <a:prstClr val="black"/>
                </a:solidFill>
                <a:effectLst/>
                <a:uLnTx/>
                <a:uFillTx/>
                <a:latin typeface="+mn-ea"/>
                <a:cs typeface="+mn-cs"/>
              </a:rPr>
              <a:t>保健指導、受診勧奨</a:t>
            </a:r>
            <a:endParaRPr kumimoji="1" lang="en-US" altLang="ja-JP" sz="1001" b="1"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1" b="1" i="0" u="none" strike="noStrike" kern="1200" cap="none" spc="0" normalizeH="0" baseline="0" noProof="0" dirty="0">
                <a:ln>
                  <a:noFill/>
                </a:ln>
                <a:solidFill>
                  <a:prstClr val="black"/>
                </a:solidFill>
                <a:effectLst/>
                <a:uLnTx/>
                <a:uFillTx/>
                <a:latin typeface="+mn-ea"/>
                <a:cs typeface="+mn-cs"/>
              </a:rPr>
              <a:t>健診受診率向上（未受診者受診勧奨）</a:t>
            </a:r>
          </a:p>
        </p:txBody>
      </p:sp>
      <p:sp>
        <p:nvSpPr>
          <p:cNvPr id="26" name="直角三角形 25">
            <a:extLst>
              <a:ext uri="{FF2B5EF4-FFF2-40B4-BE49-F238E27FC236}">
                <a16:creationId xmlns:a16="http://schemas.microsoft.com/office/drawing/2014/main" id="{E51AAAFA-3D59-6F45-96B6-841DDEE2840C}"/>
              </a:ext>
            </a:extLst>
          </p:cNvPr>
          <p:cNvSpPr/>
          <p:nvPr/>
        </p:nvSpPr>
        <p:spPr>
          <a:xfrm rot="16200000">
            <a:off x="5405806" y="1389005"/>
            <a:ext cx="878880" cy="2172920"/>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38"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7" name="正方形/長方形 26">
            <a:extLst>
              <a:ext uri="{FF2B5EF4-FFF2-40B4-BE49-F238E27FC236}">
                <a16:creationId xmlns:a16="http://schemas.microsoft.com/office/drawing/2014/main" id="{002ACD32-2F5F-FE46-A4A4-5FAFF69D16CE}"/>
              </a:ext>
            </a:extLst>
          </p:cNvPr>
          <p:cNvSpPr/>
          <p:nvPr/>
        </p:nvSpPr>
        <p:spPr>
          <a:xfrm>
            <a:off x="6663153" y="2189412"/>
            <a:ext cx="1872629" cy="31636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56" b="1" i="0" u="none" strike="noStrike" kern="1200" cap="none" spc="0" normalizeH="0" baseline="0" noProof="0" dirty="0">
                <a:ln>
                  <a:noFill/>
                </a:ln>
                <a:solidFill>
                  <a:prstClr val="black"/>
                </a:solidFill>
                <a:effectLst/>
                <a:uLnTx/>
                <a:uFillTx/>
                <a:latin typeface="+mn-ea"/>
                <a:cs typeface="+mn-cs"/>
              </a:rPr>
              <a:t>腎臓専門医療機関等</a:t>
            </a:r>
            <a:endParaRPr kumimoji="1" lang="en-US" altLang="ja-JP" sz="1456" b="1" i="0" u="none" strike="noStrike" kern="1200" cap="none" spc="0" normalizeH="0" baseline="0" noProof="0" dirty="0">
              <a:ln>
                <a:noFill/>
              </a:ln>
              <a:solidFill>
                <a:prstClr val="black"/>
              </a:solidFill>
              <a:effectLst/>
              <a:uLnTx/>
              <a:uFillTx/>
              <a:latin typeface="+mn-ea"/>
              <a:cs typeface="+mn-cs"/>
            </a:endParaRPr>
          </a:p>
        </p:txBody>
      </p:sp>
      <p:sp>
        <p:nvSpPr>
          <p:cNvPr id="28" name="正方形/長方形 27">
            <a:extLst>
              <a:ext uri="{FF2B5EF4-FFF2-40B4-BE49-F238E27FC236}">
                <a16:creationId xmlns:a16="http://schemas.microsoft.com/office/drawing/2014/main" id="{B555294A-F1CF-E14A-9F62-508E047EED0E}"/>
              </a:ext>
            </a:extLst>
          </p:cNvPr>
          <p:cNvSpPr/>
          <p:nvPr/>
        </p:nvSpPr>
        <p:spPr>
          <a:xfrm>
            <a:off x="6486130" y="2485428"/>
            <a:ext cx="2517036" cy="40036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1" b="1" i="0" u="none" strike="noStrike" kern="1200" cap="none" spc="0" normalizeH="0" baseline="0" noProof="0" dirty="0">
                <a:ln>
                  <a:noFill/>
                </a:ln>
                <a:solidFill>
                  <a:prstClr val="black"/>
                </a:solidFill>
                <a:effectLst/>
                <a:uLnTx/>
                <a:uFillTx/>
                <a:latin typeface="+mn-ea"/>
                <a:cs typeface="+mn-cs"/>
              </a:rPr>
              <a:t>メディカルスタッフや他科専門医等との連携</a:t>
            </a:r>
            <a:endParaRPr kumimoji="1" lang="en-US" altLang="ja-JP" sz="1001" b="1"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1" b="1" i="0" u="none" strike="noStrike" kern="1200" cap="none" spc="0" normalizeH="0" baseline="0" noProof="0" dirty="0">
                <a:ln>
                  <a:noFill/>
                </a:ln>
                <a:solidFill>
                  <a:prstClr val="black"/>
                </a:solidFill>
                <a:effectLst/>
                <a:uLnTx/>
                <a:uFillTx/>
                <a:latin typeface="+mn-ea"/>
                <a:cs typeface="+mn-cs"/>
              </a:rPr>
              <a:t>最適な腎代替療法の選択、準備</a:t>
            </a:r>
            <a:endParaRPr kumimoji="1" lang="en-US" altLang="ja-JP" sz="1001" b="1" i="0" u="none" strike="noStrike" kern="1200" cap="none" spc="0" normalizeH="0" baseline="0" noProof="0" dirty="0">
              <a:ln>
                <a:noFill/>
              </a:ln>
              <a:solidFill>
                <a:prstClr val="black"/>
              </a:solidFill>
              <a:effectLst/>
              <a:uLnTx/>
              <a:uFillTx/>
              <a:latin typeface="+mn-ea"/>
              <a:cs typeface="+mn-cs"/>
            </a:endParaRPr>
          </a:p>
        </p:txBody>
      </p:sp>
      <p:sp>
        <p:nvSpPr>
          <p:cNvPr id="29" name="上カーブ矢印 28">
            <a:extLst>
              <a:ext uri="{FF2B5EF4-FFF2-40B4-BE49-F238E27FC236}">
                <a16:creationId xmlns:a16="http://schemas.microsoft.com/office/drawing/2014/main" id="{1694C5FB-2456-D242-94D2-8BC82A883A30}"/>
              </a:ext>
            </a:extLst>
          </p:cNvPr>
          <p:cNvSpPr/>
          <p:nvPr/>
        </p:nvSpPr>
        <p:spPr>
          <a:xfrm>
            <a:off x="4811987" y="2575275"/>
            <a:ext cx="1757649" cy="245466"/>
          </a:xfrm>
          <a:prstGeom prst="curvedUpArrow">
            <a:avLst>
              <a:gd name="adj1" fmla="val 25000"/>
              <a:gd name="adj2" fmla="val 133902"/>
              <a:gd name="adj3" fmla="val 25000"/>
            </a:avLst>
          </a:prstGeom>
          <a:solidFill>
            <a:srgbClr val="FF0000"/>
          </a:solidFill>
          <a:ln>
            <a:solidFill>
              <a:srgbClr val="FF0000"/>
            </a:solidFill>
          </a:ln>
          <a:scene3d>
            <a:camera prst="orthographicFront">
              <a:rot lat="0" lon="107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38" b="0" i="0" u="none" strike="noStrike" kern="1200" cap="none" spc="0" normalizeH="0" baseline="0" noProof="0">
              <a:ln>
                <a:noFill/>
              </a:ln>
              <a:solidFill>
                <a:prstClr val="black"/>
              </a:solidFill>
              <a:effectLst/>
              <a:uLnTx/>
              <a:uFillTx/>
              <a:latin typeface="Arial"/>
              <a:ea typeface="ＭＳ Ｐゴシック" panose="020B0600070205080204" pitchFamily="50" charset="-128"/>
              <a:cs typeface="+mn-cs"/>
            </a:endParaRPr>
          </a:p>
        </p:txBody>
      </p:sp>
      <p:sp>
        <p:nvSpPr>
          <p:cNvPr id="30" name="正方形/長方形 29">
            <a:extLst>
              <a:ext uri="{FF2B5EF4-FFF2-40B4-BE49-F238E27FC236}">
                <a16:creationId xmlns:a16="http://schemas.microsoft.com/office/drawing/2014/main" id="{2E961E48-8A9E-C64A-B607-EE416043CF0F}"/>
              </a:ext>
            </a:extLst>
          </p:cNvPr>
          <p:cNvSpPr/>
          <p:nvPr/>
        </p:nvSpPr>
        <p:spPr>
          <a:xfrm>
            <a:off x="5186900" y="2252391"/>
            <a:ext cx="1210589" cy="428451"/>
          </a:xfrm>
          <a:prstGeom prst="rect">
            <a:avLst/>
          </a:prstGeom>
          <a:solidFill>
            <a:srgbClr val="FF0000"/>
          </a:solidFill>
          <a:ln w="28575">
            <a:solidFill>
              <a:srgbClr val="FF0000"/>
            </a:solidFill>
          </a:ln>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92" b="1" i="0" u="none" strike="noStrike" kern="1200" cap="none" spc="0" normalizeH="0" baseline="0" noProof="0" dirty="0">
                <a:ln>
                  <a:noFill/>
                </a:ln>
                <a:solidFill>
                  <a:prstClr val="white"/>
                </a:solidFill>
                <a:effectLst/>
                <a:uLnTx/>
                <a:uFillTx/>
                <a:latin typeface="+mn-ea"/>
                <a:cs typeface="+mn-cs"/>
              </a:rPr>
              <a:t>2</a:t>
            </a:r>
            <a:r>
              <a:rPr kumimoji="1" lang="ja-JP" altLang="en-US" sz="1092" b="1" i="0" u="none" strike="noStrike" kern="1200" cap="none" spc="0" normalizeH="0" baseline="0" noProof="0" dirty="0">
                <a:ln>
                  <a:noFill/>
                </a:ln>
                <a:solidFill>
                  <a:prstClr val="white"/>
                </a:solidFill>
                <a:effectLst/>
                <a:uLnTx/>
                <a:uFillTx/>
                <a:latin typeface="+mn-ea"/>
                <a:cs typeface="+mn-cs"/>
              </a:rPr>
              <a:t>人主治医制など</a:t>
            </a:r>
            <a:endParaRPr kumimoji="1" lang="en-US" altLang="ja-JP" sz="1092" b="1" i="0" u="none" strike="noStrike" kern="1200" cap="none" spc="0" normalizeH="0" baseline="0" noProof="0" dirty="0">
              <a:ln>
                <a:noFill/>
              </a:ln>
              <a:solidFill>
                <a:prstClr val="white"/>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white"/>
                </a:solidFill>
                <a:effectLst/>
                <a:uLnTx/>
                <a:uFillTx/>
                <a:latin typeface="+mn-ea"/>
                <a:cs typeface="+mn-cs"/>
              </a:rPr>
              <a:t>担当医間の連携</a:t>
            </a:r>
            <a:endParaRPr kumimoji="1" lang="en-US" altLang="ja-JP" sz="1092" b="1" i="0" u="none" strike="noStrike" kern="1200" cap="none" spc="0" normalizeH="0" baseline="0" noProof="0" dirty="0">
              <a:ln>
                <a:noFill/>
              </a:ln>
              <a:solidFill>
                <a:prstClr val="white"/>
              </a:solidFill>
              <a:effectLst/>
              <a:uLnTx/>
              <a:uFillTx/>
              <a:latin typeface="+mn-ea"/>
              <a:cs typeface="+mn-cs"/>
            </a:endParaRPr>
          </a:p>
        </p:txBody>
      </p:sp>
      <p:sp>
        <p:nvSpPr>
          <p:cNvPr id="31" name="下カーブ矢印 30">
            <a:extLst>
              <a:ext uri="{FF2B5EF4-FFF2-40B4-BE49-F238E27FC236}">
                <a16:creationId xmlns:a16="http://schemas.microsoft.com/office/drawing/2014/main" id="{F65C6843-F4FA-874B-B99B-E5072A02D69D}"/>
              </a:ext>
            </a:extLst>
          </p:cNvPr>
          <p:cNvSpPr/>
          <p:nvPr/>
        </p:nvSpPr>
        <p:spPr>
          <a:xfrm>
            <a:off x="4897924" y="2088556"/>
            <a:ext cx="1722105" cy="319089"/>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38" b="0" i="0" u="none" strike="noStrike" kern="1200" cap="none" spc="0" normalizeH="0" baseline="0" noProof="0">
              <a:ln>
                <a:noFill/>
              </a:ln>
              <a:solidFill>
                <a:prstClr val="black"/>
              </a:solidFill>
              <a:effectLst/>
              <a:uLnTx/>
              <a:uFillTx/>
              <a:latin typeface="Arial"/>
              <a:ea typeface="ＭＳ Ｐゴシック" panose="020B0600070205080204" pitchFamily="50" charset="-128"/>
              <a:cs typeface="+mn-cs"/>
            </a:endParaRPr>
          </a:p>
        </p:txBody>
      </p:sp>
      <p:sp>
        <p:nvSpPr>
          <p:cNvPr id="32" name="テキスト ボックス 31">
            <a:extLst>
              <a:ext uri="{FF2B5EF4-FFF2-40B4-BE49-F238E27FC236}">
                <a16:creationId xmlns:a16="http://schemas.microsoft.com/office/drawing/2014/main" id="{5E23EF03-EBD4-EA43-A1B7-E1BDA7DD42DA}"/>
              </a:ext>
            </a:extLst>
          </p:cNvPr>
          <p:cNvSpPr txBox="1"/>
          <p:nvPr/>
        </p:nvSpPr>
        <p:spPr>
          <a:xfrm>
            <a:off x="3352841" y="2507536"/>
            <a:ext cx="1591208" cy="4003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1" b="1" i="0" u="none" strike="noStrike" kern="1200" cap="none" spc="0" normalizeH="0" baseline="0" noProof="0" dirty="0">
                <a:ln>
                  <a:noFill/>
                </a:ln>
                <a:solidFill>
                  <a:prstClr val="black"/>
                </a:solidFill>
                <a:effectLst/>
                <a:uLnTx/>
                <a:uFillTx/>
                <a:latin typeface="+mn-ea"/>
                <a:cs typeface="+mn-cs"/>
              </a:rPr>
              <a:t>療養指導士等メディカル</a:t>
            </a:r>
            <a:endParaRPr kumimoji="1" lang="en-US" altLang="ja-JP" sz="1001" b="1"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1" b="1" i="0" u="none" strike="noStrike" kern="1200" cap="none" spc="0" normalizeH="0" baseline="0" noProof="0" dirty="0">
                <a:ln>
                  <a:noFill/>
                </a:ln>
                <a:solidFill>
                  <a:prstClr val="black"/>
                </a:solidFill>
                <a:effectLst/>
                <a:uLnTx/>
                <a:uFillTx/>
                <a:latin typeface="+mn-ea"/>
                <a:cs typeface="+mn-cs"/>
              </a:rPr>
              <a:t>スタッフとの連携</a:t>
            </a:r>
          </a:p>
        </p:txBody>
      </p:sp>
      <p:sp>
        <p:nvSpPr>
          <p:cNvPr id="33" name="下カーブ矢印 32">
            <a:extLst>
              <a:ext uri="{FF2B5EF4-FFF2-40B4-BE49-F238E27FC236}">
                <a16:creationId xmlns:a16="http://schemas.microsoft.com/office/drawing/2014/main" id="{10B90B0C-12B3-8C47-9869-87FAE7B8DE4A}"/>
              </a:ext>
            </a:extLst>
          </p:cNvPr>
          <p:cNvSpPr/>
          <p:nvPr/>
        </p:nvSpPr>
        <p:spPr>
          <a:xfrm>
            <a:off x="2311146" y="2051287"/>
            <a:ext cx="1265538" cy="287894"/>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38" b="0" i="0" u="none" strike="noStrike" kern="1200" cap="none" spc="0" normalizeH="0" baseline="0" noProof="0">
              <a:ln>
                <a:noFill/>
              </a:ln>
              <a:solidFill>
                <a:prstClr val="black"/>
              </a:solidFill>
              <a:effectLst/>
              <a:uLnTx/>
              <a:uFillTx/>
              <a:latin typeface="Arial"/>
              <a:ea typeface="ＭＳ Ｐゴシック" panose="020B0600070205080204" pitchFamily="50" charset="-128"/>
              <a:cs typeface="+mn-cs"/>
            </a:endParaRPr>
          </a:p>
        </p:txBody>
      </p:sp>
      <p:sp>
        <p:nvSpPr>
          <p:cNvPr id="34" name="正方形/長方形 33">
            <a:extLst>
              <a:ext uri="{FF2B5EF4-FFF2-40B4-BE49-F238E27FC236}">
                <a16:creationId xmlns:a16="http://schemas.microsoft.com/office/drawing/2014/main" id="{96C24987-09D1-F845-92FA-A26EA12E0749}"/>
              </a:ext>
            </a:extLst>
          </p:cNvPr>
          <p:cNvSpPr/>
          <p:nvPr/>
        </p:nvSpPr>
        <p:spPr>
          <a:xfrm>
            <a:off x="5584097" y="1738588"/>
            <a:ext cx="511680" cy="288412"/>
          </a:xfrm>
          <a:prstGeom prst="rect">
            <a:avLst/>
          </a:prstGeom>
          <a:ln w="38100">
            <a:solidFill>
              <a:srgbClr val="FF0000"/>
            </a:solidFill>
          </a:ln>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srgbClr val="FF0000"/>
                </a:solidFill>
                <a:effectLst/>
                <a:uLnTx/>
                <a:uFillTx/>
                <a:latin typeface="+mn-ea"/>
                <a:cs typeface="+mn-cs"/>
              </a:rPr>
              <a:t>紹介</a:t>
            </a:r>
            <a:endParaRPr kumimoji="1" lang="en-US" altLang="ja-JP" sz="1274" b="1" i="0" u="none" strike="noStrike" kern="1200" cap="none" spc="0" normalizeH="0" baseline="0" noProof="0" dirty="0">
              <a:ln>
                <a:noFill/>
              </a:ln>
              <a:solidFill>
                <a:srgbClr val="FF0000"/>
              </a:solidFill>
              <a:effectLst/>
              <a:uLnTx/>
              <a:uFillTx/>
              <a:latin typeface="+mn-ea"/>
              <a:cs typeface="+mn-cs"/>
            </a:endParaRPr>
          </a:p>
        </p:txBody>
      </p:sp>
      <p:sp>
        <p:nvSpPr>
          <p:cNvPr id="35" name="正方形/長方形 34">
            <a:extLst>
              <a:ext uri="{FF2B5EF4-FFF2-40B4-BE49-F238E27FC236}">
                <a16:creationId xmlns:a16="http://schemas.microsoft.com/office/drawing/2014/main" id="{3D84BB2E-384F-A141-9B45-22DFEED3060A}"/>
              </a:ext>
            </a:extLst>
          </p:cNvPr>
          <p:cNvSpPr/>
          <p:nvPr/>
        </p:nvSpPr>
        <p:spPr>
          <a:xfrm>
            <a:off x="5526659" y="2920035"/>
            <a:ext cx="675186" cy="288412"/>
          </a:xfrm>
          <a:prstGeom prst="rect">
            <a:avLst/>
          </a:prstGeom>
          <a:ln w="38100">
            <a:solidFill>
              <a:srgbClr val="FF0000"/>
            </a:solidFill>
          </a:ln>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srgbClr val="FF0000"/>
                </a:solidFill>
                <a:effectLst/>
                <a:uLnTx/>
                <a:uFillTx/>
                <a:latin typeface="+mn-ea"/>
                <a:cs typeface="+mn-cs"/>
              </a:rPr>
              <a:t>逆紹介</a:t>
            </a:r>
            <a:endParaRPr kumimoji="1" lang="en-US" altLang="ja-JP" sz="1274" b="1" i="0" u="none" strike="noStrike" kern="1200" cap="none" spc="0" normalizeH="0" baseline="0" noProof="0" dirty="0">
              <a:ln>
                <a:noFill/>
              </a:ln>
              <a:solidFill>
                <a:srgbClr val="FF0000"/>
              </a:solidFill>
              <a:effectLst/>
              <a:uLnTx/>
              <a:uFillTx/>
              <a:latin typeface="+mn-ea"/>
              <a:cs typeface="+mn-cs"/>
            </a:endParaRPr>
          </a:p>
        </p:txBody>
      </p:sp>
      <p:sp>
        <p:nvSpPr>
          <p:cNvPr id="36" name="正方形/長方形 35">
            <a:extLst>
              <a:ext uri="{FF2B5EF4-FFF2-40B4-BE49-F238E27FC236}">
                <a16:creationId xmlns:a16="http://schemas.microsoft.com/office/drawing/2014/main" id="{A02FD6F6-7C48-2047-9D97-BEF7FA284D45}"/>
              </a:ext>
            </a:extLst>
          </p:cNvPr>
          <p:cNvSpPr/>
          <p:nvPr/>
        </p:nvSpPr>
        <p:spPr>
          <a:xfrm>
            <a:off x="617251" y="1646011"/>
            <a:ext cx="2117355" cy="40036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1" b="0" i="0" u="none" strike="noStrike" kern="1200" cap="none" spc="0" normalizeH="0" baseline="0" noProof="0" dirty="0">
                <a:ln>
                  <a:noFill/>
                </a:ln>
                <a:solidFill>
                  <a:prstClr val="black"/>
                </a:solidFill>
                <a:effectLst/>
                <a:uLnTx/>
                <a:uFillTx/>
                <a:latin typeface="+mn-ea"/>
                <a:cs typeface="+mn-cs"/>
              </a:rPr>
              <a:t>項目例：血圧、脂質、血糖、喫煙、</a:t>
            </a:r>
            <a:endParaRPr kumimoji="1" lang="en-US" altLang="ja-JP" sz="1001" b="0" i="0" u="none" strike="noStrike" kern="1200" cap="none" spc="0" normalizeH="0" baseline="0" noProof="0" dirty="0">
              <a:ln>
                <a:noFill/>
              </a:ln>
              <a:solidFill>
                <a:prstClr val="black"/>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1" b="0" i="0" u="none" strike="noStrike" kern="1200" cap="none" spc="0" normalizeH="0" baseline="0" noProof="0" dirty="0">
                <a:ln>
                  <a:noFill/>
                </a:ln>
                <a:solidFill>
                  <a:prstClr val="black"/>
                </a:solidFill>
                <a:effectLst/>
                <a:uLnTx/>
                <a:uFillTx/>
                <a:latin typeface="+mn-ea"/>
                <a:cs typeface="+mn-cs"/>
              </a:rPr>
              <a:t>尿蛋白および血清クレアチニン等</a:t>
            </a:r>
          </a:p>
        </p:txBody>
      </p:sp>
      <p:sp>
        <p:nvSpPr>
          <p:cNvPr id="37" name="正方形/長方形 36">
            <a:extLst>
              <a:ext uri="{FF2B5EF4-FFF2-40B4-BE49-F238E27FC236}">
                <a16:creationId xmlns:a16="http://schemas.microsoft.com/office/drawing/2014/main" id="{CC492BFE-959B-0F44-BFB5-202DD5D54B91}"/>
              </a:ext>
            </a:extLst>
          </p:cNvPr>
          <p:cNvSpPr/>
          <p:nvPr/>
        </p:nvSpPr>
        <p:spPr>
          <a:xfrm>
            <a:off x="2568850" y="2217144"/>
            <a:ext cx="831460" cy="24661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white"/>
                </a:solidFill>
                <a:effectLst/>
                <a:uLnTx/>
                <a:uFillTx/>
                <a:latin typeface="+mn-ea"/>
                <a:cs typeface="+mn-cs"/>
              </a:rPr>
              <a:t>早期受診</a:t>
            </a:r>
          </a:p>
        </p:txBody>
      </p:sp>
      <p:sp>
        <p:nvSpPr>
          <p:cNvPr id="38" name="正方形/長方形 37">
            <a:extLst>
              <a:ext uri="{FF2B5EF4-FFF2-40B4-BE49-F238E27FC236}">
                <a16:creationId xmlns:a16="http://schemas.microsoft.com/office/drawing/2014/main" id="{90D5F387-054C-1A4A-92DD-021E4B2149DA}"/>
              </a:ext>
            </a:extLst>
          </p:cNvPr>
          <p:cNvSpPr/>
          <p:nvPr/>
        </p:nvSpPr>
        <p:spPr>
          <a:xfrm>
            <a:off x="40600" y="2973880"/>
            <a:ext cx="680288" cy="576536"/>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普及</a:t>
            </a:r>
            <a:endParaRPr kumimoji="1" lang="en-US" altLang="ja-JP" sz="1274" b="1" i="0" u="none" strike="noStrike" kern="1200" cap="none" spc="0" normalizeH="0" baseline="0" noProof="0" dirty="0">
              <a:ln>
                <a:noFill/>
              </a:ln>
              <a:solidFill>
                <a:prstClr val="black"/>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啓発</a:t>
            </a:r>
          </a:p>
        </p:txBody>
      </p:sp>
      <p:sp>
        <p:nvSpPr>
          <p:cNvPr id="39" name="正方形/長方形 38">
            <a:extLst>
              <a:ext uri="{FF2B5EF4-FFF2-40B4-BE49-F238E27FC236}">
                <a16:creationId xmlns:a16="http://schemas.microsoft.com/office/drawing/2014/main" id="{2819C170-4A60-8742-BA9F-3AF1E8655D90}"/>
              </a:ext>
            </a:extLst>
          </p:cNvPr>
          <p:cNvSpPr/>
          <p:nvPr/>
        </p:nvSpPr>
        <p:spPr>
          <a:xfrm>
            <a:off x="767935" y="3001417"/>
            <a:ext cx="4033119" cy="262149"/>
          </a:xfrm>
          <a:prstGeom prst="rect">
            <a:avLst/>
          </a:prstGeom>
          <a:solidFill>
            <a:schemeClr val="accent5">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市民公開講座や資材等によるＣＫＤ認知度の上昇</a:t>
            </a:r>
          </a:p>
        </p:txBody>
      </p:sp>
      <p:sp>
        <p:nvSpPr>
          <p:cNvPr id="40" name="正方形/長方形 39">
            <a:extLst>
              <a:ext uri="{FF2B5EF4-FFF2-40B4-BE49-F238E27FC236}">
                <a16:creationId xmlns:a16="http://schemas.microsoft.com/office/drawing/2014/main" id="{8029B44E-66FC-9644-B5D5-9C4F1432CF3B}"/>
              </a:ext>
            </a:extLst>
          </p:cNvPr>
          <p:cNvSpPr/>
          <p:nvPr/>
        </p:nvSpPr>
        <p:spPr>
          <a:xfrm>
            <a:off x="39591" y="4917317"/>
            <a:ext cx="683425" cy="594358"/>
          </a:xfrm>
          <a:prstGeom prst="rect">
            <a:avLst/>
          </a:prstGeom>
          <a:no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研究</a:t>
            </a:r>
            <a:endParaRPr kumimoji="1" lang="en-US" altLang="ja-JP" sz="1274" b="1" i="0" u="none" strike="noStrike" kern="1200" cap="none" spc="0" normalizeH="0" baseline="0" noProof="0" dirty="0">
              <a:ln>
                <a:noFill/>
              </a:ln>
              <a:solidFill>
                <a:prstClr val="black"/>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開発の</a:t>
            </a:r>
            <a:endParaRPr kumimoji="1" lang="en-US" altLang="ja-JP" sz="1274" b="1" i="0" u="none" strike="noStrike" kern="1200" cap="none" spc="0" normalizeH="0" baseline="0" noProof="0" dirty="0">
              <a:ln>
                <a:noFill/>
              </a:ln>
              <a:solidFill>
                <a:prstClr val="black"/>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推進</a:t>
            </a:r>
          </a:p>
        </p:txBody>
      </p:sp>
      <p:sp>
        <p:nvSpPr>
          <p:cNvPr id="41" name="正方形/長方形 40">
            <a:extLst>
              <a:ext uri="{FF2B5EF4-FFF2-40B4-BE49-F238E27FC236}">
                <a16:creationId xmlns:a16="http://schemas.microsoft.com/office/drawing/2014/main" id="{A9F3F844-1C06-D243-A9D0-83881FCF2AA8}"/>
              </a:ext>
            </a:extLst>
          </p:cNvPr>
          <p:cNvSpPr/>
          <p:nvPr/>
        </p:nvSpPr>
        <p:spPr>
          <a:xfrm>
            <a:off x="3104859" y="3953405"/>
            <a:ext cx="5918370" cy="262149"/>
          </a:xfrm>
          <a:prstGeom prst="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関連する疾患の治療との連携強化</a:t>
            </a:r>
          </a:p>
        </p:txBody>
      </p:sp>
      <p:sp>
        <p:nvSpPr>
          <p:cNvPr id="42" name="正方形/長方形 41">
            <a:extLst>
              <a:ext uri="{FF2B5EF4-FFF2-40B4-BE49-F238E27FC236}">
                <a16:creationId xmlns:a16="http://schemas.microsoft.com/office/drawing/2014/main" id="{661C55E8-DA9B-D84E-A118-6B751D634642}"/>
              </a:ext>
            </a:extLst>
          </p:cNvPr>
          <p:cNvSpPr/>
          <p:nvPr/>
        </p:nvSpPr>
        <p:spPr>
          <a:xfrm>
            <a:off x="37825" y="4291525"/>
            <a:ext cx="672593" cy="558023"/>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人材</a:t>
            </a:r>
            <a:endParaRPr kumimoji="1" lang="en-US" altLang="ja-JP" sz="1274" b="1" i="0" u="none" strike="noStrike" kern="1200" cap="none" spc="0" normalizeH="0" baseline="0" noProof="0" dirty="0">
              <a:ln>
                <a:noFill/>
              </a:ln>
              <a:solidFill>
                <a:prstClr val="black"/>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育成</a:t>
            </a:r>
          </a:p>
        </p:txBody>
      </p:sp>
      <p:sp>
        <p:nvSpPr>
          <p:cNvPr id="43" name="正方形/長方形 42">
            <a:extLst>
              <a:ext uri="{FF2B5EF4-FFF2-40B4-BE49-F238E27FC236}">
                <a16:creationId xmlns:a16="http://schemas.microsoft.com/office/drawing/2014/main" id="{CFE24D50-5EFF-5D4F-BABE-B463B5FF9A53}"/>
              </a:ext>
            </a:extLst>
          </p:cNvPr>
          <p:cNvSpPr/>
          <p:nvPr/>
        </p:nvSpPr>
        <p:spPr>
          <a:xfrm>
            <a:off x="3093810" y="4599822"/>
            <a:ext cx="5942017" cy="262149"/>
          </a:xfrm>
          <a:prstGeom prst="rect">
            <a:avLst/>
          </a:prstGeom>
          <a:solidFill>
            <a:schemeClr val="accent5">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関連する療養指導士等との連携強化</a:t>
            </a:r>
          </a:p>
        </p:txBody>
      </p:sp>
      <p:sp>
        <p:nvSpPr>
          <p:cNvPr id="44" name="正方形/長方形 43">
            <a:extLst>
              <a:ext uri="{FF2B5EF4-FFF2-40B4-BE49-F238E27FC236}">
                <a16:creationId xmlns:a16="http://schemas.microsoft.com/office/drawing/2014/main" id="{F794D299-A8A9-7C41-8811-FD843EFB2D87}"/>
              </a:ext>
            </a:extLst>
          </p:cNvPr>
          <p:cNvSpPr/>
          <p:nvPr/>
        </p:nvSpPr>
        <p:spPr>
          <a:xfrm>
            <a:off x="4749459" y="5232603"/>
            <a:ext cx="4316342" cy="262149"/>
          </a:xfrm>
          <a:prstGeom prst="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病態解明に基づく効果的な新規治療薬の開発</a:t>
            </a:r>
          </a:p>
        </p:txBody>
      </p:sp>
      <p:sp>
        <p:nvSpPr>
          <p:cNvPr id="45" name="正方形/長方形 44">
            <a:extLst>
              <a:ext uri="{FF2B5EF4-FFF2-40B4-BE49-F238E27FC236}">
                <a16:creationId xmlns:a16="http://schemas.microsoft.com/office/drawing/2014/main" id="{EFB76FD0-AEF8-7740-A34A-665F3E5CAE45}"/>
              </a:ext>
            </a:extLst>
          </p:cNvPr>
          <p:cNvSpPr/>
          <p:nvPr/>
        </p:nvSpPr>
        <p:spPr>
          <a:xfrm>
            <a:off x="3104858" y="4279103"/>
            <a:ext cx="4801784" cy="262149"/>
          </a:xfrm>
          <a:prstGeom prst="rect">
            <a:avLst/>
          </a:prstGeom>
          <a:solidFill>
            <a:schemeClr val="accent5">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腎臓病療養指導士の育成、かかりつけ医等との連携</a:t>
            </a:r>
          </a:p>
        </p:txBody>
      </p:sp>
      <p:sp>
        <p:nvSpPr>
          <p:cNvPr id="46" name="角丸四角形吹き出し 45">
            <a:extLst>
              <a:ext uri="{FF2B5EF4-FFF2-40B4-BE49-F238E27FC236}">
                <a16:creationId xmlns:a16="http://schemas.microsoft.com/office/drawing/2014/main" id="{301F9499-B286-B149-9165-9EEC17583A4A}"/>
              </a:ext>
            </a:extLst>
          </p:cNvPr>
          <p:cNvSpPr/>
          <p:nvPr/>
        </p:nvSpPr>
        <p:spPr>
          <a:xfrm>
            <a:off x="3718092" y="1632515"/>
            <a:ext cx="1802406" cy="402648"/>
          </a:xfrm>
          <a:prstGeom prst="wedgeRoundRectCallout">
            <a:avLst>
              <a:gd name="adj1" fmla="val -57630"/>
              <a:gd name="adj2" fmla="val 7231"/>
              <a:gd name="adj3" fmla="val 16667"/>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1" b="0" i="0" u="none" strike="noStrike" kern="1200" cap="none" spc="0" normalizeH="0" baseline="0" noProof="0" dirty="0">
                <a:ln>
                  <a:noFill/>
                </a:ln>
                <a:solidFill>
                  <a:srgbClr val="FF0000"/>
                </a:solidFill>
                <a:effectLst/>
                <a:uLnTx/>
                <a:uFillTx/>
                <a:latin typeface="+mn-ea"/>
                <a:cs typeface="+mn-cs"/>
              </a:rPr>
              <a:t>標準的な健診・保健指導プログラム</a:t>
            </a:r>
            <a:r>
              <a:rPr kumimoji="1" lang="en-US" altLang="ja-JP" sz="1001" b="0" i="0" u="none" strike="noStrike" kern="1200" cap="none" spc="0" normalizeH="0" baseline="0" noProof="0" dirty="0">
                <a:ln>
                  <a:noFill/>
                </a:ln>
                <a:solidFill>
                  <a:srgbClr val="FF0000"/>
                </a:solidFill>
                <a:effectLst/>
                <a:uLnTx/>
                <a:uFillTx/>
                <a:latin typeface="+mn-ea"/>
                <a:cs typeface="+mn-cs"/>
              </a:rPr>
              <a:t>【</a:t>
            </a:r>
            <a:r>
              <a:rPr kumimoji="1" lang="ja-JP" altLang="en-US" sz="1001" b="0" i="0" u="none" strike="noStrike" kern="1200" cap="none" spc="0" normalizeH="0" baseline="0" noProof="0" dirty="0">
                <a:ln>
                  <a:noFill/>
                </a:ln>
                <a:solidFill>
                  <a:srgbClr val="FF0000"/>
                </a:solidFill>
                <a:effectLst/>
                <a:uLnTx/>
                <a:uFillTx/>
                <a:latin typeface="+mn-ea"/>
                <a:cs typeface="+mn-cs"/>
              </a:rPr>
              <a:t>平成</a:t>
            </a:r>
            <a:r>
              <a:rPr kumimoji="1" lang="en-US" altLang="ja-JP" sz="1001" b="0" i="0" u="none" strike="noStrike" kern="1200" cap="none" spc="0" normalizeH="0" baseline="0" noProof="0" dirty="0">
                <a:ln>
                  <a:noFill/>
                </a:ln>
                <a:solidFill>
                  <a:srgbClr val="FF0000"/>
                </a:solidFill>
                <a:effectLst/>
                <a:uLnTx/>
                <a:uFillTx/>
                <a:latin typeface="+mn-ea"/>
                <a:cs typeface="+mn-cs"/>
              </a:rPr>
              <a:t>30</a:t>
            </a:r>
            <a:r>
              <a:rPr kumimoji="1" lang="ja-JP" altLang="en-US" sz="1001" b="0" i="0" u="none" strike="noStrike" kern="1200" cap="none" spc="0" normalizeH="0" baseline="0" noProof="0" dirty="0">
                <a:ln>
                  <a:noFill/>
                </a:ln>
                <a:solidFill>
                  <a:srgbClr val="FF0000"/>
                </a:solidFill>
                <a:effectLst/>
                <a:uLnTx/>
                <a:uFillTx/>
                <a:latin typeface="+mn-ea"/>
                <a:cs typeface="+mn-cs"/>
              </a:rPr>
              <a:t>年度版</a:t>
            </a:r>
            <a:r>
              <a:rPr kumimoji="1" lang="en-US" altLang="ja-JP" sz="1001" b="0" i="0" u="none" strike="noStrike" kern="1200" cap="none" spc="0" normalizeH="0" baseline="0" noProof="0" dirty="0">
                <a:ln>
                  <a:noFill/>
                </a:ln>
                <a:solidFill>
                  <a:srgbClr val="FF0000"/>
                </a:solidFill>
                <a:effectLst/>
                <a:uLnTx/>
                <a:uFillTx/>
                <a:latin typeface="+mn-ea"/>
                <a:cs typeface="+mn-cs"/>
              </a:rPr>
              <a:t>】</a:t>
            </a:r>
            <a:endParaRPr kumimoji="1" lang="ja-JP" altLang="en-US" sz="1001" b="0" i="0" u="none" strike="noStrike" kern="1200" cap="none" spc="0" normalizeH="0" baseline="0" noProof="0" dirty="0">
              <a:ln>
                <a:noFill/>
              </a:ln>
              <a:solidFill>
                <a:srgbClr val="FF0000"/>
              </a:solidFill>
              <a:effectLst/>
              <a:uLnTx/>
              <a:uFillTx/>
              <a:latin typeface="+mn-ea"/>
              <a:cs typeface="+mn-cs"/>
            </a:endParaRPr>
          </a:p>
        </p:txBody>
      </p:sp>
      <p:sp>
        <p:nvSpPr>
          <p:cNvPr id="47" name="角丸四角形吹き出し 46">
            <a:extLst>
              <a:ext uri="{FF2B5EF4-FFF2-40B4-BE49-F238E27FC236}">
                <a16:creationId xmlns:a16="http://schemas.microsoft.com/office/drawing/2014/main" id="{959A5826-758D-3440-8141-D884BD7094CC}"/>
              </a:ext>
            </a:extLst>
          </p:cNvPr>
          <p:cNvSpPr/>
          <p:nvPr/>
        </p:nvSpPr>
        <p:spPr>
          <a:xfrm>
            <a:off x="6353009" y="1620955"/>
            <a:ext cx="1915107" cy="402648"/>
          </a:xfrm>
          <a:prstGeom prst="wedgeRoundRectCallout">
            <a:avLst>
              <a:gd name="adj1" fmla="val -57630"/>
              <a:gd name="adj2" fmla="val 7231"/>
              <a:gd name="adj3" fmla="val 16667"/>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1" b="0" i="0" u="none" strike="noStrike" kern="1200" cap="none" spc="0" normalizeH="0" baseline="0" noProof="0" dirty="0">
                <a:ln>
                  <a:noFill/>
                </a:ln>
                <a:solidFill>
                  <a:srgbClr val="FF0000"/>
                </a:solidFill>
                <a:effectLst/>
                <a:uLnTx/>
                <a:uFillTx/>
                <a:latin typeface="+mn-ea"/>
                <a:cs typeface="+mn-cs"/>
              </a:rPr>
              <a:t>「かかりつけ医から腎臓専門医</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1" b="0" i="0" u="none" strike="noStrike" kern="1200" cap="none" spc="0" normalizeH="0" baseline="0" noProof="0" dirty="0">
                <a:ln>
                  <a:noFill/>
                </a:ln>
                <a:solidFill>
                  <a:srgbClr val="FF0000"/>
                </a:solidFill>
                <a:effectLst/>
                <a:uLnTx/>
                <a:uFillTx/>
                <a:latin typeface="+mn-ea"/>
                <a:cs typeface="+mn-cs"/>
              </a:rPr>
              <a:t>・専門医療機関への紹介基準」</a:t>
            </a:r>
          </a:p>
        </p:txBody>
      </p:sp>
      <p:sp>
        <p:nvSpPr>
          <p:cNvPr id="50" name="正方形/長方形 49">
            <a:extLst>
              <a:ext uri="{FF2B5EF4-FFF2-40B4-BE49-F238E27FC236}">
                <a16:creationId xmlns:a16="http://schemas.microsoft.com/office/drawing/2014/main" id="{1A9DE03F-2F3D-4709-BABA-9C116DB2577B}"/>
              </a:ext>
            </a:extLst>
          </p:cNvPr>
          <p:cNvSpPr/>
          <p:nvPr/>
        </p:nvSpPr>
        <p:spPr>
          <a:xfrm>
            <a:off x="38331" y="4264923"/>
            <a:ext cx="9072979" cy="59480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92656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9DF10C83-CF29-4353-A9D2-449B03D64353}"/>
              </a:ext>
            </a:extLst>
          </p:cNvPr>
          <p:cNvSpPr/>
          <p:nvPr/>
        </p:nvSpPr>
        <p:spPr>
          <a:xfrm>
            <a:off x="1376556" y="5131360"/>
            <a:ext cx="1957535"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a:ea typeface="ヒラギノ丸ゴ ProN W4"/>
                <a:cs typeface="ヒラギノ丸ゴ ProN W4"/>
              </a:rPr>
              <a:t>https://j-</a:t>
            </a:r>
            <a:r>
              <a:rPr kumimoji="1" lang="en-US" altLang="ja-JP" sz="2000" b="0" i="0" u="none" strike="noStrike" kern="1200" cap="none" spc="0" normalizeH="0" baseline="0" noProof="0" dirty="0" err="1">
                <a:ln>
                  <a:noFill/>
                </a:ln>
                <a:solidFill>
                  <a:prstClr val="black"/>
                </a:solidFill>
                <a:effectLst/>
                <a:uLnTx/>
                <a:uFillTx/>
                <a:latin typeface="Calibri"/>
                <a:ea typeface="ヒラギノ丸ゴ ProN W4"/>
                <a:cs typeface="ヒラギノ丸ゴ ProN W4"/>
              </a:rPr>
              <a:t>ka.or.jp</a:t>
            </a:r>
            <a:endParaRPr kumimoji="1" lang="ja-JP" altLang="en-US" sz="2000" b="0" i="0" u="none" strike="noStrike" kern="1200" cap="none" spc="0" normalizeH="0" baseline="0" noProof="0" dirty="0">
              <a:ln>
                <a:noFill/>
              </a:ln>
              <a:solidFill>
                <a:prstClr val="black"/>
              </a:solidFill>
              <a:effectLst/>
              <a:uLnTx/>
              <a:uFillTx/>
              <a:latin typeface="Calibri"/>
              <a:ea typeface="ヒラギノ丸ゴ ProN W4"/>
              <a:cs typeface="ヒラギノ丸ゴ ProN W4"/>
            </a:endParaRPr>
          </a:p>
        </p:txBody>
      </p:sp>
      <p:pic>
        <p:nvPicPr>
          <p:cNvPr id="7" name="図 6">
            <a:extLst>
              <a:ext uri="{FF2B5EF4-FFF2-40B4-BE49-F238E27FC236}">
                <a16:creationId xmlns:a16="http://schemas.microsoft.com/office/drawing/2014/main" id="{4C73EE0A-1D9E-4851-A8D0-3F2312DACA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8131" y="2461100"/>
            <a:ext cx="4367931" cy="2376264"/>
          </a:xfrm>
          <a:prstGeom prst="rect">
            <a:avLst/>
          </a:prstGeom>
        </p:spPr>
      </p:pic>
      <p:pic>
        <p:nvPicPr>
          <p:cNvPr id="9" name="図 8">
            <a:extLst>
              <a:ext uri="{FF2B5EF4-FFF2-40B4-BE49-F238E27FC236}">
                <a16:creationId xmlns:a16="http://schemas.microsoft.com/office/drawing/2014/main" id="{DC8B9874-7486-4DEE-BAF9-D4A74EA73363}"/>
              </a:ext>
            </a:extLst>
          </p:cNvPr>
          <p:cNvPicPr>
            <a:picLocks noChangeAspect="1"/>
          </p:cNvPicPr>
          <p:nvPr/>
        </p:nvPicPr>
        <p:blipFill>
          <a:blip r:embed="rId3"/>
          <a:stretch>
            <a:fillRect/>
          </a:stretch>
        </p:blipFill>
        <p:spPr>
          <a:xfrm>
            <a:off x="179735" y="665514"/>
            <a:ext cx="4351179" cy="1356940"/>
          </a:xfrm>
          <a:prstGeom prst="rect">
            <a:avLst/>
          </a:prstGeom>
        </p:spPr>
      </p:pic>
      <p:pic>
        <p:nvPicPr>
          <p:cNvPr id="11" name="図 10">
            <a:extLst>
              <a:ext uri="{FF2B5EF4-FFF2-40B4-BE49-F238E27FC236}">
                <a16:creationId xmlns:a16="http://schemas.microsoft.com/office/drawing/2014/main" id="{4F67E96F-77F4-4708-AA3E-44EE7750AC4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1302" t="4071" r="11024" b="4002"/>
          <a:stretch/>
        </p:blipFill>
        <p:spPr>
          <a:xfrm>
            <a:off x="4514890" y="398542"/>
            <a:ext cx="4596793" cy="4457496"/>
          </a:xfrm>
          <a:prstGeom prst="rect">
            <a:avLst/>
          </a:prstGeom>
        </p:spPr>
      </p:pic>
      <p:pic>
        <p:nvPicPr>
          <p:cNvPr id="5" name="図 4">
            <a:extLst>
              <a:ext uri="{FF2B5EF4-FFF2-40B4-BE49-F238E27FC236}">
                <a16:creationId xmlns:a16="http://schemas.microsoft.com/office/drawing/2014/main" id="{BB84E0BC-6538-4E80-8CB9-D94F58BEDC6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75098" y="4953076"/>
            <a:ext cx="3047389" cy="1714156"/>
          </a:xfrm>
          <a:prstGeom prst="rect">
            <a:avLst/>
          </a:prstGeom>
        </p:spPr>
      </p:pic>
      <p:pic>
        <p:nvPicPr>
          <p:cNvPr id="13" name="図 12">
            <a:extLst>
              <a:ext uri="{FF2B5EF4-FFF2-40B4-BE49-F238E27FC236}">
                <a16:creationId xmlns:a16="http://schemas.microsoft.com/office/drawing/2014/main" id="{BF9876A9-626C-40D6-9599-AB7A969C9373}"/>
              </a:ext>
            </a:extLst>
          </p:cNvPr>
          <p:cNvPicPr>
            <a:picLocks noChangeAspect="1"/>
          </p:cNvPicPr>
          <p:nvPr/>
        </p:nvPicPr>
        <p:blipFill>
          <a:blip r:embed="rId6"/>
          <a:stretch>
            <a:fillRect/>
          </a:stretch>
        </p:blipFill>
        <p:spPr>
          <a:xfrm>
            <a:off x="322986" y="5733330"/>
            <a:ext cx="4367931" cy="837848"/>
          </a:xfrm>
          <a:prstGeom prst="rect">
            <a:avLst/>
          </a:prstGeom>
        </p:spPr>
      </p:pic>
    </p:spTree>
    <p:extLst>
      <p:ext uri="{BB962C8B-B14F-4D97-AF65-F5344CB8AC3E}">
        <p14:creationId xmlns:p14="http://schemas.microsoft.com/office/powerpoint/2010/main" val="257929571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9F879FA5-22E5-4C46-A830-C9FC892EF69D}"/>
              </a:ext>
            </a:extLst>
          </p:cNvPr>
          <p:cNvSpPr txBox="1"/>
          <p:nvPr/>
        </p:nvSpPr>
        <p:spPr>
          <a:xfrm>
            <a:off x="348120" y="49513"/>
            <a:ext cx="6012791" cy="369332"/>
          </a:xfrm>
          <a:prstGeom prst="rect">
            <a:avLst/>
          </a:prstGeom>
          <a:noFill/>
        </p:spPr>
        <p:txBody>
          <a:bodyPr wrap="square" rtlCol="0">
            <a:spAutoFit/>
          </a:bodyPr>
          <a:lstStyle/>
          <a:p>
            <a:pPr lvl="0">
              <a:defRPr/>
            </a:pPr>
            <a:r>
              <a:rPr lang="ja-JP" altLang="en-US" b="1" dirty="0">
                <a:solidFill>
                  <a:schemeClr val="bg1"/>
                </a:solidFill>
                <a:latin typeface="ＭＳ Ｐゴシック" panose="020B0600070205080204" pitchFamily="50" charset="-128"/>
                <a:ea typeface="ＭＳ Ｐゴシック" panose="020B0600070205080204" pitchFamily="50" charset="-128"/>
              </a:rPr>
              <a:t>腎臓病療養指導士のイメージ</a:t>
            </a:r>
          </a:p>
        </p:txBody>
      </p:sp>
      <p:pic>
        <p:nvPicPr>
          <p:cNvPr id="10" name="図 9">
            <a:extLst>
              <a:ext uri="{FF2B5EF4-FFF2-40B4-BE49-F238E27FC236}">
                <a16:creationId xmlns:a16="http://schemas.microsoft.com/office/drawing/2014/main" id="{F0A0543C-6BFC-45BB-BEEF-7DAA2BE40313}"/>
              </a:ext>
            </a:extLst>
          </p:cNvPr>
          <p:cNvPicPr>
            <a:picLocks noChangeAspect="1"/>
          </p:cNvPicPr>
          <p:nvPr/>
        </p:nvPicPr>
        <p:blipFill>
          <a:blip r:embed="rId3"/>
          <a:stretch>
            <a:fillRect/>
          </a:stretch>
        </p:blipFill>
        <p:spPr>
          <a:xfrm>
            <a:off x="0" y="811859"/>
            <a:ext cx="9143244" cy="5827294"/>
          </a:xfrm>
          <a:prstGeom prst="rect">
            <a:avLst/>
          </a:prstGeom>
        </p:spPr>
      </p:pic>
      <p:sp>
        <p:nvSpPr>
          <p:cNvPr id="4" name="テキスト ボックス 3"/>
          <p:cNvSpPr txBox="1"/>
          <p:nvPr/>
        </p:nvSpPr>
        <p:spPr>
          <a:xfrm>
            <a:off x="7506495" y="3310007"/>
            <a:ext cx="157024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B050"/>
                </a:solidFill>
                <a:effectLst/>
                <a:uLnTx/>
                <a:uFillTx/>
                <a:latin typeface="Calibri"/>
                <a:ea typeface="ＭＳ Ｐゴシック" panose="020B0600070205080204" pitchFamily="50" charset="-128"/>
                <a:cs typeface="+mn-cs"/>
              </a:rPr>
              <a:t>メディカルスタッフ</a:t>
            </a:r>
          </a:p>
        </p:txBody>
      </p:sp>
    </p:spTree>
    <p:extLst>
      <p:ext uri="{BB962C8B-B14F-4D97-AF65-F5344CB8AC3E}">
        <p14:creationId xmlns:p14="http://schemas.microsoft.com/office/powerpoint/2010/main" val="421167941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BD275E33-7DC6-4E47-925C-7FCFF1A0A9EA}"/>
              </a:ext>
            </a:extLst>
          </p:cNvPr>
          <p:cNvSpPr>
            <a:spLocks noGrp="1" noChangeArrowheads="1"/>
          </p:cNvSpPr>
          <p:nvPr>
            <p:ph idx="4294967295"/>
          </p:nvPr>
        </p:nvSpPr>
        <p:spPr>
          <a:xfrm>
            <a:off x="71438" y="1125538"/>
            <a:ext cx="9072562" cy="5472112"/>
          </a:xfrm>
        </p:spPr>
        <p:txBody>
          <a:bodyPr/>
          <a:lstStyle/>
          <a:p>
            <a:pPr marL="0" indent="0" eaLnBrk="1" hangingPunct="1">
              <a:buFont typeface="Arial" panose="020B0604020202020204" pitchFamily="34" charset="0"/>
              <a:buNone/>
            </a:pPr>
            <a:r>
              <a:rPr lang="ja-JP" altLang="en-US" sz="2600" dirty="0"/>
              <a:t>①各領域の有専門資格者（基幹病院）</a:t>
            </a:r>
            <a:endParaRPr lang="en-US" altLang="ja-JP" sz="2600" dirty="0"/>
          </a:p>
          <a:p>
            <a:pPr marL="0" indent="0" eaLnBrk="1" hangingPunct="1">
              <a:lnSpc>
                <a:spcPct val="120000"/>
              </a:lnSpc>
              <a:buFont typeface="Arial" panose="020B0604020202020204" pitchFamily="34" charset="0"/>
              <a:buNone/>
            </a:pPr>
            <a:r>
              <a:rPr lang="ja-JP" altLang="en-US" sz="2600" dirty="0">
                <a:solidFill>
                  <a:srgbClr val="C00000"/>
                </a:solidFill>
              </a:rPr>
              <a:t>　　　　　　　</a:t>
            </a:r>
            <a:r>
              <a:rPr lang="ja-JP" altLang="en-US" sz="2600" dirty="0">
                <a:solidFill>
                  <a:srgbClr val="00B050"/>
                </a:solidFill>
              </a:rPr>
              <a:t>・・・チーム医療における中心的役割、質の向上</a:t>
            </a:r>
            <a:r>
              <a:rPr lang="ja-JP" altLang="en-US" sz="2600" dirty="0">
                <a:solidFill>
                  <a:srgbClr val="0070C0"/>
                </a:solidFill>
              </a:rPr>
              <a:t>　</a:t>
            </a:r>
            <a:r>
              <a:rPr lang="ja-JP" altLang="en-US" sz="2600" dirty="0">
                <a:solidFill>
                  <a:srgbClr val="C00000"/>
                </a:solidFill>
              </a:rPr>
              <a:t>　</a:t>
            </a:r>
            <a:endParaRPr lang="en-US" altLang="ja-JP" sz="2600" dirty="0">
              <a:solidFill>
                <a:srgbClr val="C00000"/>
              </a:solidFill>
            </a:endParaRPr>
          </a:p>
          <a:p>
            <a:pPr marL="0" indent="0" eaLnBrk="1" hangingPunct="1">
              <a:spcBef>
                <a:spcPts val="1200"/>
              </a:spcBef>
              <a:buFont typeface="Arial" panose="020B0604020202020204" pitchFamily="34" charset="0"/>
              <a:buNone/>
            </a:pPr>
            <a:r>
              <a:rPr lang="ja-JP" altLang="en-US" sz="2600" dirty="0"/>
              <a:t>②一般病院・クリニック勤務者</a:t>
            </a:r>
            <a:endParaRPr lang="en-US" altLang="ja-JP" sz="2600" dirty="0"/>
          </a:p>
          <a:p>
            <a:pPr marL="0" indent="0" eaLnBrk="1" hangingPunct="1">
              <a:lnSpc>
                <a:spcPct val="120000"/>
              </a:lnSpc>
              <a:buFont typeface="Arial" panose="020B0604020202020204" pitchFamily="34" charset="0"/>
              <a:buNone/>
            </a:pPr>
            <a:r>
              <a:rPr lang="ja-JP" altLang="en-US" sz="2600" dirty="0">
                <a:solidFill>
                  <a:srgbClr val="C00000"/>
                </a:solidFill>
              </a:rPr>
              <a:t>　　　　　　　</a:t>
            </a:r>
            <a:r>
              <a:rPr lang="ja-JP" altLang="en-US" sz="2600" dirty="0">
                <a:solidFill>
                  <a:srgbClr val="00B050"/>
                </a:solidFill>
              </a:rPr>
              <a:t>・・・非専門医・かかりつけ医のサポート　　　　　　</a:t>
            </a:r>
            <a:r>
              <a:rPr lang="ja-JP" altLang="en-US" sz="2600" dirty="0">
                <a:solidFill>
                  <a:srgbClr val="C00000"/>
                </a:solidFill>
              </a:rPr>
              <a:t>　　　　　</a:t>
            </a:r>
            <a:endParaRPr lang="en-US" altLang="ja-JP" sz="2600" dirty="0">
              <a:solidFill>
                <a:srgbClr val="C00000"/>
              </a:solidFill>
            </a:endParaRPr>
          </a:p>
          <a:p>
            <a:pPr marL="0" indent="0" eaLnBrk="1" hangingPunct="1">
              <a:spcBef>
                <a:spcPts val="1800"/>
              </a:spcBef>
              <a:buFont typeface="Arial" panose="020B0604020202020204" pitchFamily="34" charset="0"/>
              <a:buNone/>
            </a:pPr>
            <a:r>
              <a:rPr lang="ja-JP" altLang="en-US" sz="2600" dirty="0"/>
              <a:t>③それ以外で実地医療に携わる者 （</a:t>
            </a:r>
            <a:r>
              <a:rPr lang="ja-JP" altLang="en-US" sz="2600" dirty="0">
                <a:solidFill>
                  <a:schemeClr val="accent5">
                    <a:lumMod val="75000"/>
                  </a:schemeClr>
                </a:solidFill>
              </a:rPr>
              <a:t>保健師、薬局薬剤師、</a:t>
            </a:r>
            <a:endParaRPr lang="en-US" altLang="ja-JP" sz="2600" dirty="0">
              <a:solidFill>
                <a:schemeClr val="accent5">
                  <a:lumMod val="75000"/>
                </a:schemeClr>
              </a:solidFill>
            </a:endParaRPr>
          </a:p>
          <a:p>
            <a:pPr marL="0" indent="0" eaLnBrk="1" hangingPunct="1">
              <a:lnSpc>
                <a:spcPts val="3400"/>
              </a:lnSpc>
              <a:spcBef>
                <a:spcPct val="0"/>
              </a:spcBef>
              <a:buFont typeface="Arial" panose="020B0604020202020204" pitchFamily="34" charset="0"/>
              <a:buNone/>
            </a:pPr>
            <a:r>
              <a:rPr lang="ja-JP" altLang="en-US" sz="2600" dirty="0">
                <a:solidFill>
                  <a:schemeClr val="accent5">
                    <a:lumMod val="75000"/>
                  </a:schemeClr>
                </a:solidFill>
              </a:rPr>
              <a:t>　  行政・民間の栄養士</a:t>
            </a:r>
            <a:r>
              <a:rPr lang="ja-JP" altLang="en-US" sz="2600" dirty="0"/>
              <a:t>、など）　</a:t>
            </a:r>
            <a:endParaRPr lang="en-US" altLang="ja-JP" sz="2600" dirty="0"/>
          </a:p>
          <a:p>
            <a:pPr marL="0" indent="0" eaLnBrk="1" hangingPunct="1">
              <a:lnSpc>
                <a:spcPts val="3000"/>
              </a:lnSpc>
              <a:spcBef>
                <a:spcPct val="0"/>
              </a:spcBef>
              <a:buFont typeface="Arial" panose="020B0604020202020204" pitchFamily="34" charset="0"/>
              <a:buNone/>
            </a:pPr>
            <a:r>
              <a:rPr lang="ja-JP" altLang="en-US" sz="2600" dirty="0">
                <a:solidFill>
                  <a:srgbClr val="C00000"/>
                </a:solidFill>
              </a:rPr>
              <a:t>　　　　　　　</a:t>
            </a:r>
            <a:r>
              <a:rPr lang="ja-JP" altLang="en-US" sz="2600" dirty="0">
                <a:solidFill>
                  <a:srgbClr val="00B050"/>
                </a:solidFill>
              </a:rPr>
              <a:t> ・・・受診勧奨、かかりつけ医との連携、後方支援</a:t>
            </a:r>
            <a:endParaRPr lang="ja-JP" altLang="en-US" sz="3100" dirty="0">
              <a:solidFill>
                <a:srgbClr val="C00000"/>
              </a:solidFill>
            </a:endParaRPr>
          </a:p>
          <a:p>
            <a:pPr marL="0" indent="0" eaLnBrk="1" hangingPunct="1">
              <a:lnSpc>
                <a:spcPct val="70000"/>
              </a:lnSpc>
              <a:spcBef>
                <a:spcPct val="0"/>
              </a:spcBef>
              <a:buFont typeface="Arial" panose="020B0604020202020204" pitchFamily="34" charset="0"/>
              <a:buNone/>
            </a:pPr>
            <a:endParaRPr lang="en-US" altLang="ja-JP" dirty="0"/>
          </a:p>
          <a:p>
            <a:pPr marL="0" indent="0" eaLnBrk="1" hangingPunct="1">
              <a:lnSpc>
                <a:spcPct val="110000"/>
              </a:lnSpc>
              <a:spcBef>
                <a:spcPct val="0"/>
              </a:spcBef>
              <a:buFont typeface="Arial" panose="020B0604020202020204" pitchFamily="34" charset="0"/>
              <a:buNone/>
            </a:pPr>
            <a:endParaRPr lang="en-US" altLang="ja-JP" sz="3100" dirty="0"/>
          </a:p>
        </p:txBody>
      </p:sp>
      <p:sp>
        <p:nvSpPr>
          <p:cNvPr id="5" name="正方形/長方形 4">
            <a:extLst>
              <a:ext uri="{FF2B5EF4-FFF2-40B4-BE49-F238E27FC236}">
                <a16:creationId xmlns:a16="http://schemas.microsoft.com/office/drawing/2014/main" id="{799F9CA3-D0F5-49D4-8CC6-0B6741C29DCE}"/>
              </a:ext>
            </a:extLst>
          </p:cNvPr>
          <p:cNvSpPr>
            <a:spLocks noChangeArrowheads="1"/>
          </p:cNvSpPr>
          <p:nvPr/>
        </p:nvSpPr>
        <p:spPr bwMode="auto">
          <a:xfrm>
            <a:off x="1116013" y="5141560"/>
            <a:ext cx="755967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2800" b="0" i="0"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50" charset="-128"/>
                <a:cs typeface="+mn-cs"/>
              </a:rPr>
              <a:t>チーム医療を推進し、全国および各地域における保存期</a:t>
            </a:r>
            <a:r>
              <a:rPr kumimoji="1" lang="en-US" altLang="ja-JP" sz="2800" b="0" i="0"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50" charset="-128"/>
                <a:cs typeface="+mn-cs"/>
              </a:rPr>
              <a:t>CKD</a:t>
            </a:r>
            <a:r>
              <a:rPr kumimoji="1" lang="ja-JP" altLang="en-US" sz="2800" b="0" i="0"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50" charset="-128"/>
                <a:cs typeface="+mn-cs"/>
              </a:rPr>
              <a:t>診療の水準向上、</a:t>
            </a:r>
            <a:r>
              <a:rPr kumimoji="1" lang="ja-JP" altLang="en-US" sz="2800" b="0" i="0" u="none" strike="noStrike" kern="1200" cap="none" spc="0" normalizeH="0" baseline="0" noProof="0" dirty="0" err="1">
                <a:ln>
                  <a:noFill/>
                </a:ln>
                <a:solidFill>
                  <a:srgbClr val="FF0000"/>
                </a:solidFill>
                <a:effectLst/>
                <a:uLnTx/>
                <a:uFillTx/>
                <a:latin typeface="Calibri" panose="020F0502020204030204" pitchFamily="34" charset="0"/>
                <a:ea typeface="ＭＳ Ｐゴシック" panose="020B0600070205080204" pitchFamily="50" charset="-128"/>
                <a:cs typeface="+mn-cs"/>
              </a:rPr>
              <a:t>およ</a:t>
            </a:r>
            <a:r>
              <a:rPr kumimoji="1" lang="ja-JP" altLang="en-US" sz="2800" b="0" i="0"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50" charset="-128"/>
                <a:cs typeface="+mn-cs"/>
              </a:rPr>
              <a:t>び、均</a:t>
            </a:r>
            <a:r>
              <a:rPr kumimoji="1" lang="ja-JP" altLang="en-US" sz="2800" b="0" i="0" u="none" strike="noStrike" kern="1200" cap="none" spc="0" normalizeH="0" baseline="0" noProof="0" dirty="0" err="1">
                <a:ln>
                  <a:noFill/>
                </a:ln>
                <a:solidFill>
                  <a:srgbClr val="FF0000"/>
                </a:solidFill>
                <a:effectLst/>
                <a:uLnTx/>
                <a:uFillTx/>
                <a:latin typeface="Calibri" panose="020F0502020204030204" pitchFamily="34" charset="0"/>
                <a:ea typeface="ＭＳ Ｐゴシック" panose="020B0600070205080204" pitchFamily="50" charset="-128"/>
                <a:cs typeface="+mn-cs"/>
              </a:rPr>
              <a:t>てん化</a:t>
            </a:r>
            <a:r>
              <a:rPr kumimoji="1" lang="ja-JP" altLang="en-US" sz="2800" b="0" i="0"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50" charset="-128"/>
                <a:cs typeface="+mn-cs"/>
              </a:rPr>
              <a:t>、を目指す</a:t>
            </a:r>
          </a:p>
        </p:txBody>
      </p:sp>
      <p:sp>
        <p:nvSpPr>
          <p:cNvPr id="6" name="右矢印 5">
            <a:extLst>
              <a:ext uri="{FF2B5EF4-FFF2-40B4-BE49-F238E27FC236}">
                <a16:creationId xmlns:a16="http://schemas.microsoft.com/office/drawing/2014/main" id="{A39EED14-EC29-44E5-B425-67ED25133CCB}"/>
              </a:ext>
            </a:extLst>
          </p:cNvPr>
          <p:cNvSpPr/>
          <p:nvPr/>
        </p:nvSpPr>
        <p:spPr>
          <a:xfrm>
            <a:off x="461963" y="5336823"/>
            <a:ext cx="576262" cy="50323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 name="テキスト ボックス 6">
            <a:extLst>
              <a:ext uri="{FF2B5EF4-FFF2-40B4-BE49-F238E27FC236}">
                <a16:creationId xmlns:a16="http://schemas.microsoft.com/office/drawing/2014/main" id="{025AAA3B-92AD-46C2-B45E-902037640396}"/>
              </a:ext>
            </a:extLst>
          </p:cNvPr>
          <p:cNvSpPr txBox="1"/>
          <p:nvPr/>
        </p:nvSpPr>
        <p:spPr>
          <a:xfrm>
            <a:off x="348120" y="49513"/>
            <a:ext cx="6012791" cy="369332"/>
          </a:xfrm>
          <a:prstGeom prst="rect">
            <a:avLst/>
          </a:prstGeom>
          <a:noFill/>
        </p:spPr>
        <p:txBody>
          <a:bodyPr wrap="square" rtlCol="0">
            <a:spAutoFit/>
          </a:bodyPr>
          <a:lstStyle/>
          <a:p>
            <a:pPr lvl="0">
              <a:defRPr/>
            </a:pPr>
            <a:r>
              <a:rPr lang="ja-JP" altLang="en-US" b="1" dirty="0">
                <a:solidFill>
                  <a:schemeClr val="bg1"/>
                </a:solidFill>
                <a:latin typeface="ＭＳ Ｐゴシック" panose="020B0600070205080204" pitchFamily="50" charset="-128"/>
                <a:ea typeface="ＭＳ Ｐゴシック" panose="020B0600070205080204" pitchFamily="50" charset="-128"/>
              </a:rPr>
              <a:t>腎臓病療養指導士の様々な形</a:t>
            </a:r>
          </a:p>
        </p:txBody>
      </p:sp>
    </p:spTree>
    <p:extLst>
      <p:ext uri="{BB962C8B-B14F-4D97-AF65-F5344CB8AC3E}">
        <p14:creationId xmlns:p14="http://schemas.microsoft.com/office/powerpoint/2010/main" val="335358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214F972-210C-4DF7-AFA0-B313552EA917}"/>
              </a:ext>
            </a:extLst>
          </p:cNvPr>
          <p:cNvSpPr>
            <a:spLocks noGrp="1"/>
          </p:cNvSpPr>
          <p:nvPr>
            <p:ph idx="4294967295"/>
          </p:nvPr>
        </p:nvSpPr>
        <p:spPr>
          <a:xfrm>
            <a:off x="401597" y="1106488"/>
            <a:ext cx="8553450" cy="2424112"/>
          </a:xfrm>
          <a:ln>
            <a:solidFill>
              <a:schemeClr val="bg2">
                <a:lumMod val="75000"/>
              </a:schemeClr>
            </a:solidFill>
          </a:ln>
        </p:spPr>
        <p:txBody>
          <a:bodyPr>
            <a:normAutofit fontScale="85000" lnSpcReduction="10000"/>
          </a:bodyPr>
          <a:lstStyle/>
          <a:p>
            <a:pPr>
              <a:lnSpc>
                <a:spcPct val="110000"/>
              </a:lnSpc>
              <a:buFont typeface="Wingdings" panose="05000000000000000000" pitchFamily="2" charset="2"/>
              <a:buChar char="ü"/>
            </a:pPr>
            <a:r>
              <a:rPr kumimoji="1" lang="ja-JP" altLang="en-US" sz="2800" dirty="0"/>
              <a:t>専門知識が身に付き、</a:t>
            </a:r>
            <a:r>
              <a:rPr kumimoji="1" lang="ja-JP" altLang="en-US" sz="2800" dirty="0">
                <a:solidFill>
                  <a:srgbClr val="FF0000"/>
                </a:solidFill>
              </a:rPr>
              <a:t>自信を持って指導できる</a:t>
            </a:r>
            <a:r>
              <a:rPr kumimoji="1" lang="ja-JP" altLang="en-US" sz="2800" dirty="0"/>
              <a:t>ようになった</a:t>
            </a:r>
            <a:endParaRPr kumimoji="1" lang="en-US" altLang="ja-JP" sz="2800" dirty="0"/>
          </a:p>
          <a:p>
            <a:pPr>
              <a:lnSpc>
                <a:spcPct val="110000"/>
              </a:lnSpc>
              <a:buFont typeface="Wingdings" panose="05000000000000000000" pitchFamily="2" charset="2"/>
              <a:buChar char="ü"/>
            </a:pPr>
            <a:r>
              <a:rPr kumimoji="1" lang="ja-JP" altLang="en-US" sz="2800" dirty="0">
                <a:solidFill>
                  <a:srgbClr val="FF0000"/>
                </a:solidFill>
              </a:rPr>
              <a:t>仲間ができ</a:t>
            </a:r>
            <a:r>
              <a:rPr kumimoji="1" lang="ja-JP" altLang="en-US" sz="2800" dirty="0"/>
              <a:t>、チーム医療と医療連携の機会が増えた</a:t>
            </a:r>
            <a:endParaRPr kumimoji="1" lang="en-US" altLang="ja-JP" sz="2800" dirty="0"/>
          </a:p>
          <a:p>
            <a:pPr>
              <a:lnSpc>
                <a:spcPct val="110000"/>
              </a:lnSpc>
              <a:buFont typeface="Wingdings" panose="05000000000000000000" pitchFamily="2" charset="2"/>
              <a:buChar char="ü"/>
            </a:pPr>
            <a:r>
              <a:rPr kumimoji="1" lang="ja-JP" altLang="en-US" sz="2800" dirty="0"/>
              <a:t>他職領域の情報を吸い上げ、</a:t>
            </a:r>
            <a:r>
              <a:rPr kumimoji="1" lang="ja-JP" altLang="en-US" sz="2800" dirty="0">
                <a:solidFill>
                  <a:srgbClr val="FF0000"/>
                </a:solidFill>
              </a:rPr>
              <a:t>チームで共有</a:t>
            </a:r>
            <a:r>
              <a:rPr kumimoji="1" lang="ja-JP" altLang="en-US" sz="2800" dirty="0"/>
              <a:t>できるようになった</a:t>
            </a:r>
            <a:endParaRPr kumimoji="1" lang="en-US" altLang="ja-JP" sz="2800" dirty="0"/>
          </a:p>
          <a:p>
            <a:pPr>
              <a:lnSpc>
                <a:spcPct val="110000"/>
              </a:lnSpc>
              <a:buFont typeface="Wingdings" panose="05000000000000000000" pitchFamily="2" charset="2"/>
              <a:buChar char="ü"/>
            </a:pPr>
            <a:r>
              <a:rPr kumimoji="1" lang="ja-JP" altLang="en-US" sz="2800" dirty="0"/>
              <a:t>指導する立場（院内チーム医療のリーダー、講師に招かれる、など）になり、</a:t>
            </a:r>
            <a:r>
              <a:rPr kumimoji="1" lang="ja-JP" altLang="en-US" sz="2800" dirty="0">
                <a:solidFill>
                  <a:srgbClr val="FF0000"/>
                </a:solidFill>
              </a:rPr>
              <a:t>活躍の場が広がった</a:t>
            </a:r>
            <a:endParaRPr kumimoji="1" lang="en-US" altLang="ja-JP" sz="2800" dirty="0">
              <a:solidFill>
                <a:srgbClr val="FF0000"/>
              </a:solidFill>
            </a:endParaRPr>
          </a:p>
        </p:txBody>
      </p:sp>
      <p:sp>
        <p:nvSpPr>
          <p:cNvPr id="8" name="テキスト ボックス 7">
            <a:extLst>
              <a:ext uri="{FF2B5EF4-FFF2-40B4-BE49-F238E27FC236}">
                <a16:creationId xmlns:a16="http://schemas.microsoft.com/office/drawing/2014/main" id="{7BE5E61D-2108-413C-9F8B-405F16965250}"/>
              </a:ext>
            </a:extLst>
          </p:cNvPr>
          <p:cNvSpPr txBox="1"/>
          <p:nvPr/>
        </p:nvSpPr>
        <p:spPr>
          <a:xfrm>
            <a:off x="528931" y="4359454"/>
            <a:ext cx="8298782" cy="996170"/>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srgbClr val="0070C0"/>
                </a:solidFill>
                <a:effectLst/>
                <a:uLnTx/>
                <a:uFillTx/>
                <a:latin typeface="Calibri" panose="020F0502020204030204"/>
                <a:ea typeface="ＭＳ Ｐゴシック" panose="020B0600070205080204" pitchFamily="50" charset="-128"/>
                <a:cs typeface="+mn-cs"/>
              </a:rPr>
              <a:t>医師の立場からは、信頼できるパートナーができる</a:t>
            </a:r>
            <a:endParaRPr kumimoji="1" lang="en-US" altLang="ja-JP" sz="2800" b="0" i="0" u="none" strike="noStrike" kern="1200" cap="none" spc="0" normalizeH="0" baseline="0" noProof="0" dirty="0">
              <a:ln>
                <a:noFill/>
              </a:ln>
              <a:solidFill>
                <a:srgbClr val="0070C0"/>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srgbClr val="0070C0"/>
                </a:solidFill>
                <a:effectLst/>
                <a:uLnTx/>
                <a:uFillTx/>
                <a:latin typeface="Calibri" panose="020F0502020204030204"/>
                <a:ea typeface="ＭＳ Ｐゴシック" panose="020B0600070205080204" pitchFamily="50" charset="-128"/>
                <a:cs typeface="+mn-cs"/>
              </a:rPr>
              <a:t>　　　　　　　（点数取得にも貢献）</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9" name="テキスト ボックス 8">
            <a:extLst>
              <a:ext uri="{FF2B5EF4-FFF2-40B4-BE49-F238E27FC236}">
                <a16:creationId xmlns:a16="http://schemas.microsoft.com/office/drawing/2014/main" id="{C5F67409-3A94-4348-9CD8-CE142324F639}"/>
              </a:ext>
            </a:extLst>
          </p:cNvPr>
          <p:cNvSpPr txBox="1"/>
          <p:nvPr/>
        </p:nvSpPr>
        <p:spPr>
          <a:xfrm>
            <a:off x="2687100" y="5422060"/>
            <a:ext cx="4896852" cy="892552"/>
          </a:xfrm>
          <a:prstGeom prst="rect">
            <a:avLst/>
          </a:prstGeom>
          <a:noFill/>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糖尿病透析予防指導管理料</a:t>
            </a:r>
            <a:endParaRPr kumimoji="1" lang="en-US" altLang="ja-JP" sz="2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腎代替療法指導管理料</a:t>
            </a:r>
            <a:endParaRPr kumimoji="1" lang="en-US" altLang="ja-JP" sz="2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0" name="テキスト ボックス 9">
            <a:extLst>
              <a:ext uri="{FF2B5EF4-FFF2-40B4-BE49-F238E27FC236}">
                <a16:creationId xmlns:a16="http://schemas.microsoft.com/office/drawing/2014/main" id="{434CC025-CF43-4E0D-92C1-06AD0982DCBE}"/>
              </a:ext>
            </a:extLst>
          </p:cNvPr>
          <p:cNvSpPr txBox="1"/>
          <p:nvPr/>
        </p:nvSpPr>
        <p:spPr>
          <a:xfrm>
            <a:off x="953103" y="3633627"/>
            <a:ext cx="4896464"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 やりがいにつながる</a:t>
            </a:r>
            <a:endParaRPr kumimoji="1" lang="ja-JP" alt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endParaRPr>
          </a:p>
        </p:txBody>
      </p:sp>
      <p:sp>
        <p:nvSpPr>
          <p:cNvPr id="7" name="テキスト ボックス 6">
            <a:extLst>
              <a:ext uri="{FF2B5EF4-FFF2-40B4-BE49-F238E27FC236}">
                <a16:creationId xmlns:a16="http://schemas.microsoft.com/office/drawing/2014/main" id="{226DC931-AEF5-46AC-9532-BF29FD909B83}"/>
              </a:ext>
            </a:extLst>
          </p:cNvPr>
          <p:cNvSpPr txBox="1"/>
          <p:nvPr/>
        </p:nvSpPr>
        <p:spPr>
          <a:xfrm>
            <a:off x="348120" y="49513"/>
            <a:ext cx="6012791" cy="369332"/>
          </a:xfrm>
          <a:prstGeom prst="rect">
            <a:avLst/>
          </a:prstGeom>
          <a:noFill/>
        </p:spPr>
        <p:txBody>
          <a:bodyPr wrap="square" rtlCol="0">
            <a:spAutoFit/>
          </a:bodyPr>
          <a:lstStyle/>
          <a:p>
            <a:pPr lvl="0">
              <a:defRPr/>
            </a:pPr>
            <a:r>
              <a:rPr lang="ja-JP" altLang="en-US" b="1" dirty="0">
                <a:solidFill>
                  <a:schemeClr val="bg1"/>
                </a:solidFill>
                <a:latin typeface="ＭＳ Ｐゴシック" panose="020B0600070205080204" pitchFamily="50" charset="-128"/>
                <a:ea typeface="ＭＳ Ｐゴシック" panose="020B0600070205080204" pitchFamily="50" charset="-128"/>
              </a:rPr>
              <a:t>腎臓病療養士取得のメリット</a:t>
            </a:r>
          </a:p>
        </p:txBody>
      </p:sp>
    </p:spTree>
    <p:extLst>
      <p:ext uri="{BB962C8B-B14F-4D97-AF65-F5344CB8AC3E}">
        <p14:creationId xmlns:p14="http://schemas.microsoft.com/office/powerpoint/2010/main" val="9832858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79D37470-531B-A944-BB9D-4023D5283EFB}"/>
              </a:ext>
            </a:extLst>
          </p:cNvPr>
          <p:cNvPicPr>
            <a:picLocks noChangeAspect="1"/>
          </p:cNvPicPr>
          <p:nvPr/>
        </p:nvPicPr>
        <p:blipFill>
          <a:blip r:embed="rId2"/>
          <a:stretch>
            <a:fillRect/>
          </a:stretch>
        </p:blipFill>
        <p:spPr>
          <a:xfrm>
            <a:off x="0" y="0"/>
            <a:ext cx="9144000" cy="3527292"/>
          </a:xfrm>
          <a:prstGeom prst="rect">
            <a:avLst/>
          </a:prstGeom>
        </p:spPr>
      </p:pic>
      <p:sp>
        <p:nvSpPr>
          <p:cNvPr id="5" name="正方形/長方形 4"/>
          <p:cNvSpPr/>
          <p:nvPr/>
        </p:nvSpPr>
        <p:spPr>
          <a:xfrm>
            <a:off x="130251" y="97695"/>
            <a:ext cx="2482902" cy="3663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3864118" y="3136612"/>
            <a:ext cx="1415772" cy="584775"/>
          </a:xfrm>
          <a:prstGeom prst="rect">
            <a:avLst/>
          </a:prstGeom>
          <a:noFill/>
        </p:spPr>
        <p:txBody>
          <a:bodyPr wrap="none" rtlCol="0">
            <a:spAutoFit/>
          </a:bodyPr>
          <a:lstStyle/>
          <a:p>
            <a:pPr algn="ctr"/>
            <a:r>
              <a:rPr lang="ja-JP" altLang="en-US" sz="32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その他</a:t>
            </a:r>
          </a:p>
        </p:txBody>
      </p:sp>
    </p:spTree>
    <p:extLst>
      <p:ext uri="{BB962C8B-B14F-4D97-AF65-F5344CB8AC3E}">
        <p14:creationId xmlns:p14="http://schemas.microsoft.com/office/powerpoint/2010/main" val="2178666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047" y="803562"/>
            <a:ext cx="7967781" cy="56850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272856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04221" y="15742"/>
            <a:ext cx="2472152" cy="369332"/>
          </a:xfrm>
          <a:prstGeom prst="rect">
            <a:avLst/>
          </a:prstGeom>
          <a:noFill/>
        </p:spPr>
        <p:txBody>
          <a:bodyPr wrap="none" rtlCol="0">
            <a:spAutoFit/>
          </a:bodyPr>
          <a:lstStyle/>
          <a:p>
            <a:pPr algn="ctr" fontAlgn="base">
              <a:spcBef>
                <a:spcPct val="0"/>
              </a:spcBef>
              <a:spcAft>
                <a:spcPct val="0"/>
              </a:spcAft>
            </a:pPr>
            <a:r>
              <a:rPr lang="ja-JP" altLang="en-US" b="1" dirty="0">
                <a:solidFill>
                  <a:schemeClr val="bg1"/>
                </a:solidFill>
                <a:latin typeface="ＭＳ Ｐゴシック"/>
              </a:rPr>
              <a:t>各</a:t>
            </a:r>
            <a:r>
              <a:rPr lang="en-US" altLang="ja-JP" b="1" dirty="0">
                <a:solidFill>
                  <a:schemeClr val="bg1"/>
                </a:solidFill>
                <a:latin typeface="ＭＳ Ｐゴシック"/>
              </a:rPr>
              <a:t>CKD</a:t>
            </a:r>
            <a:r>
              <a:rPr lang="ja-JP" altLang="en-US" b="1" dirty="0">
                <a:solidFill>
                  <a:schemeClr val="bg1"/>
                </a:solidFill>
                <a:latin typeface="ＭＳ Ｐゴシック"/>
              </a:rPr>
              <a:t>関連ガイドライン</a:t>
            </a:r>
          </a:p>
        </p:txBody>
      </p:sp>
      <p:sp>
        <p:nvSpPr>
          <p:cNvPr id="52" name="コンテンツ プレースホルダー 3">
            <a:extLst>
              <a:ext uri="{FF2B5EF4-FFF2-40B4-BE49-F238E27FC236}">
                <a16:creationId xmlns:a16="http://schemas.microsoft.com/office/drawing/2014/main" id="{FF2DD194-2917-4261-945D-02636C8EE362}"/>
              </a:ext>
            </a:extLst>
          </p:cNvPr>
          <p:cNvSpPr txBox="1">
            <a:spLocks/>
          </p:cNvSpPr>
          <p:nvPr/>
        </p:nvSpPr>
        <p:spPr bwMode="auto">
          <a:xfrm>
            <a:off x="1665000" y="1289391"/>
            <a:ext cx="582884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lgn="ctr">
              <a:spcBef>
                <a:spcPct val="0"/>
              </a:spcBef>
              <a:buNone/>
            </a:pPr>
            <a:r>
              <a:rPr lang="ja-JP" altLang="en-US" sz="3600" dirty="0">
                <a:solidFill>
                  <a:srgbClr val="000000"/>
                </a:solidFill>
                <a:latin typeface="+mn-ea"/>
              </a:rPr>
              <a:t>各種ガイドラインはこちらから</a:t>
            </a:r>
            <a:endParaRPr lang="en-US" altLang="ja-JP" sz="3600" dirty="0">
              <a:solidFill>
                <a:srgbClr val="000000"/>
              </a:solidFill>
              <a:latin typeface="+mn-ea"/>
            </a:endParaRPr>
          </a:p>
          <a:p>
            <a:pPr marL="0" indent="0" algn="ctr">
              <a:spcBef>
                <a:spcPct val="0"/>
              </a:spcBef>
              <a:buNone/>
            </a:pPr>
            <a:r>
              <a:rPr lang="ja-JP" altLang="en-US" sz="3600" dirty="0">
                <a:solidFill>
                  <a:srgbClr val="000000"/>
                </a:solidFill>
                <a:latin typeface="+mn-ea"/>
              </a:rPr>
              <a:t>閲覧・ダウンロードできます</a:t>
            </a:r>
          </a:p>
        </p:txBody>
      </p:sp>
      <p:sp>
        <p:nvSpPr>
          <p:cNvPr id="3" name="正方形/長方形 2">
            <a:extLst>
              <a:ext uri="{FF2B5EF4-FFF2-40B4-BE49-F238E27FC236}">
                <a16:creationId xmlns:a16="http://schemas.microsoft.com/office/drawing/2014/main" id="{8013301D-582A-45A4-B7B1-5A8502F90142}"/>
              </a:ext>
            </a:extLst>
          </p:cNvPr>
          <p:cNvSpPr/>
          <p:nvPr/>
        </p:nvSpPr>
        <p:spPr>
          <a:xfrm>
            <a:off x="1669891" y="3047272"/>
            <a:ext cx="5804218" cy="584775"/>
          </a:xfrm>
          <a:prstGeom prst="rect">
            <a:avLst/>
          </a:prstGeom>
        </p:spPr>
        <p:txBody>
          <a:bodyPr wrap="none">
            <a:spAutoFit/>
          </a:bodyPr>
          <a:lstStyle/>
          <a:p>
            <a:r>
              <a:rPr lang="en-US" altLang="ja-JP" sz="3200" dirty="0">
                <a:hlinkClick r:id="rId2"/>
              </a:rPr>
              <a:t>https://jsn.or.jp/medic/guideline/</a:t>
            </a:r>
            <a:endParaRPr lang="en-US" altLang="ja-JP" sz="3200" dirty="0"/>
          </a:p>
        </p:txBody>
      </p:sp>
      <p:pic>
        <p:nvPicPr>
          <p:cNvPr id="2" name="図 1">
            <a:extLst>
              <a:ext uri="{FF2B5EF4-FFF2-40B4-BE49-F238E27FC236}">
                <a16:creationId xmlns:a16="http://schemas.microsoft.com/office/drawing/2014/main" id="{0ECD1CA0-0B72-4083-869D-D59916851517}"/>
              </a:ext>
            </a:extLst>
          </p:cNvPr>
          <p:cNvPicPr>
            <a:picLocks noChangeAspect="1"/>
          </p:cNvPicPr>
          <p:nvPr/>
        </p:nvPicPr>
        <p:blipFill rotWithShape="1">
          <a:blip r:embed="rId3"/>
          <a:srcRect l="22509" t="49490" r="21920" b="41161"/>
          <a:stretch/>
        </p:blipFill>
        <p:spPr>
          <a:xfrm>
            <a:off x="1440289" y="4345417"/>
            <a:ext cx="6263311" cy="859719"/>
          </a:xfrm>
          <a:prstGeom prst="rect">
            <a:avLst/>
          </a:prstGeom>
        </p:spPr>
      </p:pic>
      <p:pic>
        <p:nvPicPr>
          <p:cNvPr id="5" name="図 4">
            <a:extLst>
              <a:ext uri="{FF2B5EF4-FFF2-40B4-BE49-F238E27FC236}">
                <a16:creationId xmlns:a16="http://schemas.microsoft.com/office/drawing/2014/main" id="{AF75B363-9310-4344-9C5A-6E2499FD1565}"/>
              </a:ext>
            </a:extLst>
          </p:cNvPr>
          <p:cNvPicPr>
            <a:picLocks noChangeAspect="1"/>
          </p:cNvPicPr>
          <p:nvPr/>
        </p:nvPicPr>
        <p:blipFill>
          <a:blip r:embed="rId4">
            <a:duotone>
              <a:schemeClr val="accent6">
                <a:shade val="45000"/>
                <a:satMod val="135000"/>
              </a:schemeClr>
              <a:prstClr val="white"/>
            </a:duotone>
          </a:blip>
          <a:stretch>
            <a:fillRect/>
          </a:stretch>
        </p:blipFill>
        <p:spPr>
          <a:xfrm rot="-2700000" flipH="1">
            <a:off x="4931884" y="4582262"/>
            <a:ext cx="1143581" cy="1143581"/>
          </a:xfrm>
          <a:prstGeom prst="rect">
            <a:avLst/>
          </a:prstGeom>
          <a:solidFill>
            <a:srgbClr val="FFFF00"/>
          </a:solidFill>
        </p:spPr>
      </p:pic>
    </p:spTree>
    <p:extLst>
      <p:ext uri="{BB962C8B-B14F-4D97-AF65-F5344CB8AC3E}">
        <p14:creationId xmlns:p14="http://schemas.microsoft.com/office/powerpoint/2010/main" val="372010917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D47F4D8-1FCB-4405-A762-3354C4C5BBBB}"/>
              </a:ext>
            </a:extLst>
          </p:cNvPr>
          <p:cNvSpPr txBox="1"/>
          <p:nvPr/>
        </p:nvSpPr>
        <p:spPr>
          <a:xfrm>
            <a:off x="536448" y="593108"/>
            <a:ext cx="8022336" cy="2585323"/>
          </a:xfrm>
          <a:prstGeom prst="rect">
            <a:avLst/>
          </a:prstGeom>
          <a:noFill/>
        </p:spPr>
        <p:txBody>
          <a:bodyPr wrap="square" rtlCol="0">
            <a:spAutoFit/>
          </a:bodyPr>
          <a:lstStyle/>
          <a:p>
            <a:pPr algn="ctr"/>
            <a:r>
              <a:rPr kumimoji="1" lang="ja-JP" altLang="en-US" dirty="0">
                <a:latin typeface="BIZ UDPゴシック" panose="020B0400000000000000" pitchFamily="50" charset="-128"/>
                <a:ea typeface="BIZ UDPゴシック" panose="020B0400000000000000" pitchFamily="50" charset="-128"/>
              </a:rPr>
              <a:t>制作</a:t>
            </a:r>
            <a:endParaRPr kumimoji="1" lang="en-US" altLang="ja-JP" dirty="0">
              <a:latin typeface="BIZ UDPゴシック" panose="020B0400000000000000" pitchFamily="50" charset="-128"/>
              <a:ea typeface="BIZ UDPゴシック" panose="020B0400000000000000" pitchFamily="50" charset="-128"/>
            </a:endParaRPr>
          </a:p>
          <a:p>
            <a:pPr algn="ctr"/>
            <a:endParaRPr kumimoji="1"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令和</a:t>
            </a:r>
            <a:r>
              <a:rPr kumimoji="1" lang="en-US" altLang="ja-JP" dirty="0">
                <a:latin typeface="BIZ UDPゴシック" panose="020B0400000000000000" pitchFamily="50" charset="-128"/>
                <a:ea typeface="BIZ UDPゴシック" panose="020B0400000000000000" pitchFamily="50" charset="-128"/>
              </a:rPr>
              <a:t>3</a:t>
            </a:r>
            <a:r>
              <a:rPr kumimoji="1" lang="ja-JP" altLang="en-US" dirty="0">
                <a:latin typeface="BIZ UDPゴシック" panose="020B0400000000000000" pitchFamily="50" charset="-128"/>
                <a:ea typeface="BIZ UDPゴシック" panose="020B0400000000000000" pitchFamily="50" charset="-128"/>
              </a:rPr>
              <a:t>年度　厚生労働行政推進調査事業補助金（腎疾患政策研究事業）</a:t>
            </a:r>
          </a:p>
          <a:p>
            <a:r>
              <a:rPr kumimoji="1" lang="ja-JP" altLang="en-US" dirty="0">
                <a:latin typeface="BIZ UDPゴシック" panose="020B0400000000000000" pitchFamily="50" charset="-128"/>
                <a:ea typeface="BIZ UDPゴシック" panose="020B0400000000000000" pitchFamily="50" charset="-128"/>
              </a:rPr>
              <a:t>「腎疾患対策検討会報告書に基づく対策の進捗管理および新たな対策の提言に資するエビデンス構築」（研究代表者　柏原直樹）　</a:t>
            </a:r>
          </a:p>
          <a:p>
            <a:endParaRPr kumimoji="1" lang="ja-JP" altLang="en-US"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令和</a:t>
            </a:r>
            <a:r>
              <a:rPr kumimoji="1" lang="en-US" altLang="ja-JP" dirty="0">
                <a:latin typeface="BIZ UDPゴシック" panose="020B0400000000000000" pitchFamily="50" charset="-128"/>
                <a:ea typeface="BIZ UDPゴシック" panose="020B0400000000000000" pitchFamily="50" charset="-128"/>
              </a:rPr>
              <a:t>3</a:t>
            </a:r>
            <a:r>
              <a:rPr kumimoji="1" lang="ja-JP" altLang="en-US" dirty="0">
                <a:latin typeface="BIZ UDPゴシック" panose="020B0400000000000000" pitchFamily="50" charset="-128"/>
                <a:ea typeface="BIZ UDPゴシック" panose="020B0400000000000000" pitchFamily="50" charset="-128"/>
              </a:rPr>
              <a:t>年度　厚生労働科学研究費補助金（腎疾患政策研究事業）</a:t>
            </a:r>
          </a:p>
          <a:p>
            <a:r>
              <a:rPr kumimoji="1" lang="ja-JP" altLang="en-US" dirty="0">
                <a:latin typeface="BIZ UDPゴシック" panose="020B0400000000000000" pitchFamily="50" charset="-128"/>
                <a:ea typeface="BIZ UDPゴシック" panose="020B0400000000000000" pitchFamily="50" charset="-128"/>
              </a:rPr>
              <a:t>「慢性腎臓病（</a:t>
            </a:r>
            <a:r>
              <a:rPr kumimoji="1" lang="en-US" altLang="ja-JP" dirty="0">
                <a:latin typeface="BIZ UDPゴシック" panose="020B0400000000000000" pitchFamily="50" charset="-128"/>
                <a:ea typeface="BIZ UDPゴシック" panose="020B0400000000000000" pitchFamily="50" charset="-128"/>
              </a:rPr>
              <a:t>CKD</a:t>
            </a:r>
            <a:r>
              <a:rPr kumimoji="1" lang="ja-JP" altLang="en-US" dirty="0">
                <a:latin typeface="BIZ UDPゴシック" panose="020B0400000000000000" pitchFamily="50" charset="-128"/>
                <a:ea typeface="BIZ UDPゴシック" panose="020B0400000000000000" pitchFamily="50" charset="-128"/>
              </a:rPr>
              <a:t>）に対する全国での普及啓発の推進、地域における診療連携体制構築を介した医療への貢献」（研究代表者　伊藤孝史）</a:t>
            </a:r>
            <a:endParaRPr kumimoji="1" lang="en-US" altLang="ja-JP" dirty="0">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FA648EB5-4FDF-4C52-A216-3F92683678D5}"/>
              </a:ext>
            </a:extLst>
          </p:cNvPr>
          <p:cNvSpPr txBox="1"/>
          <p:nvPr/>
        </p:nvSpPr>
        <p:spPr>
          <a:xfrm>
            <a:off x="536448" y="3170276"/>
            <a:ext cx="8022336" cy="923330"/>
          </a:xfrm>
          <a:prstGeom prst="rect">
            <a:avLst/>
          </a:prstGeom>
          <a:noFill/>
        </p:spPr>
        <p:txBody>
          <a:bodyPr wrap="square" rtlCol="0">
            <a:spAutoFit/>
          </a:bodyPr>
          <a:lstStyle/>
          <a:p>
            <a:pPr algn="ctr"/>
            <a:r>
              <a:rPr kumimoji="1" lang="ja-JP" altLang="en-US" dirty="0">
                <a:latin typeface="BIZ UDPゴシック" panose="020B0400000000000000" pitchFamily="50" charset="-128"/>
                <a:ea typeface="BIZ UDPゴシック" panose="020B0400000000000000" pitchFamily="50" charset="-128"/>
              </a:rPr>
              <a:t>制作チーム</a:t>
            </a:r>
            <a:endParaRPr kumimoji="1" lang="en-US" altLang="ja-JP" dirty="0">
              <a:latin typeface="BIZ UDPゴシック" panose="020B0400000000000000" pitchFamily="50" charset="-128"/>
              <a:ea typeface="BIZ UDPゴシック" panose="020B0400000000000000" pitchFamily="50" charset="-128"/>
            </a:endParaRPr>
          </a:p>
          <a:p>
            <a:pPr algn="ctr"/>
            <a:r>
              <a:rPr kumimoji="1" lang="ja-JP" altLang="en-US" dirty="0">
                <a:latin typeface="BIZ UDPゴシック" panose="020B0400000000000000" pitchFamily="50" charset="-128"/>
                <a:ea typeface="BIZ UDPゴシック" panose="020B0400000000000000" pitchFamily="50" charset="-128"/>
              </a:rPr>
              <a:t>東北大学　長澤　将、　筑波大学</a:t>
            </a:r>
            <a:r>
              <a:rPr kumimoji="1" lang="ja-JP" altLang="en-US">
                <a:latin typeface="BIZ UDPゴシック" panose="020B0400000000000000" pitchFamily="50" charset="-128"/>
                <a:ea typeface="BIZ UDPゴシック" panose="020B0400000000000000" pitchFamily="50" charset="-128"/>
              </a:rPr>
              <a:t>　</a:t>
            </a:r>
            <a:r>
              <a:rPr lang="ja-JP" altLang="en-US">
                <a:latin typeface="BIZ UDPゴシック" panose="020B0400000000000000" pitchFamily="50" charset="-128"/>
                <a:ea typeface="BIZ UDPゴシック" panose="020B0400000000000000" pitchFamily="50" charset="-128"/>
              </a:rPr>
              <a:t>斎藤</a:t>
            </a:r>
            <a:r>
              <a:rPr kumimoji="1" lang="ja-JP" altLang="en-US">
                <a:latin typeface="BIZ UDPゴシック" panose="020B0400000000000000" pitchFamily="50" charset="-128"/>
                <a:ea typeface="BIZ UDPゴシック" panose="020B0400000000000000" pitchFamily="50" charset="-128"/>
              </a:rPr>
              <a:t>知</a:t>
            </a:r>
            <a:r>
              <a:rPr kumimoji="1" lang="ja-JP" altLang="en-US" dirty="0">
                <a:latin typeface="BIZ UDPゴシック" panose="020B0400000000000000" pitchFamily="50" charset="-128"/>
                <a:ea typeface="BIZ UDPゴシック" panose="020B0400000000000000" pitchFamily="50" charset="-128"/>
              </a:rPr>
              <a:t>栄、島根大学　伊藤孝史、　</a:t>
            </a:r>
            <a:endParaRPr kumimoji="1" lang="en-US" altLang="ja-JP" dirty="0">
              <a:latin typeface="BIZ UDPゴシック" panose="020B0400000000000000" pitchFamily="50" charset="-128"/>
              <a:ea typeface="BIZ UDPゴシック" panose="020B0400000000000000" pitchFamily="50" charset="-128"/>
            </a:endParaRPr>
          </a:p>
          <a:p>
            <a:pPr algn="ctr"/>
            <a:r>
              <a:rPr kumimoji="1" lang="ja-JP" altLang="en-US" dirty="0">
                <a:latin typeface="BIZ UDPゴシック" panose="020B0400000000000000" pitchFamily="50" charset="-128"/>
                <a:ea typeface="BIZ UDPゴシック" panose="020B0400000000000000" pitchFamily="50" charset="-128"/>
              </a:rPr>
              <a:t>岡山大学　内田治仁、　熊本大学　桒原孝成、</a:t>
            </a:r>
          </a:p>
        </p:txBody>
      </p:sp>
      <p:sp>
        <p:nvSpPr>
          <p:cNvPr id="7" name="テキスト ボックス 6">
            <a:extLst>
              <a:ext uri="{FF2B5EF4-FFF2-40B4-BE49-F238E27FC236}">
                <a16:creationId xmlns:a16="http://schemas.microsoft.com/office/drawing/2014/main" id="{F2A56E8B-C75C-415C-BAFC-F8C4863FAAED}"/>
              </a:ext>
            </a:extLst>
          </p:cNvPr>
          <p:cNvSpPr txBox="1"/>
          <p:nvPr/>
        </p:nvSpPr>
        <p:spPr>
          <a:xfrm>
            <a:off x="536448" y="4085451"/>
            <a:ext cx="8022336" cy="923330"/>
          </a:xfrm>
          <a:prstGeom prst="rect">
            <a:avLst/>
          </a:prstGeom>
          <a:noFill/>
        </p:spPr>
        <p:txBody>
          <a:bodyPr wrap="square" rtlCol="0">
            <a:spAutoFit/>
          </a:bodyPr>
          <a:lstStyle/>
          <a:p>
            <a:pPr algn="ctr"/>
            <a:r>
              <a:rPr kumimoji="1" lang="ja-JP" altLang="en-US" dirty="0">
                <a:latin typeface="BIZ UDPゴシック" panose="020B0400000000000000" pitchFamily="50" charset="-128"/>
                <a:ea typeface="BIZ UDPゴシック" panose="020B0400000000000000" pitchFamily="50" charset="-128"/>
              </a:rPr>
              <a:t>エグゼクティブアドバイザー</a:t>
            </a:r>
            <a:endParaRPr kumimoji="1" lang="en-US" altLang="ja-JP" dirty="0">
              <a:latin typeface="BIZ UDPゴシック" panose="020B0400000000000000" pitchFamily="50" charset="-128"/>
              <a:ea typeface="BIZ UDPゴシック" panose="020B0400000000000000" pitchFamily="50" charset="-128"/>
            </a:endParaRPr>
          </a:p>
          <a:p>
            <a:pPr algn="ctr"/>
            <a:r>
              <a:rPr kumimoji="1" lang="ja-JP" altLang="en-US" dirty="0">
                <a:latin typeface="BIZ UDPゴシック" panose="020B0400000000000000" pitchFamily="50" charset="-128"/>
                <a:ea typeface="BIZ UDPゴシック" panose="020B0400000000000000" pitchFamily="50" charset="-128"/>
              </a:rPr>
              <a:t>埼玉医科大学　岡田浩一、　東京女子医科大学　服部元史、　</a:t>
            </a:r>
            <a:endParaRPr kumimoji="1" lang="en-US" altLang="ja-JP" dirty="0">
              <a:latin typeface="BIZ UDPゴシック" panose="020B0400000000000000" pitchFamily="50" charset="-128"/>
              <a:ea typeface="BIZ UDPゴシック" panose="020B0400000000000000" pitchFamily="50" charset="-128"/>
            </a:endParaRPr>
          </a:p>
          <a:p>
            <a:pPr algn="ctr"/>
            <a:r>
              <a:rPr lang="zh-CN" altLang="en-US" dirty="0">
                <a:latin typeface="BIZ UDPゴシック" panose="020B0400000000000000" pitchFamily="50" charset="-128"/>
                <a:ea typeface="BIZ UDPゴシック" panose="020B0400000000000000" pitchFamily="50" charset="-128"/>
              </a:rPr>
              <a:t>東京慈恵会医科大学</a:t>
            </a:r>
            <a:r>
              <a:rPr kumimoji="1" lang="ja-JP" altLang="en-US" dirty="0">
                <a:latin typeface="BIZ UDPゴシック" panose="020B0400000000000000" pitchFamily="50" charset="-128"/>
                <a:ea typeface="BIZ UDPゴシック" panose="020B0400000000000000" pitchFamily="50" charset="-128"/>
              </a:rPr>
              <a:t>　福井　亮、　大阪大学　守山敏樹、　</a:t>
            </a:r>
          </a:p>
        </p:txBody>
      </p:sp>
      <p:sp>
        <p:nvSpPr>
          <p:cNvPr id="8" name="テキスト ボックス 7">
            <a:extLst>
              <a:ext uri="{FF2B5EF4-FFF2-40B4-BE49-F238E27FC236}">
                <a16:creationId xmlns:a16="http://schemas.microsoft.com/office/drawing/2014/main" id="{350C174B-0D6B-4084-BCB4-ED2681853E11}"/>
              </a:ext>
            </a:extLst>
          </p:cNvPr>
          <p:cNvSpPr txBox="1"/>
          <p:nvPr/>
        </p:nvSpPr>
        <p:spPr>
          <a:xfrm>
            <a:off x="536448" y="5000626"/>
            <a:ext cx="8022336" cy="923330"/>
          </a:xfrm>
          <a:prstGeom prst="rect">
            <a:avLst/>
          </a:prstGeom>
          <a:noFill/>
        </p:spPr>
        <p:txBody>
          <a:bodyPr wrap="square" rtlCol="0">
            <a:spAutoFit/>
          </a:bodyPr>
          <a:lstStyle/>
          <a:p>
            <a:pPr algn="ctr"/>
            <a:r>
              <a:rPr kumimoji="1" lang="ja-JP" altLang="en-US" dirty="0">
                <a:latin typeface="BIZ UDPゴシック" panose="020B0400000000000000" pitchFamily="50" charset="-128"/>
                <a:ea typeface="BIZ UDPゴシック" panose="020B0400000000000000" pitchFamily="50" charset="-128"/>
              </a:rPr>
              <a:t>監修</a:t>
            </a:r>
            <a:endParaRPr kumimoji="1" lang="en-US" altLang="ja-JP" dirty="0">
              <a:latin typeface="BIZ UDPゴシック" panose="020B0400000000000000" pitchFamily="50" charset="-128"/>
              <a:ea typeface="BIZ UDPゴシック" panose="020B0400000000000000" pitchFamily="50" charset="-128"/>
            </a:endParaRPr>
          </a:p>
          <a:p>
            <a:pPr algn="ctr"/>
            <a:r>
              <a:rPr kumimoji="1" lang="ja-JP" altLang="en-US" dirty="0">
                <a:latin typeface="BIZ UDPゴシック" panose="020B0400000000000000" pitchFamily="50" charset="-128"/>
                <a:ea typeface="BIZ UDPゴシック" panose="020B0400000000000000" pitchFamily="50" charset="-128"/>
              </a:rPr>
              <a:t>一般社団法人日本腎臓学会理事長、</a:t>
            </a:r>
            <a:r>
              <a:rPr kumimoji="1" lang="en-US" altLang="ja-JP" dirty="0">
                <a:latin typeface="BIZ UDPゴシック" panose="020B0400000000000000" pitchFamily="50" charset="-128"/>
                <a:ea typeface="BIZ UDPゴシック" panose="020B0400000000000000" pitchFamily="50" charset="-128"/>
              </a:rPr>
              <a:t>NPO</a:t>
            </a:r>
            <a:r>
              <a:rPr kumimoji="1" lang="ja-JP" altLang="en-US" dirty="0">
                <a:latin typeface="BIZ UDPゴシック" panose="020B0400000000000000" pitchFamily="50" charset="-128"/>
                <a:ea typeface="BIZ UDPゴシック" panose="020B0400000000000000" pitchFamily="50" charset="-128"/>
              </a:rPr>
              <a:t>法人日本腎臓病協会理事長</a:t>
            </a:r>
            <a:endParaRPr kumimoji="1" lang="en-US" altLang="ja-JP" dirty="0">
              <a:latin typeface="BIZ UDPゴシック" panose="020B0400000000000000" pitchFamily="50" charset="-128"/>
              <a:ea typeface="BIZ UDPゴシック" panose="020B0400000000000000" pitchFamily="50" charset="-128"/>
            </a:endParaRPr>
          </a:p>
          <a:p>
            <a:pPr algn="ctr"/>
            <a:r>
              <a:rPr kumimoji="1" lang="ja-JP" altLang="en-US" dirty="0">
                <a:latin typeface="BIZ UDPゴシック" panose="020B0400000000000000" pitchFamily="50" charset="-128"/>
                <a:ea typeface="BIZ UDPゴシック" panose="020B0400000000000000" pitchFamily="50" charset="-128"/>
              </a:rPr>
              <a:t>川崎医科大学　柏原直樹</a:t>
            </a:r>
          </a:p>
        </p:txBody>
      </p:sp>
      <p:sp>
        <p:nvSpPr>
          <p:cNvPr id="9" name="テキスト ボックス 8">
            <a:extLst>
              <a:ext uri="{FF2B5EF4-FFF2-40B4-BE49-F238E27FC236}">
                <a16:creationId xmlns:a16="http://schemas.microsoft.com/office/drawing/2014/main" id="{029EC332-ECD5-406C-A515-A91679AD76FE}"/>
              </a:ext>
            </a:extLst>
          </p:cNvPr>
          <p:cNvSpPr txBox="1"/>
          <p:nvPr/>
        </p:nvSpPr>
        <p:spPr>
          <a:xfrm>
            <a:off x="536448" y="5915799"/>
            <a:ext cx="8022336" cy="646331"/>
          </a:xfrm>
          <a:prstGeom prst="rect">
            <a:avLst/>
          </a:prstGeom>
          <a:noFill/>
        </p:spPr>
        <p:txBody>
          <a:bodyPr wrap="square" rtlCol="0">
            <a:spAutoFit/>
          </a:bodyPr>
          <a:lstStyle/>
          <a:p>
            <a:pPr algn="ctr"/>
            <a:r>
              <a:rPr kumimoji="1" lang="ja-JP" altLang="en-US" dirty="0">
                <a:latin typeface="BIZ UDPゴシック" panose="020B0400000000000000" pitchFamily="50" charset="-128"/>
                <a:ea typeface="BIZ UDPゴシック" panose="020B0400000000000000" pitchFamily="50" charset="-128"/>
              </a:rPr>
              <a:t>後援</a:t>
            </a:r>
            <a:endParaRPr kumimoji="1" lang="en-US" altLang="ja-JP" dirty="0">
              <a:latin typeface="BIZ UDPゴシック" panose="020B0400000000000000" pitchFamily="50" charset="-128"/>
              <a:ea typeface="BIZ UDPゴシック" panose="020B0400000000000000" pitchFamily="50" charset="-128"/>
            </a:endParaRPr>
          </a:p>
          <a:p>
            <a:pPr algn="ctr"/>
            <a:r>
              <a:rPr kumimoji="1" lang="ja-JP" altLang="en-US" dirty="0">
                <a:latin typeface="BIZ UDPゴシック" panose="020B0400000000000000" pitchFamily="50" charset="-128"/>
                <a:ea typeface="BIZ UDPゴシック" panose="020B0400000000000000" pitchFamily="50" charset="-128"/>
              </a:rPr>
              <a:t>一般社団法人日本腎臓学会、</a:t>
            </a:r>
            <a:r>
              <a:rPr kumimoji="1" lang="en-US" altLang="ja-JP" dirty="0">
                <a:latin typeface="BIZ UDPゴシック" panose="020B0400000000000000" pitchFamily="50" charset="-128"/>
                <a:ea typeface="BIZ UDPゴシック" panose="020B0400000000000000" pitchFamily="50" charset="-128"/>
              </a:rPr>
              <a:t>NPO</a:t>
            </a:r>
            <a:r>
              <a:rPr kumimoji="1" lang="ja-JP" altLang="en-US" dirty="0">
                <a:latin typeface="BIZ UDPゴシック" panose="020B0400000000000000" pitchFamily="50" charset="-128"/>
                <a:ea typeface="BIZ UDPゴシック" panose="020B0400000000000000" pitchFamily="50" charset="-128"/>
              </a:rPr>
              <a:t>法人日本腎臓病協会</a:t>
            </a:r>
          </a:p>
        </p:txBody>
      </p:sp>
    </p:spTree>
    <p:extLst>
      <p:ext uri="{BB962C8B-B14F-4D97-AF65-F5344CB8AC3E}">
        <p14:creationId xmlns:p14="http://schemas.microsoft.com/office/powerpoint/2010/main" val="4224073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047" y="803562"/>
            <a:ext cx="7967781" cy="56850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470" y="788521"/>
            <a:ext cx="8226936" cy="586359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8058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376818" y="25439"/>
            <a:ext cx="3175869" cy="369332"/>
          </a:xfrm>
          <a:prstGeom prst="rect">
            <a:avLst/>
          </a:prstGeom>
          <a:noFill/>
        </p:spPr>
        <p:txBody>
          <a:bodyPr wrap="none" rtlCol="0">
            <a:spAutoFit/>
          </a:bodyPr>
          <a:lstStyle/>
          <a:p>
            <a:pPr fontAlgn="base">
              <a:spcBef>
                <a:spcPct val="0"/>
              </a:spcBef>
              <a:spcAft>
                <a:spcPct val="0"/>
              </a:spcAft>
            </a:pPr>
            <a:r>
              <a:rPr lang="ja-JP" altLang="en-US" b="1" dirty="0">
                <a:solidFill>
                  <a:srgbClr val="FFFFFF"/>
                </a:solidFill>
                <a:latin typeface="ＭＳ Ｐゴシック"/>
              </a:rPr>
              <a:t>日本における</a:t>
            </a:r>
            <a:r>
              <a:rPr lang="en-US" altLang="ja-JP" b="1" dirty="0">
                <a:solidFill>
                  <a:srgbClr val="FFFFFF"/>
                </a:solidFill>
                <a:latin typeface="ＭＳ Ｐゴシック"/>
              </a:rPr>
              <a:t>CKD</a:t>
            </a:r>
            <a:r>
              <a:rPr lang="ja-JP" altLang="en-US" b="1" dirty="0">
                <a:solidFill>
                  <a:srgbClr val="FFFFFF"/>
                </a:solidFill>
                <a:latin typeface="ＭＳ Ｐゴシック"/>
              </a:rPr>
              <a:t>患者数</a:t>
            </a:r>
            <a:r>
              <a:rPr lang="en-US" altLang="ja-JP" b="1" dirty="0">
                <a:solidFill>
                  <a:srgbClr val="FFFFFF"/>
                </a:solidFill>
                <a:latin typeface="ＭＳ Ｐゴシック"/>
              </a:rPr>
              <a:t>(</a:t>
            </a:r>
            <a:r>
              <a:rPr lang="ja-JP" altLang="en-US" b="1" dirty="0">
                <a:solidFill>
                  <a:srgbClr val="FFFFFF"/>
                </a:solidFill>
                <a:latin typeface="ＭＳ Ｐゴシック"/>
              </a:rPr>
              <a:t>％</a:t>
            </a:r>
            <a:r>
              <a:rPr lang="en-US" altLang="ja-JP" b="1" dirty="0">
                <a:solidFill>
                  <a:srgbClr val="FFFFFF"/>
                </a:solidFill>
                <a:latin typeface="ＭＳ Ｐゴシック"/>
              </a:rPr>
              <a:t>)　</a:t>
            </a:r>
          </a:p>
        </p:txBody>
      </p:sp>
      <p:graphicFrame>
        <p:nvGraphicFramePr>
          <p:cNvPr id="6" name="Group 383"/>
          <p:cNvGraphicFramePr>
            <a:graphicFrameLocks noGrp="1"/>
          </p:cNvGraphicFramePr>
          <p:nvPr>
            <p:extLst>
              <p:ext uri="{D42A27DB-BD31-4B8C-83A1-F6EECF244321}">
                <p14:modId xmlns:p14="http://schemas.microsoft.com/office/powerpoint/2010/main" val="250659493"/>
              </p:ext>
            </p:extLst>
          </p:nvPr>
        </p:nvGraphicFramePr>
        <p:xfrm>
          <a:off x="625475" y="1397000"/>
          <a:ext cx="7889875" cy="4559303"/>
        </p:xfrm>
        <a:graphic>
          <a:graphicData uri="http://schemas.openxmlformats.org/drawingml/2006/table">
            <a:tbl>
              <a:tblPr/>
              <a:tblGrid>
                <a:gridCol w="1127125">
                  <a:extLst>
                    <a:ext uri="{9D8B030D-6E8A-4147-A177-3AD203B41FA5}">
                      <a16:colId xmlns:a16="http://schemas.microsoft.com/office/drawing/2014/main" val="20000"/>
                    </a:ext>
                  </a:extLst>
                </a:gridCol>
                <a:gridCol w="2254250">
                  <a:extLst>
                    <a:ext uri="{9D8B030D-6E8A-4147-A177-3AD203B41FA5}">
                      <a16:colId xmlns:a16="http://schemas.microsoft.com/office/drawing/2014/main" val="20001"/>
                    </a:ext>
                  </a:extLst>
                </a:gridCol>
                <a:gridCol w="1127125">
                  <a:extLst>
                    <a:ext uri="{9D8B030D-6E8A-4147-A177-3AD203B41FA5}">
                      <a16:colId xmlns:a16="http://schemas.microsoft.com/office/drawing/2014/main" val="20002"/>
                    </a:ext>
                  </a:extLst>
                </a:gridCol>
                <a:gridCol w="1127125">
                  <a:extLst>
                    <a:ext uri="{9D8B030D-6E8A-4147-A177-3AD203B41FA5}">
                      <a16:colId xmlns:a16="http://schemas.microsoft.com/office/drawing/2014/main" val="20003"/>
                    </a:ext>
                  </a:extLst>
                </a:gridCol>
                <a:gridCol w="1127125">
                  <a:extLst>
                    <a:ext uri="{9D8B030D-6E8A-4147-A177-3AD203B41FA5}">
                      <a16:colId xmlns:a16="http://schemas.microsoft.com/office/drawing/2014/main" val="20004"/>
                    </a:ext>
                  </a:extLst>
                </a:gridCol>
                <a:gridCol w="1127125">
                  <a:extLst>
                    <a:ext uri="{9D8B030D-6E8A-4147-A177-3AD203B41FA5}">
                      <a16:colId xmlns:a16="http://schemas.microsoft.com/office/drawing/2014/main" val="20005"/>
                    </a:ext>
                  </a:extLst>
                </a:gridCol>
              </a:tblGrid>
              <a:tr h="6524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GFR</a:t>
                      </a: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mj-ea"/>
                          <a:ea typeface="+mj-ea"/>
                          <a:cs typeface="HGP創英角ｺﾞｼｯｸUB" charset="0"/>
                        </a:rPr>
                        <a:t>ステージ</a:t>
                      </a:r>
                    </a:p>
                  </a:txBody>
                  <a:tcPr marL="0" marR="0" marT="0" marB="0" anchor="ctr" horzOverflow="overflow">
                    <a:lnL>
                      <a:noFill/>
                    </a:lnL>
                    <a:lnR w="19050" cap="flat" cmpd="sng" algn="ctr">
                      <a:solidFill>
                        <a:srgbClr val="969696"/>
                      </a:solidFill>
                      <a:prstDash val="sysDot"/>
                      <a:round/>
                      <a:headEnd type="none" w="med" len="med"/>
                      <a:tailEnd type="none" w="med" len="med"/>
                    </a:lnR>
                    <a:lnT w="28575" cap="flat" cmpd="sng" algn="ctr">
                      <a:solidFill>
                        <a:srgbClr val="969696"/>
                      </a:solidFill>
                      <a:prstDash val="solid"/>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D7FF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GFR</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(mL/</a:t>
                      </a:r>
                      <a:r>
                        <a:rPr kumimoji="1" lang="ja-JP" altLang="en-US" sz="1600" b="0" i="0" u="none" strike="noStrike" cap="none" normalizeH="0" baseline="0" dirty="0">
                          <a:ln>
                            <a:noFill/>
                          </a:ln>
                          <a:solidFill>
                            <a:schemeClr val="tx1"/>
                          </a:solidFill>
                          <a:effectLst/>
                          <a:latin typeface="+mj-ea"/>
                          <a:ea typeface="+mj-ea"/>
                          <a:cs typeface="HGP創英角ｺﾞｼｯｸUB" charset="0"/>
                        </a:rPr>
                        <a:t>分</a:t>
                      </a:r>
                      <a:r>
                        <a:rPr kumimoji="1" lang="en-US" altLang="ja-JP" sz="1600" b="0" i="0" u="none" strike="noStrike" cap="none" normalizeH="0" baseline="0" dirty="0">
                          <a:ln>
                            <a:noFill/>
                          </a:ln>
                          <a:solidFill>
                            <a:schemeClr val="tx1"/>
                          </a:solidFill>
                          <a:effectLst/>
                          <a:latin typeface="+mj-ea"/>
                          <a:ea typeface="+mj-ea"/>
                          <a:cs typeface="HGP創英角ｺﾞｼｯｸUB" charset="0"/>
                        </a:rPr>
                        <a:t>/1.73m</a:t>
                      </a:r>
                      <a:r>
                        <a:rPr kumimoji="1" lang="en-US" altLang="ja-JP" sz="1600" b="0" i="0" u="none" strike="noStrike" cap="none" normalizeH="0" baseline="30000" dirty="0">
                          <a:ln>
                            <a:noFill/>
                          </a:ln>
                          <a:solidFill>
                            <a:schemeClr val="tx1"/>
                          </a:solidFill>
                          <a:effectLst/>
                          <a:latin typeface="+mj-ea"/>
                          <a:ea typeface="+mj-ea"/>
                          <a:cs typeface="HGP創英角ｺﾞｼｯｸUB" charset="0"/>
                        </a:rPr>
                        <a:t>2</a:t>
                      </a:r>
                      <a:r>
                        <a:rPr kumimoji="1" lang="en-US" altLang="ja-JP" sz="1600" b="0" i="0" u="none" strike="noStrike" cap="none" normalizeH="0" baseline="0" dirty="0">
                          <a:ln>
                            <a:noFill/>
                          </a:ln>
                          <a:solidFill>
                            <a:schemeClr val="tx1"/>
                          </a:solidFill>
                          <a:effectLst/>
                          <a:latin typeface="+mj-ea"/>
                          <a:ea typeface="+mj-ea"/>
                          <a:cs typeface="HGP創英角ｺﾞｼｯｸUB" charset="0"/>
                        </a:rPr>
                        <a:t>)</a:t>
                      </a:r>
                    </a:p>
                  </a:txBody>
                  <a:tcPr marL="0" marR="0" marT="0" marB="0" anchor="ctr" horzOverflow="overflow">
                    <a:lnL w="19050" cap="flat" cmpd="sng" algn="ctr">
                      <a:solidFill>
                        <a:srgbClr val="969696"/>
                      </a:solidFill>
                      <a:prstDash val="sysDot"/>
                      <a:round/>
                      <a:headEnd type="none" w="med" len="med"/>
                      <a:tailEnd type="none" w="med" len="med"/>
                    </a:lnL>
                    <a:lnR w="19050" cap="flat" cmpd="sng" algn="ctr">
                      <a:solidFill>
                        <a:srgbClr val="969696"/>
                      </a:solidFill>
                      <a:prstDash val="sysDot"/>
                      <a:round/>
                      <a:headEnd type="none" w="med" len="med"/>
                      <a:tailEnd type="none" w="med" len="med"/>
                    </a:lnR>
                    <a:lnT w="28575" cap="flat" cmpd="sng" algn="ctr">
                      <a:solidFill>
                        <a:srgbClr val="969696"/>
                      </a:solidFill>
                      <a:prstDash val="solid"/>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D7FFD7"/>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mj-ea"/>
                          <a:ea typeface="+mj-ea"/>
                          <a:cs typeface="HGP創英角ｺﾞｼｯｸUB" charset="0"/>
                        </a:rPr>
                        <a:t>尿蛋白</a:t>
                      </a: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mj-ea"/>
                          <a:ea typeface="+mj-ea"/>
                          <a:cs typeface="HGP創英角ｺﾞｼｯｸUB" charset="0"/>
                        </a:rPr>
                        <a:t>－～</a:t>
                      </a:r>
                      <a:r>
                        <a:rPr kumimoji="1" lang="en-US" altLang="ja-JP" sz="1600" b="0" i="0" u="none" strike="noStrike" cap="none" normalizeH="0" baseline="0" dirty="0">
                          <a:ln>
                            <a:noFill/>
                          </a:ln>
                          <a:solidFill>
                            <a:schemeClr val="tx1"/>
                          </a:solidFill>
                          <a:effectLst/>
                          <a:latin typeface="+mj-ea"/>
                          <a:ea typeface="+mj-ea"/>
                          <a:cs typeface="HGP創英角ｺﾞｼｯｸUB" charset="0"/>
                        </a:rPr>
                        <a:t>±</a:t>
                      </a:r>
                    </a:p>
                  </a:txBody>
                  <a:tcPr marL="0" marR="0" marT="0" marB="0" anchor="ctr" horzOverflow="overflow">
                    <a:lnL w="19050" cap="flat" cmpd="sng" algn="ctr">
                      <a:solidFill>
                        <a:srgbClr val="969696"/>
                      </a:solidFill>
                      <a:prstDash val="sysDot"/>
                      <a:round/>
                      <a:headEnd type="none" w="med" len="med"/>
                      <a:tailEnd type="none" w="med" len="med"/>
                    </a:lnL>
                    <a:lnR w="19050" cap="flat" cmpd="sng" algn="ctr">
                      <a:solidFill>
                        <a:srgbClr val="969696"/>
                      </a:solidFill>
                      <a:prstDash val="sysDot"/>
                      <a:round/>
                      <a:headEnd type="none" w="med" len="med"/>
                      <a:tailEnd type="none" w="med" len="med"/>
                    </a:lnR>
                    <a:lnT w="28575" cap="flat" cmpd="sng" algn="ctr">
                      <a:solidFill>
                        <a:srgbClr val="969696"/>
                      </a:solidFill>
                      <a:prstDash val="solid"/>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D7FFD7"/>
                    </a:solidFill>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mj-ea"/>
                          <a:ea typeface="+mj-ea"/>
                          <a:cs typeface="HGP創英角ｺﾞｼｯｸUB" charset="0"/>
                        </a:rPr>
                        <a:t>尿蛋白</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1</a:t>
                      </a:r>
                      <a:r>
                        <a:rPr kumimoji="1" lang="ja-JP" altLang="en-US" sz="1600" b="0" i="0" u="none" strike="noStrike" cap="none" normalizeH="0" baseline="0" dirty="0">
                          <a:ln>
                            <a:noFill/>
                          </a:ln>
                          <a:solidFill>
                            <a:schemeClr val="tx1"/>
                          </a:solidFill>
                          <a:effectLst/>
                          <a:latin typeface="+mj-ea"/>
                          <a:ea typeface="+mj-ea"/>
                          <a:cs typeface="HGP創英角ｺﾞｼｯｸUB" charset="0"/>
                        </a:rPr>
                        <a:t>＋以上</a:t>
                      </a:r>
                    </a:p>
                  </a:txBody>
                  <a:tcPr marL="0" marR="0" marT="0" marB="0" anchor="ctr" horzOverflow="overflow">
                    <a:lnL w="19050" cap="flat" cmpd="sng" algn="ctr">
                      <a:solidFill>
                        <a:srgbClr val="969696"/>
                      </a:solidFill>
                      <a:prstDash val="sysDot"/>
                      <a:round/>
                      <a:headEnd type="none" w="med" len="med"/>
                      <a:tailEnd type="none" w="med" len="med"/>
                    </a:lnL>
                    <a:lnR>
                      <a:noFill/>
                    </a:lnR>
                    <a:lnT w="28575" cap="flat" cmpd="sng" algn="ctr">
                      <a:solidFill>
                        <a:srgbClr val="969696"/>
                      </a:solidFill>
                      <a:prstDash val="solid"/>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D7FFD7"/>
                    </a:solidFill>
                  </a:tcPr>
                </a:tc>
                <a:tc hMerge="1">
                  <a:txBody>
                    <a:bodyPr/>
                    <a:lstStyle/>
                    <a:p>
                      <a:endParaRPr kumimoji="1" lang="ja-JP" altLang="en-US"/>
                    </a:p>
                  </a:txBody>
                  <a:tcPr/>
                </a:tc>
                <a:extLst>
                  <a:ext uri="{0D108BD9-81ED-4DB2-BD59-A6C34878D82A}">
                    <a16:rowId xmlns:a16="http://schemas.microsoft.com/office/drawing/2014/main" val="10000"/>
                  </a:ext>
                </a:extLst>
              </a:tr>
              <a:tr h="649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G1</a:t>
                      </a:r>
                    </a:p>
                  </a:txBody>
                  <a:tcPr marL="0" marR="0" marT="0" marB="0" anchor="ctr" horzOverflow="overflow">
                    <a:lnL>
                      <a:noFill/>
                    </a:lnL>
                    <a:lnR w="19050" cap="flat" cmpd="sng" algn="ctr">
                      <a:solidFill>
                        <a:srgbClr val="969696"/>
                      </a:solidFill>
                      <a:prstDash val="sysDot"/>
                      <a:round/>
                      <a:headEnd type="none" w="med" len="med"/>
                      <a:tailEnd type="none" w="med" len="med"/>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D7FFD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≧90</a:t>
                      </a:r>
                    </a:p>
                  </a:txBody>
                  <a:tcPr marL="0" marR="0" marT="0" marB="0" anchor="ctr" horzOverflow="overflow">
                    <a:lnL w="19050" cap="flat" cmpd="sng" algn="ctr">
                      <a:solidFill>
                        <a:srgbClr val="969696"/>
                      </a:solidFill>
                      <a:prstDash val="sysDot"/>
                      <a:round/>
                      <a:headEnd type="none" w="med" len="med"/>
                      <a:tailEnd type="none" w="med" len="med"/>
                    </a:lnL>
                    <a:lnR w="19050" cap="flat" cmpd="sng" algn="ctr">
                      <a:solidFill>
                        <a:srgbClr val="969696"/>
                      </a:solidFill>
                      <a:prstDash val="sysDot"/>
                      <a:round/>
                      <a:headEnd type="none" w="med" len="med"/>
                      <a:tailEnd type="none" w="med" len="med"/>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FFFFCC"/>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2,803</a:t>
                      </a:r>
                      <a:r>
                        <a:rPr kumimoji="1" lang="ja-JP" altLang="en-US" sz="1600" b="0" i="0" u="none" strike="noStrike" cap="none" normalizeH="0" baseline="0" dirty="0">
                          <a:ln>
                            <a:noFill/>
                          </a:ln>
                          <a:solidFill>
                            <a:schemeClr val="tx1"/>
                          </a:solidFill>
                          <a:effectLst/>
                          <a:latin typeface="+mj-ea"/>
                          <a:ea typeface="+mj-ea"/>
                          <a:cs typeface="HGP創英角ｺﾞｼｯｸUB" charset="0"/>
                        </a:rPr>
                        <a:t>万人</a:t>
                      </a:r>
                    </a:p>
                  </a:txBody>
                  <a:tcPr marL="0" marR="0" marT="0" marB="0" anchor="ctr" horzOverflow="overflow">
                    <a:lnL w="19050" cap="flat" cmpd="sng" algn="ctr">
                      <a:solidFill>
                        <a:srgbClr val="969696"/>
                      </a:solidFill>
                      <a:prstDash val="sysDot"/>
                      <a:round/>
                      <a:headEnd type="none" w="med" len="med"/>
                      <a:tailEnd type="none" w="med" len="med"/>
                    </a:lnL>
                    <a:lnR w="19050" cap="flat" cmpd="sng" algn="ctr">
                      <a:solidFill>
                        <a:srgbClr val="969696"/>
                      </a:solidFill>
                      <a:prstDash val="sysDot"/>
                      <a:round/>
                      <a:headEnd type="none" w="med" len="med"/>
                      <a:tailEnd type="none" w="med" len="med"/>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FFFFCC"/>
                    </a:solidFill>
                  </a:tcPr>
                </a:tc>
                <a:tc hMerge="1">
                  <a:txBody>
                    <a:bodyPr/>
                    <a:lstStyle/>
                    <a:p>
                      <a:endParaRPr kumimoji="1" lang="ja-JP" altLang="en-US"/>
                    </a:p>
                  </a:txBody>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61</a:t>
                      </a:r>
                      <a:r>
                        <a:rPr kumimoji="1" lang="ja-JP" altLang="en-US" sz="1600" b="0" i="0" u="none" strike="noStrike" cap="none" normalizeH="0" baseline="0" dirty="0">
                          <a:ln>
                            <a:noFill/>
                          </a:ln>
                          <a:solidFill>
                            <a:schemeClr val="tx1"/>
                          </a:solidFill>
                          <a:effectLst/>
                          <a:latin typeface="+mj-ea"/>
                          <a:ea typeface="+mj-ea"/>
                          <a:cs typeface="HGP創英角ｺﾞｼｯｸUB" charset="0"/>
                        </a:rPr>
                        <a:t>万人</a:t>
                      </a:r>
                    </a:p>
                  </a:txBody>
                  <a:tcPr marL="0" marR="0" marT="0" marB="0" anchor="ctr" horzOverflow="overflow">
                    <a:lnL w="19050" cap="flat" cmpd="sng" algn="ctr">
                      <a:solidFill>
                        <a:srgbClr val="969696"/>
                      </a:solidFill>
                      <a:prstDash val="sysDot"/>
                      <a:round/>
                      <a:headEnd type="none" w="med" len="med"/>
                      <a:tailEnd type="none" w="med" len="med"/>
                    </a:lnL>
                    <a:lnR>
                      <a:noFill/>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FF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(0.6</a:t>
                      </a:r>
                      <a:r>
                        <a:rPr kumimoji="1" lang="ja-JP" altLang="en-US" sz="1600" b="0" i="0" u="none" strike="noStrike" cap="none" normalizeH="0" baseline="0" dirty="0">
                          <a:ln>
                            <a:noFill/>
                          </a:ln>
                          <a:solidFill>
                            <a:schemeClr val="tx1"/>
                          </a:solidFill>
                          <a:effectLst/>
                          <a:latin typeface="+mj-ea"/>
                          <a:ea typeface="+mj-ea"/>
                          <a:cs typeface="HGP創英角ｺﾞｼｯｸUB" charset="0"/>
                        </a:rPr>
                        <a:t>％</a:t>
                      </a:r>
                      <a:r>
                        <a:rPr kumimoji="1" lang="en-US" altLang="ja-JP" sz="1600" b="0" i="0" u="none" strike="noStrike" cap="none" normalizeH="0" baseline="0" dirty="0">
                          <a:ln>
                            <a:noFill/>
                          </a:ln>
                          <a:solidFill>
                            <a:schemeClr val="tx1"/>
                          </a:solidFill>
                          <a:effectLst/>
                          <a:latin typeface="+mj-ea"/>
                          <a:ea typeface="+mj-ea"/>
                          <a:cs typeface="HGP創英角ｺﾞｼｯｸUB" charset="0"/>
                        </a:rPr>
                        <a:t>)</a:t>
                      </a:r>
                    </a:p>
                  </a:txBody>
                  <a:tcPr marL="0" marR="0" marT="0" marB="0" anchor="ctr" horzOverflow="overflow">
                    <a:lnL>
                      <a:noFill/>
                    </a:lnL>
                    <a:lnR>
                      <a:noFill/>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FFDDDD"/>
                    </a:solidFill>
                  </a:tcPr>
                </a:tc>
                <a:extLst>
                  <a:ext uri="{0D108BD9-81ED-4DB2-BD59-A6C34878D82A}">
                    <a16:rowId xmlns:a16="http://schemas.microsoft.com/office/drawing/2014/main" val="10001"/>
                  </a:ext>
                </a:extLst>
              </a:tr>
              <a:tr h="6524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G2</a:t>
                      </a:r>
                    </a:p>
                  </a:txBody>
                  <a:tcPr marL="0" marR="0" marT="0" marB="0" anchor="ctr" horzOverflow="overflow">
                    <a:lnL>
                      <a:noFill/>
                    </a:lnL>
                    <a:lnR w="19050" cap="flat" cmpd="sng" algn="ctr">
                      <a:solidFill>
                        <a:srgbClr val="969696"/>
                      </a:solidFill>
                      <a:prstDash val="sysDot"/>
                      <a:round/>
                      <a:headEnd type="none" w="med" len="med"/>
                      <a:tailEnd type="none" w="med" len="med"/>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D7FFD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60</a:t>
                      </a:r>
                      <a:r>
                        <a:rPr kumimoji="1" lang="ja-JP" altLang="en-US" sz="1600" b="0" i="0" u="none" strike="noStrike" cap="none" normalizeH="0" baseline="0" dirty="0">
                          <a:ln>
                            <a:noFill/>
                          </a:ln>
                          <a:solidFill>
                            <a:schemeClr val="tx1"/>
                          </a:solidFill>
                          <a:effectLst/>
                          <a:latin typeface="+mj-ea"/>
                          <a:ea typeface="+mj-ea"/>
                          <a:cs typeface="HGP創英角ｺﾞｼｯｸUB" charset="0"/>
                        </a:rPr>
                        <a:t>～</a:t>
                      </a:r>
                      <a:r>
                        <a:rPr kumimoji="1" lang="en-US" altLang="ja-JP" sz="1600" b="0" i="0" u="none" strike="noStrike" cap="none" normalizeH="0" baseline="0" dirty="0">
                          <a:ln>
                            <a:noFill/>
                          </a:ln>
                          <a:solidFill>
                            <a:schemeClr val="tx1"/>
                          </a:solidFill>
                          <a:effectLst/>
                          <a:latin typeface="+mj-ea"/>
                          <a:ea typeface="+mj-ea"/>
                          <a:cs typeface="HGP創英角ｺﾞｼｯｸUB" charset="0"/>
                        </a:rPr>
                        <a:t>89</a:t>
                      </a:r>
                    </a:p>
                  </a:txBody>
                  <a:tcPr marL="0" marR="0" marT="0" marB="0" anchor="ctr" horzOverflow="overflow">
                    <a:lnL w="19050" cap="flat" cmpd="sng" algn="ctr">
                      <a:solidFill>
                        <a:srgbClr val="969696"/>
                      </a:solidFill>
                      <a:prstDash val="sysDot"/>
                      <a:round/>
                      <a:headEnd type="none" w="med" len="med"/>
                      <a:tailEnd type="none" w="med" len="med"/>
                    </a:lnL>
                    <a:lnR w="19050" cap="flat" cmpd="sng" algn="ctr">
                      <a:solidFill>
                        <a:srgbClr val="969696"/>
                      </a:solidFill>
                      <a:prstDash val="sysDot"/>
                      <a:round/>
                      <a:headEnd type="none" w="med" len="med"/>
                      <a:tailEnd type="none" w="med" len="med"/>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FFFFCC"/>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6,187</a:t>
                      </a:r>
                      <a:r>
                        <a:rPr kumimoji="1" lang="ja-JP" altLang="en-US" sz="1600" b="0" i="0" u="none" strike="noStrike" cap="none" normalizeH="0" baseline="0" dirty="0">
                          <a:ln>
                            <a:noFill/>
                          </a:ln>
                          <a:solidFill>
                            <a:schemeClr val="tx1"/>
                          </a:solidFill>
                          <a:effectLst/>
                          <a:latin typeface="+mj-ea"/>
                          <a:ea typeface="+mj-ea"/>
                          <a:cs typeface="HGP創英角ｺﾞｼｯｸUB" charset="0"/>
                        </a:rPr>
                        <a:t>万人</a:t>
                      </a:r>
                    </a:p>
                  </a:txBody>
                  <a:tcPr marL="0" marR="0" marT="0" marB="0" anchor="ctr" horzOverflow="overflow">
                    <a:lnL w="19050" cap="flat" cmpd="sng" algn="ctr">
                      <a:solidFill>
                        <a:srgbClr val="969696"/>
                      </a:solidFill>
                      <a:prstDash val="sysDot"/>
                      <a:round/>
                      <a:headEnd type="none" w="med" len="med"/>
                      <a:tailEnd type="none" w="med" len="med"/>
                    </a:lnL>
                    <a:lnR w="19050" cap="flat" cmpd="sng" algn="ctr">
                      <a:solidFill>
                        <a:srgbClr val="969696"/>
                      </a:solidFill>
                      <a:prstDash val="sysDot"/>
                      <a:round/>
                      <a:headEnd type="none" w="med" len="med"/>
                      <a:tailEnd type="none" w="med" len="med"/>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FFFFCC"/>
                    </a:solidFill>
                  </a:tcPr>
                </a:tc>
                <a:tc hMerge="1">
                  <a:txBody>
                    <a:bodyPr/>
                    <a:lstStyle/>
                    <a:p>
                      <a:endParaRPr kumimoji="1" lang="ja-JP" altLang="en-US"/>
                    </a:p>
                  </a:txBody>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171</a:t>
                      </a:r>
                      <a:r>
                        <a:rPr kumimoji="1" lang="ja-JP" altLang="en-US" sz="1600" b="0" i="0" u="none" strike="noStrike" cap="none" normalizeH="0" baseline="0" dirty="0">
                          <a:ln>
                            <a:noFill/>
                          </a:ln>
                          <a:solidFill>
                            <a:schemeClr val="tx1"/>
                          </a:solidFill>
                          <a:effectLst/>
                          <a:latin typeface="+mj-ea"/>
                          <a:ea typeface="+mj-ea"/>
                          <a:cs typeface="HGP創英角ｺﾞｼｯｸUB" charset="0"/>
                        </a:rPr>
                        <a:t>万人</a:t>
                      </a:r>
                    </a:p>
                  </a:txBody>
                  <a:tcPr marL="0" marR="0" marT="0" marB="0" anchor="ctr" horzOverflow="overflow">
                    <a:lnL w="19050" cap="flat" cmpd="sng" algn="ctr">
                      <a:solidFill>
                        <a:srgbClr val="969696"/>
                      </a:solidFill>
                      <a:prstDash val="sysDot"/>
                      <a:round/>
                      <a:headEnd type="none" w="med" len="med"/>
                      <a:tailEnd type="none" w="med" len="med"/>
                    </a:lnL>
                    <a:lnR>
                      <a:noFill/>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FF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(1.7</a:t>
                      </a:r>
                      <a:r>
                        <a:rPr kumimoji="1" lang="ja-JP" altLang="en-US" sz="1600" b="0" i="0" u="none" strike="noStrike" cap="none" normalizeH="0" baseline="0" dirty="0">
                          <a:ln>
                            <a:noFill/>
                          </a:ln>
                          <a:solidFill>
                            <a:schemeClr val="tx1"/>
                          </a:solidFill>
                          <a:effectLst/>
                          <a:latin typeface="+mj-ea"/>
                          <a:ea typeface="+mj-ea"/>
                          <a:cs typeface="HGP創英角ｺﾞｼｯｸUB" charset="0"/>
                        </a:rPr>
                        <a:t>％</a:t>
                      </a:r>
                      <a:r>
                        <a:rPr kumimoji="1" lang="en-US" altLang="ja-JP" sz="1600" b="0" i="0" u="none" strike="noStrike" cap="none" normalizeH="0" baseline="0" dirty="0">
                          <a:ln>
                            <a:noFill/>
                          </a:ln>
                          <a:solidFill>
                            <a:schemeClr val="tx1"/>
                          </a:solidFill>
                          <a:effectLst/>
                          <a:latin typeface="+mj-ea"/>
                          <a:ea typeface="+mj-ea"/>
                          <a:cs typeface="HGP創英角ｺﾞｼｯｸUB" charset="0"/>
                        </a:rPr>
                        <a:t>)</a:t>
                      </a:r>
                    </a:p>
                  </a:txBody>
                  <a:tcPr marL="0" marR="0" marT="0" marB="0" anchor="ctr" horzOverflow="overflow">
                    <a:lnL>
                      <a:noFill/>
                    </a:lnL>
                    <a:lnR>
                      <a:noFill/>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FFDDDD"/>
                    </a:solidFill>
                  </a:tcPr>
                </a:tc>
                <a:extLst>
                  <a:ext uri="{0D108BD9-81ED-4DB2-BD59-A6C34878D82A}">
                    <a16:rowId xmlns:a16="http://schemas.microsoft.com/office/drawing/2014/main" val="10002"/>
                  </a:ext>
                </a:extLst>
              </a:tr>
              <a:tr h="6508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G3a</a:t>
                      </a:r>
                    </a:p>
                  </a:txBody>
                  <a:tcPr marL="0" marR="0" marT="0" marB="0" anchor="ctr" horzOverflow="overflow">
                    <a:lnL>
                      <a:noFill/>
                    </a:lnL>
                    <a:lnR w="19050" cap="flat" cmpd="sng" algn="ctr">
                      <a:solidFill>
                        <a:srgbClr val="969696"/>
                      </a:solidFill>
                      <a:prstDash val="sysDot"/>
                      <a:round/>
                      <a:headEnd type="none" w="med" len="med"/>
                      <a:tailEnd type="none" w="med" len="med"/>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D7FFD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45</a:t>
                      </a:r>
                      <a:r>
                        <a:rPr kumimoji="1" lang="ja-JP" altLang="en-US" sz="1600" b="0" i="0" u="none" strike="noStrike" cap="none" normalizeH="0" baseline="0" dirty="0">
                          <a:ln>
                            <a:noFill/>
                          </a:ln>
                          <a:solidFill>
                            <a:schemeClr val="tx1"/>
                          </a:solidFill>
                          <a:effectLst/>
                          <a:latin typeface="+mj-ea"/>
                          <a:ea typeface="+mj-ea"/>
                          <a:cs typeface="HGP創英角ｺﾞｼｯｸUB" charset="0"/>
                        </a:rPr>
                        <a:t>～</a:t>
                      </a:r>
                      <a:r>
                        <a:rPr kumimoji="1" lang="en-US" altLang="ja-JP" sz="1600" b="0" i="0" u="none" strike="noStrike" cap="none" normalizeH="0" baseline="0" dirty="0">
                          <a:ln>
                            <a:noFill/>
                          </a:ln>
                          <a:solidFill>
                            <a:schemeClr val="tx1"/>
                          </a:solidFill>
                          <a:effectLst/>
                          <a:latin typeface="+mj-ea"/>
                          <a:ea typeface="+mj-ea"/>
                          <a:cs typeface="HGP創英角ｺﾞｼｯｸUB" charset="0"/>
                        </a:rPr>
                        <a:t>59</a:t>
                      </a:r>
                    </a:p>
                  </a:txBody>
                  <a:tcPr marL="0" marR="0" marT="0" marB="0" anchor="ctr" horzOverflow="overflow">
                    <a:lnL w="19050" cap="flat" cmpd="sng" algn="ctr">
                      <a:solidFill>
                        <a:srgbClr val="969696"/>
                      </a:solidFill>
                      <a:prstDash val="sysDot"/>
                      <a:round/>
                      <a:headEnd type="none" w="med" len="med"/>
                      <a:tailEnd type="none" w="med" len="med"/>
                    </a:lnL>
                    <a:lnR w="19050" cap="flat" cmpd="sng" algn="ctr">
                      <a:solidFill>
                        <a:srgbClr val="969696"/>
                      </a:solidFill>
                      <a:prstDash val="sysDot"/>
                      <a:round/>
                      <a:headEnd type="none" w="med" len="med"/>
                      <a:tailEnd type="none" w="med" len="med"/>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886</a:t>
                      </a:r>
                      <a:r>
                        <a:rPr kumimoji="1" lang="ja-JP" altLang="en-US" sz="1600" b="0" i="0" u="none" strike="noStrike" cap="none" normalizeH="0" baseline="0" dirty="0">
                          <a:ln>
                            <a:noFill/>
                          </a:ln>
                          <a:solidFill>
                            <a:schemeClr val="tx1"/>
                          </a:solidFill>
                          <a:effectLst/>
                          <a:latin typeface="+mj-ea"/>
                          <a:ea typeface="+mj-ea"/>
                          <a:cs typeface="HGP創英角ｺﾞｼｯｸUB" charset="0"/>
                        </a:rPr>
                        <a:t>万人</a:t>
                      </a:r>
                    </a:p>
                  </a:txBody>
                  <a:tcPr marL="0" marR="0" marT="0" marB="0" anchor="ctr" horzOverflow="overflow">
                    <a:lnL w="19050" cap="flat" cmpd="sng" algn="ctr">
                      <a:solidFill>
                        <a:srgbClr val="969696"/>
                      </a:solidFill>
                      <a:prstDash val="sysDot"/>
                      <a:round/>
                      <a:headEnd type="none" w="med" len="med"/>
                      <a:tailEnd type="none" w="med" len="med"/>
                    </a:lnL>
                    <a:lnR>
                      <a:noFill/>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FF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(8.6</a:t>
                      </a:r>
                      <a:r>
                        <a:rPr kumimoji="1" lang="ja-JP" altLang="en-US" sz="1600" b="0" i="0" u="none" strike="noStrike" cap="none" normalizeH="0" baseline="0" dirty="0">
                          <a:ln>
                            <a:noFill/>
                          </a:ln>
                          <a:solidFill>
                            <a:schemeClr val="tx1"/>
                          </a:solidFill>
                          <a:effectLst/>
                          <a:latin typeface="+mj-ea"/>
                          <a:ea typeface="+mj-ea"/>
                          <a:cs typeface="HGP創英角ｺﾞｼｯｸUB" charset="0"/>
                        </a:rPr>
                        <a:t>％</a:t>
                      </a:r>
                      <a:r>
                        <a:rPr kumimoji="1" lang="en-US" altLang="ja-JP" sz="1600" b="0" i="0" u="none" strike="noStrike" cap="none" normalizeH="0" baseline="0" dirty="0">
                          <a:ln>
                            <a:noFill/>
                          </a:ln>
                          <a:solidFill>
                            <a:schemeClr val="tx1"/>
                          </a:solidFill>
                          <a:effectLst/>
                          <a:latin typeface="+mj-ea"/>
                          <a:ea typeface="+mj-ea"/>
                          <a:cs typeface="HGP創英角ｺﾞｼｯｸUB" charset="0"/>
                        </a:rPr>
                        <a:t>)</a:t>
                      </a:r>
                    </a:p>
                  </a:txBody>
                  <a:tcPr marL="0" marR="0" marT="0" marB="0" anchor="ctr" horzOverflow="overflow">
                    <a:lnL>
                      <a:noFill/>
                    </a:lnL>
                    <a:lnR w="19050" cap="flat" cmpd="sng" algn="ctr">
                      <a:solidFill>
                        <a:srgbClr val="969696"/>
                      </a:solidFill>
                      <a:prstDash val="sysDot"/>
                      <a:round/>
                      <a:headEnd type="none" w="med" len="med"/>
                      <a:tailEnd type="none" w="med" len="med"/>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FFDDDD"/>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58</a:t>
                      </a:r>
                      <a:r>
                        <a:rPr kumimoji="1" lang="ja-JP" altLang="en-US" sz="1600" b="0" i="0" u="none" strike="noStrike" cap="none" normalizeH="0" baseline="0" dirty="0">
                          <a:ln>
                            <a:noFill/>
                          </a:ln>
                          <a:solidFill>
                            <a:schemeClr val="tx1"/>
                          </a:solidFill>
                          <a:effectLst/>
                          <a:latin typeface="+mj-ea"/>
                          <a:ea typeface="+mj-ea"/>
                          <a:cs typeface="HGP創英角ｺﾞｼｯｸUB" charset="0"/>
                        </a:rPr>
                        <a:t>万人</a:t>
                      </a:r>
                    </a:p>
                  </a:txBody>
                  <a:tcPr marL="0" marR="0" marT="0" marB="0" anchor="ctr" horzOverflow="overflow">
                    <a:lnL w="19050" cap="flat" cmpd="sng" algn="ctr">
                      <a:solidFill>
                        <a:srgbClr val="969696"/>
                      </a:solidFill>
                      <a:prstDash val="sysDot"/>
                      <a:round/>
                      <a:headEnd type="none" w="med" len="med"/>
                      <a:tailEnd type="none" w="med" len="med"/>
                    </a:lnL>
                    <a:lnR>
                      <a:noFill/>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FF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(0.6</a:t>
                      </a:r>
                      <a:r>
                        <a:rPr kumimoji="1" lang="ja-JP" altLang="en-US" sz="1600" b="0" i="0" u="none" strike="noStrike" cap="none" normalizeH="0" baseline="0" dirty="0">
                          <a:ln>
                            <a:noFill/>
                          </a:ln>
                          <a:solidFill>
                            <a:schemeClr val="tx1"/>
                          </a:solidFill>
                          <a:effectLst/>
                          <a:latin typeface="+mj-ea"/>
                          <a:ea typeface="+mj-ea"/>
                          <a:cs typeface="HGP創英角ｺﾞｼｯｸUB" charset="0"/>
                        </a:rPr>
                        <a:t>％</a:t>
                      </a:r>
                      <a:r>
                        <a:rPr kumimoji="1" lang="en-US" altLang="ja-JP" sz="1600" b="0" i="0" u="none" strike="noStrike" cap="none" normalizeH="0" baseline="0" dirty="0">
                          <a:ln>
                            <a:noFill/>
                          </a:ln>
                          <a:solidFill>
                            <a:schemeClr val="tx1"/>
                          </a:solidFill>
                          <a:effectLst/>
                          <a:latin typeface="+mj-ea"/>
                          <a:ea typeface="+mj-ea"/>
                          <a:cs typeface="HGP創英角ｺﾞｼｯｸUB" charset="0"/>
                        </a:rPr>
                        <a:t>)</a:t>
                      </a:r>
                    </a:p>
                  </a:txBody>
                  <a:tcPr marL="0" marR="0" marT="0" marB="0" anchor="ctr" horzOverflow="overflow">
                    <a:lnL>
                      <a:noFill/>
                    </a:lnL>
                    <a:lnR>
                      <a:noFill/>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FFDDDD"/>
                    </a:solidFill>
                  </a:tcPr>
                </a:tc>
                <a:extLst>
                  <a:ext uri="{0D108BD9-81ED-4DB2-BD59-A6C34878D82A}">
                    <a16:rowId xmlns:a16="http://schemas.microsoft.com/office/drawing/2014/main" val="10003"/>
                  </a:ext>
                </a:extLst>
              </a:tr>
              <a:tr h="6524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G3b</a:t>
                      </a:r>
                    </a:p>
                  </a:txBody>
                  <a:tcPr marL="0" marR="0" marT="0" marB="0" anchor="ctr" horzOverflow="overflow">
                    <a:lnL>
                      <a:noFill/>
                    </a:lnL>
                    <a:lnR w="19050" cap="flat" cmpd="sng" algn="ctr">
                      <a:solidFill>
                        <a:srgbClr val="969696"/>
                      </a:solidFill>
                      <a:prstDash val="sysDot"/>
                      <a:round/>
                      <a:headEnd type="none" w="med" len="med"/>
                      <a:tailEnd type="none" w="med" len="med"/>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D7FFD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30</a:t>
                      </a:r>
                      <a:r>
                        <a:rPr kumimoji="1" lang="ja-JP" altLang="en-US" sz="1600" b="0" i="0" u="none" strike="noStrike" cap="none" normalizeH="0" baseline="0" dirty="0">
                          <a:ln>
                            <a:noFill/>
                          </a:ln>
                          <a:solidFill>
                            <a:schemeClr val="tx1"/>
                          </a:solidFill>
                          <a:effectLst/>
                          <a:latin typeface="+mj-ea"/>
                          <a:ea typeface="+mj-ea"/>
                          <a:cs typeface="HGP創英角ｺﾞｼｯｸUB" charset="0"/>
                        </a:rPr>
                        <a:t>～</a:t>
                      </a:r>
                      <a:r>
                        <a:rPr kumimoji="1" lang="en-US" altLang="ja-JP" sz="1600" b="0" i="0" u="none" strike="noStrike" cap="none" normalizeH="0" baseline="0" dirty="0">
                          <a:ln>
                            <a:noFill/>
                          </a:ln>
                          <a:solidFill>
                            <a:schemeClr val="tx1"/>
                          </a:solidFill>
                          <a:effectLst/>
                          <a:latin typeface="+mj-ea"/>
                          <a:ea typeface="+mj-ea"/>
                          <a:cs typeface="HGP創英角ｺﾞｼｯｸUB" charset="0"/>
                        </a:rPr>
                        <a:t>44</a:t>
                      </a:r>
                    </a:p>
                  </a:txBody>
                  <a:tcPr marL="0" marR="0" marT="0" marB="0" anchor="ctr" horzOverflow="overflow">
                    <a:lnL w="19050" cap="flat" cmpd="sng" algn="ctr">
                      <a:solidFill>
                        <a:srgbClr val="969696"/>
                      </a:solidFill>
                      <a:prstDash val="sysDot"/>
                      <a:round/>
                      <a:headEnd type="none" w="med" len="med"/>
                      <a:tailEnd type="none" w="med" len="med"/>
                    </a:lnL>
                    <a:lnR w="19050" cap="flat" cmpd="sng" algn="ctr">
                      <a:solidFill>
                        <a:srgbClr val="969696"/>
                      </a:solidFill>
                      <a:prstDash val="sysDot"/>
                      <a:round/>
                      <a:headEnd type="none" w="med" len="med"/>
                      <a:tailEnd type="none" w="med" len="med"/>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106</a:t>
                      </a:r>
                      <a:r>
                        <a:rPr kumimoji="1" lang="ja-JP" altLang="en-US" sz="1600" b="0" i="0" u="none" strike="noStrike" cap="none" normalizeH="0" baseline="0" dirty="0">
                          <a:ln>
                            <a:noFill/>
                          </a:ln>
                          <a:solidFill>
                            <a:schemeClr val="tx1"/>
                          </a:solidFill>
                          <a:effectLst/>
                          <a:latin typeface="+mj-ea"/>
                          <a:ea typeface="+mj-ea"/>
                          <a:cs typeface="HGP創英角ｺﾞｼｯｸUB" charset="0"/>
                        </a:rPr>
                        <a:t>万人</a:t>
                      </a:r>
                    </a:p>
                  </a:txBody>
                  <a:tcPr marL="0" marR="0" marT="0" marB="0" anchor="ctr" horzOverflow="overflow">
                    <a:lnL w="19050" cap="flat" cmpd="sng" algn="ctr">
                      <a:solidFill>
                        <a:srgbClr val="969696"/>
                      </a:solidFill>
                      <a:prstDash val="sysDot"/>
                      <a:round/>
                      <a:headEnd type="none" w="med" len="med"/>
                      <a:tailEnd type="none" w="med" len="med"/>
                    </a:lnL>
                    <a:lnR>
                      <a:noFill/>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FF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(1.0</a:t>
                      </a:r>
                      <a:r>
                        <a:rPr kumimoji="1" lang="ja-JP" altLang="en-US" sz="1600" b="0" i="0" u="none" strike="noStrike" cap="none" normalizeH="0" baseline="0" dirty="0">
                          <a:ln>
                            <a:noFill/>
                          </a:ln>
                          <a:solidFill>
                            <a:schemeClr val="tx1"/>
                          </a:solidFill>
                          <a:effectLst/>
                          <a:latin typeface="+mj-ea"/>
                          <a:ea typeface="+mj-ea"/>
                          <a:cs typeface="HGP創英角ｺﾞｼｯｸUB" charset="0"/>
                        </a:rPr>
                        <a:t>％</a:t>
                      </a:r>
                      <a:r>
                        <a:rPr kumimoji="1" lang="en-US" altLang="ja-JP" sz="1600" b="0" i="0" u="none" strike="noStrike" cap="none" normalizeH="0" baseline="0" dirty="0">
                          <a:ln>
                            <a:noFill/>
                          </a:ln>
                          <a:solidFill>
                            <a:schemeClr val="tx1"/>
                          </a:solidFill>
                          <a:effectLst/>
                          <a:latin typeface="+mj-ea"/>
                          <a:ea typeface="+mj-ea"/>
                          <a:cs typeface="HGP創英角ｺﾞｼｯｸUB" charset="0"/>
                        </a:rPr>
                        <a:t>)</a:t>
                      </a:r>
                    </a:p>
                  </a:txBody>
                  <a:tcPr marL="0" marR="0" marT="0" marB="0" anchor="ctr" horzOverflow="overflow">
                    <a:lnL>
                      <a:noFill/>
                    </a:lnL>
                    <a:lnR w="19050" cap="flat" cmpd="sng" algn="ctr">
                      <a:solidFill>
                        <a:srgbClr val="969696"/>
                      </a:solidFill>
                      <a:prstDash val="sysDot"/>
                      <a:round/>
                      <a:headEnd type="none" w="med" len="med"/>
                      <a:tailEnd type="none" w="med" len="med"/>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FFDDDD"/>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24</a:t>
                      </a:r>
                      <a:r>
                        <a:rPr kumimoji="1" lang="ja-JP" altLang="en-US" sz="1600" b="0" i="0" u="none" strike="noStrike" cap="none" normalizeH="0" baseline="0" dirty="0">
                          <a:ln>
                            <a:noFill/>
                          </a:ln>
                          <a:solidFill>
                            <a:schemeClr val="tx1"/>
                          </a:solidFill>
                          <a:effectLst/>
                          <a:latin typeface="+mj-ea"/>
                          <a:ea typeface="+mj-ea"/>
                          <a:cs typeface="HGP創英角ｺﾞｼｯｸUB" charset="0"/>
                        </a:rPr>
                        <a:t>万人</a:t>
                      </a:r>
                    </a:p>
                  </a:txBody>
                  <a:tcPr marL="0" marR="0" marT="0" marB="0" anchor="ctr" horzOverflow="overflow">
                    <a:lnL w="19050" cap="flat" cmpd="sng" algn="ctr">
                      <a:solidFill>
                        <a:srgbClr val="969696"/>
                      </a:solidFill>
                      <a:prstDash val="sysDot"/>
                      <a:round/>
                      <a:headEnd type="none" w="med" len="med"/>
                      <a:tailEnd type="none" w="med" len="med"/>
                    </a:lnL>
                    <a:lnR>
                      <a:noFill/>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FF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(0.2</a:t>
                      </a:r>
                      <a:r>
                        <a:rPr kumimoji="1" lang="ja-JP" altLang="en-US" sz="1600" b="0" i="0" u="none" strike="noStrike" cap="none" normalizeH="0" baseline="0" dirty="0">
                          <a:ln>
                            <a:noFill/>
                          </a:ln>
                          <a:solidFill>
                            <a:schemeClr val="tx1"/>
                          </a:solidFill>
                          <a:effectLst/>
                          <a:latin typeface="+mj-ea"/>
                          <a:ea typeface="+mj-ea"/>
                          <a:cs typeface="HGP創英角ｺﾞｼｯｸUB" charset="0"/>
                        </a:rPr>
                        <a:t>％</a:t>
                      </a:r>
                      <a:r>
                        <a:rPr kumimoji="1" lang="en-US" altLang="ja-JP" sz="1600" b="0" i="0" u="none" strike="noStrike" cap="none" normalizeH="0" baseline="0" dirty="0">
                          <a:ln>
                            <a:noFill/>
                          </a:ln>
                          <a:solidFill>
                            <a:schemeClr val="tx1"/>
                          </a:solidFill>
                          <a:effectLst/>
                          <a:latin typeface="+mj-ea"/>
                          <a:ea typeface="+mj-ea"/>
                          <a:cs typeface="HGP創英角ｺﾞｼｯｸUB" charset="0"/>
                        </a:rPr>
                        <a:t>)</a:t>
                      </a:r>
                    </a:p>
                  </a:txBody>
                  <a:tcPr marL="0" marR="0" marT="0" marB="0" anchor="ctr" horzOverflow="overflow">
                    <a:lnL>
                      <a:noFill/>
                    </a:lnL>
                    <a:lnR>
                      <a:noFill/>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FFDDDD"/>
                    </a:solidFill>
                  </a:tcPr>
                </a:tc>
                <a:extLst>
                  <a:ext uri="{0D108BD9-81ED-4DB2-BD59-A6C34878D82A}">
                    <a16:rowId xmlns:a16="http://schemas.microsoft.com/office/drawing/2014/main" val="10004"/>
                  </a:ext>
                </a:extLst>
              </a:tr>
              <a:tr h="649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G4</a:t>
                      </a:r>
                    </a:p>
                  </a:txBody>
                  <a:tcPr marL="0" marR="0" marT="0" marB="0" anchor="ctr" horzOverflow="overflow">
                    <a:lnL>
                      <a:noFill/>
                    </a:lnL>
                    <a:lnR w="19050" cap="flat" cmpd="sng" algn="ctr">
                      <a:solidFill>
                        <a:srgbClr val="969696"/>
                      </a:solidFill>
                      <a:prstDash val="sysDot"/>
                      <a:round/>
                      <a:headEnd type="none" w="med" len="med"/>
                      <a:tailEnd type="none" w="med" len="med"/>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D7FFD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15</a:t>
                      </a:r>
                      <a:r>
                        <a:rPr kumimoji="1" lang="ja-JP" altLang="en-US" sz="1600" b="0" i="0" u="none" strike="noStrike" cap="none" normalizeH="0" baseline="0" dirty="0">
                          <a:ln>
                            <a:noFill/>
                          </a:ln>
                          <a:solidFill>
                            <a:schemeClr val="tx1"/>
                          </a:solidFill>
                          <a:effectLst/>
                          <a:latin typeface="+mj-ea"/>
                          <a:ea typeface="+mj-ea"/>
                          <a:cs typeface="HGP創英角ｺﾞｼｯｸUB" charset="0"/>
                        </a:rPr>
                        <a:t>～</a:t>
                      </a:r>
                      <a:r>
                        <a:rPr kumimoji="1" lang="en-US" altLang="ja-JP" sz="1600" b="0" i="0" u="none" strike="noStrike" cap="none" normalizeH="0" baseline="0" dirty="0">
                          <a:ln>
                            <a:noFill/>
                          </a:ln>
                          <a:solidFill>
                            <a:schemeClr val="tx1"/>
                          </a:solidFill>
                          <a:effectLst/>
                          <a:latin typeface="+mj-ea"/>
                          <a:ea typeface="+mj-ea"/>
                          <a:cs typeface="HGP創英角ｺﾞｼｯｸUB" charset="0"/>
                        </a:rPr>
                        <a:t>29</a:t>
                      </a:r>
                    </a:p>
                  </a:txBody>
                  <a:tcPr marL="0" marR="0" marT="0" marB="0" anchor="ctr" horzOverflow="overflow">
                    <a:lnL w="19050" cap="flat" cmpd="sng" algn="ctr">
                      <a:solidFill>
                        <a:srgbClr val="969696"/>
                      </a:solidFill>
                      <a:prstDash val="sysDot"/>
                      <a:round/>
                      <a:headEnd type="none" w="med" len="med"/>
                      <a:tailEnd type="none" w="med" len="med"/>
                    </a:lnL>
                    <a:lnR w="19050" cap="flat" cmpd="sng" algn="ctr">
                      <a:solidFill>
                        <a:srgbClr val="969696"/>
                      </a:solidFill>
                      <a:prstDash val="sysDot"/>
                      <a:round/>
                      <a:headEnd type="none" w="med" len="med"/>
                      <a:tailEnd type="none" w="med" len="med"/>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10</a:t>
                      </a:r>
                      <a:r>
                        <a:rPr kumimoji="1" lang="ja-JP" altLang="en-US" sz="1600" b="0" i="0" u="none" strike="noStrike" cap="none" normalizeH="0" baseline="0" dirty="0">
                          <a:ln>
                            <a:noFill/>
                          </a:ln>
                          <a:solidFill>
                            <a:schemeClr val="tx1"/>
                          </a:solidFill>
                          <a:effectLst/>
                          <a:latin typeface="+mj-ea"/>
                          <a:ea typeface="+mj-ea"/>
                          <a:cs typeface="HGP創英角ｺﾞｼｯｸUB" charset="0"/>
                        </a:rPr>
                        <a:t>万人</a:t>
                      </a:r>
                    </a:p>
                  </a:txBody>
                  <a:tcPr marL="0" marR="0" marT="0" marB="0" anchor="ctr" horzOverflow="overflow">
                    <a:lnL w="19050" cap="flat" cmpd="sng" algn="ctr">
                      <a:solidFill>
                        <a:srgbClr val="969696"/>
                      </a:solidFill>
                      <a:prstDash val="sysDot"/>
                      <a:round/>
                      <a:headEnd type="none" w="med" len="med"/>
                      <a:tailEnd type="none" w="med" len="med"/>
                    </a:lnL>
                    <a:lnR>
                      <a:noFill/>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FF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(0.1</a:t>
                      </a:r>
                      <a:r>
                        <a:rPr kumimoji="1" lang="ja-JP" altLang="en-US" sz="1600" b="0" i="0" u="none" strike="noStrike" cap="none" normalizeH="0" baseline="0" dirty="0">
                          <a:ln>
                            <a:noFill/>
                          </a:ln>
                          <a:solidFill>
                            <a:schemeClr val="tx1"/>
                          </a:solidFill>
                          <a:effectLst/>
                          <a:latin typeface="+mj-ea"/>
                          <a:ea typeface="+mj-ea"/>
                          <a:cs typeface="HGP創英角ｺﾞｼｯｸUB" charset="0"/>
                        </a:rPr>
                        <a:t>％</a:t>
                      </a:r>
                      <a:r>
                        <a:rPr kumimoji="1" lang="en-US" altLang="ja-JP" sz="1600" b="0" i="0" u="none" strike="noStrike" cap="none" normalizeH="0" baseline="0" dirty="0">
                          <a:ln>
                            <a:noFill/>
                          </a:ln>
                          <a:solidFill>
                            <a:schemeClr val="tx1"/>
                          </a:solidFill>
                          <a:effectLst/>
                          <a:latin typeface="+mj-ea"/>
                          <a:ea typeface="+mj-ea"/>
                          <a:cs typeface="HGP創英角ｺﾞｼｯｸUB" charset="0"/>
                        </a:rPr>
                        <a:t>)</a:t>
                      </a:r>
                    </a:p>
                  </a:txBody>
                  <a:tcPr marL="0" marR="0" marT="0" marB="0" anchor="ctr" horzOverflow="overflow">
                    <a:lnL>
                      <a:noFill/>
                    </a:lnL>
                    <a:lnR w="19050" cap="flat" cmpd="sng" algn="ctr">
                      <a:solidFill>
                        <a:srgbClr val="969696"/>
                      </a:solidFill>
                      <a:prstDash val="sysDot"/>
                      <a:round/>
                      <a:headEnd type="none" w="med" len="med"/>
                      <a:tailEnd type="none" w="med" len="med"/>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FFDDDD"/>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9</a:t>
                      </a:r>
                      <a:r>
                        <a:rPr kumimoji="1" lang="ja-JP" altLang="en-US" sz="1600" b="0" i="0" u="none" strike="noStrike" cap="none" normalizeH="0" baseline="0" dirty="0">
                          <a:ln>
                            <a:noFill/>
                          </a:ln>
                          <a:solidFill>
                            <a:schemeClr val="tx1"/>
                          </a:solidFill>
                          <a:effectLst/>
                          <a:latin typeface="+mj-ea"/>
                          <a:ea typeface="+mj-ea"/>
                          <a:cs typeface="HGP創英角ｺﾞｼｯｸUB" charset="0"/>
                        </a:rPr>
                        <a:t>万人</a:t>
                      </a:r>
                    </a:p>
                  </a:txBody>
                  <a:tcPr marL="0" marR="0" marT="0" marB="0" anchor="ctr" horzOverflow="overflow">
                    <a:lnL w="19050" cap="flat" cmpd="sng" algn="ctr">
                      <a:solidFill>
                        <a:srgbClr val="969696"/>
                      </a:solidFill>
                      <a:prstDash val="sysDot"/>
                      <a:round/>
                      <a:headEnd type="none" w="med" len="med"/>
                      <a:tailEnd type="none" w="med" len="med"/>
                    </a:lnL>
                    <a:lnR>
                      <a:noFill/>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FF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(0.1</a:t>
                      </a:r>
                      <a:r>
                        <a:rPr kumimoji="1" lang="ja-JP" altLang="en-US" sz="1600" b="0" i="0" u="none" strike="noStrike" cap="none" normalizeH="0" baseline="0" dirty="0">
                          <a:ln>
                            <a:noFill/>
                          </a:ln>
                          <a:solidFill>
                            <a:schemeClr val="tx1"/>
                          </a:solidFill>
                          <a:effectLst/>
                          <a:latin typeface="+mj-ea"/>
                          <a:ea typeface="+mj-ea"/>
                          <a:cs typeface="HGP創英角ｺﾞｼｯｸUB" charset="0"/>
                        </a:rPr>
                        <a:t>％</a:t>
                      </a:r>
                      <a:r>
                        <a:rPr kumimoji="1" lang="en-US" altLang="ja-JP" sz="1600" b="0" i="0" u="none" strike="noStrike" cap="none" normalizeH="0" baseline="0" dirty="0">
                          <a:ln>
                            <a:noFill/>
                          </a:ln>
                          <a:solidFill>
                            <a:schemeClr val="tx1"/>
                          </a:solidFill>
                          <a:effectLst/>
                          <a:latin typeface="+mj-ea"/>
                          <a:ea typeface="+mj-ea"/>
                          <a:cs typeface="HGP創英角ｺﾞｼｯｸUB" charset="0"/>
                        </a:rPr>
                        <a:t>)</a:t>
                      </a:r>
                    </a:p>
                  </a:txBody>
                  <a:tcPr marL="0" marR="0" marT="0" marB="0" anchor="ctr" horzOverflow="overflow">
                    <a:lnL>
                      <a:noFill/>
                    </a:lnL>
                    <a:lnR>
                      <a:noFill/>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FFDDDD"/>
                    </a:solidFill>
                  </a:tcPr>
                </a:tc>
                <a:extLst>
                  <a:ext uri="{0D108BD9-81ED-4DB2-BD59-A6C34878D82A}">
                    <a16:rowId xmlns:a16="http://schemas.microsoft.com/office/drawing/2014/main" val="10005"/>
                  </a:ext>
                </a:extLst>
              </a:tr>
              <a:tr h="6524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G5</a:t>
                      </a:r>
                    </a:p>
                  </a:txBody>
                  <a:tcPr marL="0" marR="0" marT="0" marB="0" anchor="ctr" horzOverflow="overflow">
                    <a:lnL>
                      <a:noFill/>
                    </a:lnL>
                    <a:lnR w="19050" cap="flat" cmpd="sng" algn="ctr">
                      <a:solidFill>
                        <a:srgbClr val="969696"/>
                      </a:solidFill>
                      <a:prstDash val="sysDot"/>
                      <a:round/>
                      <a:headEnd type="none" w="med" len="med"/>
                      <a:tailEnd type="none" w="med" len="med"/>
                    </a:lnR>
                    <a:lnT w="19050" cap="flat" cmpd="sng" algn="ctr">
                      <a:solidFill>
                        <a:srgbClr val="969696"/>
                      </a:solidFill>
                      <a:prstDash val="sysDot"/>
                      <a:round/>
                      <a:headEnd type="none" w="med" len="med"/>
                      <a:tailEnd type="none" w="med" len="med"/>
                    </a:lnT>
                    <a:lnB w="28575" cap="flat" cmpd="sng" algn="ctr">
                      <a:solidFill>
                        <a:srgbClr val="969696"/>
                      </a:solidFill>
                      <a:prstDash val="solid"/>
                      <a:round/>
                      <a:headEnd type="none" w="med" len="med"/>
                      <a:tailEnd type="none" w="med" len="med"/>
                    </a:lnB>
                    <a:lnTlToBr>
                      <a:noFill/>
                    </a:lnTlToBr>
                    <a:lnBlToTr>
                      <a:noFill/>
                    </a:lnBlToTr>
                    <a:solidFill>
                      <a:srgbClr val="D7FFD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tx1"/>
                          </a:solidFill>
                          <a:effectLst/>
                          <a:latin typeface="+mj-ea"/>
                          <a:ea typeface="+mj-ea"/>
                          <a:cs typeface="HGP創英角ｺﾞｼｯｸUB" charset="0"/>
                        </a:rPr>
                        <a:t>＜</a:t>
                      </a:r>
                      <a:r>
                        <a:rPr kumimoji="1" lang="en-US" altLang="ja-JP" sz="1600" b="0" i="0" u="none" strike="noStrike" cap="none" normalizeH="0" baseline="0" dirty="0">
                          <a:ln>
                            <a:noFill/>
                          </a:ln>
                          <a:solidFill>
                            <a:schemeClr val="tx1"/>
                          </a:solidFill>
                          <a:effectLst/>
                          <a:latin typeface="+mj-ea"/>
                          <a:ea typeface="+mj-ea"/>
                          <a:cs typeface="HGP創英角ｺﾞｼｯｸUB" charset="0"/>
                        </a:rPr>
                        <a:t>15</a:t>
                      </a:r>
                    </a:p>
                  </a:txBody>
                  <a:tcPr marL="0" marR="0" marT="0" marB="0" anchor="ctr" horzOverflow="overflow">
                    <a:lnL w="19050" cap="flat" cmpd="sng" algn="ctr">
                      <a:solidFill>
                        <a:srgbClr val="969696"/>
                      </a:solidFill>
                      <a:prstDash val="sysDot"/>
                      <a:round/>
                      <a:headEnd type="none" w="med" len="med"/>
                      <a:tailEnd type="none" w="med" len="med"/>
                    </a:lnL>
                    <a:lnR w="19050" cap="flat" cmpd="sng" algn="ctr">
                      <a:solidFill>
                        <a:srgbClr val="969696"/>
                      </a:solidFill>
                      <a:prstDash val="sysDot"/>
                      <a:round/>
                      <a:headEnd type="none" w="med" len="med"/>
                      <a:tailEnd type="none" w="med" len="med"/>
                    </a:lnR>
                    <a:lnT w="19050" cap="flat" cmpd="sng" algn="ctr">
                      <a:solidFill>
                        <a:srgbClr val="969696"/>
                      </a:solidFill>
                      <a:prstDash val="sysDot"/>
                      <a:round/>
                      <a:headEnd type="none" w="med" len="med"/>
                      <a:tailEnd type="none" w="med" len="med"/>
                    </a:lnT>
                    <a:lnB w="28575" cap="flat" cmpd="sng" algn="ctr">
                      <a:solidFill>
                        <a:srgbClr val="969696"/>
                      </a:solidFill>
                      <a:prstDash val="solid"/>
                      <a:round/>
                      <a:headEnd type="none" w="med" len="med"/>
                      <a:tailEnd type="none" w="med" len="med"/>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1</a:t>
                      </a:r>
                      <a:r>
                        <a:rPr kumimoji="1" lang="ja-JP" altLang="en-US" sz="1600" b="0" i="0" u="none" strike="noStrike" cap="none" normalizeH="0" baseline="0" dirty="0">
                          <a:ln>
                            <a:noFill/>
                          </a:ln>
                          <a:solidFill>
                            <a:schemeClr val="tx1"/>
                          </a:solidFill>
                          <a:effectLst/>
                          <a:latin typeface="+mj-ea"/>
                          <a:ea typeface="+mj-ea"/>
                          <a:cs typeface="HGP創英角ｺﾞｼｯｸUB" charset="0"/>
                        </a:rPr>
                        <a:t>万人</a:t>
                      </a:r>
                    </a:p>
                  </a:txBody>
                  <a:tcPr marL="0" marR="0" marT="0" marB="0" anchor="ctr" horzOverflow="overflow">
                    <a:lnL w="19050" cap="flat" cmpd="sng" algn="ctr">
                      <a:solidFill>
                        <a:srgbClr val="969696"/>
                      </a:solidFill>
                      <a:prstDash val="sysDot"/>
                      <a:round/>
                      <a:headEnd type="none" w="med" len="med"/>
                      <a:tailEnd type="none" w="med" len="med"/>
                    </a:lnL>
                    <a:lnR>
                      <a:noFill/>
                    </a:lnR>
                    <a:lnT w="19050" cap="flat" cmpd="sng" algn="ctr">
                      <a:solidFill>
                        <a:srgbClr val="969696"/>
                      </a:solidFill>
                      <a:prstDash val="sysDot"/>
                      <a:round/>
                      <a:headEnd type="none" w="med" len="med"/>
                      <a:tailEnd type="none" w="med" len="med"/>
                    </a:lnT>
                    <a:lnB w="28575" cap="flat" cmpd="sng" algn="ctr">
                      <a:solidFill>
                        <a:srgbClr val="969696"/>
                      </a:solidFill>
                      <a:prstDash val="solid"/>
                      <a:round/>
                      <a:headEnd type="none" w="med" len="med"/>
                      <a:tailEnd type="none" w="med" len="med"/>
                    </a:lnB>
                    <a:lnTlToBr>
                      <a:noFill/>
                    </a:lnTlToBr>
                    <a:lnBlToTr>
                      <a:noFill/>
                    </a:lnBlToTr>
                    <a:solidFill>
                      <a:srgbClr val="FF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(0.01</a:t>
                      </a:r>
                      <a:r>
                        <a:rPr kumimoji="1" lang="ja-JP" altLang="en-US" sz="1600" b="0" i="0" u="none" strike="noStrike" cap="none" normalizeH="0" baseline="0" dirty="0">
                          <a:ln>
                            <a:noFill/>
                          </a:ln>
                          <a:solidFill>
                            <a:schemeClr val="tx1"/>
                          </a:solidFill>
                          <a:effectLst/>
                          <a:latin typeface="+mj-ea"/>
                          <a:ea typeface="+mj-ea"/>
                          <a:cs typeface="HGP創英角ｺﾞｼｯｸUB" charset="0"/>
                        </a:rPr>
                        <a:t>％</a:t>
                      </a:r>
                      <a:r>
                        <a:rPr kumimoji="1" lang="en-US" altLang="ja-JP" sz="1600" b="0" i="0" u="none" strike="noStrike" cap="none" normalizeH="0" baseline="0" dirty="0">
                          <a:ln>
                            <a:noFill/>
                          </a:ln>
                          <a:solidFill>
                            <a:schemeClr val="tx1"/>
                          </a:solidFill>
                          <a:effectLst/>
                          <a:latin typeface="+mj-ea"/>
                          <a:ea typeface="+mj-ea"/>
                          <a:cs typeface="HGP創英角ｺﾞｼｯｸUB" charset="0"/>
                        </a:rPr>
                        <a:t>)</a:t>
                      </a:r>
                    </a:p>
                  </a:txBody>
                  <a:tcPr marL="0" marR="0" marT="0" marB="0" anchor="ctr" horzOverflow="overflow">
                    <a:lnL>
                      <a:noFill/>
                    </a:lnL>
                    <a:lnR w="19050" cap="flat" cmpd="sng" algn="ctr">
                      <a:solidFill>
                        <a:srgbClr val="969696"/>
                      </a:solidFill>
                      <a:prstDash val="sysDot"/>
                      <a:round/>
                      <a:headEnd type="none" w="med" len="med"/>
                      <a:tailEnd type="none" w="med" len="med"/>
                    </a:lnR>
                    <a:lnT w="19050" cap="flat" cmpd="sng" algn="ctr">
                      <a:solidFill>
                        <a:srgbClr val="969696"/>
                      </a:solidFill>
                      <a:prstDash val="sysDot"/>
                      <a:round/>
                      <a:headEnd type="none" w="med" len="med"/>
                      <a:tailEnd type="none" w="med" len="med"/>
                    </a:lnT>
                    <a:lnB w="28575" cap="flat" cmpd="sng" algn="ctr">
                      <a:solidFill>
                        <a:srgbClr val="969696"/>
                      </a:solidFill>
                      <a:prstDash val="solid"/>
                      <a:round/>
                      <a:headEnd type="none" w="med" len="med"/>
                      <a:tailEnd type="none" w="med" len="med"/>
                    </a:lnB>
                    <a:lnTlToBr>
                      <a:noFill/>
                    </a:lnTlToBr>
                    <a:lnBlToTr>
                      <a:noFill/>
                    </a:lnBlToTr>
                    <a:solidFill>
                      <a:srgbClr val="FFDDDD"/>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4</a:t>
                      </a:r>
                      <a:r>
                        <a:rPr kumimoji="1" lang="ja-JP" altLang="en-US" sz="1600" b="0" i="0" u="none" strike="noStrike" cap="none" normalizeH="0" baseline="0" dirty="0">
                          <a:ln>
                            <a:noFill/>
                          </a:ln>
                          <a:solidFill>
                            <a:schemeClr val="tx1"/>
                          </a:solidFill>
                          <a:effectLst/>
                          <a:latin typeface="+mj-ea"/>
                          <a:ea typeface="+mj-ea"/>
                          <a:cs typeface="HGP創英角ｺﾞｼｯｸUB" charset="0"/>
                        </a:rPr>
                        <a:t>万人</a:t>
                      </a:r>
                    </a:p>
                  </a:txBody>
                  <a:tcPr marL="0" marR="0" marT="0" marB="0" anchor="ctr" horzOverflow="overflow">
                    <a:lnL w="19050" cap="flat" cmpd="sng" algn="ctr">
                      <a:solidFill>
                        <a:srgbClr val="969696"/>
                      </a:solidFill>
                      <a:prstDash val="sysDot"/>
                      <a:round/>
                      <a:headEnd type="none" w="med" len="med"/>
                      <a:tailEnd type="none" w="med" len="med"/>
                    </a:lnL>
                    <a:lnR>
                      <a:noFill/>
                    </a:lnR>
                    <a:lnT w="19050" cap="flat" cmpd="sng" algn="ctr">
                      <a:solidFill>
                        <a:srgbClr val="969696"/>
                      </a:solidFill>
                      <a:prstDash val="sysDot"/>
                      <a:round/>
                      <a:headEnd type="none" w="med" len="med"/>
                      <a:tailEnd type="none" w="med" len="med"/>
                    </a:lnT>
                    <a:lnB w="28575" cap="flat" cmpd="sng" algn="ctr">
                      <a:solidFill>
                        <a:srgbClr val="969696"/>
                      </a:solidFill>
                      <a:prstDash val="solid"/>
                      <a:round/>
                      <a:headEnd type="none" w="med" len="med"/>
                      <a:tailEnd type="none" w="med" len="med"/>
                    </a:lnB>
                    <a:lnTlToBr>
                      <a:noFill/>
                    </a:lnTlToBr>
                    <a:lnBlToTr>
                      <a:noFill/>
                    </a:lnBlToTr>
                    <a:solidFill>
                      <a:srgbClr val="FF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(0.03</a:t>
                      </a:r>
                      <a:r>
                        <a:rPr kumimoji="1" lang="ja-JP" altLang="en-US" sz="1600" b="0" i="0" u="none" strike="noStrike" cap="none" normalizeH="0" baseline="0" dirty="0">
                          <a:ln>
                            <a:noFill/>
                          </a:ln>
                          <a:solidFill>
                            <a:schemeClr val="tx1"/>
                          </a:solidFill>
                          <a:effectLst/>
                          <a:latin typeface="+mj-ea"/>
                          <a:ea typeface="+mj-ea"/>
                          <a:cs typeface="HGP創英角ｺﾞｼｯｸUB" charset="0"/>
                        </a:rPr>
                        <a:t>％</a:t>
                      </a:r>
                      <a:r>
                        <a:rPr kumimoji="1" lang="en-US" altLang="ja-JP" sz="1600" b="0" i="0" u="none" strike="noStrike" cap="none" normalizeH="0" baseline="0" dirty="0">
                          <a:ln>
                            <a:noFill/>
                          </a:ln>
                          <a:solidFill>
                            <a:schemeClr val="tx1"/>
                          </a:solidFill>
                          <a:effectLst/>
                          <a:latin typeface="+mj-ea"/>
                          <a:ea typeface="+mj-ea"/>
                          <a:cs typeface="HGP創英角ｺﾞｼｯｸUB" charset="0"/>
                        </a:rPr>
                        <a:t>)</a:t>
                      </a:r>
                    </a:p>
                  </a:txBody>
                  <a:tcPr marL="0" marR="0" marT="0" marB="0" anchor="ctr" horzOverflow="overflow">
                    <a:lnL>
                      <a:noFill/>
                    </a:lnL>
                    <a:lnR>
                      <a:noFill/>
                    </a:lnR>
                    <a:lnT w="19050" cap="flat" cmpd="sng" algn="ctr">
                      <a:solidFill>
                        <a:srgbClr val="969696"/>
                      </a:solidFill>
                      <a:prstDash val="sysDot"/>
                      <a:round/>
                      <a:headEnd type="none" w="med" len="med"/>
                      <a:tailEnd type="none" w="med" len="med"/>
                    </a:lnT>
                    <a:lnB w="28575" cap="flat" cmpd="sng" algn="ctr">
                      <a:solidFill>
                        <a:srgbClr val="969696"/>
                      </a:solidFill>
                      <a:prstDash val="solid"/>
                      <a:round/>
                      <a:headEnd type="none" w="med" len="med"/>
                      <a:tailEnd type="none" w="med" len="med"/>
                    </a:lnB>
                    <a:lnTlToBr>
                      <a:noFill/>
                    </a:lnTlToBr>
                    <a:lnBlToTr>
                      <a:noFill/>
                    </a:lnBlToTr>
                    <a:solidFill>
                      <a:srgbClr val="FFDDDD"/>
                    </a:solidFill>
                  </a:tcPr>
                </a:tc>
                <a:extLst>
                  <a:ext uri="{0D108BD9-81ED-4DB2-BD59-A6C34878D82A}">
                    <a16:rowId xmlns:a16="http://schemas.microsoft.com/office/drawing/2014/main" val="10006"/>
                  </a:ext>
                </a:extLst>
              </a:tr>
            </a:tbl>
          </a:graphicData>
        </a:graphic>
      </p:graphicFrame>
      <p:sp>
        <p:nvSpPr>
          <p:cNvPr id="7" name="Text Box 63"/>
          <p:cNvSpPr txBox="1">
            <a:spLocks noChangeArrowheads="1"/>
          </p:cNvSpPr>
          <p:nvPr/>
        </p:nvSpPr>
        <p:spPr bwMode="auto">
          <a:xfrm>
            <a:off x="3294807" y="6104255"/>
            <a:ext cx="5668218"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fontAlgn="base">
              <a:spcBef>
                <a:spcPct val="0"/>
              </a:spcBef>
              <a:spcAft>
                <a:spcPct val="0"/>
              </a:spcAft>
            </a:pPr>
            <a:r>
              <a:rPr lang="en-US" altLang="ja-JP" sz="1200" dirty="0">
                <a:solidFill>
                  <a:srgbClr val="000000"/>
                </a:solidFill>
                <a:latin typeface="ＭＳ Ｐゴシック"/>
                <a:ea typeface="ＭＳ Ｐゴシック"/>
              </a:rPr>
              <a:t>(</a:t>
            </a:r>
            <a:r>
              <a:rPr lang="ja-JP" altLang="en-US" sz="1200" dirty="0">
                <a:solidFill>
                  <a:srgbClr val="000000"/>
                </a:solidFill>
                <a:latin typeface="ＭＳ Ｐゴシック"/>
                <a:ea typeface="ＭＳ Ｐゴシック"/>
              </a:rPr>
              <a:t>平成</a:t>
            </a:r>
            <a:r>
              <a:rPr lang="en-US" altLang="ja-JP" sz="1200" dirty="0">
                <a:solidFill>
                  <a:srgbClr val="000000"/>
                </a:solidFill>
                <a:latin typeface="ＭＳ Ｐゴシック"/>
                <a:ea typeface="ＭＳ Ｐゴシック"/>
              </a:rPr>
              <a:t>23</a:t>
            </a:r>
            <a:r>
              <a:rPr lang="ja-JP" altLang="en-US" sz="1200" dirty="0">
                <a:solidFill>
                  <a:srgbClr val="000000"/>
                </a:solidFill>
                <a:latin typeface="ＭＳ Ｐゴシック"/>
                <a:ea typeface="ＭＳ Ｐゴシック"/>
              </a:rPr>
              <a:t>年度厚生労働省</a:t>
            </a:r>
            <a:r>
              <a:rPr lang="en-US" altLang="ja-JP" sz="1200" dirty="0">
                <a:solidFill>
                  <a:srgbClr val="000000"/>
                </a:solidFill>
                <a:latin typeface="ＭＳ Ｐゴシック"/>
                <a:ea typeface="ＭＳ Ｐゴシック"/>
              </a:rPr>
              <a:t>CKD</a:t>
            </a:r>
            <a:r>
              <a:rPr lang="ja-JP" altLang="en-US" sz="1200" dirty="0">
                <a:solidFill>
                  <a:srgbClr val="000000"/>
                </a:solidFill>
                <a:latin typeface="ＭＳ Ｐゴシック"/>
                <a:ea typeface="ＭＳ Ｐゴシック"/>
              </a:rPr>
              <a:t>の早期発見・予防・治療標準化・進展阻止に関する研究班</a:t>
            </a:r>
            <a:r>
              <a:rPr lang="en-US" altLang="ja-JP" sz="1200" dirty="0">
                <a:solidFill>
                  <a:srgbClr val="000000"/>
                </a:solidFill>
                <a:latin typeface="ＭＳ Ｐゴシック"/>
                <a:ea typeface="ＭＳ Ｐゴシック"/>
              </a:rPr>
              <a:t>)</a:t>
            </a:r>
          </a:p>
        </p:txBody>
      </p:sp>
      <p:sp>
        <p:nvSpPr>
          <p:cNvPr id="8" name="Text Box 64"/>
          <p:cNvSpPr txBox="1">
            <a:spLocks noChangeArrowheads="1"/>
          </p:cNvSpPr>
          <p:nvPr/>
        </p:nvSpPr>
        <p:spPr bwMode="auto">
          <a:xfrm>
            <a:off x="936600" y="6026150"/>
            <a:ext cx="1808188"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fontAlgn="base">
              <a:spcBef>
                <a:spcPct val="0"/>
              </a:spcBef>
              <a:spcAft>
                <a:spcPct val="0"/>
              </a:spcAft>
            </a:pPr>
            <a:r>
              <a:rPr lang="ja-JP" altLang="en-US" sz="1200" dirty="0">
                <a:solidFill>
                  <a:srgbClr val="000000"/>
                </a:solidFill>
                <a:latin typeface="+mj-ea"/>
                <a:ea typeface="+mj-ea"/>
              </a:rPr>
              <a:t>のところが，</a:t>
            </a:r>
            <a:r>
              <a:rPr lang="en-US" altLang="ja-JP" sz="1200" dirty="0">
                <a:solidFill>
                  <a:srgbClr val="000000"/>
                </a:solidFill>
                <a:latin typeface="+mj-ea"/>
                <a:ea typeface="+mj-ea"/>
              </a:rPr>
              <a:t>CKD</a:t>
            </a:r>
            <a:r>
              <a:rPr lang="ja-JP" altLang="en-US" sz="1200" dirty="0">
                <a:solidFill>
                  <a:srgbClr val="000000"/>
                </a:solidFill>
                <a:latin typeface="+mj-ea"/>
                <a:ea typeface="+mj-ea"/>
              </a:rPr>
              <a:t>に相当する</a:t>
            </a:r>
          </a:p>
        </p:txBody>
      </p:sp>
      <p:sp>
        <p:nvSpPr>
          <p:cNvPr id="9" name="Rectangle 65"/>
          <p:cNvSpPr>
            <a:spLocks noChangeArrowheads="1"/>
          </p:cNvSpPr>
          <p:nvPr/>
        </p:nvSpPr>
        <p:spPr bwMode="auto">
          <a:xfrm>
            <a:off x="666750" y="6030913"/>
            <a:ext cx="284163" cy="173037"/>
          </a:xfrm>
          <a:prstGeom prst="rect">
            <a:avLst/>
          </a:prstGeom>
          <a:solidFill>
            <a:srgbClr val="FFDDD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p>
            <a:pPr fontAlgn="base">
              <a:spcBef>
                <a:spcPct val="0"/>
              </a:spcBef>
              <a:spcAft>
                <a:spcPct val="0"/>
              </a:spcAft>
            </a:pPr>
            <a:endParaRPr lang="ja-JP" altLang="en-US" sz="2800" dirty="0">
              <a:solidFill>
                <a:srgbClr val="000000"/>
              </a:solidFill>
            </a:endParaRPr>
          </a:p>
        </p:txBody>
      </p:sp>
      <p:sp>
        <p:nvSpPr>
          <p:cNvPr id="10" name="Text Box 384"/>
          <p:cNvSpPr txBox="1">
            <a:spLocks noChangeArrowheads="1"/>
          </p:cNvSpPr>
          <p:nvPr/>
        </p:nvSpPr>
        <p:spPr bwMode="auto">
          <a:xfrm>
            <a:off x="7330385" y="6423343"/>
            <a:ext cx="1501513"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fontAlgn="base">
              <a:spcBef>
                <a:spcPct val="0"/>
              </a:spcBef>
              <a:spcAft>
                <a:spcPct val="0"/>
              </a:spcAft>
            </a:pPr>
            <a:r>
              <a:rPr lang="en-US" altLang="ja-JP" dirty="0">
                <a:solidFill>
                  <a:srgbClr val="000000"/>
                </a:solidFill>
                <a:latin typeface="ＭＳ Ｐゴシック"/>
                <a:ea typeface="ＭＳ Ｐゴシック"/>
              </a:rPr>
              <a:t>CKD</a:t>
            </a:r>
            <a:r>
              <a:rPr lang="ja-JP" altLang="en-US" dirty="0">
                <a:solidFill>
                  <a:srgbClr val="000000"/>
                </a:solidFill>
                <a:latin typeface="ＭＳ Ｐゴシック"/>
                <a:ea typeface="ＭＳ Ｐゴシック"/>
              </a:rPr>
              <a:t>診療ガイド</a:t>
            </a:r>
            <a:r>
              <a:rPr lang="en-US" altLang="ja-JP" dirty="0">
                <a:solidFill>
                  <a:srgbClr val="000000"/>
                </a:solidFill>
                <a:latin typeface="ＭＳ Ｐゴシック"/>
                <a:ea typeface="ＭＳ Ｐゴシック"/>
              </a:rPr>
              <a:t>2012</a:t>
            </a:r>
            <a:r>
              <a:rPr lang="ja-JP" altLang="en-US" dirty="0">
                <a:solidFill>
                  <a:srgbClr val="000000"/>
                </a:solidFill>
                <a:latin typeface="ＭＳ Ｐゴシック"/>
                <a:ea typeface="ＭＳ Ｐゴシック"/>
              </a:rPr>
              <a:t>　</a:t>
            </a:r>
            <a:endParaRPr lang="en-US" altLang="ja-JP" dirty="0">
              <a:solidFill>
                <a:srgbClr val="000000"/>
              </a:solidFill>
              <a:latin typeface="ＭＳ Ｐゴシック"/>
              <a:ea typeface="ＭＳ Ｐゴシック"/>
            </a:endParaRPr>
          </a:p>
        </p:txBody>
      </p:sp>
      <p:sp>
        <p:nvSpPr>
          <p:cNvPr id="11" name="正方形/長方形 10"/>
          <p:cNvSpPr/>
          <p:nvPr/>
        </p:nvSpPr>
        <p:spPr bwMode="auto">
          <a:xfrm>
            <a:off x="4003040" y="3362960"/>
            <a:ext cx="2194560" cy="2570480"/>
          </a:xfrm>
          <a:prstGeom prst="rect">
            <a:avLst/>
          </a:prstGeom>
          <a:noFill/>
          <a:ln w="38100" cap="flat" cmpd="sng" algn="ctr">
            <a:solidFill>
              <a:srgbClr val="0000FF"/>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fontAlgn="base">
              <a:spcBef>
                <a:spcPct val="0"/>
              </a:spcBef>
              <a:spcAft>
                <a:spcPct val="0"/>
              </a:spcAft>
            </a:pPr>
            <a:endParaRPr lang="ja-JP" altLang="en-US" sz="1400" dirty="0">
              <a:solidFill>
                <a:srgbClr val="000000"/>
              </a:solidFill>
              <a:latin typeface="HGP創英角ｺﾞｼｯｸUB" pitchFamily="50" charset="-128"/>
              <a:ea typeface="HGP創英角ｺﾞｼｯｸUB" pitchFamily="50" charset="-128"/>
            </a:endParaRPr>
          </a:p>
        </p:txBody>
      </p:sp>
      <p:sp>
        <p:nvSpPr>
          <p:cNvPr id="12" name="正方形/長方形 11"/>
          <p:cNvSpPr/>
          <p:nvPr/>
        </p:nvSpPr>
        <p:spPr bwMode="auto">
          <a:xfrm>
            <a:off x="6258560" y="2052320"/>
            <a:ext cx="2275840" cy="3881120"/>
          </a:xfrm>
          <a:prstGeom prst="rect">
            <a:avLst/>
          </a:prstGeom>
          <a:noFill/>
          <a:ln w="38100" cap="flat" cmpd="sng" algn="ctr">
            <a:solidFill>
              <a:srgbClr val="FF0000"/>
            </a:solidFill>
            <a:prstDash val="solid"/>
            <a:round/>
            <a:headEnd type="none" w="med" len="med"/>
            <a:tailEnd type="none" w="med" len="med"/>
          </a:ln>
          <a:effectLst/>
        </p:spPr>
        <p:txBody>
          <a:bodyPr vert="horz" wrap="none" lIns="0" tIns="0" rIns="0" bIns="0" numCol="1" rtlCol="0" anchor="t" anchorCtr="0" compatLnSpc="1">
            <a:prstTxWarp prst="textNoShape">
              <a:avLst/>
            </a:prstTxWarp>
            <a:spAutoFit/>
          </a:bodyPr>
          <a:lstStyle/>
          <a:p>
            <a:pPr fontAlgn="base">
              <a:spcBef>
                <a:spcPct val="0"/>
              </a:spcBef>
              <a:spcAft>
                <a:spcPct val="0"/>
              </a:spcAft>
            </a:pPr>
            <a:endParaRPr lang="ja-JP" altLang="en-US" sz="1400" dirty="0">
              <a:solidFill>
                <a:srgbClr val="000000"/>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val="1363798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13318" y="25439"/>
            <a:ext cx="2720617" cy="369332"/>
          </a:xfrm>
          <a:prstGeom prst="rect">
            <a:avLst/>
          </a:prstGeom>
          <a:noFill/>
        </p:spPr>
        <p:txBody>
          <a:bodyPr wrap="none" rtlCol="0">
            <a:spAutoFit/>
          </a:bodyPr>
          <a:lstStyle/>
          <a:p>
            <a:pPr fontAlgn="base">
              <a:spcBef>
                <a:spcPct val="0"/>
              </a:spcBef>
              <a:spcAft>
                <a:spcPct val="0"/>
              </a:spcAft>
              <a:defRPr/>
            </a:pPr>
            <a:r>
              <a:rPr lang="ja-JP" altLang="en-US" b="1" kern="0" dirty="0">
                <a:solidFill>
                  <a:srgbClr val="FFFFFF"/>
                </a:solidFill>
                <a:latin typeface="+mj-ea"/>
                <a:ea typeface="+mj-ea"/>
              </a:rPr>
              <a:t>日本人の推定</a:t>
            </a:r>
            <a:r>
              <a:rPr lang="en-US" altLang="ja-JP" b="1" kern="0" dirty="0">
                <a:solidFill>
                  <a:srgbClr val="FFFFFF"/>
                </a:solidFill>
                <a:latin typeface="+mj-ea"/>
                <a:ea typeface="+mj-ea"/>
              </a:rPr>
              <a:t>CKD</a:t>
            </a:r>
            <a:r>
              <a:rPr lang="ja-JP" altLang="en-US" b="1" kern="0" dirty="0">
                <a:solidFill>
                  <a:srgbClr val="FFFFFF"/>
                </a:solidFill>
                <a:latin typeface="+mj-ea"/>
                <a:ea typeface="+mj-ea"/>
              </a:rPr>
              <a:t>患者数</a:t>
            </a:r>
            <a:endParaRPr lang="ja-JP" altLang="en-US" b="1" dirty="0">
              <a:solidFill>
                <a:srgbClr val="FFFFFF"/>
              </a:solidFill>
              <a:latin typeface="+mj-ea"/>
              <a:ea typeface="+mj-ea"/>
            </a:endParaRPr>
          </a:p>
        </p:txBody>
      </p:sp>
      <p:graphicFrame>
        <p:nvGraphicFramePr>
          <p:cNvPr id="5" name="表 4"/>
          <p:cNvGraphicFramePr>
            <a:graphicFrameLocks noGrp="1"/>
          </p:cNvGraphicFramePr>
          <p:nvPr>
            <p:extLst>
              <p:ext uri="{D42A27DB-BD31-4B8C-83A1-F6EECF244321}">
                <p14:modId xmlns:p14="http://schemas.microsoft.com/office/powerpoint/2010/main" val="2453149568"/>
              </p:ext>
            </p:extLst>
          </p:nvPr>
        </p:nvGraphicFramePr>
        <p:xfrm>
          <a:off x="859807" y="754233"/>
          <a:ext cx="7689275" cy="5673170"/>
        </p:xfrm>
        <a:graphic>
          <a:graphicData uri="http://schemas.openxmlformats.org/drawingml/2006/table">
            <a:tbl>
              <a:tblPr/>
              <a:tblGrid>
                <a:gridCol w="1707555">
                  <a:extLst>
                    <a:ext uri="{9D8B030D-6E8A-4147-A177-3AD203B41FA5}">
                      <a16:colId xmlns:a16="http://schemas.microsoft.com/office/drawing/2014/main" val="20000"/>
                    </a:ext>
                  </a:extLst>
                </a:gridCol>
                <a:gridCol w="2013701">
                  <a:extLst>
                    <a:ext uri="{9D8B030D-6E8A-4147-A177-3AD203B41FA5}">
                      <a16:colId xmlns:a16="http://schemas.microsoft.com/office/drawing/2014/main" val="20001"/>
                    </a:ext>
                  </a:extLst>
                </a:gridCol>
                <a:gridCol w="1860628">
                  <a:extLst>
                    <a:ext uri="{9D8B030D-6E8A-4147-A177-3AD203B41FA5}">
                      <a16:colId xmlns:a16="http://schemas.microsoft.com/office/drawing/2014/main" val="20002"/>
                    </a:ext>
                  </a:extLst>
                </a:gridCol>
                <a:gridCol w="2107391">
                  <a:extLst>
                    <a:ext uri="{9D8B030D-6E8A-4147-A177-3AD203B41FA5}">
                      <a16:colId xmlns:a16="http://schemas.microsoft.com/office/drawing/2014/main" val="20003"/>
                    </a:ext>
                  </a:extLst>
                </a:gridCol>
              </a:tblGrid>
              <a:tr h="1131750">
                <a:tc>
                  <a:txBody>
                    <a:bodyPr/>
                    <a:lstStyle>
                      <a:lvl1pPr>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1" i="0" u="none" strike="noStrike" cap="none" normalizeH="0" baseline="0" dirty="0">
                          <a:ln>
                            <a:noFill/>
                          </a:ln>
                          <a:solidFill>
                            <a:srgbClr val="FFFFFF"/>
                          </a:solidFill>
                          <a:effectLst/>
                          <a:latin typeface="+mn-ea"/>
                          <a:ea typeface="+mn-ea"/>
                        </a:rPr>
                        <a:t>GFR</a:t>
                      </a:r>
                      <a:r>
                        <a:rPr kumimoji="1" lang="ja-JP" altLang="en-US" sz="2000" b="1" i="0" u="none" strike="noStrike" cap="none" normalizeH="0" baseline="0" dirty="0">
                          <a:ln>
                            <a:noFill/>
                          </a:ln>
                          <a:solidFill>
                            <a:srgbClr val="FFFFFF"/>
                          </a:solidFill>
                          <a:effectLst/>
                          <a:latin typeface="+mn-ea"/>
                          <a:ea typeface="+mn-ea"/>
                        </a:rPr>
                        <a:t>ステージ</a:t>
                      </a:r>
                    </a:p>
                  </a:txBody>
                  <a:tcPr marL="76005" marR="76005" marT="42731" marB="427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54061"/>
                    </a:solidFill>
                  </a:tcPr>
                </a:tc>
                <a:tc>
                  <a:txBody>
                    <a:bodyPr/>
                    <a:lstStyle>
                      <a:lvl1pPr>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300" b="1" i="0" u="none" strike="noStrike" cap="none" normalizeH="0" baseline="0" dirty="0">
                          <a:ln>
                            <a:noFill/>
                          </a:ln>
                          <a:solidFill>
                            <a:srgbClr val="FFFFFF"/>
                          </a:solidFill>
                          <a:effectLst/>
                          <a:latin typeface="+mn-ea"/>
                          <a:ea typeface="+mn-ea"/>
                        </a:rPr>
                        <a:t>GFR</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300" b="1" i="0" u="none" strike="noStrike" cap="none" normalizeH="0" baseline="0" dirty="0">
                          <a:ln>
                            <a:noFill/>
                          </a:ln>
                          <a:solidFill>
                            <a:srgbClr val="FFFFFF"/>
                          </a:solidFill>
                          <a:effectLst/>
                          <a:latin typeface="+mn-ea"/>
                          <a:ea typeface="+mn-ea"/>
                        </a:rPr>
                        <a:t>(mL/</a:t>
                      </a:r>
                      <a:r>
                        <a:rPr kumimoji="1" lang="ja-JP" altLang="en-US" sz="2300" b="1" i="0" u="none" strike="noStrike" cap="none" normalizeH="0" baseline="0" dirty="0">
                          <a:ln>
                            <a:noFill/>
                          </a:ln>
                          <a:solidFill>
                            <a:srgbClr val="FFFFFF"/>
                          </a:solidFill>
                          <a:effectLst/>
                          <a:latin typeface="+mn-ea"/>
                          <a:ea typeface="+mn-ea"/>
                        </a:rPr>
                        <a:t>分</a:t>
                      </a:r>
                      <a:r>
                        <a:rPr kumimoji="1" lang="en-US" altLang="ja-JP" sz="2300" b="1" i="0" u="none" strike="noStrike" cap="none" normalizeH="0" baseline="0" dirty="0">
                          <a:ln>
                            <a:noFill/>
                          </a:ln>
                          <a:solidFill>
                            <a:srgbClr val="FFFFFF"/>
                          </a:solidFill>
                          <a:effectLst/>
                          <a:latin typeface="+mn-ea"/>
                          <a:ea typeface="+mn-ea"/>
                        </a:rPr>
                        <a:t>/1.73m2)</a:t>
                      </a:r>
                      <a:endParaRPr kumimoji="1" lang="ja-JP" altLang="en-US" sz="2300" b="1" i="0" u="none" strike="noStrike" cap="none" normalizeH="0" baseline="0" dirty="0">
                        <a:ln>
                          <a:noFill/>
                        </a:ln>
                        <a:solidFill>
                          <a:srgbClr val="FFFFFF"/>
                        </a:solidFill>
                        <a:effectLst/>
                        <a:latin typeface="+mn-ea"/>
                        <a:ea typeface="+mn-ea"/>
                      </a:endParaRPr>
                    </a:p>
                  </a:txBody>
                  <a:tcPr marL="76005" marR="76005" marT="42731" marB="42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54061"/>
                    </a:solidFill>
                  </a:tcPr>
                </a:tc>
                <a:tc>
                  <a:txBody>
                    <a:bodyPr/>
                    <a:lstStyle>
                      <a:lvl1pPr>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300" b="1" i="0" u="none" strike="noStrike" cap="none" normalizeH="0" baseline="0" dirty="0">
                          <a:ln>
                            <a:noFill/>
                          </a:ln>
                          <a:solidFill>
                            <a:srgbClr val="FFFFFF"/>
                          </a:solidFill>
                          <a:effectLst/>
                          <a:latin typeface="+mn-ea"/>
                          <a:ea typeface="+mn-ea"/>
                        </a:rPr>
                        <a:t>尿蛋白</a:t>
                      </a:r>
                      <a:endParaRPr kumimoji="1" lang="en-US" altLang="ja-JP" sz="2300" b="1" i="0" u="none" strike="noStrike" cap="none" normalizeH="0" baseline="0" dirty="0">
                        <a:ln>
                          <a:noFill/>
                        </a:ln>
                        <a:solidFill>
                          <a:srgbClr val="FFFFFF"/>
                        </a:solidFill>
                        <a:effectLst/>
                        <a:latin typeface="+mn-ea"/>
                        <a:ea typeface="+mn-ea"/>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300" b="1" i="0" u="none" strike="noStrike" cap="none" normalizeH="0" baseline="0" dirty="0">
                          <a:ln>
                            <a:noFill/>
                          </a:ln>
                          <a:solidFill>
                            <a:srgbClr val="FFFFFF"/>
                          </a:solidFill>
                          <a:effectLst/>
                          <a:latin typeface="+mn-ea"/>
                          <a:ea typeface="+mn-ea"/>
                        </a:rPr>
                        <a:t>- </a:t>
                      </a:r>
                      <a:r>
                        <a:rPr kumimoji="1" lang="ja-JP" altLang="en-US" sz="2300" b="1" i="0" u="none" strike="noStrike" cap="none" normalizeH="0" baseline="0" dirty="0">
                          <a:ln>
                            <a:noFill/>
                          </a:ln>
                          <a:solidFill>
                            <a:srgbClr val="FFFFFF"/>
                          </a:solidFill>
                          <a:effectLst/>
                          <a:latin typeface="+mn-ea"/>
                          <a:ea typeface="+mn-ea"/>
                        </a:rPr>
                        <a:t>～</a:t>
                      </a:r>
                      <a:r>
                        <a:rPr kumimoji="1" lang="en-US" altLang="ja-JP" sz="2300" b="1" i="0" u="none" strike="noStrike" cap="none" normalizeH="0" baseline="0" dirty="0">
                          <a:ln>
                            <a:noFill/>
                          </a:ln>
                          <a:solidFill>
                            <a:srgbClr val="FFFFFF"/>
                          </a:solidFill>
                          <a:effectLst/>
                          <a:latin typeface="+mn-ea"/>
                          <a:ea typeface="+mn-ea"/>
                        </a:rPr>
                        <a:t>±</a:t>
                      </a:r>
                      <a:endParaRPr kumimoji="1" lang="ja-JP" altLang="en-US" sz="2300" b="1" i="0" u="none" strike="noStrike" cap="none" normalizeH="0" baseline="0" dirty="0">
                        <a:ln>
                          <a:noFill/>
                        </a:ln>
                        <a:solidFill>
                          <a:srgbClr val="FFFFFF"/>
                        </a:solidFill>
                        <a:effectLst/>
                        <a:latin typeface="+mn-ea"/>
                        <a:ea typeface="+mn-ea"/>
                      </a:endParaRPr>
                    </a:p>
                  </a:txBody>
                  <a:tcPr marL="76005" marR="76005" marT="42731" marB="42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54061"/>
                    </a:solidFill>
                  </a:tcPr>
                </a:tc>
                <a:tc>
                  <a:txBody>
                    <a:bodyPr/>
                    <a:lstStyle>
                      <a:lvl1pPr>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300" b="1" i="0" u="none" strike="noStrike" cap="none" normalizeH="0" baseline="0" dirty="0">
                          <a:ln>
                            <a:noFill/>
                          </a:ln>
                          <a:solidFill>
                            <a:srgbClr val="FFFFFF"/>
                          </a:solidFill>
                          <a:effectLst/>
                          <a:latin typeface="+mn-ea"/>
                          <a:ea typeface="+mn-ea"/>
                        </a:rPr>
                        <a:t>尿蛋白</a:t>
                      </a:r>
                      <a:endParaRPr kumimoji="1" lang="en-US" altLang="ja-JP" sz="2300" b="1" i="0" u="none" strike="noStrike" cap="none" normalizeH="0" baseline="0" dirty="0">
                        <a:ln>
                          <a:noFill/>
                        </a:ln>
                        <a:solidFill>
                          <a:srgbClr val="FFFFFF"/>
                        </a:solidFill>
                        <a:effectLst/>
                        <a:latin typeface="+mn-ea"/>
                        <a:ea typeface="+mn-ea"/>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300" b="1" i="0" u="none" strike="noStrike" cap="none" normalizeH="0" baseline="0" dirty="0">
                          <a:ln>
                            <a:noFill/>
                          </a:ln>
                          <a:solidFill>
                            <a:srgbClr val="FFFFFF"/>
                          </a:solidFill>
                          <a:effectLst/>
                          <a:latin typeface="+mn-ea"/>
                          <a:ea typeface="+mn-ea"/>
                        </a:rPr>
                        <a:t>1+</a:t>
                      </a:r>
                      <a:r>
                        <a:rPr kumimoji="1" lang="ja-JP" altLang="en-US" sz="2300" b="1" i="0" u="none" strike="noStrike" cap="none" normalizeH="0" baseline="0" dirty="0">
                          <a:ln>
                            <a:noFill/>
                          </a:ln>
                          <a:solidFill>
                            <a:srgbClr val="FFFFFF"/>
                          </a:solidFill>
                          <a:effectLst/>
                          <a:latin typeface="+mn-ea"/>
                          <a:ea typeface="+mn-ea"/>
                        </a:rPr>
                        <a:t>以上</a:t>
                      </a:r>
                    </a:p>
                  </a:txBody>
                  <a:tcPr marL="76005" marR="76005" marT="42731" marB="42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54061"/>
                    </a:solidFill>
                  </a:tcPr>
                </a:tc>
                <a:extLst>
                  <a:ext uri="{0D108BD9-81ED-4DB2-BD59-A6C34878D82A}">
                    <a16:rowId xmlns:a16="http://schemas.microsoft.com/office/drawing/2014/main" val="10000"/>
                  </a:ext>
                </a:extLst>
              </a:tr>
              <a:tr h="702100">
                <a:tc>
                  <a:txBody>
                    <a:bodyPr/>
                    <a:lstStyle>
                      <a:lvl1pPr>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300" b="0" i="0" u="none" strike="noStrike" cap="none" normalizeH="0" baseline="0" dirty="0">
                          <a:ln>
                            <a:noFill/>
                          </a:ln>
                          <a:solidFill>
                            <a:srgbClr val="000000"/>
                          </a:solidFill>
                          <a:effectLst/>
                          <a:latin typeface="+mn-ea"/>
                          <a:ea typeface="+mn-ea"/>
                          <a:cs typeface="Arial" pitchFamily="34" charset="0"/>
                        </a:rPr>
                        <a:t>G1</a:t>
                      </a:r>
                      <a:endParaRPr kumimoji="1" lang="ja-JP" altLang="en-US" sz="2300" b="0" i="0" u="none" strike="noStrike" cap="none" normalizeH="0" baseline="0" dirty="0">
                        <a:ln>
                          <a:noFill/>
                        </a:ln>
                        <a:solidFill>
                          <a:srgbClr val="000000"/>
                        </a:solidFill>
                        <a:effectLst/>
                        <a:latin typeface="+mn-ea"/>
                        <a:ea typeface="+mn-ea"/>
                        <a:cs typeface="Arial" pitchFamily="34" charset="0"/>
                      </a:endParaRPr>
                    </a:p>
                  </a:txBody>
                  <a:tcPr marL="76005" marR="76005" marT="42731" marB="427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DCDB"/>
                    </a:solidFill>
                  </a:tcPr>
                </a:tc>
                <a:tc>
                  <a:txBody>
                    <a:bodyPr/>
                    <a:lstStyle>
                      <a:lvl1pPr>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300" b="0" i="0" u="none" strike="noStrike" cap="none" normalizeH="0" baseline="0" dirty="0">
                          <a:ln>
                            <a:noFill/>
                          </a:ln>
                          <a:solidFill>
                            <a:srgbClr val="000000"/>
                          </a:solidFill>
                          <a:effectLst/>
                          <a:latin typeface="+mn-ea"/>
                          <a:ea typeface="+mn-ea"/>
                          <a:cs typeface="Arial" pitchFamily="34" charset="0"/>
                        </a:rPr>
                        <a:t>≥ 90</a:t>
                      </a:r>
                      <a:endParaRPr kumimoji="1" lang="ja-JP" altLang="en-US" sz="2300" b="0" i="0" u="none" strike="noStrike" cap="none" normalizeH="0" baseline="0" dirty="0">
                        <a:ln>
                          <a:noFill/>
                        </a:ln>
                        <a:solidFill>
                          <a:srgbClr val="000000"/>
                        </a:solidFill>
                        <a:effectLst/>
                        <a:latin typeface="+mn-ea"/>
                        <a:ea typeface="+mn-ea"/>
                        <a:cs typeface="Arial" pitchFamily="34" charset="0"/>
                      </a:endParaRPr>
                    </a:p>
                  </a:txBody>
                  <a:tcPr marL="76005" marR="76005" marT="42731" marB="427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DCDB"/>
                    </a:solidFill>
                  </a:tcPr>
                </a:tc>
                <a:tc>
                  <a:txBody>
                    <a:bodyPr/>
                    <a:lstStyle>
                      <a:lvl1pPr>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300" b="0" i="0" u="none" strike="noStrike" cap="none" normalizeH="0" baseline="0" dirty="0">
                          <a:ln>
                            <a:noFill/>
                          </a:ln>
                          <a:solidFill>
                            <a:srgbClr val="000000"/>
                          </a:solidFill>
                          <a:effectLst/>
                          <a:latin typeface="+mn-ea"/>
                          <a:ea typeface="+mn-ea"/>
                          <a:cs typeface="Arial" pitchFamily="34" charset="0"/>
                        </a:rPr>
                        <a:t>2,803</a:t>
                      </a:r>
                      <a:r>
                        <a:rPr kumimoji="1" lang="ja-JP" altLang="en-US" sz="2300" b="0" i="0" u="none" strike="noStrike" cap="none" normalizeH="0" baseline="0" dirty="0">
                          <a:ln>
                            <a:noFill/>
                          </a:ln>
                          <a:solidFill>
                            <a:srgbClr val="000000"/>
                          </a:solidFill>
                          <a:effectLst/>
                          <a:latin typeface="+mn-ea"/>
                          <a:ea typeface="+mn-ea"/>
                          <a:cs typeface="Arial" pitchFamily="34" charset="0"/>
                        </a:rPr>
                        <a:t>万人</a:t>
                      </a:r>
                    </a:p>
                  </a:txBody>
                  <a:tcPr marL="76005" marR="76005" marT="42731" marB="427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300" b="0" i="0" u="none" strike="noStrike" cap="none" normalizeH="0" baseline="0" dirty="0">
                          <a:ln>
                            <a:noFill/>
                          </a:ln>
                          <a:solidFill>
                            <a:srgbClr val="000000"/>
                          </a:solidFill>
                          <a:effectLst/>
                          <a:latin typeface="+mn-ea"/>
                          <a:ea typeface="+mn-ea"/>
                          <a:cs typeface="Arial" pitchFamily="34" charset="0"/>
                        </a:rPr>
                        <a:t>61</a:t>
                      </a:r>
                      <a:r>
                        <a:rPr kumimoji="1" lang="ja-JP" altLang="en-US" sz="2300" b="0" i="0" u="none" strike="noStrike" cap="none" normalizeH="0" baseline="0" dirty="0">
                          <a:ln>
                            <a:noFill/>
                          </a:ln>
                          <a:solidFill>
                            <a:srgbClr val="000000"/>
                          </a:solidFill>
                          <a:effectLst/>
                          <a:latin typeface="+mn-ea"/>
                          <a:ea typeface="+mn-ea"/>
                          <a:cs typeface="Arial" pitchFamily="34" charset="0"/>
                        </a:rPr>
                        <a:t>万人</a:t>
                      </a:r>
                      <a:r>
                        <a:rPr kumimoji="1" lang="en-US" altLang="ja-JP" sz="2300" b="0" i="0" u="none" strike="noStrike" cap="none" normalizeH="0" baseline="0" dirty="0">
                          <a:ln>
                            <a:noFill/>
                          </a:ln>
                          <a:solidFill>
                            <a:srgbClr val="000000"/>
                          </a:solidFill>
                          <a:effectLst/>
                          <a:latin typeface="+mn-ea"/>
                          <a:ea typeface="+mn-ea"/>
                          <a:cs typeface="Arial" pitchFamily="34" charset="0"/>
                        </a:rPr>
                        <a:t>(0.6%)</a:t>
                      </a:r>
                      <a:endParaRPr kumimoji="1" lang="ja-JP" altLang="en-US" sz="2300" b="0" i="0" u="none" strike="noStrike" cap="none" normalizeH="0" baseline="0" dirty="0">
                        <a:ln>
                          <a:noFill/>
                        </a:ln>
                        <a:solidFill>
                          <a:srgbClr val="000000"/>
                        </a:solidFill>
                        <a:effectLst/>
                        <a:latin typeface="+mn-ea"/>
                        <a:ea typeface="+mn-ea"/>
                        <a:cs typeface="Arial" pitchFamily="34" charset="0"/>
                      </a:endParaRPr>
                    </a:p>
                  </a:txBody>
                  <a:tcPr marL="76005" marR="76005" marT="42731" marB="427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1"/>
                  </a:ext>
                </a:extLst>
              </a:tr>
              <a:tr h="702100">
                <a:tc>
                  <a:txBody>
                    <a:bodyPr/>
                    <a:lstStyle>
                      <a:lvl1pPr>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300" b="0" i="0" u="none" strike="noStrike" cap="none" normalizeH="0" baseline="0" dirty="0">
                          <a:ln>
                            <a:noFill/>
                          </a:ln>
                          <a:solidFill>
                            <a:srgbClr val="000000"/>
                          </a:solidFill>
                          <a:effectLst/>
                          <a:latin typeface="+mn-ea"/>
                          <a:ea typeface="+mn-ea"/>
                          <a:cs typeface="Arial" pitchFamily="34" charset="0"/>
                        </a:rPr>
                        <a:t>G2</a:t>
                      </a:r>
                      <a:endParaRPr kumimoji="1" lang="ja-JP" altLang="en-US" sz="2300" b="0" i="0" u="none" strike="noStrike" cap="none" normalizeH="0" baseline="0" dirty="0">
                        <a:ln>
                          <a:noFill/>
                        </a:ln>
                        <a:solidFill>
                          <a:srgbClr val="000000"/>
                        </a:solidFill>
                        <a:effectLst/>
                        <a:latin typeface="+mn-ea"/>
                        <a:ea typeface="+mn-ea"/>
                        <a:cs typeface="Arial" pitchFamily="34" charset="0"/>
                      </a:endParaRPr>
                    </a:p>
                  </a:txBody>
                  <a:tcPr marL="76005" marR="76005" marT="42731" marB="427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DCDB"/>
                    </a:solidFill>
                  </a:tcPr>
                </a:tc>
                <a:tc>
                  <a:txBody>
                    <a:bodyPr/>
                    <a:lstStyle>
                      <a:lvl1pPr>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300" b="0" i="0" u="none" strike="noStrike" cap="none" normalizeH="0" baseline="0" dirty="0">
                          <a:ln>
                            <a:noFill/>
                          </a:ln>
                          <a:solidFill>
                            <a:srgbClr val="000000"/>
                          </a:solidFill>
                          <a:effectLst/>
                          <a:latin typeface="+mn-ea"/>
                          <a:ea typeface="+mn-ea"/>
                          <a:cs typeface="Arial" pitchFamily="34" charset="0"/>
                        </a:rPr>
                        <a:t>60 - 89</a:t>
                      </a:r>
                      <a:endParaRPr kumimoji="1" lang="ja-JP" altLang="en-US" sz="2300" b="0" i="0" u="none" strike="noStrike" cap="none" normalizeH="0" baseline="0" dirty="0">
                        <a:ln>
                          <a:noFill/>
                        </a:ln>
                        <a:solidFill>
                          <a:srgbClr val="000000"/>
                        </a:solidFill>
                        <a:effectLst/>
                        <a:latin typeface="+mn-ea"/>
                        <a:ea typeface="+mn-ea"/>
                        <a:cs typeface="Arial" pitchFamily="34" charset="0"/>
                      </a:endParaRPr>
                    </a:p>
                  </a:txBody>
                  <a:tcPr marL="76005" marR="76005" marT="42731" marB="427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DCDB"/>
                    </a:solidFill>
                  </a:tcPr>
                </a:tc>
                <a:tc>
                  <a:txBody>
                    <a:bodyPr/>
                    <a:lstStyle>
                      <a:lvl1pPr>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300" b="0" i="0" u="none" strike="noStrike" cap="none" normalizeH="0" baseline="0" dirty="0">
                          <a:ln>
                            <a:noFill/>
                          </a:ln>
                          <a:solidFill>
                            <a:srgbClr val="000000"/>
                          </a:solidFill>
                          <a:effectLst/>
                          <a:latin typeface="+mn-ea"/>
                          <a:ea typeface="+mn-ea"/>
                          <a:cs typeface="Arial" pitchFamily="34" charset="0"/>
                        </a:rPr>
                        <a:t>6,187</a:t>
                      </a:r>
                      <a:r>
                        <a:rPr kumimoji="1" lang="ja-JP" altLang="en-US" sz="2300" b="0" i="0" u="none" strike="noStrike" cap="none" normalizeH="0" baseline="0" dirty="0">
                          <a:ln>
                            <a:noFill/>
                          </a:ln>
                          <a:solidFill>
                            <a:srgbClr val="000000"/>
                          </a:solidFill>
                          <a:effectLst/>
                          <a:latin typeface="+mn-ea"/>
                          <a:ea typeface="+mn-ea"/>
                          <a:cs typeface="Arial" pitchFamily="34" charset="0"/>
                        </a:rPr>
                        <a:t>万人</a:t>
                      </a:r>
                    </a:p>
                  </a:txBody>
                  <a:tcPr marL="76005" marR="76005" marT="42731" marB="427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300" b="0" i="0" u="none" strike="noStrike" cap="none" normalizeH="0" baseline="0" dirty="0">
                          <a:ln>
                            <a:noFill/>
                          </a:ln>
                          <a:solidFill>
                            <a:srgbClr val="000000"/>
                          </a:solidFill>
                          <a:effectLst/>
                          <a:latin typeface="+mn-ea"/>
                          <a:ea typeface="+mn-ea"/>
                          <a:cs typeface="Arial" pitchFamily="34" charset="0"/>
                        </a:rPr>
                        <a:t>171</a:t>
                      </a:r>
                      <a:r>
                        <a:rPr kumimoji="1" lang="ja-JP" altLang="en-US" sz="2300" b="0" i="0" u="none" strike="noStrike" cap="none" normalizeH="0" baseline="0" dirty="0">
                          <a:ln>
                            <a:noFill/>
                          </a:ln>
                          <a:solidFill>
                            <a:srgbClr val="000000"/>
                          </a:solidFill>
                          <a:effectLst/>
                          <a:latin typeface="+mn-ea"/>
                          <a:ea typeface="+mn-ea"/>
                          <a:cs typeface="Arial" pitchFamily="34" charset="0"/>
                        </a:rPr>
                        <a:t>万人</a:t>
                      </a:r>
                      <a:r>
                        <a:rPr kumimoji="1" lang="en-US" altLang="ja-JP" sz="2300" b="0" i="0" u="none" strike="noStrike" cap="none" normalizeH="0" baseline="0" dirty="0">
                          <a:ln>
                            <a:noFill/>
                          </a:ln>
                          <a:solidFill>
                            <a:srgbClr val="000000"/>
                          </a:solidFill>
                          <a:effectLst/>
                          <a:latin typeface="+mn-ea"/>
                          <a:ea typeface="+mn-ea"/>
                          <a:cs typeface="Arial" pitchFamily="34" charset="0"/>
                        </a:rPr>
                        <a:t>(1.7%)</a:t>
                      </a:r>
                      <a:endParaRPr kumimoji="1" lang="ja-JP" altLang="en-US" sz="2300" b="0" i="0" u="none" strike="noStrike" cap="none" normalizeH="0" baseline="0" dirty="0">
                        <a:ln>
                          <a:noFill/>
                        </a:ln>
                        <a:solidFill>
                          <a:srgbClr val="000000"/>
                        </a:solidFill>
                        <a:effectLst/>
                        <a:latin typeface="+mn-ea"/>
                        <a:ea typeface="+mn-ea"/>
                        <a:cs typeface="Arial" pitchFamily="34" charset="0"/>
                      </a:endParaRPr>
                    </a:p>
                  </a:txBody>
                  <a:tcPr marL="76005" marR="76005" marT="42731" marB="427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2"/>
                  </a:ext>
                </a:extLst>
              </a:tr>
              <a:tr h="782987">
                <a:tc>
                  <a:txBody>
                    <a:bodyPr/>
                    <a:lstStyle>
                      <a:lvl1pPr>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300" b="0" i="0" u="none" strike="noStrike" cap="none" normalizeH="0" baseline="0" dirty="0">
                          <a:ln>
                            <a:noFill/>
                          </a:ln>
                          <a:solidFill>
                            <a:srgbClr val="000000"/>
                          </a:solidFill>
                          <a:effectLst/>
                          <a:latin typeface="+mn-ea"/>
                          <a:ea typeface="+mn-ea"/>
                          <a:cs typeface="Arial" pitchFamily="34" charset="0"/>
                        </a:rPr>
                        <a:t>G3a</a:t>
                      </a:r>
                      <a:endParaRPr kumimoji="1" lang="ja-JP" altLang="en-US" sz="2300" b="0" i="0" u="none" strike="noStrike" cap="none" normalizeH="0" baseline="0" dirty="0">
                        <a:ln>
                          <a:noFill/>
                        </a:ln>
                        <a:solidFill>
                          <a:srgbClr val="000000"/>
                        </a:solidFill>
                        <a:effectLst/>
                        <a:latin typeface="+mn-ea"/>
                        <a:ea typeface="+mn-ea"/>
                        <a:cs typeface="Arial" pitchFamily="34" charset="0"/>
                      </a:endParaRPr>
                    </a:p>
                  </a:txBody>
                  <a:tcPr marL="76005" marR="76005" marT="42731" marB="427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DCDB"/>
                    </a:solidFill>
                  </a:tcPr>
                </a:tc>
                <a:tc>
                  <a:txBody>
                    <a:bodyPr/>
                    <a:lstStyle>
                      <a:lvl1pPr>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300" b="0" i="0" u="none" strike="noStrike" cap="none" normalizeH="0" baseline="0" dirty="0">
                          <a:ln>
                            <a:noFill/>
                          </a:ln>
                          <a:solidFill>
                            <a:srgbClr val="000000"/>
                          </a:solidFill>
                          <a:effectLst/>
                          <a:latin typeface="+mn-ea"/>
                          <a:ea typeface="+mn-ea"/>
                          <a:cs typeface="Arial" pitchFamily="34" charset="0"/>
                        </a:rPr>
                        <a:t>45 – 59</a:t>
                      </a:r>
                      <a:endParaRPr kumimoji="1" lang="ja-JP" altLang="en-US" sz="2300" b="0" i="0" u="none" strike="noStrike" cap="none" normalizeH="0" baseline="0" dirty="0">
                        <a:ln>
                          <a:noFill/>
                        </a:ln>
                        <a:solidFill>
                          <a:srgbClr val="000000"/>
                        </a:solidFill>
                        <a:effectLst/>
                        <a:latin typeface="+mn-ea"/>
                        <a:ea typeface="+mn-ea"/>
                        <a:cs typeface="Arial" pitchFamily="34" charset="0"/>
                      </a:endParaRPr>
                    </a:p>
                  </a:txBody>
                  <a:tcPr marL="76005" marR="76005" marT="42731" marB="427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DCDB"/>
                    </a:solidFill>
                  </a:tcPr>
                </a:tc>
                <a:tc>
                  <a:txBody>
                    <a:bodyPr/>
                    <a:lstStyle>
                      <a:lvl1pPr>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300" b="0" i="0" u="none" strike="noStrike" cap="none" normalizeH="0" baseline="0" dirty="0">
                          <a:ln>
                            <a:noFill/>
                          </a:ln>
                          <a:solidFill>
                            <a:srgbClr val="000000"/>
                          </a:solidFill>
                          <a:effectLst/>
                          <a:latin typeface="+mn-ea"/>
                          <a:ea typeface="+mn-ea"/>
                          <a:cs typeface="Arial" pitchFamily="34" charset="0"/>
                        </a:rPr>
                        <a:t>886</a:t>
                      </a:r>
                      <a:r>
                        <a:rPr kumimoji="1" lang="ja-JP" altLang="en-US" sz="2300" b="0" i="0" u="none" strike="noStrike" cap="none" normalizeH="0" baseline="0" dirty="0">
                          <a:ln>
                            <a:noFill/>
                          </a:ln>
                          <a:solidFill>
                            <a:srgbClr val="000000"/>
                          </a:solidFill>
                          <a:effectLst/>
                          <a:latin typeface="+mn-ea"/>
                          <a:ea typeface="+mn-ea"/>
                          <a:cs typeface="Arial" pitchFamily="34" charset="0"/>
                        </a:rPr>
                        <a:t>万人</a:t>
                      </a:r>
                      <a:r>
                        <a:rPr kumimoji="1" lang="en-US" altLang="ja-JP" sz="2300" b="0" i="0" u="none" strike="noStrike" cap="none" normalizeH="0" baseline="0" dirty="0">
                          <a:ln>
                            <a:noFill/>
                          </a:ln>
                          <a:solidFill>
                            <a:srgbClr val="000000"/>
                          </a:solidFill>
                          <a:effectLst/>
                          <a:latin typeface="+mn-ea"/>
                          <a:ea typeface="+mn-ea"/>
                          <a:cs typeface="Arial" pitchFamily="34" charset="0"/>
                        </a:rPr>
                        <a:t>(8.6%)</a:t>
                      </a:r>
                      <a:endParaRPr kumimoji="1" lang="ja-JP" altLang="en-US" sz="2300" b="0" i="0" u="none" strike="noStrike" cap="none" normalizeH="0" baseline="0" dirty="0">
                        <a:ln>
                          <a:noFill/>
                        </a:ln>
                        <a:solidFill>
                          <a:srgbClr val="000000"/>
                        </a:solidFill>
                        <a:effectLst/>
                        <a:latin typeface="+mn-ea"/>
                        <a:ea typeface="+mn-ea"/>
                        <a:cs typeface="Arial" pitchFamily="34" charset="0"/>
                      </a:endParaRPr>
                    </a:p>
                  </a:txBody>
                  <a:tcPr marL="76005" marR="76005" marT="42731" marB="427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lvl1pPr>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300" b="0" i="0" u="none" strike="noStrike" cap="none" normalizeH="0" baseline="0" dirty="0">
                          <a:ln>
                            <a:noFill/>
                          </a:ln>
                          <a:solidFill>
                            <a:srgbClr val="000000"/>
                          </a:solidFill>
                          <a:effectLst/>
                          <a:latin typeface="+mn-ea"/>
                          <a:ea typeface="+mn-ea"/>
                          <a:cs typeface="Arial" pitchFamily="34" charset="0"/>
                        </a:rPr>
                        <a:t>58</a:t>
                      </a:r>
                      <a:r>
                        <a:rPr kumimoji="1" lang="ja-JP" altLang="en-US" sz="2300" b="0" i="0" u="none" strike="noStrike" cap="none" normalizeH="0" baseline="0" dirty="0">
                          <a:ln>
                            <a:noFill/>
                          </a:ln>
                          <a:solidFill>
                            <a:srgbClr val="000000"/>
                          </a:solidFill>
                          <a:effectLst/>
                          <a:latin typeface="+mn-ea"/>
                          <a:ea typeface="+mn-ea"/>
                          <a:cs typeface="Arial" pitchFamily="34" charset="0"/>
                        </a:rPr>
                        <a:t>万人</a:t>
                      </a:r>
                      <a:r>
                        <a:rPr kumimoji="1" lang="en-US" altLang="ja-JP" sz="2300" b="0" i="0" u="none" strike="noStrike" cap="none" normalizeH="0" baseline="0" dirty="0">
                          <a:ln>
                            <a:noFill/>
                          </a:ln>
                          <a:solidFill>
                            <a:srgbClr val="000000"/>
                          </a:solidFill>
                          <a:effectLst/>
                          <a:latin typeface="+mn-ea"/>
                          <a:ea typeface="+mn-ea"/>
                          <a:cs typeface="Arial" pitchFamily="34" charset="0"/>
                        </a:rPr>
                        <a:t>(0.6%)</a:t>
                      </a:r>
                      <a:endParaRPr kumimoji="1" lang="ja-JP" altLang="en-US" sz="2300" b="0" i="0" u="none" strike="noStrike" cap="none" normalizeH="0" baseline="0" dirty="0">
                        <a:ln>
                          <a:noFill/>
                        </a:ln>
                        <a:solidFill>
                          <a:srgbClr val="000000"/>
                        </a:solidFill>
                        <a:effectLst/>
                        <a:latin typeface="+mn-ea"/>
                        <a:ea typeface="+mn-ea"/>
                        <a:cs typeface="Arial" pitchFamily="34" charset="0"/>
                      </a:endParaRPr>
                    </a:p>
                  </a:txBody>
                  <a:tcPr marL="76005" marR="76005" marT="42731" marB="427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3"/>
                  </a:ext>
                </a:extLst>
              </a:tr>
              <a:tr h="782987">
                <a:tc>
                  <a:txBody>
                    <a:bodyPr/>
                    <a:lstStyle>
                      <a:lvl1pPr>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300" b="0" i="0" u="none" strike="noStrike" cap="none" normalizeH="0" baseline="0" dirty="0">
                          <a:ln>
                            <a:noFill/>
                          </a:ln>
                          <a:solidFill>
                            <a:srgbClr val="000000"/>
                          </a:solidFill>
                          <a:effectLst/>
                          <a:latin typeface="+mn-ea"/>
                          <a:ea typeface="+mn-ea"/>
                          <a:cs typeface="Arial" pitchFamily="34" charset="0"/>
                        </a:rPr>
                        <a:t>G3b</a:t>
                      </a:r>
                      <a:endParaRPr kumimoji="1" lang="ja-JP" altLang="en-US" sz="2300" b="0" i="0" u="none" strike="noStrike" cap="none" normalizeH="0" baseline="0" dirty="0">
                        <a:ln>
                          <a:noFill/>
                        </a:ln>
                        <a:solidFill>
                          <a:srgbClr val="000000"/>
                        </a:solidFill>
                        <a:effectLst/>
                        <a:latin typeface="+mn-ea"/>
                        <a:ea typeface="+mn-ea"/>
                        <a:cs typeface="Arial" pitchFamily="34" charset="0"/>
                      </a:endParaRPr>
                    </a:p>
                  </a:txBody>
                  <a:tcPr marL="76005" marR="76005" marT="42731" marB="427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DCDB"/>
                    </a:solidFill>
                  </a:tcPr>
                </a:tc>
                <a:tc>
                  <a:txBody>
                    <a:bodyPr/>
                    <a:lstStyle>
                      <a:lvl1pPr>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300" b="0" i="0" u="none" strike="noStrike" cap="none" normalizeH="0" baseline="0" dirty="0">
                          <a:ln>
                            <a:noFill/>
                          </a:ln>
                          <a:solidFill>
                            <a:srgbClr val="000000"/>
                          </a:solidFill>
                          <a:effectLst/>
                          <a:latin typeface="+mn-ea"/>
                          <a:ea typeface="+mn-ea"/>
                          <a:cs typeface="Arial" pitchFamily="34" charset="0"/>
                        </a:rPr>
                        <a:t>30 – 44</a:t>
                      </a:r>
                      <a:endParaRPr kumimoji="1" lang="ja-JP" altLang="en-US" sz="2300" b="0" i="0" u="none" strike="noStrike" cap="none" normalizeH="0" baseline="0" dirty="0">
                        <a:ln>
                          <a:noFill/>
                        </a:ln>
                        <a:solidFill>
                          <a:srgbClr val="000000"/>
                        </a:solidFill>
                        <a:effectLst/>
                        <a:latin typeface="+mn-ea"/>
                        <a:ea typeface="+mn-ea"/>
                        <a:cs typeface="Arial" pitchFamily="34" charset="0"/>
                      </a:endParaRPr>
                    </a:p>
                  </a:txBody>
                  <a:tcPr marL="76005" marR="76005" marT="42731" marB="427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DCDB"/>
                    </a:solidFill>
                  </a:tcPr>
                </a:tc>
                <a:tc>
                  <a:txBody>
                    <a:bodyPr/>
                    <a:lstStyle>
                      <a:lvl1pPr>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300" b="0" i="0" u="none" strike="noStrike" cap="none" normalizeH="0" baseline="0" dirty="0">
                          <a:ln>
                            <a:noFill/>
                          </a:ln>
                          <a:solidFill>
                            <a:srgbClr val="000000"/>
                          </a:solidFill>
                          <a:effectLst/>
                          <a:latin typeface="+mn-ea"/>
                          <a:ea typeface="+mn-ea"/>
                          <a:cs typeface="Arial" pitchFamily="34" charset="0"/>
                        </a:rPr>
                        <a:t>106</a:t>
                      </a:r>
                      <a:r>
                        <a:rPr kumimoji="1" lang="ja-JP" altLang="en-US" sz="2300" b="0" i="0" u="none" strike="noStrike" cap="none" normalizeH="0" baseline="0" dirty="0">
                          <a:ln>
                            <a:noFill/>
                          </a:ln>
                          <a:solidFill>
                            <a:srgbClr val="000000"/>
                          </a:solidFill>
                          <a:effectLst/>
                          <a:latin typeface="+mn-ea"/>
                          <a:ea typeface="+mn-ea"/>
                          <a:cs typeface="Arial" pitchFamily="34" charset="0"/>
                        </a:rPr>
                        <a:t>万人</a:t>
                      </a:r>
                      <a:r>
                        <a:rPr kumimoji="1" lang="en-US" altLang="ja-JP" sz="2300" b="0" i="0" u="none" strike="noStrike" cap="none" normalizeH="0" baseline="0" dirty="0">
                          <a:ln>
                            <a:noFill/>
                          </a:ln>
                          <a:solidFill>
                            <a:srgbClr val="000000"/>
                          </a:solidFill>
                          <a:effectLst/>
                          <a:latin typeface="+mn-ea"/>
                          <a:ea typeface="+mn-ea"/>
                          <a:cs typeface="Arial" pitchFamily="34" charset="0"/>
                        </a:rPr>
                        <a:t>(1.0%)</a:t>
                      </a:r>
                      <a:endParaRPr kumimoji="1" lang="ja-JP" altLang="en-US" sz="2300" b="0" i="0" u="none" strike="noStrike" cap="none" normalizeH="0" baseline="0" dirty="0">
                        <a:ln>
                          <a:noFill/>
                        </a:ln>
                        <a:solidFill>
                          <a:srgbClr val="000000"/>
                        </a:solidFill>
                        <a:effectLst/>
                        <a:latin typeface="+mn-ea"/>
                        <a:ea typeface="+mn-ea"/>
                        <a:cs typeface="Arial" pitchFamily="34" charset="0"/>
                      </a:endParaRPr>
                    </a:p>
                  </a:txBody>
                  <a:tcPr marL="76005" marR="76005" marT="42731" marB="427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lvl1pPr>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300" b="0" i="0" u="none" strike="noStrike" cap="none" normalizeH="0" baseline="0" dirty="0">
                          <a:ln>
                            <a:noFill/>
                          </a:ln>
                          <a:solidFill>
                            <a:srgbClr val="000000"/>
                          </a:solidFill>
                          <a:effectLst/>
                          <a:latin typeface="+mn-ea"/>
                          <a:ea typeface="+mn-ea"/>
                          <a:cs typeface="Arial" pitchFamily="34" charset="0"/>
                        </a:rPr>
                        <a:t>24</a:t>
                      </a:r>
                      <a:r>
                        <a:rPr kumimoji="1" lang="ja-JP" altLang="en-US" sz="2300" b="0" i="0" u="none" strike="noStrike" cap="none" normalizeH="0" baseline="0" dirty="0">
                          <a:ln>
                            <a:noFill/>
                          </a:ln>
                          <a:solidFill>
                            <a:srgbClr val="000000"/>
                          </a:solidFill>
                          <a:effectLst/>
                          <a:latin typeface="+mn-ea"/>
                          <a:ea typeface="+mn-ea"/>
                          <a:cs typeface="Arial" pitchFamily="34" charset="0"/>
                        </a:rPr>
                        <a:t>万人</a:t>
                      </a:r>
                      <a:r>
                        <a:rPr kumimoji="1" lang="en-US" altLang="ja-JP" sz="2300" b="0" i="0" u="none" strike="noStrike" cap="none" normalizeH="0" baseline="0" dirty="0">
                          <a:ln>
                            <a:noFill/>
                          </a:ln>
                          <a:solidFill>
                            <a:srgbClr val="000000"/>
                          </a:solidFill>
                          <a:effectLst/>
                          <a:latin typeface="+mn-ea"/>
                          <a:ea typeface="+mn-ea"/>
                          <a:cs typeface="Arial" pitchFamily="34" charset="0"/>
                        </a:rPr>
                        <a:t>(0.2%)</a:t>
                      </a:r>
                      <a:endParaRPr kumimoji="1" lang="ja-JP" altLang="en-US" sz="2300" b="0" i="0" u="none" strike="noStrike" cap="none" normalizeH="0" baseline="0" dirty="0">
                        <a:ln>
                          <a:noFill/>
                        </a:ln>
                        <a:solidFill>
                          <a:srgbClr val="000000"/>
                        </a:solidFill>
                        <a:effectLst/>
                        <a:latin typeface="+mn-ea"/>
                        <a:ea typeface="+mn-ea"/>
                        <a:cs typeface="Arial" pitchFamily="34" charset="0"/>
                      </a:endParaRPr>
                    </a:p>
                  </a:txBody>
                  <a:tcPr marL="76005" marR="76005" marT="42731" marB="427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4"/>
                  </a:ext>
                </a:extLst>
              </a:tr>
              <a:tr h="782987">
                <a:tc>
                  <a:txBody>
                    <a:bodyPr/>
                    <a:lstStyle>
                      <a:lvl1pPr>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300" b="0" i="0" u="none" strike="noStrike" cap="none" normalizeH="0" baseline="0" dirty="0">
                          <a:ln>
                            <a:noFill/>
                          </a:ln>
                          <a:solidFill>
                            <a:srgbClr val="000000"/>
                          </a:solidFill>
                          <a:effectLst/>
                          <a:latin typeface="+mn-ea"/>
                          <a:ea typeface="+mn-ea"/>
                          <a:cs typeface="Arial" pitchFamily="34" charset="0"/>
                        </a:rPr>
                        <a:t>G4</a:t>
                      </a:r>
                      <a:endParaRPr kumimoji="1" lang="ja-JP" altLang="en-US" sz="2300" b="0" i="0" u="none" strike="noStrike" cap="none" normalizeH="0" baseline="0" dirty="0">
                        <a:ln>
                          <a:noFill/>
                        </a:ln>
                        <a:solidFill>
                          <a:srgbClr val="000000"/>
                        </a:solidFill>
                        <a:effectLst/>
                        <a:latin typeface="+mn-ea"/>
                        <a:ea typeface="+mn-ea"/>
                        <a:cs typeface="Arial" pitchFamily="34" charset="0"/>
                      </a:endParaRPr>
                    </a:p>
                  </a:txBody>
                  <a:tcPr marL="76005" marR="76005" marT="42731" marB="427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DCDB"/>
                    </a:solidFill>
                  </a:tcPr>
                </a:tc>
                <a:tc>
                  <a:txBody>
                    <a:bodyPr/>
                    <a:lstStyle>
                      <a:lvl1pPr>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300" b="0" i="0" u="none" strike="noStrike" cap="none" normalizeH="0" baseline="0" dirty="0">
                          <a:ln>
                            <a:noFill/>
                          </a:ln>
                          <a:solidFill>
                            <a:srgbClr val="000000"/>
                          </a:solidFill>
                          <a:effectLst/>
                          <a:latin typeface="+mn-ea"/>
                          <a:ea typeface="+mn-ea"/>
                          <a:cs typeface="Arial" pitchFamily="34" charset="0"/>
                        </a:rPr>
                        <a:t>15 – 29</a:t>
                      </a:r>
                      <a:endParaRPr kumimoji="1" lang="ja-JP" altLang="en-US" sz="2300" b="0" i="0" u="none" strike="noStrike" cap="none" normalizeH="0" baseline="0" dirty="0">
                        <a:ln>
                          <a:noFill/>
                        </a:ln>
                        <a:solidFill>
                          <a:srgbClr val="000000"/>
                        </a:solidFill>
                        <a:effectLst/>
                        <a:latin typeface="+mn-ea"/>
                        <a:ea typeface="+mn-ea"/>
                        <a:cs typeface="Arial" pitchFamily="34" charset="0"/>
                      </a:endParaRPr>
                    </a:p>
                  </a:txBody>
                  <a:tcPr marL="76005" marR="76005" marT="42731" marB="427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DCDB"/>
                    </a:solidFill>
                  </a:tcPr>
                </a:tc>
                <a:tc>
                  <a:txBody>
                    <a:bodyPr/>
                    <a:lstStyle>
                      <a:lvl1pPr>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300" b="0" i="0" u="none" strike="noStrike" cap="none" normalizeH="0" baseline="0" dirty="0">
                          <a:ln>
                            <a:noFill/>
                          </a:ln>
                          <a:solidFill>
                            <a:srgbClr val="000000"/>
                          </a:solidFill>
                          <a:effectLst/>
                          <a:latin typeface="+mn-ea"/>
                          <a:ea typeface="+mn-ea"/>
                          <a:cs typeface="Arial" pitchFamily="34" charset="0"/>
                        </a:rPr>
                        <a:t>10</a:t>
                      </a:r>
                      <a:r>
                        <a:rPr kumimoji="1" lang="ja-JP" altLang="en-US" sz="2300" b="0" i="0" u="none" strike="noStrike" cap="none" normalizeH="0" baseline="0" dirty="0">
                          <a:ln>
                            <a:noFill/>
                          </a:ln>
                          <a:solidFill>
                            <a:srgbClr val="000000"/>
                          </a:solidFill>
                          <a:effectLst/>
                          <a:latin typeface="+mn-ea"/>
                          <a:ea typeface="+mn-ea"/>
                          <a:cs typeface="Arial" pitchFamily="34" charset="0"/>
                        </a:rPr>
                        <a:t>万人</a:t>
                      </a:r>
                      <a:r>
                        <a:rPr kumimoji="1" lang="en-US" altLang="ja-JP" sz="2300" b="0" i="0" u="none" strike="noStrike" cap="none" normalizeH="0" baseline="0" dirty="0">
                          <a:ln>
                            <a:noFill/>
                          </a:ln>
                          <a:solidFill>
                            <a:srgbClr val="000000"/>
                          </a:solidFill>
                          <a:effectLst/>
                          <a:latin typeface="+mn-ea"/>
                          <a:ea typeface="+mn-ea"/>
                          <a:cs typeface="Arial" pitchFamily="34" charset="0"/>
                        </a:rPr>
                        <a:t>(0.1%)</a:t>
                      </a:r>
                      <a:endParaRPr kumimoji="1" lang="ja-JP" altLang="en-US" sz="2300" b="0" i="0" u="none" strike="noStrike" cap="none" normalizeH="0" baseline="0" dirty="0">
                        <a:ln>
                          <a:noFill/>
                        </a:ln>
                        <a:solidFill>
                          <a:srgbClr val="000000"/>
                        </a:solidFill>
                        <a:effectLst/>
                        <a:latin typeface="+mn-ea"/>
                        <a:ea typeface="+mn-ea"/>
                        <a:cs typeface="Arial" pitchFamily="34" charset="0"/>
                      </a:endParaRPr>
                    </a:p>
                  </a:txBody>
                  <a:tcPr marL="76005" marR="76005" marT="42731" marB="427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lvl1pPr>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300" b="0" i="0" u="none" strike="noStrike" cap="none" normalizeH="0" baseline="0" dirty="0">
                          <a:ln>
                            <a:noFill/>
                          </a:ln>
                          <a:solidFill>
                            <a:srgbClr val="000000"/>
                          </a:solidFill>
                          <a:effectLst/>
                          <a:latin typeface="+mn-ea"/>
                          <a:ea typeface="+mn-ea"/>
                          <a:cs typeface="Arial" pitchFamily="34" charset="0"/>
                        </a:rPr>
                        <a:t>9</a:t>
                      </a:r>
                      <a:r>
                        <a:rPr kumimoji="1" lang="ja-JP" altLang="en-US" sz="2300" b="0" i="0" u="none" strike="noStrike" cap="none" normalizeH="0" baseline="0" dirty="0">
                          <a:ln>
                            <a:noFill/>
                          </a:ln>
                          <a:solidFill>
                            <a:srgbClr val="000000"/>
                          </a:solidFill>
                          <a:effectLst/>
                          <a:latin typeface="+mn-ea"/>
                          <a:ea typeface="+mn-ea"/>
                          <a:cs typeface="Arial" pitchFamily="34" charset="0"/>
                        </a:rPr>
                        <a:t>万人</a:t>
                      </a:r>
                      <a:r>
                        <a:rPr kumimoji="1" lang="en-US" altLang="ja-JP" sz="2300" b="0" i="0" u="none" strike="noStrike" cap="none" normalizeH="0" baseline="0" dirty="0">
                          <a:ln>
                            <a:noFill/>
                          </a:ln>
                          <a:solidFill>
                            <a:srgbClr val="000000"/>
                          </a:solidFill>
                          <a:effectLst/>
                          <a:latin typeface="+mn-ea"/>
                          <a:ea typeface="+mn-ea"/>
                          <a:cs typeface="Arial" pitchFamily="34" charset="0"/>
                        </a:rPr>
                        <a:t>(0.1%)</a:t>
                      </a:r>
                      <a:endParaRPr kumimoji="1" lang="ja-JP" altLang="en-US" sz="2300" b="0" i="0" u="none" strike="noStrike" cap="none" normalizeH="0" baseline="0" dirty="0">
                        <a:ln>
                          <a:noFill/>
                        </a:ln>
                        <a:solidFill>
                          <a:srgbClr val="000000"/>
                        </a:solidFill>
                        <a:effectLst/>
                        <a:latin typeface="+mn-ea"/>
                        <a:ea typeface="+mn-ea"/>
                        <a:cs typeface="Arial" pitchFamily="34" charset="0"/>
                      </a:endParaRPr>
                    </a:p>
                  </a:txBody>
                  <a:tcPr marL="76005" marR="76005" marT="42731" marB="427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5"/>
                  </a:ext>
                </a:extLst>
              </a:tr>
              <a:tr h="782987">
                <a:tc>
                  <a:txBody>
                    <a:bodyPr/>
                    <a:lstStyle>
                      <a:lvl1pPr>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300" b="0" i="0" u="none" strike="noStrike" cap="none" normalizeH="0" baseline="0" dirty="0">
                          <a:ln>
                            <a:noFill/>
                          </a:ln>
                          <a:solidFill>
                            <a:srgbClr val="000000"/>
                          </a:solidFill>
                          <a:effectLst/>
                          <a:latin typeface="+mn-ea"/>
                          <a:ea typeface="+mn-ea"/>
                          <a:cs typeface="Arial" pitchFamily="34" charset="0"/>
                        </a:rPr>
                        <a:t>G5</a:t>
                      </a:r>
                      <a:endParaRPr kumimoji="1" lang="ja-JP" altLang="en-US" sz="2300" b="0" i="0" u="none" strike="noStrike" cap="none" normalizeH="0" baseline="0" dirty="0">
                        <a:ln>
                          <a:noFill/>
                        </a:ln>
                        <a:solidFill>
                          <a:srgbClr val="000000"/>
                        </a:solidFill>
                        <a:effectLst/>
                        <a:latin typeface="+mn-ea"/>
                        <a:ea typeface="+mn-ea"/>
                        <a:cs typeface="Arial" pitchFamily="34" charset="0"/>
                      </a:endParaRPr>
                    </a:p>
                  </a:txBody>
                  <a:tcPr marL="76005" marR="76005" marT="42731" marB="427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DCDB"/>
                    </a:solidFill>
                  </a:tcPr>
                </a:tc>
                <a:tc>
                  <a:txBody>
                    <a:bodyPr/>
                    <a:lstStyle>
                      <a:lvl1pPr>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300" b="0" i="0" u="none" strike="noStrike" cap="none" normalizeH="0" baseline="0" dirty="0">
                          <a:ln>
                            <a:noFill/>
                          </a:ln>
                          <a:solidFill>
                            <a:srgbClr val="000000"/>
                          </a:solidFill>
                          <a:effectLst/>
                          <a:latin typeface="+mn-ea"/>
                          <a:ea typeface="+mn-ea"/>
                          <a:cs typeface="Arial" pitchFamily="34" charset="0"/>
                        </a:rPr>
                        <a:t>&lt; 15</a:t>
                      </a:r>
                      <a:endParaRPr kumimoji="1" lang="ja-JP" altLang="en-US" sz="2300" b="0" i="0" u="none" strike="noStrike" cap="none" normalizeH="0" baseline="0" dirty="0">
                        <a:ln>
                          <a:noFill/>
                        </a:ln>
                        <a:solidFill>
                          <a:srgbClr val="000000"/>
                        </a:solidFill>
                        <a:effectLst/>
                        <a:latin typeface="+mn-ea"/>
                        <a:ea typeface="+mn-ea"/>
                        <a:cs typeface="Arial" pitchFamily="34" charset="0"/>
                      </a:endParaRPr>
                    </a:p>
                  </a:txBody>
                  <a:tcPr marL="76005" marR="76005" marT="42731" marB="427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DCDB"/>
                    </a:solidFill>
                  </a:tcPr>
                </a:tc>
                <a:tc>
                  <a:txBody>
                    <a:bodyPr/>
                    <a:lstStyle>
                      <a:lvl1pPr>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300" b="0" i="0" u="none" strike="noStrike" cap="none" normalizeH="0" baseline="0" dirty="0">
                          <a:ln>
                            <a:noFill/>
                          </a:ln>
                          <a:solidFill>
                            <a:srgbClr val="000000"/>
                          </a:solidFill>
                          <a:effectLst/>
                          <a:latin typeface="+mn-ea"/>
                          <a:ea typeface="+mn-ea"/>
                          <a:cs typeface="Arial" pitchFamily="34" charset="0"/>
                        </a:rPr>
                        <a:t>1</a:t>
                      </a:r>
                      <a:r>
                        <a:rPr kumimoji="1" lang="ja-JP" altLang="en-US" sz="2300" b="0" i="0" u="none" strike="noStrike" cap="none" normalizeH="0" baseline="0" dirty="0">
                          <a:ln>
                            <a:noFill/>
                          </a:ln>
                          <a:solidFill>
                            <a:srgbClr val="000000"/>
                          </a:solidFill>
                          <a:effectLst/>
                          <a:latin typeface="+mn-ea"/>
                          <a:ea typeface="+mn-ea"/>
                          <a:cs typeface="Arial" pitchFamily="34" charset="0"/>
                        </a:rPr>
                        <a:t>万人</a:t>
                      </a:r>
                      <a:r>
                        <a:rPr kumimoji="1" lang="en-US" altLang="ja-JP" sz="2300" b="0" i="0" u="none" strike="noStrike" cap="none" normalizeH="0" baseline="0" dirty="0">
                          <a:ln>
                            <a:noFill/>
                          </a:ln>
                          <a:solidFill>
                            <a:srgbClr val="000000"/>
                          </a:solidFill>
                          <a:effectLst/>
                          <a:latin typeface="+mn-ea"/>
                          <a:ea typeface="+mn-ea"/>
                          <a:cs typeface="Arial" pitchFamily="34" charset="0"/>
                        </a:rPr>
                        <a:t>(0.01%)</a:t>
                      </a:r>
                      <a:endParaRPr kumimoji="1" lang="ja-JP" altLang="en-US" sz="2300" b="0" i="0" u="none" strike="noStrike" cap="none" normalizeH="0" baseline="0" dirty="0">
                        <a:ln>
                          <a:noFill/>
                        </a:ln>
                        <a:solidFill>
                          <a:srgbClr val="000000"/>
                        </a:solidFill>
                        <a:effectLst/>
                        <a:latin typeface="+mn-ea"/>
                        <a:ea typeface="+mn-ea"/>
                        <a:cs typeface="Arial" pitchFamily="34" charset="0"/>
                      </a:endParaRPr>
                    </a:p>
                  </a:txBody>
                  <a:tcPr marL="76005" marR="76005" marT="42731" marB="427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lvl1pPr>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300" b="0" i="0" u="none" strike="noStrike" cap="none" normalizeH="0" baseline="0" dirty="0">
                          <a:ln>
                            <a:noFill/>
                          </a:ln>
                          <a:solidFill>
                            <a:srgbClr val="000000"/>
                          </a:solidFill>
                          <a:effectLst/>
                          <a:latin typeface="+mn-ea"/>
                          <a:ea typeface="+mn-ea"/>
                          <a:cs typeface="Arial" pitchFamily="34" charset="0"/>
                        </a:rPr>
                        <a:t>4</a:t>
                      </a:r>
                      <a:r>
                        <a:rPr kumimoji="1" lang="ja-JP" altLang="en-US" sz="2300" b="0" i="0" u="none" strike="noStrike" cap="none" normalizeH="0" baseline="0" dirty="0">
                          <a:ln>
                            <a:noFill/>
                          </a:ln>
                          <a:solidFill>
                            <a:srgbClr val="000000"/>
                          </a:solidFill>
                          <a:effectLst/>
                          <a:latin typeface="+mn-ea"/>
                          <a:ea typeface="+mn-ea"/>
                          <a:cs typeface="Arial" pitchFamily="34" charset="0"/>
                        </a:rPr>
                        <a:t>万人</a:t>
                      </a:r>
                      <a:r>
                        <a:rPr kumimoji="1" lang="en-US" altLang="ja-JP" sz="2300" b="0" i="0" u="none" strike="noStrike" cap="none" normalizeH="0" baseline="0" dirty="0">
                          <a:ln>
                            <a:noFill/>
                          </a:ln>
                          <a:solidFill>
                            <a:srgbClr val="000000"/>
                          </a:solidFill>
                          <a:effectLst/>
                          <a:latin typeface="+mn-ea"/>
                          <a:ea typeface="+mn-ea"/>
                          <a:cs typeface="Arial" pitchFamily="34" charset="0"/>
                        </a:rPr>
                        <a:t>(0.03%)</a:t>
                      </a:r>
                      <a:endParaRPr kumimoji="1" lang="ja-JP" altLang="en-US" sz="2300" b="0" i="0" u="none" strike="noStrike" cap="none" normalizeH="0" baseline="0" dirty="0">
                        <a:ln>
                          <a:noFill/>
                        </a:ln>
                        <a:solidFill>
                          <a:srgbClr val="000000"/>
                        </a:solidFill>
                        <a:effectLst/>
                        <a:latin typeface="+mn-ea"/>
                        <a:ea typeface="+mn-ea"/>
                        <a:cs typeface="Arial" pitchFamily="34" charset="0"/>
                      </a:endParaRPr>
                    </a:p>
                  </a:txBody>
                  <a:tcPr marL="76005" marR="76005" marT="42731" marB="427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6"/>
                  </a:ext>
                </a:extLst>
              </a:tr>
            </a:tbl>
          </a:graphicData>
        </a:graphic>
      </p:graphicFrame>
      <p:sp>
        <p:nvSpPr>
          <p:cNvPr id="6" name="テキスト ボックス 6"/>
          <p:cNvSpPr txBox="1">
            <a:spLocks noChangeArrowheads="1"/>
          </p:cNvSpPr>
          <p:nvPr/>
        </p:nvSpPr>
        <p:spPr bwMode="auto">
          <a:xfrm>
            <a:off x="5394679" y="6524625"/>
            <a:ext cx="331372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ja-JP" altLang="en-US" sz="1600" dirty="0">
                <a:solidFill>
                  <a:srgbClr val="000000"/>
                </a:solidFill>
                <a:latin typeface="+mj-ea"/>
                <a:ea typeface="+mj-ea"/>
              </a:rPr>
              <a:t>平成</a:t>
            </a:r>
            <a:r>
              <a:rPr lang="en-US" altLang="ja-JP" sz="1600" dirty="0">
                <a:solidFill>
                  <a:srgbClr val="000000"/>
                </a:solidFill>
                <a:latin typeface="+mj-ea"/>
                <a:ea typeface="+mj-ea"/>
              </a:rPr>
              <a:t>23</a:t>
            </a:r>
            <a:r>
              <a:rPr lang="ja-JP" altLang="en-US" sz="1600" dirty="0">
                <a:solidFill>
                  <a:srgbClr val="000000"/>
                </a:solidFill>
                <a:latin typeface="+mj-ea"/>
                <a:ea typeface="+mj-ea"/>
              </a:rPr>
              <a:t>年度厚生労働省</a:t>
            </a:r>
            <a:r>
              <a:rPr lang="en-US" altLang="ja-JP" sz="1600" dirty="0">
                <a:solidFill>
                  <a:srgbClr val="000000"/>
                </a:solidFill>
                <a:latin typeface="+mj-ea"/>
                <a:ea typeface="+mj-ea"/>
              </a:rPr>
              <a:t>CKD</a:t>
            </a:r>
            <a:r>
              <a:rPr lang="ja-JP" altLang="en-US" sz="1600" dirty="0">
                <a:solidFill>
                  <a:srgbClr val="000000"/>
                </a:solidFill>
                <a:latin typeface="+mj-ea"/>
                <a:ea typeface="+mj-ea"/>
              </a:rPr>
              <a:t>研究班</a:t>
            </a:r>
          </a:p>
        </p:txBody>
      </p:sp>
      <p:sp>
        <p:nvSpPr>
          <p:cNvPr id="7" name="テキスト ボックス 6"/>
          <p:cNvSpPr txBox="1"/>
          <p:nvPr/>
        </p:nvSpPr>
        <p:spPr>
          <a:xfrm>
            <a:off x="1819572" y="3360047"/>
            <a:ext cx="5493812" cy="769441"/>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algn="ctr" fontAlgn="base">
              <a:spcBef>
                <a:spcPct val="0"/>
              </a:spcBef>
              <a:spcAft>
                <a:spcPct val="0"/>
              </a:spcAft>
              <a:defRPr/>
            </a:pPr>
            <a:r>
              <a:rPr lang="en-US" altLang="ja-JP" sz="4400" dirty="0">
                <a:solidFill>
                  <a:schemeClr val="tx1"/>
                </a:solidFill>
                <a:latin typeface="+mj-ea"/>
                <a:ea typeface="+mj-ea"/>
              </a:rPr>
              <a:t>CKD</a:t>
            </a:r>
            <a:r>
              <a:rPr lang="ja-JP" altLang="en-US" sz="4400" dirty="0">
                <a:solidFill>
                  <a:schemeClr val="tx1"/>
                </a:solidFill>
                <a:latin typeface="+mj-ea"/>
                <a:ea typeface="+mj-ea"/>
              </a:rPr>
              <a:t>患者：約</a:t>
            </a:r>
            <a:r>
              <a:rPr lang="en-US" altLang="ja-JP" sz="4400" dirty="0">
                <a:solidFill>
                  <a:schemeClr val="tx1"/>
                </a:solidFill>
                <a:latin typeface="+mj-ea"/>
                <a:ea typeface="+mj-ea"/>
              </a:rPr>
              <a:t>1300</a:t>
            </a:r>
            <a:r>
              <a:rPr lang="ja-JP" altLang="en-US" sz="4400" dirty="0">
                <a:solidFill>
                  <a:schemeClr val="tx1"/>
                </a:solidFill>
                <a:latin typeface="+mj-ea"/>
                <a:ea typeface="+mj-ea"/>
              </a:rPr>
              <a:t>万人</a:t>
            </a:r>
          </a:p>
        </p:txBody>
      </p:sp>
    </p:spTree>
    <p:extLst>
      <p:ext uri="{BB962C8B-B14F-4D97-AF65-F5344CB8AC3E}">
        <p14:creationId xmlns:p14="http://schemas.microsoft.com/office/powerpoint/2010/main" val="198288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header_0408.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正方形/長方形 7"/>
          <p:cNvSpPr/>
          <p:nvPr/>
        </p:nvSpPr>
        <p:spPr>
          <a:xfrm>
            <a:off x="195376" y="113978"/>
            <a:ext cx="2499184" cy="358216"/>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ACD86C07-1337-3D4F-AD36-E4D8D5A14BC3}"/>
              </a:ext>
            </a:extLst>
          </p:cNvPr>
          <p:cNvPicPr>
            <a:picLocks noChangeAspect="1"/>
          </p:cNvPicPr>
          <p:nvPr/>
        </p:nvPicPr>
        <p:blipFill>
          <a:blip r:embed="rId3"/>
          <a:stretch>
            <a:fillRect/>
          </a:stretch>
        </p:blipFill>
        <p:spPr>
          <a:xfrm>
            <a:off x="0" y="0"/>
            <a:ext cx="9144000" cy="3527292"/>
          </a:xfrm>
          <a:prstGeom prst="rect">
            <a:avLst/>
          </a:prstGeom>
        </p:spPr>
      </p:pic>
      <p:sp>
        <p:nvSpPr>
          <p:cNvPr id="5" name="テキスト ボックス 4"/>
          <p:cNvSpPr txBox="1"/>
          <p:nvPr/>
        </p:nvSpPr>
        <p:spPr>
          <a:xfrm>
            <a:off x="1196730" y="2951257"/>
            <a:ext cx="6750566" cy="1077218"/>
          </a:xfrm>
          <a:prstGeom prst="rect">
            <a:avLst/>
          </a:prstGeom>
          <a:noFill/>
        </p:spPr>
        <p:txBody>
          <a:bodyPr wrap="none" rtlCol="0">
            <a:spAutoFit/>
          </a:bodyPr>
          <a:lstStyle/>
          <a:p>
            <a:pPr algn="ctr"/>
            <a:r>
              <a:rPr lang="ja-JP" altLang="en-US" sz="3200" dirty="0">
                <a:solidFill>
                  <a:srgbClr val="00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腎疾患対策の更なる推進を目指して</a:t>
            </a:r>
            <a:endParaRPr lang="en-US" altLang="ja-JP" sz="3200" dirty="0">
              <a:solidFill>
                <a:srgbClr val="00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a:r>
              <a:rPr lang="ja-JP" altLang="en-US" sz="3200" dirty="0">
                <a:solidFill>
                  <a:srgbClr val="00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r>
              <a:rPr lang="en-US" altLang="ja-JP" sz="3200" dirty="0">
                <a:solidFill>
                  <a:srgbClr val="00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CKD</a:t>
            </a:r>
            <a:r>
              <a:rPr lang="ja-JP" altLang="en-US" sz="3200" dirty="0">
                <a:solidFill>
                  <a:srgbClr val="00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対策の今後の展開～</a:t>
            </a:r>
          </a:p>
        </p:txBody>
      </p:sp>
    </p:spTree>
    <p:extLst>
      <p:ext uri="{BB962C8B-B14F-4D97-AF65-F5344CB8AC3E}">
        <p14:creationId xmlns:p14="http://schemas.microsoft.com/office/powerpoint/2010/main" val="3133825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13318" y="25439"/>
            <a:ext cx="4094391" cy="369332"/>
          </a:xfrm>
          <a:prstGeom prst="rect">
            <a:avLst/>
          </a:prstGeom>
          <a:noFill/>
        </p:spPr>
        <p:txBody>
          <a:bodyPr wrap="none" rtlCol="0">
            <a:spAutoFit/>
          </a:bodyPr>
          <a:lstStyle/>
          <a:p>
            <a:r>
              <a:rPr lang="ja-JP" altLang="en-US" b="1" dirty="0">
                <a:solidFill>
                  <a:srgbClr val="FFFFFF"/>
                </a:solidFill>
                <a:latin typeface="+mj-ea"/>
                <a:ea typeface="+mj-ea"/>
              </a:rPr>
              <a:t>日本における</a:t>
            </a:r>
            <a:r>
              <a:rPr lang="en-US" altLang="ja-JP" b="1" dirty="0">
                <a:solidFill>
                  <a:srgbClr val="FFFFFF"/>
                </a:solidFill>
                <a:latin typeface="+mj-ea"/>
                <a:ea typeface="+mj-ea"/>
              </a:rPr>
              <a:t>CKD</a:t>
            </a:r>
            <a:r>
              <a:rPr lang="ja-JP" altLang="en-US" b="1" dirty="0">
                <a:solidFill>
                  <a:srgbClr val="FFFFFF"/>
                </a:solidFill>
                <a:latin typeface="+mj-ea"/>
                <a:ea typeface="+mj-ea"/>
              </a:rPr>
              <a:t>患者数</a:t>
            </a:r>
            <a:r>
              <a:rPr lang="en-US" altLang="ja-JP" b="1" dirty="0">
                <a:solidFill>
                  <a:srgbClr val="FFFFFF"/>
                </a:solidFill>
                <a:latin typeface="+mj-ea"/>
                <a:ea typeface="+mj-ea"/>
              </a:rPr>
              <a:t>(</a:t>
            </a:r>
            <a:r>
              <a:rPr lang="ja-JP" altLang="en-US" b="1" dirty="0">
                <a:solidFill>
                  <a:srgbClr val="FFFFFF"/>
                </a:solidFill>
                <a:latin typeface="+mj-ea"/>
                <a:ea typeface="+mj-ea"/>
              </a:rPr>
              <a:t>％</a:t>
            </a:r>
            <a:r>
              <a:rPr lang="en-US" altLang="ja-JP" b="1" dirty="0">
                <a:solidFill>
                  <a:srgbClr val="FFFFFF"/>
                </a:solidFill>
                <a:latin typeface="+mj-ea"/>
                <a:ea typeface="+mj-ea"/>
              </a:rPr>
              <a:t>)(20</a:t>
            </a:r>
            <a:r>
              <a:rPr lang="ja-JP" altLang="en-US" b="1" dirty="0">
                <a:solidFill>
                  <a:srgbClr val="FFFFFF"/>
                </a:solidFill>
                <a:latin typeface="+mj-ea"/>
                <a:ea typeface="+mj-ea"/>
              </a:rPr>
              <a:t>歳以上</a:t>
            </a:r>
            <a:r>
              <a:rPr lang="en-US" altLang="ja-JP" b="1" dirty="0">
                <a:solidFill>
                  <a:srgbClr val="FFFFFF"/>
                </a:solidFill>
                <a:latin typeface="+mj-ea"/>
                <a:ea typeface="+mj-ea"/>
              </a:rPr>
              <a:t>)</a:t>
            </a:r>
          </a:p>
        </p:txBody>
      </p:sp>
      <p:graphicFrame>
        <p:nvGraphicFramePr>
          <p:cNvPr id="5" name="Group 383"/>
          <p:cNvGraphicFramePr>
            <a:graphicFrameLocks noGrp="1"/>
          </p:cNvGraphicFramePr>
          <p:nvPr>
            <p:extLst>
              <p:ext uri="{D42A27DB-BD31-4B8C-83A1-F6EECF244321}">
                <p14:modId xmlns:p14="http://schemas.microsoft.com/office/powerpoint/2010/main" val="1879205787"/>
              </p:ext>
            </p:extLst>
          </p:nvPr>
        </p:nvGraphicFramePr>
        <p:xfrm>
          <a:off x="625475" y="977662"/>
          <a:ext cx="7889875" cy="4559303"/>
        </p:xfrm>
        <a:graphic>
          <a:graphicData uri="http://schemas.openxmlformats.org/drawingml/2006/table">
            <a:tbl>
              <a:tblPr/>
              <a:tblGrid>
                <a:gridCol w="1127125">
                  <a:extLst>
                    <a:ext uri="{9D8B030D-6E8A-4147-A177-3AD203B41FA5}">
                      <a16:colId xmlns:a16="http://schemas.microsoft.com/office/drawing/2014/main" val="20000"/>
                    </a:ext>
                  </a:extLst>
                </a:gridCol>
                <a:gridCol w="2254250">
                  <a:extLst>
                    <a:ext uri="{9D8B030D-6E8A-4147-A177-3AD203B41FA5}">
                      <a16:colId xmlns:a16="http://schemas.microsoft.com/office/drawing/2014/main" val="20001"/>
                    </a:ext>
                  </a:extLst>
                </a:gridCol>
                <a:gridCol w="1127125">
                  <a:extLst>
                    <a:ext uri="{9D8B030D-6E8A-4147-A177-3AD203B41FA5}">
                      <a16:colId xmlns:a16="http://schemas.microsoft.com/office/drawing/2014/main" val="20002"/>
                    </a:ext>
                  </a:extLst>
                </a:gridCol>
                <a:gridCol w="1127125">
                  <a:extLst>
                    <a:ext uri="{9D8B030D-6E8A-4147-A177-3AD203B41FA5}">
                      <a16:colId xmlns:a16="http://schemas.microsoft.com/office/drawing/2014/main" val="20003"/>
                    </a:ext>
                  </a:extLst>
                </a:gridCol>
                <a:gridCol w="1127125">
                  <a:extLst>
                    <a:ext uri="{9D8B030D-6E8A-4147-A177-3AD203B41FA5}">
                      <a16:colId xmlns:a16="http://schemas.microsoft.com/office/drawing/2014/main" val="20004"/>
                    </a:ext>
                  </a:extLst>
                </a:gridCol>
                <a:gridCol w="1127125">
                  <a:extLst>
                    <a:ext uri="{9D8B030D-6E8A-4147-A177-3AD203B41FA5}">
                      <a16:colId xmlns:a16="http://schemas.microsoft.com/office/drawing/2014/main" val="20005"/>
                    </a:ext>
                  </a:extLst>
                </a:gridCol>
              </a:tblGrid>
              <a:tr h="6524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GFR</a:t>
                      </a: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mj-ea"/>
                          <a:ea typeface="+mj-ea"/>
                          <a:cs typeface="HGP創英角ｺﾞｼｯｸUB" charset="0"/>
                        </a:rPr>
                        <a:t>ステージ</a:t>
                      </a:r>
                    </a:p>
                  </a:txBody>
                  <a:tcPr marL="0" marR="0" marT="0" marB="0" anchor="ctr" horzOverflow="overflow">
                    <a:lnL>
                      <a:noFill/>
                    </a:lnL>
                    <a:lnR w="19050" cap="flat" cmpd="sng" algn="ctr">
                      <a:solidFill>
                        <a:srgbClr val="969696"/>
                      </a:solidFill>
                      <a:prstDash val="sysDot"/>
                      <a:round/>
                      <a:headEnd type="none" w="med" len="med"/>
                      <a:tailEnd type="none" w="med" len="med"/>
                    </a:lnR>
                    <a:lnT w="28575" cap="flat" cmpd="sng" algn="ctr">
                      <a:solidFill>
                        <a:srgbClr val="969696"/>
                      </a:solidFill>
                      <a:prstDash val="solid"/>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D7FF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GFR</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(mL/</a:t>
                      </a:r>
                      <a:r>
                        <a:rPr kumimoji="1" lang="ja-JP" altLang="en-US" sz="1600" b="0" i="0" u="none" strike="noStrike" cap="none" normalizeH="0" baseline="0" dirty="0">
                          <a:ln>
                            <a:noFill/>
                          </a:ln>
                          <a:solidFill>
                            <a:schemeClr val="tx1"/>
                          </a:solidFill>
                          <a:effectLst/>
                          <a:latin typeface="+mj-ea"/>
                          <a:ea typeface="+mj-ea"/>
                          <a:cs typeface="HGP創英角ｺﾞｼｯｸUB" charset="0"/>
                        </a:rPr>
                        <a:t>分</a:t>
                      </a:r>
                      <a:r>
                        <a:rPr kumimoji="1" lang="en-US" altLang="ja-JP" sz="1600" b="0" i="0" u="none" strike="noStrike" cap="none" normalizeH="0" baseline="0" dirty="0">
                          <a:ln>
                            <a:noFill/>
                          </a:ln>
                          <a:solidFill>
                            <a:schemeClr val="tx1"/>
                          </a:solidFill>
                          <a:effectLst/>
                          <a:latin typeface="+mj-ea"/>
                          <a:ea typeface="+mj-ea"/>
                          <a:cs typeface="HGP創英角ｺﾞｼｯｸUB" charset="0"/>
                        </a:rPr>
                        <a:t>/1.73m</a:t>
                      </a:r>
                      <a:r>
                        <a:rPr kumimoji="1" lang="en-US" altLang="ja-JP" sz="1600" b="0" i="0" u="none" strike="noStrike" cap="none" normalizeH="0" baseline="30000" dirty="0">
                          <a:ln>
                            <a:noFill/>
                          </a:ln>
                          <a:solidFill>
                            <a:schemeClr val="tx1"/>
                          </a:solidFill>
                          <a:effectLst/>
                          <a:latin typeface="+mj-ea"/>
                          <a:ea typeface="+mj-ea"/>
                          <a:cs typeface="HGP創英角ｺﾞｼｯｸUB" charset="0"/>
                        </a:rPr>
                        <a:t>2</a:t>
                      </a:r>
                      <a:r>
                        <a:rPr kumimoji="1" lang="en-US" altLang="ja-JP" sz="1600" b="0" i="0" u="none" strike="noStrike" cap="none" normalizeH="0" baseline="0" dirty="0">
                          <a:ln>
                            <a:noFill/>
                          </a:ln>
                          <a:solidFill>
                            <a:schemeClr val="tx1"/>
                          </a:solidFill>
                          <a:effectLst/>
                          <a:latin typeface="+mj-ea"/>
                          <a:ea typeface="+mj-ea"/>
                          <a:cs typeface="HGP創英角ｺﾞｼｯｸUB" charset="0"/>
                        </a:rPr>
                        <a:t>)</a:t>
                      </a:r>
                    </a:p>
                  </a:txBody>
                  <a:tcPr marL="0" marR="0" marT="0" marB="0" anchor="ctr" horzOverflow="overflow">
                    <a:lnL w="19050" cap="flat" cmpd="sng" algn="ctr">
                      <a:solidFill>
                        <a:srgbClr val="969696"/>
                      </a:solidFill>
                      <a:prstDash val="sysDot"/>
                      <a:round/>
                      <a:headEnd type="none" w="med" len="med"/>
                      <a:tailEnd type="none" w="med" len="med"/>
                    </a:lnL>
                    <a:lnR w="19050" cap="flat" cmpd="sng" algn="ctr">
                      <a:solidFill>
                        <a:srgbClr val="969696"/>
                      </a:solidFill>
                      <a:prstDash val="sysDot"/>
                      <a:round/>
                      <a:headEnd type="none" w="med" len="med"/>
                      <a:tailEnd type="none" w="med" len="med"/>
                    </a:lnR>
                    <a:lnT w="28575" cap="flat" cmpd="sng" algn="ctr">
                      <a:solidFill>
                        <a:srgbClr val="969696"/>
                      </a:solidFill>
                      <a:prstDash val="solid"/>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D7FFD7"/>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mj-ea"/>
                          <a:ea typeface="+mj-ea"/>
                          <a:cs typeface="HGP創英角ｺﾞｼｯｸUB" charset="0"/>
                        </a:rPr>
                        <a:t>尿蛋白</a:t>
                      </a: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mj-ea"/>
                          <a:ea typeface="+mj-ea"/>
                          <a:cs typeface="HGP創英角ｺﾞｼｯｸUB" charset="0"/>
                        </a:rPr>
                        <a:t>－～</a:t>
                      </a:r>
                      <a:r>
                        <a:rPr kumimoji="1" lang="en-US" altLang="ja-JP" sz="1600" b="0" i="0" u="none" strike="noStrike" cap="none" normalizeH="0" baseline="0" dirty="0">
                          <a:ln>
                            <a:noFill/>
                          </a:ln>
                          <a:solidFill>
                            <a:schemeClr val="tx1"/>
                          </a:solidFill>
                          <a:effectLst/>
                          <a:latin typeface="+mj-ea"/>
                          <a:ea typeface="+mj-ea"/>
                          <a:cs typeface="HGP創英角ｺﾞｼｯｸUB" charset="0"/>
                        </a:rPr>
                        <a:t>±</a:t>
                      </a:r>
                    </a:p>
                  </a:txBody>
                  <a:tcPr marL="0" marR="0" marT="0" marB="0" anchor="ctr" horzOverflow="overflow">
                    <a:lnL w="19050" cap="flat" cmpd="sng" algn="ctr">
                      <a:solidFill>
                        <a:srgbClr val="969696"/>
                      </a:solidFill>
                      <a:prstDash val="sysDot"/>
                      <a:round/>
                      <a:headEnd type="none" w="med" len="med"/>
                      <a:tailEnd type="none" w="med" len="med"/>
                    </a:lnL>
                    <a:lnR w="19050" cap="flat" cmpd="sng" algn="ctr">
                      <a:solidFill>
                        <a:srgbClr val="969696"/>
                      </a:solidFill>
                      <a:prstDash val="sysDot"/>
                      <a:round/>
                      <a:headEnd type="none" w="med" len="med"/>
                      <a:tailEnd type="none" w="med" len="med"/>
                    </a:lnR>
                    <a:lnT w="28575" cap="flat" cmpd="sng" algn="ctr">
                      <a:solidFill>
                        <a:srgbClr val="969696"/>
                      </a:solidFill>
                      <a:prstDash val="solid"/>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D7FFD7"/>
                    </a:solidFill>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mj-ea"/>
                          <a:ea typeface="+mj-ea"/>
                          <a:cs typeface="HGP創英角ｺﾞｼｯｸUB" charset="0"/>
                        </a:rPr>
                        <a:t>尿蛋白</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1</a:t>
                      </a:r>
                      <a:r>
                        <a:rPr kumimoji="1" lang="ja-JP" altLang="en-US" sz="1600" b="0" i="0" u="none" strike="noStrike" cap="none" normalizeH="0" baseline="0" dirty="0">
                          <a:ln>
                            <a:noFill/>
                          </a:ln>
                          <a:solidFill>
                            <a:schemeClr val="tx1"/>
                          </a:solidFill>
                          <a:effectLst/>
                          <a:latin typeface="+mj-ea"/>
                          <a:ea typeface="+mj-ea"/>
                          <a:cs typeface="HGP創英角ｺﾞｼｯｸUB" charset="0"/>
                        </a:rPr>
                        <a:t>＋以上</a:t>
                      </a:r>
                    </a:p>
                  </a:txBody>
                  <a:tcPr marL="0" marR="0" marT="0" marB="0" anchor="ctr" horzOverflow="overflow">
                    <a:lnL w="19050" cap="flat" cmpd="sng" algn="ctr">
                      <a:solidFill>
                        <a:srgbClr val="969696"/>
                      </a:solidFill>
                      <a:prstDash val="sysDot"/>
                      <a:round/>
                      <a:headEnd type="none" w="med" len="med"/>
                      <a:tailEnd type="none" w="med" len="med"/>
                    </a:lnL>
                    <a:lnR>
                      <a:noFill/>
                    </a:lnR>
                    <a:lnT w="28575" cap="flat" cmpd="sng" algn="ctr">
                      <a:solidFill>
                        <a:srgbClr val="969696"/>
                      </a:solidFill>
                      <a:prstDash val="solid"/>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D7FFD7"/>
                    </a:solidFill>
                  </a:tcPr>
                </a:tc>
                <a:tc hMerge="1">
                  <a:txBody>
                    <a:bodyPr/>
                    <a:lstStyle/>
                    <a:p>
                      <a:endParaRPr kumimoji="1" lang="ja-JP" altLang="en-US"/>
                    </a:p>
                  </a:txBody>
                  <a:tcPr/>
                </a:tc>
                <a:extLst>
                  <a:ext uri="{0D108BD9-81ED-4DB2-BD59-A6C34878D82A}">
                    <a16:rowId xmlns:a16="http://schemas.microsoft.com/office/drawing/2014/main" val="10000"/>
                  </a:ext>
                </a:extLst>
              </a:tr>
              <a:tr h="649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G1</a:t>
                      </a:r>
                    </a:p>
                  </a:txBody>
                  <a:tcPr marL="0" marR="0" marT="0" marB="0" anchor="ctr" horzOverflow="overflow">
                    <a:lnL>
                      <a:noFill/>
                    </a:lnL>
                    <a:lnR w="19050" cap="flat" cmpd="sng" algn="ctr">
                      <a:solidFill>
                        <a:srgbClr val="969696"/>
                      </a:solidFill>
                      <a:prstDash val="sysDot"/>
                      <a:round/>
                      <a:headEnd type="none" w="med" len="med"/>
                      <a:tailEnd type="none" w="med" len="med"/>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D7FFD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≧90</a:t>
                      </a:r>
                    </a:p>
                  </a:txBody>
                  <a:tcPr marL="0" marR="0" marT="0" marB="0" anchor="ctr" horzOverflow="overflow">
                    <a:lnL w="19050" cap="flat" cmpd="sng" algn="ctr">
                      <a:solidFill>
                        <a:srgbClr val="969696"/>
                      </a:solidFill>
                      <a:prstDash val="sysDot"/>
                      <a:round/>
                      <a:headEnd type="none" w="med" len="med"/>
                      <a:tailEnd type="none" w="med" len="med"/>
                    </a:lnL>
                    <a:lnR w="19050" cap="flat" cmpd="sng" algn="ctr">
                      <a:solidFill>
                        <a:srgbClr val="969696"/>
                      </a:solidFill>
                      <a:prstDash val="sysDot"/>
                      <a:round/>
                      <a:headEnd type="none" w="med" len="med"/>
                      <a:tailEnd type="none" w="med" len="med"/>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FFFFCC"/>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2,803</a:t>
                      </a:r>
                      <a:r>
                        <a:rPr kumimoji="1" lang="ja-JP" altLang="en-US" sz="1600" b="0" i="0" u="none" strike="noStrike" cap="none" normalizeH="0" baseline="0" dirty="0">
                          <a:ln>
                            <a:noFill/>
                          </a:ln>
                          <a:solidFill>
                            <a:schemeClr val="tx1"/>
                          </a:solidFill>
                          <a:effectLst/>
                          <a:latin typeface="+mj-ea"/>
                          <a:ea typeface="+mj-ea"/>
                          <a:cs typeface="HGP創英角ｺﾞｼｯｸUB" charset="0"/>
                        </a:rPr>
                        <a:t>万人</a:t>
                      </a:r>
                    </a:p>
                  </a:txBody>
                  <a:tcPr marL="0" marR="0" marT="0" marB="0" anchor="ctr" horzOverflow="overflow">
                    <a:lnL w="19050" cap="flat" cmpd="sng" algn="ctr">
                      <a:solidFill>
                        <a:srgbClr val="969696"/>
                      </a:solidFill>
                      <a:prstDash val="sysDot"/>
                      <a:round/>
                      <a:headEnd type="none" w="med" len="med"/>
                      <a:tailEnd type="none" w="med" len="med"/>
                    </a:lnL>
                    <a:lnR w="19050" cap="flat" cmpd="sng" algn="ctr">
                      <a:solidFill>
                        <a:srgbClr val="969696"/>
                      </a:solidFill>
                      <a:prstDash val="sysDot"/>
                      <a:round/>
                      <a:headEnd type="none" w="med" len="med"/>
                      <a:tailEnd type="none" w="med" len="med"/>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FFFFCC"/>
                    </a:solidFill>
                  </a:tcPr>
                </a:tc>
                <a:tc hMerge="1">
                  <a:txBody>
                    <a:bodyPr/>
                    <a:lstStyle/>
                    <a:p>
                      <a:endParaRPr kumimoji="1" lang="ja-JP" altLang="en-US"/>
                    </a:p>
                  </a:txBody>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61</a:t>
                      </a:r>
                      <a:r>
                        <a:rPr kumimoji="1" lang="ja-JP" altLang="en-US" sz="1600" b="0" i="0" u="none" strike="noStrike" cap="none" normalizeH="0" baseline="0" dirty="0">
                          <a:ln>
                            <a:noFill/>
                          </a:ln>
                          <a:solidFill>
                            <a:schemeClr val="tx1"/>
                          </a:solidFill>
                          <a:effectLst/>
                          <a:latin typeface="+mj-ea"/>
                          <a:ea typeface="+mj-ea"/>
                          <a:cs typeface="HGP創英角ｺﾞｼｯｸUB" charset="0"/>
                        </a:rPr>
                        <a:t>万人</a:t>
                      </a:r>
                    </a:p>
                  </a:txBody>
                  <a:tcPr marL="0" marR="0" marT="0" marB="0" anchor="ctr" horzOverflow="overflow">
                    <a:lnL w="19050" cap="flat" cmpd="sng" algn="ctr">
                      <a:solidFill>
                        <a:srgbClr val="969696"/>
                      </a:solidFill>
                      <a:prstDash val="sysDot"/>
                      <a:round/>
                      <a:headEnd type="none" w="med" len="med"/>
                      <a:tailEnd type="none" w="med" len="med"/>
                    </a:lnL>
                    <a:lnR>
                      <a:noFill/>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FF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(0.6</a:t>
                      </a:r>
                      <a:r>
                        <a:rPr kumimoji="1" lang="ja-JP" altLang="en-US" sz="1600" b="0" i="0" u="none" strike="noStrike" cap="none" normalizeH="0" baseline="0" dirty="0">
                          <a:ln>
                            <a:noFill/>
                          </a:ln>
                          <a:solidFill>
                            <a:schemeClr val="tx1"/>
                          </a:solidFill>
                          <a:effectLst/>
                          <a:latin typeface="+mj-ea"/>
                          <a:ea typeface="+mj-ea"/>
                          <a:cs typeface="HGP創英角ｺﾞｼｯｸUB" charset="0"/>
                        </a:rPr>
                        <a:t>％</a:t>
                      </a:r>
                      <a:r>
                        <a:rPr kumimoji="1" lang="en-US" altLang="ja-JP" sz="1600" b="0" i="0" u="none" strike="noStrike" cap="none" normalizeH="0" baseline="0" dirty="0">
                          <a:ln>
                            <a:noFill/>
                          </a:ln>
                          <a:solidFill>
                            <a:schemeClr val="tx1"/>
                          </a:solidFill>
                          <a:effectLst/>
                          <a:latin typeface="+mj-ea"/>
                          <a:ea typeface="+mj-ea"/>
                          <a:cs typeface="HGP創英角ｺﾞｼｯｸUB" charset="0"/>
                        </a:rPr>
                        <a:t>)</a:t>
                      </a:r>
                    </a:p>
                  </a:txBody>
                  <a:tcPr marL="0" marR="0" marT="0" marB="0" anchor="ctr" horzOverflow="overflow">
                    <a:lnL>
                      <a:noFill/>
                    </a:lnL>
                    <a:lnR>
                      <a:noFill/>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FFDDDD"/>
                    </a:solidFill>
                  </a:tcPr>
                </a:tc>
                <a:extLst>
                  <a:ext uri="{0D108BD9-81ED-4DB2-BD59-A6C34878D82A}">
                    <a16:rowId xmlns:a16="http://schemas.microsoft.com/office/drawing/2014/main" val="10001"/>
                  </a:ext>
                </a:extLst>
              </a:tr>
              <a:tr h="6524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G2</a:t>
                      </a:r>
                    </a:p>
                  </a:txBody>
                  <a:tcPr marL="0" marR="0" marT="0" marB="0" anchor="ctr" horzOverflow="overflow">
                    <a:lnL>
                      <a:noFill/>
                    </a:lnL>
                    <a:lnR w="19050" cap="flat" cmpd="sng" algn="ctr">
                      <a:solidFill>
                        <a:srgbClr val="969696"/>
                      </a:solidFill>
                      <a:prstDash val="sysDot"/>
                      <a:round/>
                      <a:headEnd type="none" w="med" len="med"/>
                      <a:tailEnd type="none" w="med" len="med"/>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D7FFD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60</a:t>
                      </a:r>
                      <a:r>
                        <a:rPr kumimoji="1" lang="ja-JP" altLang="en-US" sz="1600" b="0" i="0" u="none" strike="noStrike" cap="none" normalizeH="0" baseline="0" dirty="0">
                          <a:ln>
                            <a:noFill/>
                          </a:ln>
                          <a:solidFill>
                            <a:schemeClr val="tx1"/>
                          </a:solidFill>
                          <a:effectLst/>
                          <a:latin typeface="+mj-ea"/>
                          <a:ea typeface="+mj-ea"/>
                          <a:cs typeface="HGP創英角ｺﾞｼｯｸUB" charset="0"/>
                        </a:rPr>
                        <a:t>～</a:t>
                      </a:r>
                      <a:r>
                        <a:rPr kumimoji="1" lang="en-US" altLang="ja-JP" sz="1600" b="0" i="0" u="none" strike="noStrike" cap="none" normalizeH="0" baseline="0" dirty="0">
                          <a:ln>
                            <a:noFill/>
                          </a:ln>
                          <a:solidFill>
                            <a:schemeClr val="tx1"/>
                          </a:solidFill>
                          <a:effectLst/>
                          <a:latin typeface="+mj-ea"/>
                          <a:ea typeface="+mj-ea"/>
                          <a:cs typeface="HGP創英角ｺﾞｼｯｸUB" charset="0"/>
                        </a:rPr>
                        <a:t>89</a:t>
                      </a:r>
                    </a:p>
                  </a:txBody>
                  <a:tcPr marL="0" marR="0" marT="0" marB="0" anchor="ctr" horzOverflow="overflow">
                    <a:lnL w="19050" cap="flat" cmpd="sng" algn="ctr">
                      <a:solidFill>
                        <a:srgbClr val="969696"/>
                      </a:solidFill>
                      <a:prstDash val="sysDot"/>
                      <a:round/>
                      <a:headEnd type="none" w="med" len="med"/>
                      <a:tailEnd type="none" w="med" len="med"/>
                    </a:lnL>
                    <a:lnR w="19050" cap="flat" cmpd="sng" algn="ctr">
                      <a:solidFill>
                        <a:srgbClr val="969696"/>
                      </a:solidFill>
                      <a:prstDash val="sysDot"/>
                      <a:round/>
                      <a:headEnd type="none" w="med" len="med"/>
                      <a:tailEnd type="none" w="med" len="med"/>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FFFFCC"/>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6,187</a:t>
                      </a:r>
                      <a:r>
                        <a:rPr kumimoji="1" lang="ja-JP" altLang="en-US" sz="1600" b="0" i="0" u="none" strike="noStrike" cap="none" normalizeH="0" baseline="0" dirty="0">
                          <a:ln>
                            <a:noFill/>
                          </a:ln>
                          <a:solidFill>
                            <a:schemeClr val="tx1"/>
                          </a:solidFill>
                          <a:effectLst/>
                          <a:latin typeface="+mj-ea"/>
                          <a:ea typeface="+mj-ea"/>
                          <a:cs typeface="HGP創英角ｺﾞｼｯｸUB" charset="0"/>
                        </a:rPr>
                        <a:t>万人</a:t>
                      </a:r>
                    </a:p>
                  </a:txBody>
                  <a:tcPr marL="0" marR="0" marT="0" marB="0" anchor="ctr" horzOverflow="overflow">
                    <a:lnL w="19050" cap="flat" cmpd="sng" algn="ctr">
                      <a:solidFill>
                        <a:srgbClr val="969696"/>
                      </a:solidFill>
                      <a:prstDash val="sysDot"/>
                      <a:round/>
                      <a:headEnd type="none" w="med" len="med"/>
                      <a:tailEnd type="none" w="med" len="med"/>
                    </a:lnL>
                    <a:lnR w="19050" cap="flat" cmpd="sng" algn="ctr">
                      <a:solidFill>
                        <a:srgbClr val="969696"/>
                      </a:solidFill>
                      <a:prstDash val="sysDot"/>
                      <a:round/>
                      <a:headEnd type="none" w="med" len="med"/>
                      <a:tailEnd type="none" w="med" len="med"/>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FFFFCC"/>
                    </a:solidFill>
                  </a:tcPr>
                </a:tc>
                <a:tc hMerge="1">
                  <a:txBody>
                    <a:bodyPr/>
                    <a:lstStyle/>
                    <a:p>
                      <a:endParaRPr kumimoji="1" lang="ja-JP" altLang="en-US"/>
                    </a:p>
                  </a:txBody>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171</a:t>
                      </a:r>
                      <a:r>
                        <a:rPr kumimoji="1" lang="ja-JP" altLang="en-US" sz="1600" b="0" i="0" u="none" strike="noStrike" cap="none" normalizeH="0" baseline="0" dirty="0">
                          <a:ln>
                            <a:noFill/>
                          </a:ln>
                          <a:solidFill>
                            <a:schemeClr val="tx1"/>
                          </a:solidFill>
                          <a:effectLst/>
                          <a:latin typeface="+mj-ea"/>
                          <a:ea typeface="+mj-ea"/>
                          <a:cs typeface="HGP創英角ｺﾞｼｯｸUB" charset="0"/>
                        </a:rPr>
                        <a:t>万人</a:t>
                      </a:r>
                    </a:p>
                  </a:txBody>
                  <a:tcPr marL="0" marR="0" marT="0" marB="0" anchor="ctr" horzOverflow="overflow">
                    <a:lnL w="19050" cap="flat" cmpd="sng" algn="ctr">
                      <a:solidFill>
                        <a:srgbClr val="969696"/>
                      </a:solidFill>
                      <a:prstDash val="sysDot"/>
                      <a:round/>
                      <a:headEnd type="none" w="med" len="med"/>
                      <a:tailEnd type="none" w="med" len="med"/>
                    </a:lnL>
                    <a:lnR>
                      <a:noFill/>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FF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(1.7</a:t>
                      </a:r>
                      <a:r>
                        <a:rPr kumimoji="1" lang="ja-JP" altLang="en-US" sz="1600" b="0" i="0" u="none" strike="noStrike" cap="none" normalizeH="0" baseline="0" dirty="0">
                          <a:ln>
                            <a:noFill/>
                          </a:ln>
                          <a:solidFill>
                            <a:schemeClr val="tx1"/>
                          </a:solidFill>
                          <a:effectLst/>
                          <a:latin typeface="+mj-ea"/>
                          <a:ea typeface="+mj-ea"/>
                          <a:cs typeface="HGP創英角ｺﾞｼｯｸUB" charset="0"/>
                        </a:rPr>
                        <a:t>％</a:t>
                      </a:r>
                      <a:r>
                        <a:rPr kumimoji="1" lang="en-US" altLang="ja-JP" sz="1600" b="0" i="0" u="none" strike="noStrike" cap="none" normalizeH="0" baseline="0" dirty="0">
                          <a:ln>
                            <a:noFill/>
                          </a:ln>
                          <a:solidFill>
                            <a:schemeClr val="tx1"/>
                          </a:solidFill>
                          <a:effectLst/>
                          <a:latin typeface="+mj-ea"/>
                          <a:ea typeface="+mj-ea"/>
                          <a:cs typeface="HGP創英角ｺﾞｼｯｸUB" charset="0"/>
                        </a:rPr>
                        <a:t>)</a:t>
                      </a:r>
                    </a:p>
                  </a:txBody>
                  <a:tcPr marL="0" marR="0" marT="0" marB="0" anchor="ctr" horzOverflow="overflow">
                    <a:lnL>
                      <a:noFill/>
                    </a:lnL>
                    <a:lnR>
                      <a:noFill/>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FFDDDD"/>
                    </a:solidFill>
                  </a:tcPr>
                </a:tc>
                <a:extLst>
                  <a:ext uri="{0D108BD9-81ED-4DB2-BD59-A6C34878D82A}">
                    <a16:rowId xmlns:a16="http://schemas.microsoft.com/office/drawing/2014/main" val="10002"/>
                  </a:ext>
                </a:extLst>
              </a:tr>
              <a:tr h="6508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G3a</a:t>
                      </a:r>
                    </a:p>
                  </a:txBody>
                  <a:tcPr marL="0" marR="0" marT="0" marB="0" anchor="ctr" horzOverflow="overflow">
                    <a:lnL>
                      <a:noFill/>
                    </a:lnL>
                    <a:lnR w="19050" cap="flat" cmpd="sng" algn="ctr">
                      <a:solidFill>
                        <a:srgbClr val="969696"/>
                      </a:solidFill>
                      <a:prstDash val="sysDot"/>
                      <a:round/>
                      <a:headEnd type="none" w="med" len="med"/>
                      <a:tailEnd type="none" w="med" len="med"/>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D7FFD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45</a:t>
                      </a:r>
                      <a:r>
                        <a:rPr kumimoji="1" lang="ja-JP" altLang="en-US" sz="1600" b="0" i="0" u="none" strike="noStrike" cap="none" normalizeH="0" baseline="0" dirty="0">
                          <a:ln>
                            <a:noFill/>
                          </a:ln>
                          <a:solidFill>
                            <a:schemeClr val="tx1"/>
                          </a:solidFill>
                          <a:effectLst/>
                          <a:latin typeface="+mj-ea"/>
                          <a:ea typeface="+mj-ea"/>
                          <a:cs typeface="HGP創英角ｺﾞｼｯｸUB" charset="0"/>
                        </a:rPr>
                        <a:t>～</a:t>
                      </a:r>
                      <a:r>
                        <a:rPr kumimoji="1" lang="en-US" altLang="ja-JP" sz="1600" b="0" i="0" u="none" strike="noStrike" cap="none" normalizeH="0" baseline="0" dirty="0">
                          <a:ln>
                            <a:noFill/>
                          </a:ln>
                          <a:solidFill>
                            <a:schemeClr val="tx1"/>
                          </a:solidFill>
                          <a:effectLst/>
                          <a:latin typeface="+mj-ea"/>
                          <a:ea typeface="+mj-ea"/>
                          <a:cs typeface="HGP創英角ｺﾞｼｯｸUB" charset="0"/>
                        </a:rPr>
                        <a:t>59</a:t>
                      </a:r>
                    </a:p>
                  </a:txBody>
                  <a:tcPr marL="0" marR="0" marT="0" marB="0" anchor="ctr" horzOverflow="overflow">
                    <a:lnL w="19050" cap="flat" cmpd="sng" algn="ctr">
                      <a:solidFill>
                        <a:srgbClr val="969696"/>
                      </a:solidFill>
                      <a:prstDash val="sysDot"/>
                      <a:round/>
                      <a:headEnd type="none" w="med" len="med"/>
                      <a:tailEnd type="none" w="med" len="med"/>
                    </a:lnL>
                    <a:lnR w="19050" cap="flat" cmpd="sng" algn="ctr">
                      <a:solidFill>
                        <a:srgbClr val="969696"/>
                      </a:solidFill>
                      <a:prstDash val="sysDot"/>
                      <a:round/>
                      <a:headEnd type="none" w="med" len="med"/>
                      <a:tailEnd type="none" w="med" len="med"/>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886</a:t>
                      </a:r>
                      <a:r>
                        <a:rPr kumimoji="1" lang="ja-JP" altLang="en-US" sz="1600" b="0" i="0" u="none" strike="noStrike" cap="none" normalizeH="0" baseline="0" dirty="0">
                          <a:ln>
                            <a:noFill/>
                          </a:ln>
                          <a:solidFill>
                            <a:schemeClr val="tx1"/>
                          </a:solidFill>
                          <a:effectLst/>
                          <a:latin typeface="+mj-ea"/>
                          <a:ea typeface="+mj-ea"/>
                          <a:cs typeface="HGP創英角ｺﾞｼｯｸUB" charset="0"/>
                        </a:rPr>
                        <a:t>万人</a:t>
                      </a:r>
                    </a:p>
                  </a:txBody>
                  <a:tcPr marL="0" marR="0" marT="0" marB="0" anchor="ctr" horzOverflow="overflow">
                    <a:lnL w="19050" cap="flat" cmpd="sng" algn="ctr">
                      <a:solidFill>
                        <a:srgbClr val="969696"/>
                      </a:solidFill>
                      <a:prstDash val="sysDot"/>
                      <a:round/>
                      <a:headEnd type="none" w="med" len="med"/>
                      <a:tailEnd type="none" w="med" len="med"/>
                    </a:lnL>
                    <a:lnR>
                      <a:noFill/>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FF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(8.6</a:t>
                      </a:r>
                      <a:r>
                        <a:rPr kumimoji="1" lang="ja-JP" altLang="en-US" sz="1600" b="0" i="0" u="none" strike="noStrike" cap="none" normalizeH="0" baseline="0" dirty="0">
                          <a:ln>
                            <a:noFill/>
                          </a:ln>
                          <a:solidFill>
                            <a:schemeClr val="tx1"/>
                          </a:solidFill>
                          <a:effectLst/>
                          <a:latin typeface="+mj-ea"/>
                          <a:ea typeface="+mj-ea"/>
                          <a:cs typeface="HGP創英角ｺﾞｼｯｸUB" charset="0"/>
                        </a:rPr>
                        <a:t>％</a:t>
                      </a:r>
                      <a:r>
                        <a:rPr kumimoji="1" lang="en-US" altLang="ja-JP" sz="1600" b="0" i="0" u="none" strike="noStrike" cap="none" normalizeH="0" baseline="0" dirty="0">
                          <a:ln>
                            <a:noFill/>
                          </a:ln>
                          <a:solidFill>
                            <a:schemeClr val="tx1"/>
                          </a:solidFill>
                          <a:effectLst/>
                          <a:latin typeface="+mj-ea"/>
                          <a:ea typeface="+mj-ea"/>
                          <a:cs typeface="HGP創英角ｺﾞｼｯｸUB" charset="0"/>
                        </a:rPr>
                        <a:t>)</a:t>
                      </a:r>
                    </a:p>
                  </a:txBody>
                  <a:tcPr marL="0" marR="0" marT="0" marB="0" anchor="ctr" horzOverflow="overflow">
                    <a:lnL>
                      <a:noFill/>
                    </a:lnL>
                    <a:lnR w="19050" cap="flat" cmpd="sng" algn="ctr">
                      <a:solidFill>
                        <a:srgbClr val="969696"/>
                      </a:solidFill>
                      <a:prstDash val="sysDot"/>
                      <a:round/>
                      <a:headEnd type="none" w="med" len="med"/>
                      <a:tailEnd type="none" w="med" len="med"/>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FFDDDD"/>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58</a:t>
                      </a:r>
                      <a:r>
                        <a:rPr kumimoji="1" lang="ja-JP" altLang="en-US" sz="1600" b="0" i="0" u="none" strike="noStrike" cap="none" normalizeH="0" baseline="0" dirty="0">
                          <a:ln>
                            <a:noFill/>
                          </a:ln>
                          <a:solidFill>
                            <a:schemeClr val="tx1"/>
                          </a:solidFill>
                          <a:effectLst/>
                          <a:latin typeface="+mj-ea"/>
                          <a:ea typeface="+mj-ea"/>
                          <a:cs typeface="HGP創英角ｺﾞｼｯｸUB" charset="0"/>
                        </a:rPr>
                        <a:t>万人</a:t>
                      </a:r>
                    </a:p>
                  </a:txBody>
                  <a:tcPr marL="0" marR="0" marT="0" marB="0" anchor="ctr" horzOverflow="overflow">
                    <a:lnL w="19050" cap="flat" cmpd="sng" algn="ctr">
                      <a:solidFill>
                        <a:srgbClr val="969696"/>
                      </a:solidFill>
                      <a:prstDash val="sysDot"/>
                      <a:round/>
                      <a:headEnd type="none" w="med" len="med"/>
                      <a:tailEnd type="none" w="med" len="med"/>
                    </a:lnL>
                    <a:lnR>
                      <a:noFill/>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FF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(0.6</a:t>
                      </a:r>
                      <a:r>
                        <a:rPr kumimoji="1" lang="ja-JP" altLang="en-US" sz="1600" b="0" i="0" u="none" strike="noStrike" cap="none" normalizeH="0" baseline="0" dirty="0">
                          <a:ln>
                            <a:noFill/>
                          </a:ln>
                          <a:solidFill>
                            <a:schemeClr val="tx1"/>
                          </a:solidFill>
                          <a:effectLst/>
                          <a:latin typeface="+mj-ea"/>
                          <a:ea typeface="+mj-ea"/>
                          <a:cs typeface="HGP創英角ｺﾞｼｯｸUB" charset="0"/>
                        </a:rPr>
                        <a:t>％</a:t>
                      </a:r>
                      <a:r>
                        <a:rPr kumimoji="1" lang="en-US" altLang="ja-JP" sz="1600" b="0" i="0" u="none" strike="noStrike" cap="none" normalizeH="0" baseline="0" dirty="0">
                          <a:ln>
                            <a:noFill/>
                          </a:ln>
                          <a:solidFill>
                            <a:schemeClr val="tx1"/>
                          </a:solidFill>
                          <a:effectLst/>
                          <a:latin typeface="+mj-ea"/>
                          <a:ea typeface="+mj-ea"/>
                          <a:cs typeface="HGP創英角ｺﾞｼｯｸUB" charset="0"/>
                        </a:rPr>
                        <a:t>)</a:t>
                      </a:r>
                    </a:p>
                  </a:txBody>
                  <a:tcPr marL="0" marR="0" marT="0" marB="0" anchor="ctr" horzOverflow="overflow">
                    <a:lnL>
                      <a:noFill/>
                    </a:lnL>
                    <a:lnR>
                      <a:noFill/>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FFDDDD"/>
                    </a:solidFill>
                  </a:tcPr>
                </a:tc>
                <a:extLst>
                  <a:ext uri="{0D108BD9-81ED-4DB2-BD59-A6C34878D82A}">
                    <a16:rowId xmlns:a16="http://schemas.microsoft.com/office/drawing/2014/main" val="10003"/>
                  </a:ext>
                </a:extLst>
              </a:tr>
              <a:tr h="6524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G3b</a:t>
                      </a:r>
                    </a:p>
                  </a:txBody>
                  <a:tcPr marL="0" marR="0" marT="0" marB="0" anchor="ctr" horzOverflow="overflow">
                    <a:lnL>
                      <a:noFill/>
                    </a:lnL>
                    <a:lnR w="19050" cap="flat" cmpd="sng" algn="ctr">
                      <a:solidFill>
                        <a:srgbClr val="969696"/>
                      </a:solidFill>
                      <a:prstDash val="sysDot"/>
                      <a:round/>
                      <a:headEnd type="none" w="med" len="med"/>
                      <a:tailEnd type="none" w="med" len="med"/>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D7FFD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30</a:t>
                      </a:r>
                      <a:r>
                        <a:rPr kumimoji="1" lang="ja-JP" altLang="en-US" sz="1600" b="0" i="0" u="none" strike="noStrike" cap="none" normalizeH="0" baseline="0" dirty="0">
                          <a:ln>
                            <a:noFill/>
                          </a:ln>
                          <a:solidFill>
                            <a:schemeClr val="tx1"/>
                          </a:solidFill>
                          <a:effectLst/>
                          <a:latin typeface="+mj-ea"/>
                          <a:ea typeface="+mj-ea"/>
                          <a:cs typeface="HGP創英角ｺﾞｼｯｸUB" charset="0"/>
                        </a:rPr>
                        <a:t>～</a:t>
                      </a:r>
                      <a:r>
                        <a:rPr kumimoji="1" lang="en-US" altLang="ja-JP" sz="1600" b="0" i="0" u="none" strike="noStrike" cap="none" normalizeH="0" baseline="0" dirty="0">
                          <a:ln>
                            <a:noFill/>
                          </a:ln>
                          <a:solidFill>
                            <a:schemeClr val="tx1"/>
                          </a:solidFill>
                          <a:effectLst/>
                          <a:latin typeface="+mj-ea"/>
                          <a:ea typeface="+mj-ea"/>
                          <a:cs typeface="HGP創英角ｺﾞｼｯｸUB" charset="0"/>
                        </a:rPr>
                        <a:t>44</a:t>
                      </a:r>
                    </a:p>
                  </a:txBody>
                  <a:tcPr marL="0" marR="0" marT="0" marB="0" anchor="ctr" horzOverflow="overflow">
                    <a:lnL w="19050" cap="flat" cmpd="sng" algn="ctr">
                      <a:solidFill>
                        <a:srgbClr val="969696"/>
                      </a:solidFill>
                      <a:prstDash val="sysDot"/>
                      <a:round/>
                      <a:headEnd type="none" w="med" len="med"/>
                      <a:tailEnd type="none" w="med" len="med"/>
                    </a:lnL>
                    <a:lnR w="19050" cap="flat" cmpd="sng" algn="ctr">
                      <a:solidFill>
                        <a:srgbClr val="969696"/>
                      </a:solidFill>
                      <a:prstDash val="sysDot"/>
                      <a:round/>
                      <a:headEnd type="none" w="med" len="med"/>
                      <a:tailEnd type="none" w="med" len="med"/>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106</a:t>
                      </a:r>
                      <a:r>
                        <a:rPr kumimoji="1" lang="ja-JP" altLang="en-US" sz="1600" b="0" i="0" u="none" strike="noStrike" cap="none" normalizeH="0" baseline="0" dirty="0">
                          <a:ln>
                            <a:noFill/>
                          </a:ln>
                          <a:solidFill>
                            <a:schemeClr val="tx1"/>
                          </a:solidFill>
                          <a:effectLst/>
                          <a:latin typeface="+mj-ea"/>
                          <a:ea typeface="+mj-ea"/>
                          <a:cs typeface="HGP創英角ｺﾞｼｯｸUB" charset="0"/>
                        </a:rPr>
                        <a:t>万人</a:t>
                      </a:r>
                    </a:p>
                  </a:txBody>
                  <a:tcPr marL="0" marR="0" marT="0" marB="0" anchor="ctr" horzOverflow="overflow">
                    <a:lnL w="19050" cap="flat" cmpd="sng" algn="ctr">
                      <a:solidFill>
                        <a:srgbClr val="969696"/>
                      </a:solidFill>
                      <a:prstDash val="sysDot"/>
                      <a:round/>
                      <a:headEnd type="none" w="med" len="med"/>
                      <a:tailEnd type="none" w="med" len="med"/>
                    </a:lnL>
                    <a:lnR>
                      <a:noFill/>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FF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(1.0</a:t>
                      </a:r>
                      <a:r>
                        <a:rPr kumimoji="1" lang="ja-JP" altLang="en-US" sz="1600" b="0" i="0" u="none" strike="noStrike" cap="none" normalizeH="0" baseline="0" dirty="0">
                          <a:ln>
                            <a:noFill/>
                          </a:ln>
                          <a:solidFill>
                            <a:schemeClr val="tx1"/>
                          </a:solidFill>
                          <a:effectLst/>
                          <a:latin typeface="+mj-ea"/>
                          <a:ea typeface="+mj-ea"/>
                          <a:cs typeface="HGP創英角ｺﾞｼｯｸUB" charset="0"/>
                        </a:rPr>
                        <a:t>％</a:t>
                      </a:r>
                      <a:r>
                        <a:rPr kumimoji="1" lang="en-US" altLang="ja-JP" sz="1600" b="0" i="0" u="none" strike="noStrike" cap="none" normalizeH="0" baseline="0" dirty="0">
                          <a:ln>
                            <a:noFill/>
                          </a:ln>
                          <a:solidFill>
                            <a:schemeClr val="tx1"/>
                          </a:solidFill>
                          <a:effectLst/>
                          <a:latin typeface="+mj-ea"/>
                          <a:ea typeface="+mj-ea"/>
                          <a:cs typeface="HGP創英角ｺﾞｼｯｸUB" charset="0"/>
                        </a:rPr>
                        <a:t>)</a:t>
                      </a:r>
                    </a:p>
                  </a:txBody>
                  <a:tcPr marL="0" marR="0" marT="0" marB="0" anchor="ctr" horzOverflow="overflow">
                    <a:lnL>
                      <a:noFill/>
                    </a:lnL>
                    <a:lnR w="19050" cap="flat" cmpd="sng" algn="ctr">
                      <a:solidFill>
                        <a:srgbClr val="969696"/>
                      </a:solidFill>
                      <a:prstDash val="sysDot"/>
                      <a:round/>
                      <a:headEnd type="none" w="med" len="med"/>
                      <a:tailEnd type="none" w="med" len="med"/>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FFDDDD"/>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24</a:t>
                      </a:r>
                      <a:r>
                        <a:rPr kumimoji="1" lang="ja-JP" altLang="en-US" sz="1600" b="0" i="0" u="none" strike="noStrike" cap="none" normalizeH="0" baseline="0" dirty="0">
                          <a:ln>
                            <a:noFill/>
                          </a:ln>
                          <a:solidFill>
                            <a:schemeClr val="tx1"/>
                          </a:solidFill>
                          <a:effectLst/>
                          <a:latin typeface="+mj-ea"/>
                          <a:ea typeface="+mj-ea"/>
                          <a:cs typeface="HGP創英角ｺﾞｼｯｸUB" charset="0"/>
                        </a:rPr>
                        <a:t>万人</a:t>
                      </a:r>
                    </a:p>
                  </a:txBody>
                  <a:tcPr marL="0" marR="0" marT="0" marB="0" anchor="ctr" horzOverflow="overflow">
                    <a:lnL w="19050" cap="flat" cmpd="sng" algn="ctr">
                      <a:solidFill>
                        <a:srgbClr val="969696"/>
                      </a:solidFill>
                      <a:prstDash val="sysDot"/>
                      <a:round/>
                      <a:headEnd type="none" w="med" len="med"/>
                      <a:tailEnd type="none" w="med" len="med"/>
                    </a:lnL>
                    <a:lnR>
                      <a:noFill/>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FF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(0.2</a:t>
                      </a:r>
                      <a:r>
                        <a:rPr kumimoji="1" lang="ja-JP" altLang="en-US" sz="1600" b="0" i="0" u="none" strike="noStrike" cap="none" normalizeH="0" baseline="0" dirty="0">
                          <a:ln>
                            <a:noFill/>
                          </a:ln>
                          <a:solidFill>
                            <a:schemeClr val="tx1"/>
                          </a:solidFill>
                          <a:effectLst/>
                          <a:latin typeface="+mj-ea"/>
                          <a:ea typeface="+mj-ea"/>
                          <a:cs typeface="HGP創英角ｺﾞｼｯｸUB" charset="0"/>
                        </a:rPr>
                        <a:t>％</a:t>
                      </a:r>
                      <a:r>
                        <a:rPr kumimoji="1" lang="en-US" altLang="ja-JP" sz="1600" b="0" i="0" u="none" strike="noStrike" cap="none" normalizeH="0" baseline="0" dirty="0">
                          <a:ln>
                            <a:noFill/>
                          </a:ln>
                          <a:solidFill>
                            <a:schemeClr val="tx1"/>
                          </a:solidFill>
                          <a:effectLst/>
                          <a:latin typeface="+mj-ea"/>
                          <a:ea typeface="+mj-ea"/>
                          <a:cs typeface="HGP創英角ｺﾞｼｯｸUB" charset="0"/>
                        </a:rPr>
                        <a:t>)</a:t>
                      </a:r>
                    </a:p>
                  </a:txBody>
                  <a:tcPr marL="0" marR="0" marT="0" marB="0" anchor="ctr" horzOverflow="overflow">
                    <a:lnL>
                      <a:noFill/>
                    </a:lnL>
                    <a:lnR>
                      <a:noFill/>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FFDDDD"/>
                    </a:solidFill>
                  </a:tcPr>
                </a:tc>
                <a:extLst>
                  <a:ext uri="{0D108BD9-81ED-4DB2-BD59-A6C34878D82A}">
                    <a16:rowId xmlns:a16="http://schemas.microsoft.com/office/drawing/2014/main" val="10004"/>
                  </a:ext>
                </a:extLst>
              </a:tr>
              <a:tr h="649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G4</a:t>
                      </a:r>
                    </a:p>
                  </a:txBody>
                  <a:tcPr marL="0" marR="0" marT="0" marB="0" anchor="ctr" horzOverflow="overflow">
                    <a:lnL>
                      <a:noFill/>
                    </a:lnL>
                    <a:lnR w="19050" cap="flat" cmpd="sng" algn="ctr">
                      <a:solidFill>
                        <a:srgbClr val="969696"/>
                      </a:solidFill>
                      <a:prstDash val="sysDot"/>
                      <a:round/>
                      <a:headEnd type="none" w="med" len="med"/>
                      <a:tailEnd type="none" w="med" len="med"/>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D7FFD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15</a:t>
                      </a:r>
                      <a:r>
                        <a:rPr kumimoji="1" lang="ja-JP" altLang="en-US" sz="1600" b="0" i="0" u="none" strike="noStrike" cap="none" normalizeH="0" baseline="0" dirty="0">
                          <a:ln>
                            <a:noFill/>
                          </a:ln>
                          <a:solidFill>
                            <a:schemeClr val="tx1"/>
                          </a:solidFill>
                          <a:effectLst/>
                          <a:latin typeface="+mj-ea"/>
                          <a:ea typeface="+mj-ea"/>
                          <a:cs typeface="HGP創英角ｺﾞｼｯｸUB" charset="0"/>
                        </a:rPr>
                        <a:t>～</a:t>
                      </a:r>
                      <a:r>
                        <a:rPr kumimoji="1" lang="en-US" altLang="ja-JP" sz="1600" b="0" i="0" u="none" strike="noStrike" cap="none" normalizeH="0" baseline="0" dirty="0">
                          <a:ln>
                            <a:noFill/>
                          </a:ln>
                          <a:solidFill>
                            <a:schemeClr val="tx1"/>
                          </a:solidFill>
                          <a:effectLst/>
                          <a:latin typeface="+mj-ea"/>
                          <a:ea typeface="+mj-ea"/>
                          <a:cs typeface="HGP創英角ｺﾞｼｯｸUB" charset="0"/>
                        </a:rPr>
                        <a:t>29</a:t>
                      </a:r>
                    </a:p>
                  </a:txBody>
                  <a:tcPr marL="0" marR="0" marT="0" marB="0" anchor="ctr" horzOverflow="overflow">
                    <a:lnL w="19050" cap="flat" cmpd="sng" algn="ctr">
                      <a:solidFill>
                        <a:srgbClr val="969696"/>
                      </a:solidFill>
                      <a:prstDash val="sysDot"/>
                      <a:round/>
                      <a:headEnd type="none" w="med" len="med"/>
                      <a:tailEnd type="none" w="med" len="med"/>
                    </a:lnL>
                    <a:lnR w="19050" cap="flat" cmpd="sng" algn="ctr">
                      <a:solidFill>
                        <a:srgbClr val="969696"/>
                      </a:solidFill>
                      <a:prstDash val="sysDot"/>
                      <a:round/>
                      <a:headEnd type="none" w="med" len="med"/>
                      <a:tailEnd type="none" w="med" len="med"/>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10</a:t>
                      </a:r>
                      <a:r>
                        <a:rPr kumimoji="1" lang="ja-JP" altLang="en-US" sz="1600" b="0" i="0" u="none" strike="noStrike" cap="none" normalizeH="0" baseline="0" dirty="0">
                          <a:ln>
                            <a:noFill/>
                          </a:ln>
                          <a:solidFill>
                            <a:schemeClr val="tx1"/>
                          </a:solidFill>
                          <a:effectLst/>
                          <a:latin typeface="+mj-ea"/>
                          <a:ea typeface="+mj-ea"/>
                          <a:cs typeface="HGP創英角ｺﾞｼｯｸUB" charset="0"/>
                        </a:rPr>
                        <a:t>万人</a:t>
                      </a:r>
                    </a:p>
                  </a:txBody>
                  <a:tcPr marL="0" marR="0" marT="0" marB="0" anchor="ctr" horzOverflow="overflow">
                    <a:lnL w="19050" cap="flat" cmpd="sng" algn="ctr">
                      <a:solidFill>
                        <a:srgbClr val="969696"/>
                      </a:solidFill>
                      <a:prstDash val="sysDot"/>
                      <a:round/>
                      <a:headEnd type="none" w="med" len="med"/>
                      <a:tailEnd type="none" w="med" len="med"/>
                    </a:lnL>
                    <a:lnR>
                      <a:noFill/>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FF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(0.1</a:t>
                      </a:r>
                      <a:r>
                        <a:rPr kumimoji="1" lang="ja-JP" altLang="en-US" sz="1600" b="0" i="0" u="none" strike="noStrike" cap="none" normalizeH="0" baseline="0" dirty="0">
                          <a:ln>
                            <a:noFill/>
                          </a:ln>
                          <a:solidFill>
                            <a:schemeClr val="tx1"/>
                          </a:solidFill>
                          <a:effectLst/>
                          <a:latin typeface="+mj-ea"/>
                          <a:ea typeface="+mj-ea"/>
                          <a:cs typeface="HGP創英角ｺﾞｼｯｸUB" charset="0"/>
                        </a:rPr>
                        <a:t>％</a:t>
                      </a:r>
                      <a:r>
                        <a:rPr kumimoji="1" lang="en-US" altLang="ja-JP" sz="1600" b="0" i="0" u="none" strike="noStrike" cap="none" normalizeH="0" baseline="0" dirty="0">
                          <a:ln>
                            <a:noFill/>
                          </a:ln>
                          <a:solidFill>
                            <a:schemeClr val="tx1"/>
                          </a:solidFill>
                          <a:effectLst/>
                          <a:latin typeface="+mj-ea"/>
                          <a:ea typeface="+mj-ea"/>
                          <a:cs typeface="HGP創英角ｺﾞｼｯｸUB" charset="0"/>
                        </a:rPr>
                        <a:t>)</a:t>
                      </a:r>
                    </a:p>
                  </a:txBody>
                  <a:tcPr marL="0" marR="0" marT="0" marB="0" anchor="ctr" horzOverflow="overflow">
                    <a:lnL>
                      <a:noFill/>
                    </a:lnL>
                    <a:lnR w="19050" cap="flat" cmpd="sng" algn="ctr">
                      <a:solidFill>
                        <a:srgbClr val="969696"/>
                      </a:solidFill>
                      <a:prstDash val="sysDot"/>
                      <a:round/>
                      <a:headEnd type="none" w="med" len="med"/>
                      <a:tailEnd type="none" w="med" len="med"/>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FFDDDD"/>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9</a:t>
                      </a:r>
                      <a:r>
                        <a:rPr kumimoji="1" lang="ja-JP" altLang="en-US" sz="1600" b="0" i="0" u="none" strike="noStrike" cap="none" normalizeH="0" baseline="0" dirty="0">
                          <a:ln>
                            <a:noFill/>
                          </a:ln>
                          <a:solidFill>
                            <a:schemeClr val="tx1"/>
                          </a:solidFill>
                          <a:effectLst/>
                          <a:latin typeface="+mj-ea"/>
                          <a:ea typeface="+mj-ea"/>
                          <a:cs typeface="HGP創英角ｺﾞｼｯｸUB" charset="0"/>
                        </a:rPr>
                        <a:t>万人</a:t>
                      </a:r>
                    </a:p>
                  </a:txBody>
                  <a:tcPr marL="0" marR="0" marT="0" marB="0" anchor="ctr" horzOverflow="overflow">
                    <a:lnL w="19050" cap="flat" cmpd="sng" algn="ctr">
                      <a:solidFill>
                        <a:srgbClr val="969696"/>
                      </a:solidFill>
                      <a:prstDash val="sysDot"/>
                      <a:round/>
                      <a:headEnd type="none" w="med" len="med"/>
                      <a:tailEnd type="none" w="med" len="med"/>
                    </a:lnL>
                    <a:lnR>
                      <a:noFill/>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FF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(0.1</a:t>
                      </a:r>
                      <a:r>
                        <a:rPr kumimoji="1" lang="ja-JP" altLang="en-US" sz="1600" b="0" i="0" u="none" strike="noStrike" cap="none" normalizeH="0" baseline="0" dirty="0">
                          <a:ln>
                            <a:noFill/>
                          </a:ln>
                          <a:solidFill>
                            <a:schemeClr val="tx1"/>
                          </a:solidFill>
                          <a:effectLst/>
                          <a:latin typeface="+mj-ea"/>
                          <a:ea typeface="+mj-ea"/>
                          <a:cs typeface="HGP創英角ｺﾞｼｯｸUB" charset="0"/>
                        </a:rPr>
                        <a:t>％</a:t>
                      </a:r>
                      <a:r>
                        <a:rPr kumimoji="1" lang="en-US" altLang="ja-JP" sz="1600" b="0" i="0" u="none" strike="noStrike" cap="none" normalizeH="0" baseline="0" dirty="0">
                          <a:ln>
                            <a:noFill/>
                          </a:ln>
                          <a:solidFill>
                            <a:schemeClr val="tx1"/>
                          </a:solidFill>
                          <a:effectLst/>
                          <a:latin typeface="+mj-ea"/>
                          <a:ea typeface="+mj-ea"/>
                          <a:cs typeface="HGP創英角ｺﾞｼｯｸUB" charset="0"/>
                        </a:rPr>
                        <a:t>)</a:t>
                      </a:r>
                    </a:p>
                  </a:txBody>
                  <a:tcPr marL="0" marR="0" marT="0" marB="0" anchor="ctr" horzOverflow="overflow">
                    <a:lnL>
                      <a:noFill/>
                    </a:lnL>
                    <a:lnR>
                      <a:noFill/>
                    </a:lnR>
                    <a:lnT w="19050" cap="flat" cmpd="sng" algn="ctr">
                      <a:solidFill>
                        <a:srgbClr val="969696"/>
                      </a:solidFill>
                      <a:prstDash val="sysDot"/>
                      <a:round/>
                      <a:headEnd type="none" w="med" len="med"/>
                      <a:tailEnd type="none" w="med" len="med"/>
                    </a:lnT>
                    <a:lnB w="19050" cap="flat" cmpd="sng" algn="ctr">
                      <a:solidFill>
                        <a:srgbClr val="969696"/>
                      </a:solidFill>
                      <a:prstDash val="sysDot"/>
                      <a:round/>
                      <a:headEnd type="none" w="med" len="med"/>
                      <a:tailEnd type="none" w="med" len="med"/>
                    </a:lnB>
                    <a:lnTlToBr>
                      <a:noFill/>
                    </a:lnTlToBr>
                    <a:lnBlToTr>
                      <a:noFill/>
                    </a:lnBlToTr>
                    <a:solidFill>
                      <a:srgbClr val="FFDDDD"/>
                    </a:solidFill>
                  </a:tcPr>
                </a:tc>
                <a:extLst>
                  <a:ext uri="{0D108BD9-81ED-4DB2-BD59-A6C34878D82A}">
                    <a16:rowId xmlns:a16="http://schemas.microsoft.com/office/drawing/2014/main" val="10005"/>
                  </a:ext>
                </a:extLst>
              </a:tr>
              <a:tr h="6524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G5</a:t>
                      </a:r>
                    </a:p>
                  </a:txBody>
                  <a:tcPr marL="0" marR="0" marT="0" marB="0" anchor="ctr" horzOverflow="overflow">
                    <a:lnL>
                      <a:noFill/>
                    </a:lnL>
                    <a:lnR w="19050" cap="flat" cmpd="sng" algn="ctr">
                      <a:solidFill>
                        <a:srgbClr val="969696"/>
                      </a:solidFill>
                      <a:prstDash val="sysDot"/>
                      <a:round/>
                      <a:headEnd type="none" w="med" len="med"/>
                      <a:tailEnd type="none" w="med" len="med"/>
                    </a:lnR>
                    <a:lnT w="19050" cap="flat" cmpd="sng" algn="ctr">
                      <a:solidFill>
                        <a:srgbClr val="969696"/>
                      </a:solidFill>
                      <a:prstDash val="sysDot"/>
                      <a:round/>
                      <a:headEnd type="none" w="med" len="med"/>
                      <a:tailEnd type="none" w="med" len="med"/>
                    </a:lnT>
                    <a:lnB w="28575" cap="flat" cmpd="sng" algn="ctr">
                      <a:solidFill>
                        <a:srgbClr val="969696"/>
                      </a:solidFill>
                      <a:prstDash val="solid"/>
                      <a:round/>
                      <a:headEnd type="none" w="med" len="med"/>
                      <a:tailEnd type="none" w="med" len="med"/>
                    </a:lnB>
                    <a:lnTlToBr>
                      <a:noFill/>
                    </a:lnTlToBr>
                    <a:lnBlToTr>
                      <a:noFill/>
                    </a:lnBlToTr>
                    <a:solidFill>
                      <a:srgbClr val="D7FFD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tx1"/>
                          </a:solidFill>
                          <a:effectLst/>
                          <a:latin typeface="+mj-ea"/>
                          <a:ea typeface="+mj-ea"/>
                          <a:cs typeface="HGP創英角ｺﾞｼｯｸUB" charset="0"/>
                        </a:rPr>
                        <a:t>＜</a:t>
                      </a:r>
                      <a:r>
                        <a:rPr kumimoji="1" lang="en-US" altLang="ja-JP" sz="1600" b="0" i="0" u="none" strike="noStrike" cap="none" normalizeH="0" baseline="0" dirty="0">
                          <a:ln>
                            <a:noFill/>
                          </a:ln>
                          <a:solidFill>
                            <a:schemeClr val="tx1"/>
                          </a:solidFill>
                          <a:effectLst/>
                          <a:latin typeface="+mj-ea"/>
                          <a:ea typeface="+mj-ea"/>
                          <a:cs typeface="HGP創英角ｺﾞｼｯｸUB" charset="0"/>
                        </a:rPr>
                        <a:t>15</a:t>
                      </a:r>
                    </a:p>
                  </a:txBody>
                  <a:tcPr marL="0" marR="0" marT="0" marB="0" anchor="ctr" horzOverflow="overflow">
                    <a:lnL w="19050" cap="flat" cmpd="sng" algn="ctr">
                      <a:solidFill>
                        <a:srgbClr val="969696"/>
                      </a:solidFill>
                      <a:prstDash val="sysDot"/>
                      <a:round/>
                      <a:headEnd type="none" w="med" len="med"/>
                      <a:tailEnd type="none" w="med" len="med"/>
                    </a:lnL>
                    <a:lnR w="19050" cap="flat" cmpd="sng" algn="ctr">
                      <a:solidFill>
                        <a:srgbClr val="969696"/>
                      </a:solidFill>
                      <a:prstDash val="sysDot"/>
                      <a:round/>
                      <a:headEnd type="none" w="med" len="med"/>
                      <a:tailEnd type="none" w="med" len="med"/>
                    </a:lnR>
                    <a:lnT w="19050" cap="flat" cmpd="sng" algn="ctr">
                      <a:solidFill>
                        <a:srgbClr val="969696"/>
                      </a:solidFill>
                      <a:prstDash val="sysDot"/>
                      <a:round/>
                      <a:headEnd type="none" w="med" len="med"/>
                      <a:tailEnd type="none" w="med" len="med"/>
                    </a:lnT>
                    <a:lnB w="28575" cap="flat" cmpd="sng" algn="ctr">
                      <a:solidFill>
                        <a:srgbClr val="969696"/>
                      </a:solidFill>
                      <a:prstDash val="solid"/>
                      <a:round/>
                      <a:headEnd type="none" w="med" len="med"/>
                      <a:tailEnd type="none" w="med" len="med"/>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1</a:t>
                      </a:r>
                      <a:r>
                        <a:rPr kumimoji="1" lang="ja-JP" altLang="en-US" sz="1600" b="0" i="0" u="none" strike="noStrike" cap="none" normalizeH="0" baseline="0" dirty="0">
                          <a:ln>
                            <a:noFill/>
                          </a:ln>
                          <a:solidFill>
                            <a:schemeClr val="tx1"/>
                          </a:solidFill>
                          <a:effectLst/>
                          <a:latin typeface="+mj-ea"/>
                          <a:ea typeface="+mj-ea"/>
                          <a:cs typeface="HGP創英角ｺﾞｼｯｸUB" charset="0"/>
                        </a:rPr>
                        <a:t>万人</a:t>
                      </a:r>
                    </a:p>
                  </a:txBody>
                  <a:tcPr marL="0" marR="0" marT="0" marB="0" anchor="ctr" horzOverflow="overflow">
                    <a:lnL w="19050" cap="flat" cmpd="sng" algn="ctr">
                      <a:solidFill>
                        <a:srgbClr val="969696"/>
                      </a:solidFill>
                      <a:prstDash val="sysDot"/>
                      <a:round/>
                      <a:headEnd type="none" w="med" len="med"/>
                      <a:tailEnd type="none" w="med" len="med"/>
                    </a:lnL>
                    <a:lnR>
                      <a:noFill/>
                    </a:lnR>
                    <a:lnT w="19050" cap="flat" cmpd="sng" algn="ctr">
                      <a:solidFill>
                        <a:srgbClr val="969696"/>
                      </a:solidFill>
                      <a:prstDash val="sysDot"/>
                      <a:round/>
                      <a:headEnd type="none" w="med" len="med"/>
                      <a:tailEnd type="none" w="med" len="med"/>
                    </a:lnT>
                    <a:lnB w="28575" cap="flat" cmpd="sng" algn="ctr">
                      <a:solidFill>
                        <a:srgbClr val="969696"/>
                      </a:solidFill>
                      <a:prstDash val="solid"/>
                      <a:round/>
                      <a:headEnd type="none" w="med" len="med"/>
                      <a:tailEnd type="none" w="med" len="med"/>
                    </a:lnB>
                    <a:lnTlToBr>
                      <a:noFill/>
                    </a:lnTlToBr>
                    <a:lnBlToTr>
                      <a:noFill/>
                    </a:lnBlToTr>
                    <a:solidFill>
                      <a:srgbClr val="FF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(0.01</a:t>
                      </a:r>
                      <a:r>
                        <a:rPr kumimoji="1" lang="ja-JP" altLang="en-US" sz="1600" b="0" i="0" u="none" strike="noStrike" cap="none" normalizeH="0" baseline="0" dirty="0">
                          <a:ln>
                            <a:noFill/>
                          </a:ln>
                          <a:solidFill>
                            <a:schemeClr val="tx1"/>
                          </a:solidFill>
                          <a:effectLst/>
                          <a:latin typeface="+mj-ea"/>
                          <a:ea typeface="+mj-ea"/>
                          <a:cs typeface="HGP創英角ｺﾞｼｯｸUB" charset="0"/>
                        </a:rPr>
                        <a:t>％</a:t>
                      </a:r>
                      <a:r>
                        <a:rPr kumimoji="1" lang="en-US" altLang="ja-JP" sz="1600" b="0" i="0" u="none" strike="noStrike" cap="none" normalizeH="0" baseline="0" dirty="0">
                          <a:ln>
                            <a:noFill/>
                          </a:ln>
                          <a:solidFill>
                            <a:schemeClr val="tx1"/>
                          </a:solidFill>
                          <a:effectLst/>
                          <a:latin typeface="+mj-ea"/>
                          <a:ea typeface="+mj-ea"/>
                          <a:cs typeface="HGP創英角ｺﾞｼｯｸUB" charset="0"/>
                        </a:rPr>
                        <a:t>)</a:t>
                      </a:r>
                    </a:p>
                  </a:txBody>
                  <a:tcPr marL="0" marR="0" marT="0" marB="0" anchor="ctr" horzOverflow="overflow">
                    <a:lnL>
                      <a:noFill/>
                    </a:lnL>
                    <a:lnR w="19050" cap="flat" cmpd="sng" algn="ctr">
                      <a:solidFill>
                        <a:srgbClr val="969696"/>
                      </a:solidFill>
                      <a:prstDash val="sysDot"/>
                      <a:round/>
                      <a:headEnd type="none" w="med" len="med"/>
                      <a:tailEnd type="none" w="med" len="med"/>
                    </a:lnR>
                    <a:lnT w="19050" cap="flat" cmpd="sng" algn="ctr">
                      <a:solidFill>
                        <a:srgbClr val="969696"/>
                      </a:solidFill>
                      <a:prstDash val="sysDot"/>
                      <a:round/>
                      <a:headEnd type="none" w="med" len="med"/>
                      <a:tailEnd type="none" w="med" len="med"/>
                    </a:lnT>
                    <a:lnB w="28575" cap="flat" cmpd="sng" algn="ctr">
                      <a:solidFill>
                        <a:srgbClr val="969696"/>
                      </a:solidFill>
                      <a:prstDash val="solid"/>
                      <a:round/>
                      <a:headEnd type="none" w="med" len="med"/>
                      <a:tailEnd type="none" w="med" len="med"/>
                    </a:lnB>
                    <a:lnTlToBr>
                      <a:noFill/>
                    </a:lnTlToBr>
                    <a:lnBlToTr>
                      <a:noFill/>
                    </a:lnBlToTr>
                    <a:solidFill>
                      <a:srgbClr val="FFDDDD"/>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4</a:t>
                      </a:r>
                      <a:r>
                        <a:rPr kumimoji="1" lang="ja-JP" altLang="en-US" sz="1600" b="0" i="0" u="none" strike="noStrike" cap="none" normalizeH="0" baseline="0" dirty="0">
                          <a:ln>
                            <a:noFill/>
                          </a:ln>
                          <a:solidFill>
                            <a:schemeClr val="tx1"/>
                          </a:solidFill>
                          <a:effectLst/>
                          <a:latin typeface="+mj-ea"/>
                          <a:ea typeface="+mj-ea"/>
                          <a:cs typeface="HGP創英角ｺﾞｼｯｸUB" charset="0"/>
                        </a:rPr>
                        <a:t>万人</a:t>
                      </a:r>
                    </a:p>
                  </a:txBody>
                  <a:tcPr marL="0" marR="0" marT="0" marB="0" anchor="ctr" horzOverflow="overflow">
                    <a:lnL w="19050" cap="flat" cmpd="sng" algn="ctr">
                      <a:solidFill>
                        <a:srgbClr val="969696"/>
                      </a:solidFill>
                      <a:prstDash val="sysDot"/>
                      <a:round/>
                      <a:headEnd type="none" w="med" len="med"/>
                      <a:tailEnd type="none" w="med" len="med"/>
                    </a:lnL>
                    <a:lnR>
                      <a:noFill/>
                    </a:lnR>
                    <a:lnT w="19050" cap="flat" cmpd="sng" algn="ctr">
                      <a:solidFill>
                        <a:srgbClr val="969696"/>
                      </a:solidFill>
                      <a:prstDash val="sysDot"/>
                      <a:round/>
                      <a:headEnd type="none" w="med" len="med"/>
                      <a:tailEnd type="none" w="med" len="med"/>
                    </a:lnT>
                    <a:lnB w="28575" cap="flat" cmpd="sng" algn="ctr">
                      <a:solidFill>
                        <a:srgbClr val="969696"/>
                      </a:solidFill>
                      <a:prstDash val="solid"/>
                      <a:round/>
                      <a:headEnd type="none" w="med" len="med"/>
                      <a:tailEnd type="none" w="med" len="med"/>
                    </a:lnB>
                    <a:lnTlToBr>
                      <a:noFill/>
                    </a:lnTlToBr>
                    <a:lnBlToTr>
                      <a:noFill/>
                    </a:lnBlToTr>
                    <a:solidFill>
                      <a:srgbClr val="FF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mj-ea"/>
                          <a:ea typeface="+mj-ea"/>
                          <a:cs typeface="HGP創英角ｺﾞｼｯｸUB" charset="0"/>
                        </a:rPr>
                        <a:t>(0.03</a:t>
                      </a:r>
                      <a:r>
                        <a:rPr kumimoji="1" lang="ja-JP" altLang="en-US" sz="1600" b="0" i="0" u="none" strike="noStrike" cap="none" normalizeH="0" baseline="0" dirty="0">
                          <a:ln>
                            <a:noFill/>
                          </a:ln>
                          <a:solidFill>
                            <a:schemeClr val="tx1"/>
                          </a:solidFill>
                          <a:effectLst/>
                          <a:latin typeface="+mj-ea"/>
                          <a:ea typeface="+mj-ea"/>
                          <a:cs typeface="HGP創英角ｺﾞｼｯｸUB" charset="0"/>
                        </a:rPr>
                        <a:t>％</a:t>
                      </a:r>
                      <a:r>
                        <a:rPr kumimoji="1" lang="en-US" altLang="ja-JP" sz="1600" b="0" i="0" u="none" strike="noStrike" cap="none" normalizeH="0" baseline="0" dirty="0">
                          <a:ln>
                            <a:noFill/>
                          </a:ln>
                          <a:solidFill>
                            <a:schemeClr val="tx1"/>
                          </a:solidFill>
                          <a:effectLst/>
                          <a:latin typeface="+mj-ea"/>
                          <a:ea typeface="+mj-ea"/>
                          <a:cs typeface="HGP創英角ｺﾞｼｯｸUB" charset="0"/>
                        </a:rPr>
                        <a:t>)</a:t>
                      </a:r>
                    </a:p>
                  </a:txBody>
                  <a:tcPr marL="0" marR="0" marT="0" marB="0" anchor="ctr" horzOverflow="overflow">
                    <a:lnL>
                      <a:noFill/>
                    </a:lnL>
                    <a:lnR>
                      <a:noFill/>
                    </a:lnR>
                    <a:lnT w="19050" cap="flat" cmpd="sng" algn="ctr">
                      <a:solidFill>
                        <a:srgbClr val="969696"/>
                      </a:solidFill>
                      <a:prstDash val="sysDot"/>
                      <a:round/>
                      <a:headEnd type="none" w="med" len="med"/>
                      <a:tailEnd type="none" w="med" len="med"/>
                    </a:lnT>
                    <a:lnB w="28575" cap="flat" cmpd="sng" algn="ctr">
                      <a:solidFill>
                        <a:srgbClr val="969696"/>
                      </a:solidFill>
                      <a:prstDash val="solid"/>
                      <a:round/>
                      <a:headEnd type="none" w="med" len="med"/>
                      <a:tailEnd type="none" w="med" len="med"/>
                    </a:lnB>
                    <a:lnTlToBr>
                      <a:noFill/>
                    </a:lnTlToBr>
                    <a:lnBlToTr>
                      <a:noFill/>
                    </a:lnBlToTr>
                    <a:solidFill>
                      <a:srgbClr val="FFDDDD"/>
                    </a:solidFill>
                  </a:tcPr>
                </a:tc>
                <a:extLst>
                  <a:ext uri="{0D108BD9-81ED-4DB2-BD59-A6C34878D82A}">
                    <a16:rowId xmlns:a16="http://schemas.microsoft.com/office/drawing/2014/main" val="10006"/>
                  </a:ext>
                </a:extLst>
              </a:tr>
            </a:tbl>
          </a:graphicData>
        </a:graphic>
      </p:graphicFrame>
      <p:sp>
        <p:nvSpPr>
          <p:cNvPr id="6" name="Text Box 63"/>
          <p:cNvSpPr txBox="1">
            <a:spLocks noChangeArrowheads="1"/>
          </p:cNvSpPr>
          <p:nvPr/>
        </p:nvSpPr>
        <p:spPr bwMode="auto">
          <a:xfrm>
            <a:off x="3304425" y="5908437"/>
            <a:ext cx="5658600"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sz="1200" dirty="0">
                <a:solidFill>
                  <a:srgbClr val="000000"/>
                </a:solidFill>
                <a:latin typeface="+mj-ea"/>
                <a:ea typeface="+mj-ea"/>
              </a:rPr>
              <a:t>(</a:t>
            </a:r>
            <a:r>
              <a:rPr lang="ja-JP" altLang="en-US" sz="1200" dirty="0">
                <a:solidFill>
                  <a:srgbClr val="000000"/>
                </a:solidFill>
                <a:latin typeface="+mj-ea"/>
                <a:ea typeface="+mj-ea"/>
              </a:rPr>
              <a:t>平成</a:t>
            </a:r>
            <a:r>
              <a:rPr lang="en-US" altLang="ja-JP" sz="1200" dirty="0">
                <a:solidFill>
                  <a:srgbClr val="000000"/>
                </a:solidFill>
                <a:latin typeface="+mj-ea"/>
                <a:ea typeface="+mj-ea"/>
              </a:rPr>
              <a:t>23</a:t>
            </a:r>
            <a:r>
              <a:rPr lang="ja-JP" altLang="en-US" sz="1200" dirty="0">
                <a:solidFill>
                  <a:srgbClr val="000000"/>
                </a:solidFill>
                <a:latin typeface="+mj-ea"/>
                <a:ea typeface="+mj-ea"/>
              </a:rPr>
              <a:t>年度厚生労働省</a:t>
            </a:r>
            <a:r>
              <a:rPr lang="en-US" altLang="ja-JP" sz="1200" dirty="0">
                <a:solidFill>
                  <a:srgbClr val="000000"/>
                </a:solidFill>
                <a:latin typeface="+mj-ea"/>
                <a:ea typeface="+mj-ea"/>
              </a:rPr>
              <a:t>CKD</a:t>
            </a:r>
            <a:r>
              <a:rPr lang="ja-JP" altLang="en-US" sz="1200" dirty="0">
                <a:solidFill>
                  <a:srgbClr val="000000"/>
                </a:solidFill>
                <a:latin typeface="+mj-ea"/>
                <a:ea typeface="+mj-ea"/>
              </a:rPr>
              <a:t>の早期発見・予防・治療標準化・進展阻止に関する研究班</a:t>
            </a:r>
            <a:r>
              <a:rPr lang="en-US" altLang="ja-JP" sz="1200" dirty="0">
                <a:solidFill>
                  <a:srgbClr val="000000"/>
                </a:solidFill>
                <a:latin typeface="+mj-ea"/>
                <a:ea typeface="+mj-ea"/>
              </a:rPr>
              <a:t>)</a:t>
            </a:r>
          </a:p>
        </p:txBody>
      </p:sp>
      <p:sp>
        <p:nvSpPr>
          <p:cNvPr id="7" name="Text Box 64"/>
          <p:cNvSpPr txBox="1">
            <a:spLocks noChangeArrowheads="1"/>
          </p:cNvSpPr>
          <p:nvPr/>
        </p:nvSpPr>
        <p:spPr bwMode="auto">
          <a:xfrm>
            <a:off x="936600" y="5606812"/>
            <a:ext cx="1808188"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ja-JP" altLang="en-US" sz="1200" dirty="0">
                <a:solidFill>
                  <a:srgbClr val="000000"/>
                </a:solidFill>
                <a:latin typeface="+mj-ea"/>
                <a:ea typeface="+mj-ea"/>
              </a:rPr>
              <a:t>のところが，</a:t>
            </a:r>
            <a:r>
              <a:rPr lang="en-US" altLang="ja-JP" sz="1200" dirty="0">
                <a:solidFill>
                  <a:srgbClr val="000000"/>
                </a:solidFill>
                <a:latin typeface="+mj-ea"/>
                <a:ea typeface="+mj-ea"/>
              </a:rPr>
              <a:t>CKD</a:t>
            </a:r>
            <a:r>
              <a:rPr lang="ja-JP" altLang="en-US" sz="1200" dirty="0">
                <a:solidFill>
                  <a:srgbClr val="000000"/>
                </a:solidFill>
                <a:latin typeface="+mj-ea"/>
                <a:ea typeface="+mj-ea"/>
              </a:rPr>
              <a:t>に相当する</a:t>
            </a:r>
          </a:p>
        </p:txBody>
      </p:sp>
      <p:sp>
        <p:nvSpPr>
          <p:cNvPr id="8" name="Rectangle 65"/>
          <p:cNvSpPr>
            <a:spLocks noChangeArrowheads="1"/>
          </p:cNvSpPr>
          <p:nvPr/>
        </p:nvSpPr>
        <p:spPr bwMode="auto">
          <a:xfrm>
            <a:off x="666750" y="5611575"/>
            <a:ext cx="284163" cy="173037"/>
          </a:xfrm>
          <a:prstGeom prst="rect">
            <a:avLst/>
          </a:prstGeom>
          <a:solidFill>
            <a:srgbClr val="FFDDD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p>
            <a:endParaRPr lang="ja-JP" altLang="en-US" dirty="0">
              <a:solidFill>
                <a:srgbClr val="000000"/>
              </a:solidFill>
            </a:endParaRPr>
          </a:p>
        </p:txBody>
      </p:sp>
      <p:sp>
        <p:nvSpPr>
          <p:cNvPr id="9" name="Text Box 384"/>
          <p:cNvSpPr txBox="1">
            <a:spLocks noChangeArrowheads="1"/>
          </p:cNvSpPr>
          <p:nvPr/>
        </p:nvSpPr>
        <p:spPr bwMode="auto">
          <a:xfrm>
            <a:off x="6750772" y="6125925"/>
            <a:ext cx="2223366"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dirty="0">
                <a:solidFill>
                  <a:srgbClr val="000000"/>
                </a:solidFill>
                <a:latin typeface="+mj-ea"/>
                <a:ea typeface="+mj-ea"/>
              </a:rPr>
              <a:t>CKD</a:t>
            </a:r>
            <a:r>
              <a:rPr lang="ja-JP" altLang="en-US" dirty="0">
                <a:solidFill>
                  <a:srgbClr val="000000"/>
                </a:solidFill>
                <a:latin typeface="+mj-ea"/>
                <a:ea typeface="+mj-ea"/>
              </a:rPr>
              <a:t>診療ガイド</a:t>
            </a:r>
            <a:r>
              <a:rPr lang="en-US" altLang="ja-JP" dirty="0">
                <a:solidFill>
                  <a:srgbClr val="000000"/>
                </a:solidFill>
                <a:latin typeface="+mj-ea"/>
                <a:ea typeface="+mj-ea"/>
              </a:rPr>
              <a:t>2012</a:t>
            </a:r>
            <a:r>
              <a:rPr lang="ja-JP" altLang="en-US" dirty="0">
                <a:solidFill>
                  <a:srgbClr val="000000"/>
                </a:solidFill>
                <a:latin typeface="+mj-ea"/>
                <a:ea typeface="+mj-ea"/>
              </a:rPr>
              <a:t>　</a:t>
            </a:r>
            <a:r>
              <a:rPr lang="en-US" altLang="ja-JP" dirty="0">
                <a:solidFill>
                  <a:srgbClr val="000000"/>
                </a:solidFill>
                <a:latin typeface="+mj-ea"/>
                <a:ea typeface="+mj-ea"/>
              </a:rPr>
              <a:t>p.6</a:t>
            </a:r>
            <a:r>
              <a:rPr lang="ja-JP" altLang="en-US" dirty="0">
                <a:solidFill>
                  <a:srgbClr val="000000"/>
                </a:solidFill>
                <a:latin typeface="+mj-ea"/>
                <a:ea typeface="+mj-ea"/>
              </a:rPr>
              <a:t>　表</a:t>
            </a:r>
            <a:r>
              <a:rPr lang="en-US" altLang="ja-JP" dirty="0">
                <a:solidFill>
                  <a:srgbClr val="000000"/>
                </a:solidFill>
                <a:latin typeface="+mj-ea"/>
                <a:ea typeface="+mj-ea"/>
              </a:rPr>
              <a:t>4</a:t>
            </a:r>
          </a:p>
        </p:txBody>
      </p:sp>
      <p:sp>
        <p:nvSpPr>
          <p:cNvPr id="10" name="テキスト ボックス 9"/>
          <p:cNvSpPr txBox="1"/>
          <p:nvPr/>
        </p:nvSpPr>
        <p:spPr>
          <a:xfrm>
            <a:off x="3995936" y="5548992"/>
            <a:ext cx="4509889" cy="369332"/>
          </a:xfrm>
          <a:prstGeom prst="rect">
            <a:avLst/>
          </a:prstGeom>
          <a:solidFill>
            <a:srgbClr val="FFCCCC"/>
          </a:solidFill>
          <a:ln>
            <a:noFill/>
          </a:ln>
        </p:spPr>
        <p:txBody>
          <a:bodyPr wrap="square" rtlCol="0">
            <a:spAutoFit/>
          </a:bodyPr>
          <a:lstStyle/>
          <a:p>
            <a:pPr algn="ctr"/>
            <a:r>
              <a:rPr lang="ja-JP" altLang="en-US" dirty="0">
                <a:solidFill>
                  <a:srgbClr val="000000"/>
                </a:solidFill>
                <a:latin typeface="+mj-ea"/>
                <a:ea typeface="+mj-ea"/>
              </a:rPr>
              <a:t>合計</a:t>
            </a:r>
            <a:r>
              <a:rPr lang="en-US" altLang="ja-JP" dirty="0">
                <a:solidFill>
                  <a:srgbClr val="000000"/>
                </a:solidFill>
                <a:latin typeface="+mj-ea"/>
                <a:ea typeface="+mj-ea"/>
              </a:rPr>
              <a:t>1,330</a:t>
            </a:r>
            <a:r>
              <a:rPr lang="ja-JP" altLang="en-US" dirty="0">
                <a:solidFill>
                  <a:srgbClr val="000000"/>
                </a:solidFill>
                <a:latin typeface="+mj-ea"/>
                <a:ea typeface="+mj-ea"/>
              </a:rPr>
              <a:t>万人</a:t>
            </a:r>
          </a:p>
        </p:txBody>
      </p:sp>
    </p:spTree>
    <p:extLst>
      <p:ext uri="{BB962C8B-B14F-4D97-AF65-F5344CB8AC3E}">
        <p14:creationId xmlns:p14="http://schemas.microsoft.com/office/powerpoint/2010/main" val="27021700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00618" y="25439"/>
            <a:ext cx="7295587" cy="369332"/>
          </a:xfrm>
          <a:prstGeom prst="rect">
            <a:avLst/>
          </a:prstGeom>
          <a:noFill/>
        </p:spPr>
        <p:txBody>
          <a:bodyPr wrap="none" rtlCol="0">
            <a:spAutoFit/>
          </a:bodyPr>
          <a:lstStyle/>
          <a:p>
            <a:r>
              <a:rPr lang="en-US" altLang="ja-JP" b="1" dirty="0">
                <a:solidFill>
                  <a:srgbClr val="FFFFFF"/>
                </a:solidFill>
                <a:latin typeface="+mj-ea"/>
                <a:ea typeface="+mj-ea"/>
              </a:rPr>
              <a:t>10</a:t>
            </a:r>
            <a:r>
              <a:rPr lang="ja-JP" altLang="en-US" b="1" dirty="0">
                <a:solidFill>
                  <a:srgbClr val="FFFFFF"/>
                </a:solidFill>
                <a:latin typeface="+mj-ea"/>
                <a:ea typeface="+mj-ea"/>
              </a:rPr>
              <a:t>年間の経過観察中に蛋白尿　</a:t>
            </a:r>
            <a:r>
              <a:rPr lang="en-US" altLang="ja-JP" b="1" dirty="0">
                <a:solidFill>
                  <a:srgbClr val="FFFFFF"/>
                </a:solidFill>
                <a:latin typeface="+mj-ea"/>
                <a:ea typeface="+mj-ea"/>
              </a:rPr>
              <a:t>(CKD</a:t>
            </a:r>
            <a:r>
              <a:rPr lang="ja-JP" altLang="en-US" b="1" dirty="0">
                <a:solidFill>
                  <a:srgbClr val="FFFFFF"/>
                </a:solidFill>
                <a:latin typeface="+mj-ea"/>
                <a:ea typeface="+mj-ea"/>
              </a:rPr>
              <a:t>ステージ</a:t>
            </a:r>
            <a:r>
              <a:rPr lang="en-US" altLang="ja-JP" b="1" dirty="0">
                <a:solidFill>
                  <a:srgbClr val="FFFFFF"/>
                </a:solidFill>
                <a:latin typeface="+mj-ea"/>
                <a:ea typeface="+mj-ea"/>
              </a:rPr>
              <a:t>1</a:t>
            </a:r>
            <a:r>
              <a:rPr lang="ja-JP" altLang="en-US" b="1" dirty="0">
                <a:solidFill>
                  <a:srgbClr val="FFFFFF"/>
                </a:solidFill>
                <a:latin typeface="+mj-ea"/>
                <a:ea typeface="+mj-ea"/>
              </a:rPr>
              <a:t>～</a:t>
            </a:r>
            <a:r>
              <a:rPr lang="en-US" altLang="ja-JP" b="1" dirty="0">
                <a:solidFill>
                  <a:srgbClr val="FFFFFF"/>
                </a:solidFill>
                <a:latin typeface="+mj-ea"/>
                <a:ea typeface="+mj-ea"/>
              </a:rPr>
              <a:t>2)</a:t>
            </a:r>
            <a:r>
              <a:rPr lang="ja-JP" altLang="en-US" b="1" dirty="0">
                <a:solidFill>
                  <a:srgbClr val="FFFFFF"/>
                </a:solidFill>
                <a:latin typeface="+mj-ea"/>
                <a:ea typeface="+mj-ea"/>
              </a:rPr>
              <a:t>が出現する危険因子</a:t>
            </a:r>
          </a:p>
        </p:txBody>
      </p:sp>
      <p:sp>
        <p:nvSpPr>
          <p:cNvPr id="5" name="Rectangle 128"/>
          <p:cNvSpPr>
            <a:spLocks noChangeArrowheads="1"/>
          </p:cNvSpPr>
          <p:nvPr/>
        </p:nvSpPr>
        <p:spPr bwMode="auto">
          <a:xfrm>
            <a:off x="3521075" y="1447601"/>
            <a:ext cx="4389438" cy="4197350"/>
          </a:xfrm>
          <a:prstGeom prst="rect">
            <a:avLst/>
          </a:prstGeom>
          <a:solidFill>
            <a:srgbClr val="FF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p>
            <a:endParaRPr lang="ja-JP" altLang="en-US" dirty="0">
              <a:solidFill>
                <a:srgbClr val="000000"/>
              </a:solidFill>
            </a:endParaRPr>
          </a:p>
        </p:txBody>
      </p:sp>
      <p:grpSp>
        <p:nvGrpSpPr>
          <p:cNvPr id="6" name="Group 126"/>
          <p:cNvGrpSpPr>
            <a:grpSpLocks/>
          </p:cNvGrpSpPr>
          <p:nvPr/>
        </p:nvGrpSpPr>
        <p:grpSpPr bwMode="auto">
          <a:xfrm>
            <a:off x="3502025" y="1447601"/>
            <a:ext cx="4416425" cy="3897313"/>
            <a:chOff x="513" y="824"/>
            <a:chExt cx="4734" cy="2455"/>
          </a:xfrm>
        </p:grpSpPr>
        <p:sp>
          <p:nvSpPr>
            <p:cNvPr id="7" name="Line 7"/>
            <p:cNvSpPr>
              <a:spLocks noChangeShapeType="1"/>
            </p:cNvSpPr>
            <p:nvPr/>
          </p:nvSpPr>
          <p:spPr bwMode="auto">
            <a:xfrm>
              <a:off x="513" y="824"/>
              <a:ext cx="4734" cy="0"/>
            </a:xfrm>
            <a:prstGeom prst="line">
              <a:avLst/>
            </a:prstGeom>
            <a:noFill/>
            <a:ln w="9525">
              <a:solidFill>
                <a:srgbClr val="CC9900">
                  <a:alpha val="20000"/>
                </a:srgbClr>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8" name="Line 9"/>
            <p:cNvSpPr>
              <a:spLocks noChangeShapeType="1"/>
            </p:cNvSpPr>
            <p:nvPr/>
          </p:nvSpPr>
          <p:spPr bwMode="auto">
            <a:xfrm>
              <a:off x="513" y="1012"/>
              <a:ext cx="4734" cy="0"/>
            </a:xfrm>
            <a:prstGeom prst="line">
              <a:avLst/>
            </a:prstGeom>
            <a:noFill/>
            <a:ln w="9525">
              <a:solidFill>
                <a:srgbClr val="CC9900">
                  <a:alpha val="20000"/>
                </a:srgbClr>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9" name="Line 11"/>
            <p:cNvSpPr>
              <a:spLocks noChangeShapeType="1"/>
            </p:cNvSpPr>
            <p:nvPr/>
          </p:nvSpPr>
          <p:spPr bwMode="auto">
            <a:xfrm>
              <a:off x="513" y="1201"/>
              <a:ext cx="4734" cy="0"/>
            </a:xfrm>
            <a:prstGeom prst="line">
              <a:avLst/>
            </a:prstGeom>
            <a:noFill/>
            <a:ln w="9525">
              <a:solidFill>
                <a:srgbClr val="CC9900">
                  <a:alpha val="20000"/>
                </a:srgbClr>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10" name="Line 13"/>
            <p:cNvSpPr>
              <a:spLocks noChangeShapeType="1"/>
            </p:cNvSpPr>
            <p:nvPr/>
          </p:nvSpPr>
          <p:spPr bwMode="auto">
            <a:xfrm>
              <a:off x="513" y="1390"/>
              <a:ext cx="4734" cy="0"/>
            </a:xfrm>
            <a:prstGeom prst="line">
              <a:avLst/>
            </a:prstGeom>
            <a:noFill/>
            <a:ln w="9525">
              <a:solidFill>
                <a:srgbClr val="CC9900">
                  <a:alpha val="20000"/>
                </a:srgbClr>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11" name="Line 15"/>
            <p:cNvSpPr>
              <a:spLocks noChangeShapeType="1"/>
            </p:cNvSpPr>
            <p:nvPr/>
          </p:nvSpPr>
          <p:spPr bwMode="auto">
            <a:xfrm>
              <a:off x="513" y="1579"/>
              <a:ext cx="4734" cy="0"/>
            </a:xfrm>
            <a:prstGeom prst="line">
              <a:avLst/>
            </a:prstGeom>
            <a:noFill/>
            <a:ln w="9525">
              <a:solidFill>
                <a:srgbClr val="CC9900">
                  <a:alpha val="20000"/>
                </a:srgbClr>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12" name="Line 16"/>
            <p:cNvSpPr>
              <a:spLocks noChangeShapeType="1"/>
            </p:cNvSpPr>
            <p:nvPr/>
          </p:nvSpPr>
          <p:spPr bwMode="auto">
            <a:xfrm>
              <a:off x="513" y="1768"/>
              <a:ext cx="4734" cy="0"/>
            </a:xfrm>
            <a:prstGeom prst="line">
              <a:avLst/>
            </a:prstGeom>
            <a:noFill/>
            <a:ln w="9525">
              <a:solidFill>
                <a:srgbClr val="CC9900">
                  <a:alpha val="20000"/>
                </a:srgbClr>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13" name="Line 17"/>
            <p:cNvSpPr>
              <a:spLocks noChangeShapeType="1"/>
            </p:cNvSpPr>
            <p:nvPr/>
          </p:nvSpPr>
          <p:spPr bwMode="auto">
            <a:xfrm>
              <a:off x="513" y="1957"/>
              <a:ext cx="4734" cy="0"/>
            </a:xfrm>
            <a:prstGeom prst="line">
              <a:avLst/>
            </a:prstGeom>
            <a:noFill/>
            <a:ln w="9525">
              <a:solidFill>
                <a:srgbClr val="CC9900">
                  <a:alpha val="20000"/>
                </a:srgbClr>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14" name="Line 18"/>
            <p:cNvSpPr>
              <a:spLocks noChangeShapeType="1"/>
            </p:cNvSpPr>
            <p:nvPr/>
          </p:nvSpPr>
          <p:spPr bwMode="auto">
            <a:xfrm>
              <a:off x="513" y="2146"/>
              <a:ext cx="4734" cy="0"/>
            </a:xfrm>
            <a:prstGeom prst="line">
              <a:avLst/>
            </a:prstGeom>
            <a:noFill/>
            <a:ln w="9525">
              <a:solidFill>
                <a:srgbClr val="CC9900">
                  <a:alpha val="20000"/>
                </a:srgbClr>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15" name="Line 19"/>
            <p:cNvSpPr>
              <a:spLocks noChangeShapeType="1"/>
            </p:cNvSpPr>
            <p:nvPr/>
          </p:nvSpPr>
          <p:spPr bwMode="auto">
            <a:xfrm>
              <a:off x="513" y="2334"/>
              <a:ext cx="4734" cy="0"/>
            </a:xfrm>
            <a:prstGeom prst="line">
              <a:avLst/>
            </a:prstGeom>
            <a:noFill/>
            <a:ln w="9525">
              <a:solidFill>
                <a:srgbClr val="CC9900">
                  <a:alpha val="20000"/>
                </a:srgbClr>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16" name="Line 20"/>
            <p:cNvSpPr>
              <a:spLocks noChangeShapeType="1"/>
            </p:cNvSpPr>
            <p:nvPr/>
          </p:nvSpPr>
          <p:spPr bwMode="auto">
            <a:xfrm>
              <a:off x="513" y="2523"/>
              <a:ext cx="4734" cy="0"/>
            </a:xfrm>
            <a:prstGeom prst="line">
              <a:avLst/>
            </a:prstGeom>
            <a:noFill/>
            <a:ln w="9525">
              <a:solidFill>
                <a:srgbClr val="CC9900">
                  <a:alpha val="20000"/>
                </a:srgbClr>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17" name="Line 21"/>
            <p:cNvSpPr>
              <a:spLocks noChangeShapeType="1"/>
            </p:cNvSpPr>
            <p:nvPr/>
          </p:nvSpPr>
          <p:spPr bwMode="auto">
            <a:xfrm>
              <a:off x="513" y="2712"/>
              <a:ext cx="4734" cy="0"/>
            </a:xfrm>
            <a:prstGeom prst="line">
              <a:avLst/>
            </a:prstGeom>
            <a:noFill/>
            <a:ln w="9525">
              <a:solidFill>
                <a:srgbClr val="CC9900">
                  <a:alpha val="20000"/>
                </a:srgbClr>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18" name="Line 22"/>
            <p:cNvSpPr>
              <a:spLocks noChangeShapeType="1"/>
            </p:cNvSpPr>
            <p:nvPr/>
          </p:nvSpPr>
          <p:spPr bwMode="auto">
            <a:xfrm>
              <a:off x="513" y="2901"/>
              <a:ext cx="4734" cy="0"/>
            </a:xfrm>
            <a:prstGeom prst="line">
              <a:avLst/>
            </a:prstGeom>
            <a:noFill/>
            <a:ln w="9525">
              <a:solidFill>
                <a:srgbClr val="CC9900">
                  <a:alpha val="20000"/>
                </a:srgbClr>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19" name="Line 23"/>
            <p:cNvSpPr>
              <a:spLocks noChangeShapeType="1"/>
            </p:cNvSpPr>
            <p:nvPr/>
          </p:nvSpPr>
          <p:spPr bwMode="auto">
            <a:xfrm>
              <a:off x="513" y="3090"/>
              <a:ext cx="4734" cy="0"/>
            </a:xfrm>
            <a:prstGeom prst="line">
              <a:avLst/>
            </a:prstGeom>
            <a:noFill/>
            <a:ln w="9525">
              <a:solidFill>
                <a:srgbClr val="CC9900">
                  <a:alpha val="20000"/>
                </a:srgbClr>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20" name="Line 24"/>
            <p:cNvSpPr>
              <a:spLocks noChangeShapeType="1"/>
            </p:cNvSpPr>
            <p:nvPr/>
          </p:nvSpPr>
          <p:spPr bwMode="auto">
            <a:xfrm>
              <a:off x="513" y="3279"/>
              <a:ext cx="4734" cy="0"/>
            </a:xfrm>
            <a:prstGeom prst="line">
              <a:avLst/>
            </a:prstGeom>
            <a:noFill/>
            <a:ln w="9525">
              <a:solidFill>
                <a:srgbClr val="CC9900">
                  <a:alpha val="20000"/>
                </a:srgbClr>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grpSp>
      <p:sp>
        <p:nvSpPr>
          <p:cNvPr id="21" name="Rectangle 176"/>
          <p:cNvSpPr>
            <a:spLocks noChangeArrowheads="1"/>
          </p:cNvSpPr>
          <p:nvPr/>
        </p:nvSpPr>
        <p:spPr bwMode="auto">
          <a:xfrm>
            <a:off x="727075" y="1447601"/>
            <a:ext cx="2786063" cy="4197350"/>
          </a:xfrm>
          <a:prstGeom prst="rect">
            <a:avLst/>
          </a:prstGeom>
          <a:solidFill>
            <a:srgbClr val="D7FFD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p>
            <a:endParaRPr lang="ja-JP" altLang="en-US" dirty="0">
              <a:solidFill>
                <a:srgbClr val="000000"/>
              </a:solidFill>
            </a:endParaRPr>
          </a:p>
        </p:txBody>
      </p:sp>
      <p:grpSp>
        <p:nvGrpSpPr>
          <p:cNvPr id="22" name="Group 177"/>
          <p:cNvGrpSpPr>
            <a:grpSpLocks/>
          </p:cNvGrpSpPr>
          <p:nvPr/>
        </p:nvGrpSpPr>
        <p:grpSpPr bwMode="auto">
          <a:xfrm>
            <a:off x="727075" y="1447601"/>
            <a:ext cx="2784475" cy="3897313"/>
            <a:chOff x="513" y="824"/>
            <a:chExt cx="4734" cy="2455"/>
          </a:xfrm>
        </p:grpSpPr>
        <p:sp>
          <p:nvSpPr>
            <p:cNvPr id="23" name="Line 178"/>
            <p:cNvSpPr>
              <a:spLocks noChangeShapeType="1"/>
            </p:cNvSpPr>
            <p:nvPr/>
          </p:nvSpPr>
          <p:spPr bwMode="auto">
            <a:xfrm>
              <a:off x="513" y="824"/>
              <a:ext cx="4734" cy="0"/>
            </a:xfrm>
            <a:prstGeom prst="line">
              <a:avLst/>
            </a:prstGeom>
            <a:noFill/>
            <a:ln w="9525">
              <a:solidFill>
                <a:srgbClr val="00CC00">
                  <a:alpha val="20000"/>
                </a:srgbClr>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24" name="Line 179"/>
            <p:cNvSpPr>
              <a:spLocks noChangeShapeType="1"/>
            </p:cNvSpPr>
            <p:nvPr/>
          </p:nvSpPr>
          <p:spPr bwMode="auto">
            <a:xfrm>
              <a:off x="513" y="1012"/>
              <a:ext cx="4734" cy="0"/>
            </a:xfrm>
            <a:prstGeom prst="line">
              <a:avLst/>
            </a:prstGeom>
            <a:noFill/>
            <a:ln w="9525">
              <a:solidFill>
                <a:srgbClr val="00CC00">
                  <a:alpha val="20000"/>
                </a:srgbClr>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25" name="Line 180"/>
            <p:cNvSpPr>
              <a:spLocks noChangeShapeType="1"/>
            </p:cNvSpPr>
            <p:nvPr/>
          </p:nvSpPr>
          <p:spPr bwMode="auto">
            <a:xfrm>
              <a:off x="513" y="1201"/>
              <a:ext cx="4734" cy="0"/>
            </a:xfrm>
            <a:prstGeom prst="line">
              <a:avLst/>
            </a:prstGeom>
            <a:noFill/>
            <a:ln w="9525">
              <a:solidFill>
                <a:srgbClr val="00CC00">
                  <a:alpha val="20000"/>
                </a:srgbClr>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26" name="Line 181"/>
            <p:cNvSpPr>
              <a:spLocks noChangeShapeType="1"/>
            </p:cNvSpPr>
            <p:nvPr/>
          </p:nvSpPr>
          <p:spPr bwMode="auto">
            <a:xfrm>
              <a:off x="513" y="1390"/>
              <a:ext cx="4734" cy="0"/>
            </a:xfrm>
            <a:prstGeom prst="line">
              <a:avLst/>
            </a:prstGeom>
            <a:noFill/>
            <a:ln w="9525">
              <a:solidFill>
                <a:srgbClr val="00CC00">
                  <a:alpha val="20000"/>
                </a:srgbClr>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27" name="Line 182"/>
            <p:cNvSpPr>
              <a:spLocks noChangeShapeType="1"/>
            </p:cNvSpPr>
            <p:nvPr/>
          </p:nvSpPr>
          <p:spPr bwMode="auto">
            <a:xfrm>
              <a:off x="513" y="1579"/>
              <a:ext cx="4734" cy="0"/>
            </a:xfrm>
            <a:prstGeom prst="line">
              <a:avLst/>
            </a:prstGeom>
            <a:noFill/>
            <a:ln w="9525">
              <a:solidFill>
                <a:srgbClr val="00CC00">
                  <a:alpha val="20000"/>
                </a:srgbClr>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28" name="Line 183"/>
            <p:cNvSpPr>
              <a:spLocks noChangeShapeType="1"/>
            </p:cNvSpPr>
            <p:nvPr/>
          </p:nvSpPr>
          <p:spPr bwMode="auto">
            <a:xfrm>
              <a:off x="513" y="1768"/>
              <a:ext cx="4734" cy="0"/>
            </a:xfrm>
            <a:prstGeom prst="line">
              <a:avLst/>
            </a:prstGeom>
            <a:noFill/>
            <a:ln w="9525">
              <a:solidFill>
                <a:srgbClr val="00CC00">
                  <a:alpha val="20000"/>
                </a:srgbClr>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29" name="Line 184"/>
            <p:cNvSpPr>
              <a:spLocks noChangeShapeType="1"/>
            </p:cNvSpPr>
            <p:nvPr/>
          </p:nvSpPr>
          <p:spPr bwMode="auto">
            <a:xfrm>
              <a:off x="513" y="1957"/>
              <a:ext cx="4734" cy="0"/>
            </a:xfrm>
            <a:prstGeom prst="line">
              <a:avLst/>
            </a:prstGeom>
            <a:noFill/>
            <a:ln w="9525">
              <a:solidFill>
                <a:srgbClr val="00CC00">
                  <a:alpha val="20000"/>
                </a:srgbClr>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30" name="Line 185"/>
            <p:cNvSpPr>
              <a:spLocks noChangeShapeType="1"/>
            </p:cNvSpPr>
            <p:nvPr/>
          </p:nvSpPr>
          <p:spPr bwMode="auto">
            <a:xfrm>
              <a:off x="513" y="2146"/>
              <a:ext cx="4734" cy="0"/>
            </a:xfrm>
            <a:prstGeom prst="line">
              <a:avLst/>
            </a:prstGeom>
            <a:noFill/>
            <a:ln w="9525">
              <a:solidFill>
                <a:srgbClr val="00CC00">
                  <a:alpha val="20000"/>
                </a:srgbClr>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31" name="Line 186"/>
            <p:cNvSpPr>
              <a:spLocks noChangeShapeType="1"/>
            </p:cNvSpPr>
            <p:nvPr/>
          </p:nvSpPr>
          <p:spPr bwMode="auto">
            <a:xfrm>
              <a:off x="513" y="2334"/>
              <a:ext cx="4734" cy="0"/>
            </a:xfrm>
            <a:prstGeom prst="line">
              <a:avLst/>
            </a:prstGeom>
            <a:noFill/>
            <a:ln w="9525">
              <a:solidFill>
                <a:srgbClr val="00CC00">
                  <a:alpha val="20000"/>
                </a:srgbClr>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32" name="Line 187"/>
            <p:cNvSpPr>
              <a:spLocks noChangeShapeType="1"/>
            </p:cNvSpPr>
            <p:nvPr/>
          </p:nvSpPr>
          <p:spPr bwMode="auto">
            <a:xfrm>
              <a:off x="513" y="2523"/>
              <a:ext cx="4734" cy="0"/>
            </a:xfrm>
            <a:prstGeom prst="line">
              <a:avLst/>
            </a:prstGeom>
            <a:noFill/>
            <a:ln w="9525">
              <a:solidFill>
                <a:srgbClr val="00CC00">
                  <a:alpha val="20000"/>
                </a:srgbClr>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33" name="Line 188"/>
            <p:cNvSpPr>
              <a:spLocks noChangeShapeType="1"/>
            </p:cNvSpPr>
            <p:nvPr/>
          </p:nvSpPr>
          <p:spPr bwMode="auto">
            <a:xfrm>
              <a:off x="513" y="2712"/>
              <a:ext cx="4734" cy="0"/>
            </a:xfrm>
            <a:prstGeom prst="line">
              <a:avLst/>
            </a:prstGeom>
            <a:noFill/>
            <a:ln w="9525">
              <a:solidFill>
                <a:srgbClr val="00CC00">
                  <a:alpha val="20000"/>
                </a:srgbClr>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34" name="Line 189"/>
            <p:cNvSpPr>
              <a:spLocks noChangeShapeType="1"/>
            </p:cNvSpPr>
            <p:nvPr/>
          </p:nvSpPr>
          <p:spPr bwMode="auto">
            <a:xfrm>
              <a:off x="513" y="2901"/>
              <a:ext cx="4734" cy="0"/>
            </a:xfrm>
            <a:prstGeom prst="line">
              <a:avLst/>
            </a:prstGeom>
            <a:noFill/>
            <a:ln w="9525">
              <a:solidFill>
                <a:srgbClr val="00CC00">
                  <a:alpha val="20000"/>
                </a:srgbClr>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35" name="Line 190"/>
            <p:cNvSpPr>
              <a:spLocks noChangeShapeType="1"/>
            </p:cNvSpPr>
            <p:nvPr/>
          </p:nvSpPr>
          <p:spPr bwMode="auto">
            <a:xfrm>
              <a:off x="513" y="3090"/>
              <a:ext cx="4734" cy="0"/>
            </a:xfrm>
            <a:prstGeom prst="line">
              <a:avLst/>
            </a:prstGeom>
            <a:noFill/>
            <a:ln w="9525">
              <a:solidFill>
                <a:srgbClr val="00CC00">
                  <a:alpha val="20000"/>
                </a:srgbClr>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36" name="Line 191"/>
            <p:cNvSpPr>
              <a:spLocks noChangeShapeType="1"/>
            </p:cNvSpPr>
            <p:nvPr/>
          </p:nvSpPr>
          <p:spPr bwMode="auto">
            <a:xfrm>
              <a:off x="513" y="3279"/>
              <a:ext cx="4734" cy="0"/>
            </a:xfrm>
            <a:prstGeom prst="line">
              <a:avLst/>
            </a:prstGeom>
            <a:noFill/>
            <a:ln w="9525">
              <a:solidFill>
                <a:srgbClr val="00CC00">
                  <a:alpha val="20000"/>
                </a:srgbClr>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grpSp>
      <p:sp>
        <p:nvSpPr>
          <p:cNvPr id="37" name="Line 5"/>
          <p:cNvSpPr>
            <a:spLocks noChangeShapeType="1"/>
          </p:cNvSpPr>
          <p:nvPr/>
        </p:nvSpPr>
        <p:spPr bwMode="auto">
          <a:xfrm>
            <a:off x="3511550" y="1447601"/>
            <a:ext cx="0" cy="4727575"/>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38" name="Line 6"/>
          <p:cNvSpPr>
            <a:spLocks noChangeShapeType="1"/>
          </p:cNvSpPr>
          <p:nvPr/>
        </p:nvSpPr>
        <p:spPr bwMode="auto">
          <a:xfrm>
            <a:off x="727075" y="5643364"/>
            <a:ext cx="6573838" cy="1587"/>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lIns="0" tIns="0" rIns="0" bIns="0">
            <a:spAutoFit/>
          </a:bodyPr>
          <a:lstStyle/>
          <a:p>
            <a:endParaRPr lang="ja-JP" altLang="en-US" dirty="0">
              <a:solidFill>
                <a:srgbClr val="000000"/>
              </a:solidFill>
            </a:endParaRPr>
          </a:p>
        </p:txBody>
      </p:sp>
      <p:sp>
        <p:nvSpPr>
          <p:cNvPr id="39" name="Text Box 50"/>
          <p:cNvSpPr txBox="1">
            <a:spLocks noChangeArrowheads="1"/>
          </p:cNvSpPr>
          <p:nvPr/>
        </p:nvSpPr>
        <p:spPr bwMode="auto">
          <a:xfrm>
            <a:off x="5259091" y="5937051"/>
            <a:ext cx="718145"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ja-JP" altLang="en-US" b="1" dirty="0">
                <a:solidFill>
                  <a:srgbClr val="000000"/>
                </a:solidFill>
                <a:latin typeface="+mj-ea"/>
                <a:ea typeface="+mj-ea"/>
              </a:rPr>
              <a:t>相対危険</a:t>
            </a:r>
          </a:p>
        </p:txBody>
      </p:sp>
      <p:sp>
        <p:nvSpPr>
          <p:cNvPr id="40" name="Text Box 51"/>
          <p:cNvSpPr txBox="1">
            <a:spLocks noChangeArrowheads="1"/>
          </p:cNvSpPr>
          <p:nvPr/>
        </p:nvSpPr>
        <p:spPr bwMode="auto">
          <a:xfrm>
            <a:off x="4022725" y="5690989"/>
            <a:ext cx="263525"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dirty="0">
                <a:solidFill>
                  <a:srgbClr val="000000"/>
                </a:solidFill>
              </a:rPr>
              <a:t>0.5</a:t>
            </a:r>
          </a:p>
        </p:txBody>
      </p:sp>
      <p:sp>
        <p:nvSpPr>
          <p:cNvPr id="41" name="Text Box 52"/>
          <p:cNvSpPr txBox="1">
            <a:spLocks noChangeArrowheads="1"/>
          </p:cNvSpPr>
          <p:nvPr/>
        </p:nvSpPr>
        <p:spPr bwMode="auto">
          <a:xfrm>
            <a:off x="4606925" y="5690989"/>
            <a:ext cx="263525"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dirty="0">
                <a:solidFill>
                  <a:srgbClr val="000000"/>
                </a:solidFill>
              </a:rPr>
              <a:t>1.0</a:t>
            </a:r>
          </a:p>
        </p:txBody>
      </p:sp>
      <p:sp>
        <p:nvSpPr>
          <p:cNvPr id="42" name="Text Box 53"/>
          <p:cNvSpPr txBox="1">
            <a:spLocks noChangeArrowheads="1"/>
          </p:cNvSpPr>
          <p:nvPr/>
        </p:nvSpPr>
        <p:spPr bwMode="auto">
          <a:xfrm>
            <a:off x="5192713" y="5690989"/>
            <a:ext cx="263525"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dirty="0">
                <a:solidFill>
                  <a:srgbClr val="000000"/>
                </a:solidFill>
              </a:rPr>
              <a:t>1.5</a:t>
            </a:r>
          </a:p>
        </p:txBody>
      </p:sp>
      <p:sp>
        <p:nvSpPr>
          <p:cNvPr id="43" name="Text Box 54"/>
          <p:cNvSpPr txBox="1">
            <a:spLocks noChangeArrowheads="1"/>
          </p:cNvSpPr>
          <p:nvPr/>
        </p:nvSpPr>
        <p:spPr bwMode="auto">
          <a:xfrm>
            <a:off x="5778500" y="5690989"/>
            <a:ext cx="263525"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dirty="0">
                <a:solidFill>
                  <a:srgbClr val="000000"/>
                </a:solidFill>
              </a:rPr>
              <a:t>2.0</a:t>
            </a:r>
          </a:p>
        </p:txBody>
      </p:sp>
      <p:sp>
        <p:nvSpPr>
          <p:cNvPr id="44" name="Text Box 55"/>
          <p:cNvSpPr txBox="1">
            <a:spLocks noChangeArrowheads="1"/>
          </p:cNvSpPr>
          <p:nvPr/>
        </p:nvSpPr>
        <p:spPr bwMode="auto">
          <a:xfrm>
            <a:off x="6364288" y="5690989"/>
            <a:ext cx="263525"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dirty="0">
                <a:solidFill>
                  <a:srgbClr val="000000"/>
                </a:solidFill>
              </a:rPr>
              <a:t>2.5</a:t>
            </a:r>
          </a:p>
        </p:txBody>
      </p:sp>
      <p:sp>
        <p:nvSpPr>
          <p:cNvPr id="45" name="Text Box 56"/>
          <p:cNvSpPr txBox="1">
            <a:spLocks noChangeArrowheads="1"/>
          </p:cNvSpPr>
          <p:nvPr/>
        </p:nvSpPr>
        <p:spPr bwMode="auto">
          <a:xfrm>
            <a:off x="6950075" y="5690989"/>
            <a:ext cx="263525"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dirty="0">
                <a:solidFill>
                  <a:srgbClr val="000000"/>
                </a:solidFill>
              </a:rPr>
              <a:t>3.0</a:t>
            </a:r>
          </a:p>
        </p:txBody>
      </p:sp>
      <p:sp>
        <p:nvSpPr>
          <p:cNvPr id="46" name="Text Box 57"/>
          <p:cNvSpPr txBox="1">
            <a:spLocks noChangeArrowheads="1"/>
          </p:cNvSpPr>
          <p:nvPr/>
        </p:nvSpPr>
        <p:spPr bwMode="auto">
          <a:xfrm>
            <a:off x="7397602" y="1515864"/>
            <a:ext cx="359073"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ja-JP" altLang="en-US" b="1" dirty="0">
                <a:solidFill>
                  <a:srgbClr val="000000"/>
                </a:solidFill>
                <a:latin typeface="+mj-ea"/>
                <a:ea typeface="+mj-ea"/>
              </a:rPr>
              <a:t>男性</a:t>
            </a:r>
          </a:p>
          <a:p>
            <a:pPr algn="ctr"/>
            <a:r>
              <a:rPr lang="ja-JP" altLang="en-US" b="1" dirty="0">
                <a:solidFill>
                  <a:srgbClr val="000000"/>
                </a:solidFill>
                <a:latin typeface="+mj-ea"/>
                <a:ea typeface="+mj-ea"/>
              </a:rPr>
              <a:t>女性</a:t>
            </a:r>
          </a:p>
        </p:txBody>
      </p:sp>
      <p:sp>
        <p:nvSpPr>
          <p:cNvPr id="47" name="Line 58"/>
          <p:cNvSpPr>
            <a:spLocks noChangeShapeType="1"/>
          </p:cNvSpPr>
          <p:nvPr/>
        </p:nvSpPr>
        <p:spPr bwMode="auto">
          <a:xfrm flipH="1">
            <a:off x="7004050" y="1628576"/>
            <a:ext cx="346075" cy="0"/>
          </a:xfrm>
          <a:prstGeom prst="line">
            <a:avLst/>
          </a:prstGeom>
          <a:noFill/>
          <a:ln w="38100">
            <a:solidFill>
              <a:srgbClr val="0000FF"/>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48" name="Line 59"/>
          <p:cNvSpPr>
            <a:spLocks noChangeShapeType="1"/>
          </p:cNvSpPr>
          <p:nvPr/>
        </p:nvSpPr>
        <p:spPr bwMode="auto">
          <a:xfrm flipH="1">
            <a:off x="7004050" y="1849239"/>
            <a:ext cx="346075"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49" name="Oval 60"/>
          <p:cNvSpPr>
            <a:spLocks noChangeArrowheads="1"/>
          </p:cNvSpPr>
          <p:nvPr/>
        </p:nvSpPr>
        <p:spPr bwMode="auto">
          <a:xfrm>
            <a:off x="7100888" y="1552376"/>
            <a:ext cx="153987" cy="153988"/>
          </a:xfrm>
          <a:prstGeom prst="ellipse">
            <a:avLst/>
          </a:prstGeom>
          <a:solidFill>
            <a:srgbClr val="3399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0" tIns="0" rIns="0" bIns="0" anchor="ctr">
            <a:spAutoFit/>
          </a:bodyPr>
          <a:lstStyle/>
          <a:p>
            <a:endParaRPr lang="ja-JP" altLang="en-US" dirty="0">
              <a:solidFill>
                <a:srgbClr val="000000"/>
              </a:solidFill>
            </a:endParaRPr>
          </a:p>
        </p:txBody>
      </p:sp>
      <p:sp>
        <p:nvSpPr>
          <p:cNvPr id="50" name="Oval 61"/>
          <p:cNvSpPr>
            <a:spLocks noChangeArrowheads="1"/>
          </p:cNvSpPr>
          <p:nvPr/>
        </p:nvSpPr>
        <p:spPr bwMode="auto">
          <a:xfrm>
            <a:off x="7100888" y="1771451"/>
            <a:ext cx="153987" cy="153988"/>
          </a:xfrm>
          <a:prstGeom prst="ellipse">
            <a:avLst/>
          </a:pr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0" tIns="0" rIns="0" bIns="0" anchor="ctr">
            <a:spAutoFit/>
          </a:bodyPr>
          <a:lstStyle/>
          <a:p>
            <a:endParaRPr lang="ja-JP" altLang="en-US" dirty="0">
              <a:solidFill>
                <a:srgbClr val="000000"/>
              </a:solidFill>
            </a:endParaRPr>
          </a:p>
        </p:txBody>
      </p:sp>
      <p:sp>
        <p:nvSpPr>
          <p:cNvPr id="51" name="Line 62"/>
          <p:cNvSpPr>
            <a:spLocks noChangeShapeType="1"/>
          </p:cNvSpPr>
          <p:nvPr/>
        </p:nvSpPr>
        <p:spPr bwMode="auto">
          <a:xfrm flipH="1">
            <a:off x="4735513" y="1522214"/>
            <a:ext cx="188912" cy="0"/>
          </a:xfrm>
          <a:prstGeom prst="line">
            <a:avLst/>
          </a:prstGeom>
          <a:noFill/>
          <a:ln w="38100">
            <a:solidFill>
              <a:srgbClr val="0000FF"/>
            </a:solidFill>
            <a:round/>
            <a:headEnd/>
            <a:tailEnd/>
          </a:ln>
          <a:extLst>
            <a:ext uri="{909E8E84-426E-40dd-AFC4-6F175D3DCCD1}">
              <a14:hiddenFill xmlns="" xmlns:a14="http://schemas.microsoft.com/office/drawing/2010/main">
                <a:noFill/>
              </a14:hiddenFill>
            </a:ext>
          </a:extLst>
        </p:spPr>
        <p:txBody>
          <a:bodyPr lIns="0" tIns="0" rIns="0" bIns="0">
            <a:spAutoFit/>
          </a:bodyPr>
          <a:lstStyle/>
          <a:p>
            <a:endParaRPr lang="ja-JP" altLang="en-US" dirty="0">
              <a:solidFill>
                <a:srgbClr val="000000"/>
              </a:solidFill>
            </a:endParaRPr>
          </a:p>
        </p:txBody>
      </p:sp>
      <p:sp>
        <p:nvSpPr>
          <p:cNvPr id="52" name="Line 64"/>
          <p:cNvSpPr>
            <a:spLocks noChangeShapeType="1"/>
          </p:cNvSpPr>
          <p:nvPr/>
        </p:nvSpPr>
        <p:spPr bwMode="auto">
          <a:xfrm flipH="1">
            <a:off x="4759325" y="1671439"/>
            <a:ext cx="177800"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lIns="0" tIns="0" rIns="0" bIns="0">
            <a:spAutoFit/>
          </a:bodyPr>
          <a:lstStyle/>
          <a:p>
            <a:endParaRPr lang="ja-JP" altLang="en-US" dirty="0">
              <a:solidFill>
                <a:srgbClr val="000000"/>
              </a:solidFill>
            </a:endParaRPr>
          </a:p>
        </p:txBody>
      </p:sp>
      <p:sp>
        <p:nvSpPr>
          <p:cNvPr id="53" name="Line 66"/>
          <p:cNvSpPr>
            <a:spLocks noChangeShapeType="1"/>
          </p:cNvSpPr>
          <p:nvPr/>
        </p:nvSpPr>
        <p:spPr bwMode="auto">
          <a:xfrm flipH="1">
            <a:off x="4491038" y="1820664"/>
            <a:ext cx="192087" cy="0"/>
          </a:xfrm>
          <a:prstGeom prst="line">
            <a:avLst/>
          </a:prstGeom>
          <a:noFill/>
          <a:ln w="38100">
            <a:solidFill>
              <a:srgbClr val="0000FF"/>
            </a:solidFill>
            <a:round/>
            <a:headEnd/>
            <a:tailEnd/>
          </a:ln>
          <a:extLst>
            <a:ext uri="{909E8E84-426E-40dd-AFC4-6F175D3DCCD1}">
              <a14:hiddenFill xmlns="" xmlns:a14="http://schemas.microsoft.com/office/drawing/2010/main">
                <a:noFill/>
              </a14:hiddenFill>
            </a:ext>
          </a:extLst>
        </p:spPr>
        <p:txBody>
          <a:bodyPr lIns="0" tIns="0" rIns="0" bIns="0">
            <a:spAutoFit/>
          </a:bodyPr>
          <a:lstStyle/>
          <a:p>
            <a:endParaRPr lang="ja-JP" altLang="en-US" dirty="0">
              <a:solidFill>
                <a:srgbClr val="000000"/>
              </a:solidFill>
            </a:endParaRPr>
          </a:p>
        </p:txBody>
      </p:sp>
      <p:sp>
        <p:nvSpPr>
          <p:cNvPr id="54" name="Line 68"/>
          <p:cNvSpPr>
            <a:spLocks noChangeShapeType="1"/>
          </p:cNvSpPr>
          <p:nvPr/>
        </p:nvSpPr>
        <p:spPr bwMode="auto">
          <a:xfrm flipH="1">
            <a:off x="4745038" y="1971476"/>
            <a:ext cx="182562"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lIns="0" tIns="0" rIns="0" bIns="0">
            <a:spAutoFit/>
          </a:bodyPr>
          <a:lstStyle/>
          <a:p>
            <a:endParaRPr lang="ja-JP" altLang="en-US" dirty="0">
              <a:solidFill>
                <a:srgbClr val="000000"/>
              </a:solidFill>
            </a:endParaRPr>
          </a:p>
        </p:txBody>
      </p:sp>
      <p:sp>
        <p:nvSpPr>
          <p:cNvPr id="55" name="Line 70"/>
          <p:cNvSpPr>
            <a:spLocks noChangeShapeType="1"/>
          </p:cNvSpPr>
          <p:nvPr/>
        </p:nvSpPr>
        <p:spPr bwMode="auto">
          <a:xfrm flipH="1">
            <a:off x="5113338" y="2120701"/>
            <a:ext cx="717550" cy="0"/>
          </a:xfrm>
          <a:prstGeom prst="line">
            <a:avLst/>
          </a:prstGeom>
          <a:noFill/>
          <a:ln w="38100">
            <a:solidFill>
              <a:srgbClr val="0000FF"/>
            </a:solidFill>
            <a:round/>
            <a:headEnd/>
            <a:tailEnd/>
          </a:ln>
          <a:extLst>
            <a:ext uri="{909E8E84-426E-40dd-AFC4-6F175D3DCCD1}">
              <a14:hiddenFill xmlns="" xmlns:a14="http://schemas.microsoft.com/office/drawing/2010/main">
                <a:noFill/>
              </a14:hiddenFill>
            </a:ext>
          </a:extLst>
        </p:spPr>
        <p:txBody>
          <a:bodyPr lIns="0" tIns="0" rIns="0" bIns="0">
            <a:spAutoFit/>
          </a:bodyPr>
          <a:lstStyle/>
          <a:p>
            <a:endParaRPr lang="ja-JP" altLang="en-US" dirty="0">
              <a:solidFill>
                <a:srgbClr val="000000"/>
              </a:solidFill>
            </a:endParaRPr>
          </a:p>
        </p:txBody>
      </p:sp>
      <p:sp>
        <p:nvSpPr>
          <p:cNvPr id="56" name="Line 72"/>
          <p:cNvSpPr>
            <a:spLocks noChangeShapeType="1"/>
          </p:cNvSpPr>
          <p:nvPr/>
        </p:nvSpPr>
        <p:spPr bwMode="auto">
          <a:xfrm flipH="1">
            <a:off x="5205413" y="2271514"/>
            <a:ext cx="458787"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lIns="0" tIns="0" rIns="0" bIns="0">
            <a:spAutoFit/>
          </a:bodyPr>
          <a:lstStyle/>
          <a:p>
            <a:endParaRPr lang="ja-JP" altLang="en-US" dirty="0">
              <a:solidFill>
                <a:srgbClr val="000000"/>
              </a:solidFill>
            </a:endParaRPr>
          </a:p>
        </p:txBody>
      </p:sp>
      <p:sp>
        <p:nvSpPr>
          <p:cNvPr id="57" name="Line 74"/>
          <p:cNvSpPr>
            <a:spLocks noChangeShapeType="1"/>
          </p:cNvSpPr>
          <p:nvPr/>
        </p:nvSpPr>
        <p:spPr bwMode="auto">
          <a:xfrm flipH="1">
            <a:off x="4872038" y="2420739"/>
            <a:ext cx="277812" cy="0"/>
          </a:xfrm>
          <a:prstGeom prst="line">
            <a:avLst/>
          </a:prstGeom>
          <a:noFill/>
          <a:ln w="38100">
            <a:solidFill>
              <a:srgbClr val="0000FF"/>
            </a:solidFill>
            <a:round/>
            <a:headEnd/>
            <a:tailEnd/>
          </a:ln>
          <a:extLst>
            <a:ext uri="{909E8E84-426E-40dd-AFC4-6F175D3DCCD1}">
              <a14:hiddenFill xmlns="" xmlns:a14="http://schemas.microsoft.com/office/drawing/2010/main">
                <a:noFill/>
              </a14:hiddenFill>
            </a:ext>
          </a:extLst>
        </p:spPr>
        <p:txBody>
          <a:bodyPr lIns="0" tIns="0" rIns="0" bIns="0">
            <a:spAutoFit/>
          </a:bodyPr>
          <a:lstStyle/>
          <a:p>
            <a:endParaRPr lang="ja-JP" altLang="en-US" dirty="0">
              <a:solidFill>
                <a:srgbClr val="000000"/>
              </a:solidFill>
            </a:endParaRPr>
          </a:p>
        </p:txBody>
      </p:sp>
      <p:sp>
        <p:nvSpPr>
          <p:cNvPr id="58" name="Line 76"/>
          <p:cNvSpPr>
            <a:spLocks noChangeShapeType="1"/>
          </p:cNvSpPr>
          <p:nvPr/>
        </p:nvSpPr>
        <p:spPr bwMode="auto">
          <a:xfrm flipH="1">
            <a:off x="5143500" y="2569964"/>
            <a:ext cx="346075"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59" name="Line 78"/>
          <p:cNvSpPr>
            <a:spLocks noChangeShapeType="1"/>
          </p:cNvSpPr>
          <p:nvPr/>
        </p:nvSpPr>
        <p:spPr bwMode="auto">
          <a:xfrm flipH="1">
            <a:off x="4884738" y="2720776"/>
            <a:ext cx="635000" cy="0"/>
          </a:xfrm>
          <a:prstGeom prst="line">
            <a:avLst/>
          </a:prstGeom>
          <a:noFill/>
          <a:ln w="38100">
            <a:solidFill>
              <a:srgbClr val="0000FF"/>
            </a:solidFill>
            <a:round/>
            <a:headEnd/>
            <a:tailEnd/>
          </a:ln>
          <a:extLst>
            <a:ext uri="{909E8E84-426E-40dd-AFC4-6F175D3DCCD1}">
              <a14:hiddenFill xmlns="" xmlns:a14="http://schemas.microsoft.com/office/drawing/2010/main">
                <a:noFill/>
              </a14:hiddenFill>
            </a:ext>
          </a:extLst>
        </p:spPr>
        <p:txBody>
          <a:bodyPr lIns="0" tIns="0" rIns="0" bIns="0">
            <a:spAutoFit/>
          </a:bodyPr>
          <a:lstStyle/>
          <a:p>
            <a:endParaRPr lang="ja-JP" altLang="en-US" dirty="0">
              <a:solidFill>
                <a:srgbClr val="000000"/>
              </a:solidFill>
            </a:endParaRPr>
          </a:p>
        </p:txBody>
      </p:sp>
      <p:sp>
        <p:nvSpPr>
          <p:cNvPr id="60" name="Line 80"/>
          <p:cNvSpPr>
            <a:spLocks noChangeShapeType="1"/>
          </p:cNvSpPr>
          <p:nvPr/>
        </p:nvSpPr>
        <p:spPr bwMode="auto">
          <a:xfrm flipH="1">
            <a:off x="5127625" y="2870001"/>
            <a:ext cx="665163"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lIns="0" tIns="0" rIns="0" bIns="0">
            <a:spAutoFit/>
          </a:bodyPr>
          <a:lstStyle/>
          <a:p>
            <a:endParaRPr lang="ja-JP" altLang="en-US" dirty="0">
              <a:solidFill>
                <a:srgbClr val="000000"/>
              </a:solidFill>
            </a:endParaRPr>
          </a:p>
        </p:txBody>
      </p:sp>
      <p:sp>
        <p:nvSpPr>
          <p:cNvPr id="61" name="Line 82"/>
          <p:cNvSpPr>
            <a:spLocks noChangeShapeType="1"/>
          </p:cNvSpPr>
          <p:nvPr/>
        </p:nvSpPr>
        <p:spPr bwMode="auto">
          <a:xfrm flipH="1">
            <a:off x="5268913" y="3020814"/>
            <a:ext cx="663575" cy="0"/>
          </a:xfrm>
          <a:prstGeom prst="line">
            <a:avLst/>
          </a:prstGeom>
          <a:noFill/>
          <a:ln w="38100">
            <a:solidFill>
              <a:srgbClr val="0000FF"/>
            </a:solidFill>
            <a:round/>
            <a:headEnd/>
            <a:tailEnd/>
          </a:ln>
          <a:extLst>
            <a:ext uri="{909E8E84-426E-40dd-AFC4-6F175D3DCCD1}">
              <a14:hiddenFill xmlns="" xmlns:a14="http://schemas.microsoft.com/office/drawing/2010/main">
                <a:noFill/>
              </a14:hiddenFill>
            </a:ext>
          </a:extLst>
        </p:spPr>
        <p:txBody>
          <a:bodyPr lIns="0" tIns="0" rIns="0" bIns="0">
            <a:spAutoFit/>
          </a:bodyPr>
          <a:lstStyle/>
          <a:p>
            <a:endParaRPr lang="ja-JP" altLang="en-US" dirty="0">
              <a:solidFill>
                <a:srgbClr val="000000"/>
              </a:solidFill>
            </a:endParaRPr>
          </a:p>
        </p:txBody>
      </p:sp>
      <p:sp>
        <p:nvSpPr>
          <p:cNvPr id="62" name="Line 84"/>
          <p:cNvSpPr>
            <a:spLocks noChangeShapeType="1"/>
          </p:cNvSpPr>
          <p:nvPr/>
        </p:nvSpPr>
        <p:spPr bwMode="auto">
          <a:xfrm flipH="1">
            <a:off x="5632450" y="3170039"/>
            <a:ext cx="757238"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lIns="0" tIns="0" rIns="0" bIns="0">
            <a:spAutoFit/>
          </a:bodyPr>
          <a:lstStyle/>
          <a:p>
            <a:endParaRPr lang="ja-JP" altLang="en-US" dirty="0">
              <a:solidFill>
                <a:srgbClr val="000000"/>
              </a:solidFill>
            </a:endParaRPr>
          </a:p>
        </p:txBody>
      </p:sp>
      <p:sp>
        <p:nvSpPr>
          <p:cNvPr id="63" name="Line 86"/>
          <p:cNvSpPr>
            <a:spLocks noChangeShapeType="1"/>
          </p:cNvSpPr>
          <p:nvPr/>
        </p:nvSpPr>
        <p:spPr bwMode="auto">
          <a:xfrm flipH="1">
            <a:off x="5470525" y="3319264"/>
            <a:ext cx="628650" cy="0"/>
          </a:xfrm>
          <a:prstGeom prst="line">
            <a:avLst/>
          </a:prstGeom>
          <a:noFill/>
          <a:ln w="38100">
            <a:solidFill>
              <a:srgbClr val="0000FF"/>
            </a:solidFill>
            <a:round/>
            <a:headEnd/>
            <a:tailEnd/>
          </a:ln>
          <a:extLst>
            <a:ext uri="{909E8E84-426E-40dd-AFC4-6F175D3DCCD1}">
              <a14:hiddenFill xmlns="" xmlns:a14="http://schemas.microsoft.com/office/drawing/2010/main">
                <a:noFill/>
              </a14:hiddenFill>
            </a:ext>
          </a:extLst>
        </p:spPr>
        <p:txBody>
          <a:bodyPr lIns="0" tIns="0" rIns="0" bIns="0">
            <a:spAutoFit/>
          </a:bodyPr>
          <a:lstStyle/>
          <a:p>
            <a:endParaRPr lang="ja-JP" altLang="en-US" dirty="0">
              <a:solidFill>
                <a:srgbClr val="000000"/>
              </a:solidFill>
            </a:endParaRPr>
          </a:p>
        </p:txBody>
      </p:sp>
      <p:sp>
        <p:nvSpPr>
          <p:cNvPr id="64" name="Line 88"/>
          <p:cNvSpPr>
            <a:spLocks noChangeShapeType="1"/>
          </p:cNvSpPr>
          <p:nvPr/>
        </p:nvSpPr>
        <p:spPr bwMode="auto">
          <a:xfrm flipH="1">
            <a:off x="5902325" y="3470076"/>
            <a:ext cx="628650"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lIns="0" tIns="0" rIns="0" bIns="0">
            <a:spAutoFit/>
          </a:bodyPr>
          <a:lstStyle/>
          <a:p>
            <a:endParaRPr lang="ja-JP" altLang="en-US" dirty="0">
              <a:solidFill>
                <a:srgbClr val="000000"/>
              </a:solidFill>
            </a:endParaRPr>
          </a:p>
        </p:txBody>
      </p:sp>
      <p:sp>
        <p:nvSpPr>
          <p:cNvPr id="65" name="Line 90"/>
          <p:cNvSpPr>
            <a:spLocks noChangeShapeType="1"/>
          </p:cNvSpPr>
          <p:nvPr/>
        </p:nvSpPr>
        <p:spPr bwMode="auto">
          <a:xfrm flipH="1">
            <a:off x="6040438" y="3619301"/>
            <a:ext cx="627062" cy="0"/>
          </a:xfrm>
          <a:prstGeom prst="line">
            <a:avLst/>
          </a:prstGeom>
          <a:noFill/>
          <a:ln w="38100">
            <a:solidFill>
              <a:srgbClr val="0000FF"/>
            </a:solidFill>
            <a:round/>
            <a:headEnd/>
            <a:tailEnd/>
          </a:ln>
          <a:extLst>
            <a:ext uri="{909E8E84-426E-40dd-AFC4-6F175D3DCCD1}">
              <a14:hiddenFill xmlns="" xmlns:a14="http://schemas.microsoft.com/office/drawing/2010/main">
                <a:noFill/>
              </a14:hiddenFill>
            </a:ext>
          </a:extLst>
        </p:spPr>
        <p:txBody>
          <a:bodyPr lIns="0" tIns="0" rIns="0" bIns="0">
            <a:spAutoFit/>
          </a:bodyPr>
          <a:lstStyle/>
          <a:p>
            <a:endParaRPr lang="ja-JP" altLang="en-US" dirty="0">
              <a:solidFill>
                <a:srgbClr val="000000"/>
              </a:solidFill>
            </a:endParaRPr>
          </a:p>
        </p:txBody>
      </p:sp>
      <p:sp>
        <p:nvSpPr>
          <p:cNvPr id="66" name="Line 92"/>
          <p:cNvSpPr>
            <a:spLocks noChangeShapeType="1"/>
          </p:cNvSpPr>
          <p:nvPr/>
        </p:nvSpPr>
        <p:spPr bwMode="auto">
          <a:xfrm flipH="1">
            <a:off x="6608763" y="3770114"/>
            <a:ext cx="741362"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lIns="0" tIns="0" rIns="0" bIns="0">
            <a:spAutoFit/>
          </a:bodyPr>
          <a:lstStyle/>
          <a:p>
            <a:endParaRPr lang="ja-JP" altLang="en-US" dirty="0">
              <a:solidFill>
                <a:srgbClr val="000000"/>
              </a:solidFill>
            </a:endParaRPr>
          </a:p>
        </p:txBody>
      </p:sp>
      <p:sp>
        <p:nvSpPr>
          <p:cNvPr id="67" name="Line 94"/>
          <p:cNvSpPr>
            <a:spLocks noChangeShapeType="1"/>
          </p:cNvSpPr>
          <p:nvPr/>
        </p:nvSpPr>
        <p:spPr bwMode="auto">
          <a:xfrm flipH="1">
            <a:off x="4762500" y="3919339"/>
            <a:ext cx="284163" cy="0"/>
          </a:xfrm>
          <a:prstGeom prst="line">
            <a:avLst/>
          </a:prstGeom>
          <a:noFill/>
          <a:ln w="38100">
            <a:solidFill>
              <a:srgbClr val="0000FF"/>
            </a:solidFill>
            <a:round/>
            <a:headEnd/>
            <a:tailEnd/>
          </a:ln>
          <a:extLst>
            <a:ext uri="{909E8E84-426E-40dd-AFC4-6F175D3DCCD1}">
              <a14:hiddenFill xmlns="" xmlns:a14="http://schemas.microsoft.com/office/drawing/2010/main">
                <a:noFill/>
              </a14:hiddenFill>
            </a:ext>
          </a:extLst>
        </p:spPr>
        <p:txBody>
          <a:bodyPr lIns="0" tIns="0" rIns="0" bIns="0">
            <a:spAutoFit/>
          </a:bodyPr>
          <a:lstStyle/>
          <a:p>
            <a:endParaRPr lang="ja-JP" altLang="en-US" dirty="0">
              <a:solidFill>
                <a:srgbClr val="000000"/>
              </a:solidFill>
            </a:endParaRPr>
          </a:p>
        </p:txBody>
      </p:sp>
      <p:sp>
        <p:nvSpPr>
          <p:cNvPr id="68" name="Line 96"/>
          <p:cNvSpPr>
            <a:spLocks noChangeShapeType="1"/>
          </p:cNvSpPr>
          <p:nvPr/>
        </p:nvSpPr>
        <p:spPr bwMode="auto">
          <a:xfrm flipH="1">
            <a:off x="4772025" y="4068564"/>
            <a:ext cx="257175"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lIns="0" tIns="0" rIns="0" bIns="0">
            <a:spAutoFit/>
          </a:bodyPr>
          <a:lstStyle/>
          <a:p>
            <a:endParaRPr lang="ja-JP" altLang="en-US" dirty="0">
              <a:solidFill>
                <a:srgbClr val="000000"/>
              </a:solidFill>
            </a:endParaRPr>
          </a:p>
        </p:txBody>
      </p:sp>
      <p:sp>
        <p:nvSpPr>
          <p:cNvPr id="69" name="Line 98"/>
          <p:cNvSpPr>
            <a:spLocks noChangeShapeType="1"/>
          </p:cNvSpPr>
          <p:nvPr/>
        </p:nvSpPr>
        <p:spPr bwMode="auto">
          <a:xfrm flipH="1">
            <a:off x="4821238" y="4219376"/>
            <a:ext cx="271462" cy="0"/>
          </a:xfrm>
          <a:prstGeom prst="line">
            <a:avLst/>
          </a:prstGeom>
          <a:noFill/>
          <a:ln w="38100">
            <a:solidFill>
              <a:srgbClr val="0000FF"/>
            </a:solidFill>
            <a:round/>
            <a:headEnd/>
            <a:tailEnd/>
          </a:ln>
          <a:extLst>
            <a:ext uri="{909E8E84-426E-40dd-AFC4-6F175D3DCCD1}">
              <a14:hiddenFill xmlns="" xmlns:a14="http://schemas.microsoft.com/office/drawing/2010/main">
                <a:noFill/>
              </a14:hiddenFill>
            </a:ext>
          </a:extLst>
        </p:spPr>
        <p:txBody>
          <a:bodyPr lIns="0" tIns="0" rIns="0" bIns="0">
            <a:spAutoFit/>
          </a:bodyPr>
          <a:lstStyle/>
          <a:p>
            <a:endParaRPr lang="ja-JP" altLang="en-US" dirty="0">
              <a:solidFill>
                <a:srgbClr val="000000"/>
              </a:solidFill>
            </a:endParaRPr>
          </a:p>
        </p:txBody>
      </p:sp>
      <p:sp>
        <p:nvSpPr>
          <p:cNvPr id="70" name="Line 100"/>
          <p:cNvSpPr>
            <a:spLocks noChangeShapeType="1"/>
          </p:cNvSpPr>
          <p:nvPr/>
        </p:nvSpPr>
        <p:spPr bwMode="auto">
          <a:xfrm flipH="1">
            <a:off x="4862513" y="4368601"/>
            <a:ext cx="274637"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lIns="0" tIns="0" rIns="0" bIns="0">
            <a:spAutoFit/>
          </a:bodyPr>
          <a:lstStyle/>
          <a:p>
            <a:endParaRPr lang="ja-JP" altLang="en-US" dirty="0">
              <a:solidFill>
                <a:srgbClr val="000000"/>
              </a:solidFill>
            </a:endParaRPr>
          </a:p>
        </p:txBody>
      </p:sp>
      <p:sp>
        <p:nvSpPr>
          <p:cNvPr id="71" name="Line 102"/>
          <p:cNvSpPr>
            <a:spLocks noChangeShapeType="1"/>
          </p:cNvSpPr>
          <p:nvPr/>
        </p:nvSpPr>
        <p:spPr bwMode="auto">
          <a:xfrm flipH="1">
            <a:off x="5026025" y="4519414"/>
            <a:ext cx="334963" cy="0"/>
          </a:xfrm>
          <a:prstGeom prst="line">
            <a:avLst/>
          </a:prstGeom>
          <a:noFill/>
          <a:ln w="38100">
            <a:solidFill>
              <a:srgbClr val="0000FF"/>
            </a:solidFill>
            <a:round/>
            <a:headEnd/>
            <a:tailEnd/>
          </a:ln>
          <a:extLst>
            <a:ext uri="{909E8E84-426E-40dd-AFC4-6F175D3DCCD1}">
              <a14:hiddenFill xmlns="" xmlns:a14="http://schemas.microsoft.com/office/drawing/2010/main">
                <a:noFill/>
              </a14:hiddenFill>
            </a:ext>
          </a:extLst>
        </p:spPr>
        <p:txBody>
          <a:bodyPr lIns="0" tIns="0" rIns="0" bIns="0">
            <a:spAutoFit/>
          </a:bodyPr>
          <a:lstStyle/>
          <a:p>
            <a:endParaRPr lang="ja-JP" altLang="en-US" dirty="0">
              <a:solidFill>
                <a:srgbClr val="000000"/>
              </a:solidFill>
            </a:endParaRPr>
          </a:p>
        </p:txBody>
      </p:sp>
      <p:sp>
        <p:nvSpPr>
          <p:cNvPr id="72" name="Line 104"/>
          <p:cNvSpPr>
            <a:spLocks noChangeShapeType="1"/>
          </p:cNvSpPr>
          <p:nvPr/>
        </p:nvSpPr>
        <p:spPr bwMode="auto">
          <a:xfrm flipH="1">
            <a:off x="5205413" y="4668639"/>
            <a:ext cx="374650"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lIns="0" tIns="0" rIns="0" bIns="0">
            <a:spAutoFit/>
          </a:bodyPr>
          <a:lstStyle/>
          <a:p>
            <a:endParaRPr lang="ja-JP" altLang="en-US" dirty="0">
              <a:solidFill>
                <a:srgbClr val="000000"/>
              </a:solidFill>
            </a:endParaRPr>
          </a:p>
        </p:txBody>
      </p:sp>
      <p:sp>
        <p:nvSpPr>
          <p:cNvPr id="73" name="Line 106"/>
          <p:cNvSpPr>
            <a:spLocks noChangeShapeType="1"/>
          </p:cNvSpPr>
          <p:nvPr/>
        </p:nvSpPr>
        <p:spPr bwMode="auto">
          <a:xfrm flipH="1">
            <a:off x="4841875" y="4817864"/>
            <a:ext cx="344488" cy="0"/>
          </a:xfrm>
          <a:prstGeom prst="line">
            <a:avLst/>
          </a:prstGeom>
          <a:noFill/>
          <a:ln w="38100">
            <a:solidFill>
              <a:srgbClr val="0000FF"/>
            </a:solidFill>
            <a:round/>
            <a:headEnd/>
            <a:tailEnd/>
          </a:ln>
          <a:extLst>
            <a:ext uri="{909E8E84-426E-40dd-AFC4-6F175D3DCCD1}">
              <a14:hiddenFill xmlns="" xmlns:a14="http://schemas.microsoft.com/office/drawing/2010/main">
                <a:noFill/>
              </a14:hiddenFill>
            </a:ext>
          </a:extLst>
        </p:spPr>
        <p:txBody>
          <a:bodyPr lIns="0" tIns="0" rIns="0" bIns="0">
            <a:spAutoFit/>
          </a:bodyPr>
          <a:lstStyle/>
          <a:p>
            <a:endParaRPr lang="ja-JP" altLang="en-US" dirty="0">
              <a:solidFill>
                <a:srgbClr val="000000"/>
              </a:solidFill>
            </a:endParaRPr>
          </a:p>
        </p:txBody>
      </p:sp>
      <p:sp>
        <p:nvSpPr>
          <p:cNvPr id="74" name="Line 108"/>
          <p:cNvSpPr>
            <a:spLocks noChangeShapeType="1"/>
          </p:cNvSpPr>
          <p:nvPr/>
        </p:nvSpPr>
        <p:spPr bwMode="auto">
          <a:xfrm flipH="1">
            <a:off x="4916488" y="4968676"/>
            <a:ext cx="612775"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lIns="0" tIns="0" rIns="0" bIns="0">
            <a:spAutoFit/>
          </a:bodyPr>
          <a:lstStyle/>
          <a:p>
            <a:endParaRPr lang="ja-JP" altLang="en-US" dirty="0">
              <a:solidFill>
                <a:srgbClr val="000000"/>
              </a:solidFill>
            </a:endParaRPr>
          </a:p>
        </p:txBody>
      </p:sp>
      <p:sp>
        <p:nvSpPr>
          <p:cNvPr id="75" name="Line 110"/>
          <p:cNvSpPr>
            <a:spLocks noChangeShapeType="1"/>
          </p:cNvSpPr>
          <p:nvPr/>
        </p:nvSpPr>
        <p:spPr bwMode="auto">
          <a:xfrm flipH="1">
            <a:off x="4405313" y="5117901"/>
            <a:ext cx="255587" cy="0"/>
          </a:xfrm>
          <a:prstGeom prst="line">
            <a:avLst/>
          </a:prstGeom>
          <a:noFill/>
          <a:ln w="38100">
            <a:solidFill>
              <a:srgbClr val="0000FF"/>
            </a:solidFill>
            <a:round/>
            <a:headEnd/>
            <a:tailEnd/>
          </a:ln>
          <a:extLst>
            <a:ext uri="{909E8E84-426E-40dd-AFC4-6F175D3DCCD1}">
              <a14:hiddenFill xmlns="" xmlns:a14="http://schemas.microsoft.com/office/drawing/2010/main">
                <a:noFill/>
              </a14:hiddenFill>
            </a:ext>
          </a:extLst>
        </p:spPr>
        <p:txBody>
          <a:bodyPr lIns="0" tIns="0" rIns="0" bIns="0">
            <a:spAutoFit/>
          </a:bodyPr>
          <a:lstStyle/>
          <a:p>
            <a:endParaRPr lang="ja-JP" altLang="en-US" dirty="0">
              <a:solidFill>
                <a:srgbClr val="000000"/>
              </a:solidFill>
            </a:endParaRPr>
          </a:p>
        </p:txBody>
      </p:sp>
      <p:sp>
        <p:nvSpPr>
          <p:cNvPr id="76" name="Line 112"/>
          <p:cNvSpPr>
            <a:spLocks noChangeShapeType="1"/>
          </p:cNvSpPr>
          <p:nvPr/>
        </p:nvSpPr>
        <p:spPr bwMode="auto">
          <a:xfrm flipH="1">
            <a:off x="4270375" y="5268714"/>
            <a:ext cx="492125"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lIns="0" tIns="0" rIns="0" bIns="0">
            <a:spAutoFit/>
          </a:bodyPr>
          <a:lstStyle/>
          <a:p>
            <a:endParaRPr lang="ja-JP" altLang="en-US" dirty="0">
              <a:solidFill>
                <a:srgbClr val="000000"/>
              </a:solidFill>
            </a:endParaRPr>
          </a:p>
        </p:txBody>
      </p:sp>
      <p:sp>
        <p:nvSpPr>
          <p:cNvPr id="77" name="Line 114"/>
          <p:cNvSpPr>
            <a:spLocks noChangeShapeType="1"/>
          </p:cNvSpPr>
          <p:nvPr/>
        </p:nvSpPr>
        <p:spPr bwMode="auto">
          <a:xfrm flipH="1">
            <a:off x="4578350" y="5417939"/>
            <a:ext cx="488950" cy="0"/>
          </a:xfrm>
          <a:prstGeom prst="line">
            <a:avLst/>
          </a:prstGeom>
          <a:noFill/>
          <a:ln w="38100">
            <a:solidFill>
              <a:srgbClr val="0000FF"/>
            </a:solidFill>
            <a:round/>
            <a:headEnd/>
            <a:tailEnd/>
          </a:ln>
          <a:extLst>
            <a:ext uri="{909E8E84-426E-40dd-AFC4-6F175D3DCCD1}">
              <a14:hiddenFill xmlns="" xmlns:a14="http://schemas.microsoft.com/office/drawing/2010/main">
                <a:noFill/>
              </a14:hiddenFill>
            </a:ext>
          </a:extLst>
        </p:spPr>
        <p:txBody>
          <a:bodyPr lIns="0" tIns="0" rIns="0" bIns="0">
            <a:spAutoFit/>
          </a:bodyPr>
          <a:lstStyle/>
          <a:p>
            <a:endParaRPr lang="ja-JP" altLang="en-US" dirty="0">
              <a:solidFill>
                <a:srgbClr val="000000"/>
              </a:solidFill>
            </a:endParaRPr>
          </a:p>
        </p:txBody>
      </p:sp>
      <p:sp>
        <p:nvSpPr>
          <p:cNvPr id="78" name="Line 116"/>
          <p:cNvSpPr>
            <a:spLocks noChangeShapeType="1"/>
          </p:cNvSpPr>
          <p:nvPr/>
        </p:nvSpPr>
        <p:spPr bwMode="auto">
          <a:xfrm flipH="1">
            <a:off x="3859213" y="5568751"/>
            <a:ext cx="4002087"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lIns="0" tIns="0" rIns="0" bIns="0">
            <a:spAutoFit/>
          </a:bodyPr>
          <a:lstStyle/>
          <a:p>
            <a:endParaRPr lang="ja-JP" altLang="en-US" dirty="0">
              <a:solidFill>
                <a:srgbClr val="000000"/>
              </a:solidFill>
            </a:endParaRPr>
          </a:p>
        </p:txBody>
      </p:sp>
      <p:sp>
        <p:nvSpPr>
          <p:cNvPr id="79" name="Oval 63"/>
          <p:cNvSpPr>
            <a:spLocks noChangeArrowheads="1"/>
          </p:cNvSpPr>
          <p:nvPr/>
        </p:nvSpPr>
        <p:spPr bwMode="auto">
          <a:xfrm>
            <a:off x="4772025" y="1465064"/>
            <a:ext cx="117475" cy="117475"/>
          </a:xfrm>
          <a:prstGeom prst="ellipse">
            <a:avLst/>
          </a:prstGeom>
          <a:solidFill>
            <a:srgbClr val="3399FF"/>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nchor="ctr">
            <a:spAutoFit/>
          </a:bodyPr>
          <a:lstStyle/>
          <a:p>
            <a:endParaRPr lang="ja-JP" altLang="en-US" dirty="0">
              <a:solidFill>
                <a:srgbClr val="000000"/>
              </a:solidFill>
            </a:endParaRPr>
          </a:p>
        </p:txBody>
      </p:sp>
      <p:sp>
        <p:nvSpPr>
          <p:cNvPr id="80" name="Oval 65"/>
          <p:cNvSpPr>
            <a:spLocks noChangeArrowheads="1"/>
          </p:cNvSpPr>
          <p:nvPr/>
        </p:nvSpPr>
        <p:spPr bwMode="auto">
          <a:xfrm>
            <a:off x="4789488" y="1614289"/>
            <a:ext cx="117475" cy="117475"/>
          </a:xfrm>
          <a:prstGeom prst="ellipse">
            <a:avLst/>
          </a:pr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nchor="ctr">
            <a:spAutoFit/>
          </a:bodyPr>
          <a:lstStyle/>
          <a:p>
            <a:endParaRPr lang="ja-JP" altLang="en-US" dirty="0">
              <a:solidFill>
                <a:srgbClr val="000000"/>
              </a:solidFill>
            </a:endParaRPr>
          </a:p>
        </p:txBody>
      </p:sp>
      <p:sp>
        <p:nvSpPr>
          <p:cNvPr id="81" name="Oval 67"/>
          <p:cNvSpPr>
            <a:spLocks noChangeArrowheads="1"/>
          </p:cNvSpPr>
          <p:nvPr/>
        </p:nvSpPr>
        <p:spPr bwMode="auto">
          <a:xfrm>
            <a:off x="4529138" y="1763514"/>
            <a:ext cx="117475" cy="117475"/>
          </a:xfrm>
          <a:prstGeom prst="ellipse">
            <a:avLst/>
          </a:prstGeom>
          <a:solidFill>
            <a:srgbClr val="3399FF"/>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nchor="ctr">
            <a:spAutoFit/>
          </a:bodyPr>
          <a:lstStyle/>
          <a:p>
            <a:endParaRPr lang="ja-JP" altLang="en-US" dirty="0">
              <a:solidFill>
                <a:srgbClr val="000000"/>
              </a:solidFill>
            </a:endParaRPr>
          </a:p>
        </p:txBody>
      </p:sp>
      <p:sp>
        <p:nvSpPr>
          <p:cNvPr id="82" name="Oval 69"/>
          <p:cNvSpPr>
            <a:spLocks noChangeArrowheads="1"/>
          </p:cNvSpPr>
          <p:nvPr/>
        </p:nvSpPr>
        <p:spPr bwMode="auto">
          <a:xfrm>
            <a:off x="4776788" y="1914326"/>
            <a:ext cx="117475" cy="117475"/>
          </a:xfrm>
          <a:prstGeom prst="ellipse">
            <a:avLst/>
          </a:pr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nchor="ctr">
            <a:spAutoFit/>
          </a:bodyPr>
          <a:lstStyle/>
          <a:p>
            <a:endParaRPr lang="ja-JP" altLang="en-US" dirty="0">
              <a:solidFill>
                <a:srgbClr val="000000"/>
              </a:solidFill>
            </a:endParaRPr>
          </a:p>
        </p:txBody>
      </p:sp>
      <p:sp>
        <p:nvSpPr>
          <p:cNvPr id="83" name="Oval 71"/>
          <p:cNvSpPr>
            <a:spLocks noChangeArrowheads="1"/>
          </p:cNvSpPr>
          <p:nvPr/>
        </p:nvSpPr>
        <p:spPr bwMode="auto">
          <a:xfrm>
            <a:off x="5413375" y="2063551"/>
            <a:ext cx="117475" cy="117475"/>
          </a:xfrm>
          <a:prstGeom prst="ellipse">
            <a:avLst/>
          </a:prstGeom>
          <a:solidFill>
            <a:srgbClr val="3399FF"/>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nchor="ctr">
            <a:spAutoFit/>
          </a:bodyPr>
          <a:lstStyle/>
          <a:p>
            <a:endParaRPr lang="ja-JP" altLang="en-US" dirty="0">
              <a:solidFill>
                <a:srgbClr val="000000"/>
              </a:solidFill>
            </a:endParaRPr>
          </a:p>
        </p:txBody>
      </p:sp>
      <p:sp>
        <p:nvSpPr>
          <p:cNvPr id="84" name="Oval 73"/>
          <p:cNvSpPr>
            <a:spLocks noChangeArrowheads="1"/>
          </p:cNvSpPr>
          <p:nvPr/>
        </p:nvSpPr>
        <p:spPr bwMode="auto">
          <a:xfrm>
            <a:off x="5375275" y="2212776"/>
            <a:ext cx="117475" cy="117475"/>
          </a:xfrm>
          <a:prstGeom prst="ellipse">
            <a:avLst/>
          </a:pr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nchor="ctr">
            <a:spAutoFit/>
          </a:bodyPr>
          <a:lstStyle/>
          <a:p>
            <a:endParaRPr lang="ja-JP" altLang="en-US" dirty="0">
              <a:solidFill>
                <a:srgbClr val="000000"/>
              </a:solidFill>
            </a:endParaRPr>
          </a:p>
        </p:txBody>
      </p:sp>
      <p:sp>
        <p:nvSpPr>
          <p:cNvPr id="85" name="Oval 75"/>
          <p:cNvSpPr>
            <a:spLocks noChangeArrowheads="1"/>
          </p:cNvSpPr>
          <p:nvPr/>
        </p:nvSpPr>
        <p:spPr bwMode="auto">
          <a:xfrm>
            <a:off x="4953000" y="2363589"/>
            <a:ext cx="117475" cy="117475"/>
          </a:xfrm>
          <a:prstGeom prst="ellipse">
            <a:avLst/>
          </a:prstGeom>
          <a:solidFill>
            <a:srgbClr val="3399FF"/>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nchor="ctr">
            <a:spAutoFit/>
          </a:bodyPr>
          <a:lstStyle/>
          <a:p>
            <a:endParaRPr lang="ja-JP" altLang="en-US" dirty="0">
              <a:solidFill>
                <a:srgbClr val="000000"/>
              </a:solidFill>
            </a:endParaRPr>
          </a:p>
        </p:txBody>
      </p:sp>
      <p:sp>
        <p:nvSpPr>
          <p:cNvPr id="86" name="Oval 77"/>
          <p:cNvSpPr>
            <a:spLocks noChangeArrowheads="1"/>
          </p:cNvSpPr>
          <p:nvPr/>
        </p:nvSpPr>
        <p:spPr bwMode="auto">
          <a:xfrm>
            <a:off x="5257800" y="2512814"/>
            <a:ext cx="117475" cy="117475"/>
          </a:xfrm>
          <a:prstGeom prst="ellipse">
            <a:avLst/>
          </a:pr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nchor="ctr">
            <a:spAutoFit/>
          </a:bodyPr>
          <a:lstStyle/>
          <a:p>
            <a:endParaRPr lang="ja-JP" altLang="en-US" dirty="0">
              <a:solidFill>
                <a:srgbClr val="000000"/>
              </a:solidFill>
            </a:endParaRPr>
          </a:p>
        </p:txBody>
      </p:sp>
      <p:sp>
        <p:nvSpPr>
          <p:cNvPr id="87" name="Oval 79"/>
          <p:cNvSpPr>
            <a:spLocks noChangeArrowheads="1"/>
          </p:cNvSpPr>
          <p:nvPr/>
        </p:nvSpPr>
        <p:spPr bwMode="auto">
          <a:xfrm>
            <a:off x="5143500" y="2662039"/>
            <a:ext cx="117475" cy="117475"/>
          </a:xfrm>
          <a:prstGeom prst="ellipse">
            <a:avLst/>
          </a:prstGeom>
          <a:solidFill>
            <a:srgbClr val="3399FF"/>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nchor="ctr">
            <a:spAutoFit/>
          </a:bodyPr>
          <a:lstStyle/>
          <a:p>
            <a:endParaRPr lang="ja-JP" altLang="en-US" dirty="0">
              <a:solidFill>
                <a:srgbClr val="000000"/>
              </a:solidFill>
            </a:endParaRPr>
          </a:p>
        </p:txBody>
      </p:sp>
      <p:sp>
        <p:nvSpPr>
          <p:cNvPr id="88" name="Oval 81"/>
          <p:cNvSpPr>
            <a:spLocks noChangeArrowheads="1"/>
          </p:cNvSpPr>
          <p:nvPr/>
        </p:nvSpPr>
        <p:spPr bwMode="auto">
          <a:xfrm>
            <a:off x="5402263" y="2812851"/>
            <a:ext cx="117475" cy="117475"/>
          </a:xfrm>
          <a:prstGeom prst="ellipse">
            <a:avLst/>
          </a:pr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nchor="ctr">
            <a:spAutoFit/>
          </a:bodyPr>
          <a:lstStyle/>
          <a:p>
            <a:endParaRPr lang="ja-JP" altLang="en-US" dirty="0">
              <a:solidFill>
                <a:srgbClr val="000000"/>
              </a:solidFill>
            </a:endParaRPr>
          </a:p>
        </p:txBody>
      </p:sp>
      <p:sp>
        <p:nvSpPr>
          <p:cNvPr id="89" name="Oval 83"/>
          <p:cNvSpPr>
            <a:spLocks noChangeArrowheads="1"/>
          </p:cNvSpPr>
          <p:nvPr/>
        </p:nvSpPr>
        <p:spPr bwMode="auto">
          <a:xfrm>
            <a:off x="5541963" y="2962076"/>
            <a:ext cx="117475" cy="117475"/>
          </a:xfrm>
          <a:prstGeom prst="ellipse">
            <a:avLst/>
          </a:prstGeom>
          <a:solidFill>
            <a:srgbClr val="3399FF"/>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nchor="ctr">
            <a:spAutoFit/>
          </a:bodyPr>
          <a:lstStyle/>
          <a:p>
            <a:endParaRPr lang="ja-JP" altLang="en-US" dirty="0">
              <a:solidFill>
                <a:srgbClr val="000000"/>
              </a:solidFill>
            </a:endParaRPr>
          </a:p>
        </p:txBody>
      </p:sp>
      <p:sp>
        <p:nvSpPr>
          <p:cNvPr id="90" name="Oval 85"/>
          <p:cNvSpPr>
            <a:spLocks noChangeArrowheads="1"/>
          </p:cNvSpPr>
          <p:nvPr/>
        </p:nvSpPr>
        <p:spPr bwMode="auto">
          <a:xfrm>
            <a:off x="5951538" y="3112889"/>
            <a:ext cx="117475" cy="117475"/>
          </a:xfrm>
          <a:prstGeom prst="ellipse">
            <a:avLst/>
          </a:pr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nchor="ctr">
            <a:spAutoFit/>
          </a:bodyPr>
          <a:lstStyle/>
          <a:p>
            <a:endParaRPr lang="ja-JP" altLang="en-US" dirty="0">
              <a:solidFill>
                <a:srgbClr val="000000"/>
              </a:solidFill>
            </a:endParaRPr>
          </a:p>
        </p:txBody>
      </p:sp>
      <p:sp>
        <p:nvSpPr>
          <p:cNvPr id="91" name="Oval 87"/>
          <p:cNvSpPr>
            <a:spLocks noChangeArrowheads="1"/>
          </p:cNvSpPr>
          <p:nvPr/>
        </p:nvSpPr>
        <p:spPr bwMode="auto">
          <a:xfrm>
            <a:off x="5726113" y="3262114"/>
            <a:ext cx="117475" cy="117475"/>
          </a:xfrm>
          <a:prstGeom prst="ellipse">
            <a:avLst/>
          </a:prstGeom>
          <a:solidFill>
            <a:srgbClr val="3399FF"/>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nchor="ctr">
            <a:spAutoFit/>
          </a:bodyPr>
          <a:lstStyle/>
          <a:p>
            <a:endParaRPr lang="ja-JP" altLang="en-US" dirty="0">
              <a:solidFill>
                <a:srgbClr val="000000"/>
              </a:solidFill>
            </a:endParaRPr>
          </a:p>
        </p:txBody>
      </p:sp>
      <p:sp>
        <p:nvSpPr>
          <p:cNvPr id="92" name="Oval 89"/>
          <p:cNvSpPr>
            <a:spLocks noChangeArrowheads="1"/>
          </p:cNvSpPr>
          <p:nvPr/>
        </p:nvSpPr>
        <p:spPr bwMode="auto">
          <a:xfrm>
            <a:off x="6157913" y="3411339"/>
            <a:ext cx="117475" cy="117475"/>
          </a:xfrm>
          <a:prstGeom prst="ellipse">
            <a:avLst/>
          </a:pr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nchor="ctr">
            <a:spAutoFit/>
          </a:bodyPr>
          <a:lstStyle/>
          <a:p>
            <a:endParaRPr lang="ja-JP" altLang="en-US" dirty="0">
              <a:solidFill>
                <a:srgbClr val="000000"/>
              </a:solidFill>
            </a:endParaRPr>
          </a:p>
        </p:txBody>
      </p:sp>
      <p:sp>
        <p:nvSpPr>
          <p:cNvPr id="93" name="Oval 91"/>
          <p:cNvSpPr>
            <a:spLocks noChangeArrowheads="1"/>
          </p:cNvSpPr>
          <p:nvPr/>
        </p:nvSpPr>
        <p:spPr bwMode="auto">
          <a:xfrm>
            <a:off x="6299200" y="3562151"/>
            <a:ext cx="117475" cy="117475"/>
          </a:xfrm>
          <a:prstGeom prst="ellipse">
            <a:avLst/>
          </a:prstGeom>
          <a:solidFill>
            <a:srgbClr val="3399FF"/>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nchor="ctr">
            <a:spAutoFit/>
          </a:bodyPr>
          <a:lstStyle/>
          <a:p>
            <a:endParaRPr lang="ja-JP" altLang="en-US" dirty="0">
              <a:solidFill>
                <a:srgbClr val="000000"/>
              </a:solidFill>
            </a:endParaRPr>
          </a:p>
        </p:txBody>
      </p:sp>
      <p:sp>
        <p:nvSpPr>
          <p:cNvPr id="94" name="Oval 93"/>
          <p:cNvSpPr>
            <a:spLocks noChangeArrowheads="1"/>
          </p:cNvSpPr>
          <p:nvPr/>
        </p:nvSpPr>
        <p:spPr bwMode="auto">
          <a:xfrm>
            <a:off x="6919913" y="3711376"/>
            <a:ext cx="117475" cy="117475"/>
          </a:xfrm>
          <a:prstGeom prst="ellipse">
            <a:avLst/>
          </a:pr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nchor="ctr">
            <a:spAutoFit/>
          </a:bodyPr>
          <a:lstStyle/>
          <a:p>
            <a:endParaRPr lang="ja-JP" altLang="en-US" dirty="0">
              <a:solidFill>
                <a:srgbClr val="000000"/>
              </a:solidFill>
            </a:endParaRPr>
          </a:p>
        </p:txBody>
      </p:sp>
      <p:sp>
        <p:nvSpPr>
          <p:cNvPr id="95" name="Oval 95"/>
          <p:cNvSpPr>
            <a:spLocks noChangeArrowheads="1"/>
          </p:cNvSpPr>
          <p:nvPr/>
        </p:nvSpPr>
        <p:spPr bwMode="auto">
          <a:xfrm>
            <a:off x="4845050" y="3860601"/>
            <a:ext cx="117475" cy="117475"/>
          </a:xfrm>
          <a:prstGeom prst="ellipse">
            <a:avLst/>
          </a:prstGeom>
          <a:solidFill>
            <a:srgbClr val="3399FF"/>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nchor="ctr">
            <a:spAutoFit/>
          </a:bodyPr>
          <a:lstStyle/>
          <a:p>
            <a:endParaRPr lang="ja-JP" altLang="en-US" dirty="0">
              <a:solidFill>
                <a:srgbClr val="000000"/>
              </a:solidFill>
            </a:endParaRPr>
          </a:p>
        </p:txBody>
      </p:sp>
      <p:sp>
        <p:nvSpPr>
          <p:cNvPr id="96" name="Oval 97"/>
          <p:cNvSpPr>
            <a:spLocks noChangeArrowheads="1"/>
          </p:cNvSpPr>
          <p:nvPr/>
        </p:nvSpPr>
        <p:spPr bwMode="auto">
          <a:xfrm>
            <a:off x="4841875" y="4011414"/>
            <a:ext cx="117475" cy="117475"/>
          </a:xfrm>
          <a:prstGeom prst="ellipse">
            <a:avLst/>
          </a:pr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nchor="ctr">
            <a:spAutoFit/>
          </a:bodyPr>
          <a:lstStyle/>
          <a:p>
            <a:endParaRPr lang="ja-JP" altLang="en-US" dirty="0">
              <a:solidFill>
                <a:srgbClr val="000000"/>
              </a:solidFill>
            </a:endParaRPr>
          </a:p>
        </p:txBody>
      </p:sp>
      <p:sp>
        <p:nvSpPr>
          <p:cNvPr id="97" name="Oval 99"/>
          <p:cNvSpPr>
            <a:spLocks noChangeArrowheads="1"/>
          </p:cNvSpPr>
          <p:nvPr/>
        </p:nvSpPr>
        <p:spPr bwMode="auto">
          <a:xfrm>
            <a:off x="4897438" y="4160639"/>
            <a:ext cx="117475" cy="117475"/>
          </a:xfrm>
          <a:prstGeom prst="ellipse">
            <a:avLst/>
          </a:prstGeom>
          <a:solidFill>
            <a:srgbClr val="3399FF"/>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nchor="ctr">
            <a:spAutoFit/>
          </a:bodyPr>
          <a:lstStyle/>
          <a:p>
            <a:endParaRPr lang="ja-JP" altLang="en-US" dirty="0">
              <a:solidFill>
                <a:srgbClr val="000000"/>
              </a:solidFill>
            </a:endParaRPr>
          </a:p>
        </p:txBody>
      </p:sp>
      <p:sp>
        <p:nvSpPr>
          <p:cNvPr id="98" name="Oval 101"/>
          <p:cNvSpPr>
            <a:spLocks noChangeArrowheads="1"/>
          </p:cNvSpPr>
          <p:nvPr/>
        </p:nvSpPr>
        <p:spPr bwMode="auto">
          <a:xfrm>
            <a:off x="4940300" y="4311451"/>
            <a:ext cx="117475" cy="117475"/>
          </a:xfrm>
          <a:prstGeom prst="ellipse">
            <a:avLst/>
          </a:pr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nchor="ctr">
            <a:spAutoFit/>
          </a:bodyPr>
          <a:lstStyle/>
          <a:p>
            <a:endParaRPr lang="ja-JP" altLang="en-US" dirty="0">
              <a:solidFill>
                <a:srgbClr val="000000"/>
              </a:solidFill>
            </a:endParaRPr>
          </a:p>
        </p:txBody>
      </p:sp>
      <p:sp>
        <p:nvSpPr>
          <p:cNvPr id="99" name="Oval 103"/>
          <p:cNvSpPr>
            <a:spLocks noChangeArrowheads="1"/>
          </p:cNvSpPr>
          <p:nvPr/>
        </p:nvSpPr>
        <p:spPr bwMode="auto">
          <a:xfrm>
            <a:off x="5135563" y="4460676"/>
            <a:ext cx="117475" cy="117475"/>
          </a:xfrm>
          <a:prstGeom prst="ellipse">
            <a:avLst/>
          </a:prstGeom>
          <a:solidFill>
            <a:srgbClr val="3399FF"/>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nchor="ctr">
            <a:spAutoFit/>
          </a:bodyPr>
          <a:lstStyle/>
          <a:p>
            <a:endParaRPr lang="ja-JP" altLang="en-US" dirty="0">
              <a:solidFill>
                <a:srgbClr val="000000"/>
              </a:solidFill>
            </a:endParaRPr>
          </a:p>
        </p:txBody>
      </p:sp>
      <p:sp>
        <p:nvSpPr>
          <p:cNvPr id="100" name="Oval 105"/>
          <p:cNvSpPr>
            <a:spLocks noChangeArrowheads="1"/>
          </p:cNvSpPr>
          <p:nvPr/>
        </p:nvSpPr>
        <p:spPr bwMode="auto">
          <a:xfrm>
            <a:off x="5334000" y="4609901"/>
            <a:ext cx="117475" cy="117475"/>
          </a:xfrm>
          <a:prstGeom prst="ellipse">
            <a:avLst/>
          </a:pr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nchor="ctr">
            <a:spAutoFit/>
          </a:bodyPr>
          <a:lstStyle/>
          <a:p>
            <a:endParaRPr lang="ja-JP" altLang="en-US" dirty="0">
              <a:solidFill>
                <a:srgbClr val="000000"/>
              </a:solidFill>
            </a:endParaRPr>
          </a:p>
        </p:txBody>
      </p:sp>
      <p:sp>
        <p:nvSpPr>
          <p:cNvPr id="101" name="Oval 107"/>
          <p:cNvSpPr>
            <a:spLocks noChangeArrowheads="1"/>
          </p:cNvSpPr>
          <p:nvPr/>
        </p:nvSpPr>
        <p:spPr bwMode="auto">
          <a:xfrm>
            <a:off x="4954588" y="4760714"/>
            <a:ext cx="117475" cy="117475"/>
          </a:xfrm>
          <a:prstGeom prst="ellipse">
            <a:avLst/>
          </a:prstGeom>
          <a:solidFill>
            <a:srgbClr val="3399FF"/>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nchor="ctr">
            <a:spAutoFit/>
          </a:bodyPr>
          <a:lstStyle/>
          <a:p>
            <a:endParaRPr lang="ja-JP" altLang="en-US" dirty="0">
              <a:solidFill>
                <a:srgbClr val="000000"/>
              </a:solidFill>
            </a:endParaRPr>
          </a:p>
        </p:txBody>
      </p:sp>
      <p:sp>
        <p:nvSpPr>
          <p:cNvPr id="102" name="Oval 109"/>
          <p:cNvSpPr>
            <a:spLocks noChangeArrowheads="1"/>
          </p:cNvSpPr>
          <p:nvPr/>
        </p:nvSpPr>
        <p:spPr bwMode="auto">
          <a:xfrm>
            <a:off x="5164138" y="4909939"/>
            <a:ext cx="117475" cy="117475"/>
          </a:xfrm>
          <a:prstGeom prst="ellipse">
            <a:avLst/>
          </a:pr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nchor="ctr">
            <a:spAutoFit/>
          </a:bodyPr>
          <a:lstStyle/>
          <a:p>
            <a:endParaRPr lang="ja-JP" altLang="en-US" dirty="0">
              <a:solidFill>
                <a:srgbClr val="000000"/>
              </a:solidFill>
            </a:endParaRPr>
          </a:p>
        </p:txBody>
      </p:sp>
      <p:sp>
        <p:nvSpPr>
          <p:cNvPr id="103" name="Oval 111"/>
          <p:cNvSpPr>
            <a:spLocks noChangeArrowheads="1"/>
          </p:cNvSpPr>
          <p:nvPr/>
        </p:nvSpPr>
        <p:spPr bwMode="auto">
          <a:xfrm>
            <a:off x="4473575" y="5059164"/>
            <a:ext cx="117475" cy="117475"/>
          </a:xfrm>
          <a:prstGeom prst="ellipse">
            <a:avLst/>
          </a:prstGeom>
          <a:solidFill>
            <a:srgbClr val="3399FF"/>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nchor="ctr">
            <a:spAutoFit/>
          </a:bodyPr>
          <a:lstStyle/>
          <a:p>
            <a:endParaRPr lang="ja-JP" altLang="en-US" dirty="0">
              <a:solidFill>
                <a:srgbClr val="000000"/>
              </a:solidFill>
            </a:endParaRPr>
          </a:p>
        </p:txBody>
      </p:sp>
      <p:sp>
        <p:nvSpPr>
          <p:cNvPr id="104" name="Oval 113"/>
          <p:cNvSpPr>
            <a:spLocks noChangeArrowheads="1"/>
          </p:cNvSpPr>
          <p:nvPr/>
        </p:nvSpPr>
        <p:spPr bwMode="auto">
          <a:xfrm>
            <a:off x="4457700" y="5209976"/>
            <a:ext cx="117475" cy="117475"/>
          </a:xfrm>
          <a:prstGeom prst="ellipse">
            <a:avLst/>
          </a:pr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nchor="ctr">
            <a:spAutoFit/>
          </a:bodyPr>
          <a:lstStyle/>
          <a:p>
            <a:endParaRPr lang="ja-JP" altLang="en-US" dirty="0">
              <a:solidFill>
                <a:srgbClr val="000000"/>
              </a:solidFill>
            </a:endParaRPr>
          </a:p>
        </p:txBody>
      </p:sp>
      <p:sp>
        <p:nvSpPr>
          <p:cNvPr id="105" name="Oval 115"/>
          <p:cNvSpPr>
            <a:spLocks noChangeArrowheads="1"/>
          </p:cNvSpPr>
          <p:nvPr/>
        </p:nvSpPr>
        <p:spPr bwMode="auto">
          <a:xfrm>
            <a:off x="4764088" y="5359201"/>
            <a:ext cx="117475" cy="117475"/>
          </a:xfrm>
          <a:prstGeom prst="ellipse">
            <a:avLst/>
          </a:prstGeom>
          <a:solidFill>
            <a:srgbClr val="3399FF"/>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nchor="ctr">
            <a:spAutoFit/>
          </a:bodyPr>
          <a:lstStyle/>
          <a:p>
            <a:endParaRPr lang="ja-JP" altLang="en-US" dirty="0">
              <a:solidFill>
                <a:srgbClr val="000000"/>
              </a:solidFill>
            </a:endParaRPr>
          </a:p>
        </p:txBody>
      </p:sp>
      <p:sp>
        <p:nvSpPr>
          <p:cNvPr id="106" name="Oval 117"/>
          <p:cNvSpPr>
            <a:spLocks noChangeArrowheads="1"/>
          </p:cNvSpPr>
          <p:nvPr/>
        </p:nvSpPr>
        <p:spPr bwMode="auto">
          <a:xfrm>
            <a:off x="4787900" y="5510014"/>
            <a:ext cx="117475" cy="117475"/>
          </a:xfrm>
          <a:prstGeom prst="ellipse">
            <a:avLst/>
          </a:pr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nchor="ctr">
            <a:spAutoFit/>
          </a:bodyPr>
          <a:lstStyle/>
          <a:p>
            <a:endParaRPr lang="ja-JP" altLang="en-US" dirty="0">
              <a:solidFill>
                <a:srgbClr val="000000"/>
              </a:solidFill>
            </a:endParaRPr>
          </a:p>
        </p:txBody>
      </p:sp>
      <p:sp>
        <p:nvSpPr>
          <p:cNvPr id="107" name="Text Box 120"/>
          <p:cNvSpPr txBox="1">
            <a:spLocks noChangeArrowheads="1"/>
          </p:cNvSpPr>
          <p:nvPr/>
        </p:nvSpPr>
        <p:spPr bwMode="auto">
          <a:xfrm>
            <a:off x="4785506" y="6230144"/>
            <a:ext cx="4187044"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sz="1200" dirty="0">
                <a:solidFill>
                  <a:srgbClr val="000000"/>
                </a:solidFill>
                <a:latin typeface="+mj-ea"/>
                <a:ea typeface="+mj-ea"/>
              </a:rPr>
              <a:t>(Yamagata K, et al. Kidney Int 2007</a:t>
            </a:r>
            <a:r>
              <a:rPr lang="ja-JP" altLang="en-US" sz="1200" dirty="0">
                <a:solidFill>
                  <a:srgbClr val="000000"/>
                </a:solidFill>
                <a:latin typeface="+mj-ea"/>
                <a:ea typeface="+mj-ea"/>
              </a:rPr>
              <a:t>；</a:t>
            </a:r>
            <a:r>
              <a:rPr lang="en-US" altLang="ja-JP" sz="1200" dirty="0">
                <a:solidFill>
                  <a:srgbClr val="000000"/>
                </a:solidFill>
                <a:latin typeface="+mj-ea"/>
                <a:ea typeface="+mj-ea"/>
              </a:rPr>
              <a:t>71</a:t>
            </a:r>
            <a:r>
              <a:rPr lang="ja-JP" altLang="en-US" sz="1200" dirty="0">
                <a:solidFill>
                  <a:srgbClr val="000000"/>
                </a:solidFill>
                <a:latin typeface="+mj-ea"/>
                <a:ea typeface="+mj-ea"/>
              </a:rPr>
              <a:t>：</a:t>
            </a:r>
            <a:r>
              <a:rPr lang="en-US" altLang="ja-JP" sz="1200" dirty="0">
                <a:solidFill>
                  <a:srgbClr val="000000"/>
                </a:solidFill>
                <a:latin typeface="+mj-ea"/>
                <a:ea typeface="+mj-ea"/>
              </a:rPr>
              <a:t>159-166. </a:t>
            </a:r>
            <a:r>
              <a:rPr lang="ja-JP" altLang="en-US" sz="1200" dirty="0">
                <a:solidFill>
                  <a:srgbClr val="000000"/>
                </a:solidFill>
                <a:latin typeface="+mj-ea"/>
                <a:ea typeface="+mj-ea"/>
              </a:rPr>
              <a:t>より引用，改変</a:t>
            </a:r>
            <a:r>
              <a:rPr lang="en-US" altLang="ja-JP" sz="1200" dirty="0">
                <a:solidFill>
                  <a:srgbClr val="000000"/>
                </a:solidFill>
                <a:latin typeface="+mj-ea"/>
                <a:ea typeface="+mj-ea"/>
              </a:rPr>
              <a:t>)</a:t>
            </a:r>
          </a:p>
        </p:txBody>
      </p:sp>
      <p:sp>
        <p:nvSpPr>
          <p:cNvPr id="108" name="Line 122"/>
          <p:cNvSpPr>
            <a:spLocks noChangeShapeType="1"/>
          </p:cNvSpPr>
          <p:nvPr/>
        </p:nvSpPr>
        <p:spPr bwMode="auto">
          <a:xfrm>
            <a:off x="4727575" y="1447601"/>
            <a:ext cx="0" cy="4189413"/>
          </a:xfrm>
          <a:prstGeom prst="line">
            <a:avLst/>
          </a:prstGeom>
          <a:noFill/>
          <a:ln w="19050">
            <a:solidFill>
              <a:srgbClr val="969696"/>
            </a:solidFill>
            <a:round/>
            <a:headEnd/>
            <a:tailEnd/>
          </a:ln>
          <a:extLst>
            <a:ext uri="{909E8E84-426E-40dd-AFC4-6F175D3DCCD1}">
              <a14:hiddenFill xmlns="" xmlns:a14="http://schemas.microsoft.com/office/drawing/2010/main">
                <a:noFill/>
              </a14:hiddenFill>
            </a:ext>
          </a:extLst>
        </p:spPr>
        <p:txBody>
          <a:bodyPr lIns="0" tIns="0" rIns="0" bIns="0">
            <a:spAutoFit/>
          </a:bodyPr>
          <a:lstStyle/>
          <a:p>
            <a:endParaRPr lang="ja-JP" altLang="en-US" dirty="0">
              <a:solidFill>
                <a:srgbClr val="000000"/>
              </a:solidFill>
            </a:endParaRPr>
          </a:p>
        </p:txBody>
      </p:sp>
      <p:sp>
        <p:nvSpPr>
          <p:cNvPr id="109" name="Line 125"/>
          <p:cNvSpPr>
            <a:spLocks noChangeShapeType="1"/>
          </p:cNvSpPr>
          <p:nvPr/>
        </p:nvSpPr>
        <p:spPr bwMode="auto">
          <a:xfrm>
            <a:off x="7359650" y="5644951"/>
            <a:ext cx="5588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lIns="0" tIns="0" rIns="0" bIns="0">
            <a:spAutoFit/>
          </a:bodyPr>
          <a:lstStyle/>
          <a:p>
            <a:endParaRPr lang="ja-JP" altLang="en-US" dirty="0">
              <a:solidFill>
                <a:srgbClr val="000000"/>
              </a:solidFill>
            </a:endParaRPr>
          </a:p>
        </p:txBody>
      </p:sp>
      <p:sp>
        <p:nvSpPr>
          <p:cNvPr id="110" name="Text Box 123"/>
          <p:cNvSpPr txBox="1">
            <a:spLocks noChangeArrowheads="1"/>
          </p:cNvSpPr>
          <p:nvPr/>
        </p:nvSpPr>
        <p:spPr bwMode="auto">
          <a:xfrm>
            <a:off x="7229475" y="5587801"/>
            <a:ext cx="182563"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r>
              <a:rPr lang="ja-JP" altLang="en-US" sz="1200" dirty="0">
                <a:solidFill>
                  <a:srgbClr val="000000"/>
                </a:solidFill>
              </a:rPr>
              <a:t>～</a:t>
            </a:r>
          </a:p>
        </p:txBody>
      </p:sp>
      <p:sp>
        <p:nvSpPr>
          <p:cNvPr id="111" name="Text Box 124"/>
          <p:cNvSpPr txBox="1">
            <a:spLocks noChangeArrowheads="1"/>
          </p:cNvSpPr>
          <p:nvPr/>
        </p:nvSpPr>
        <p:spPr bwMode="auto">
          <a:xfrm>
            <a:off x="7283450" y="5587801"/>
            <a:ext cx="182563"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r>
              <a:rPr lang="ja-JP" altLang="en-US" sz="1200" dirty="0">
                <a:solidFill>
                  <a:srgbClr val="000000"/>
                </a:solidFill>
              </a:rPr>
              <a:t>～</a:t>
            </a:r>
          </a:p>
        </p:txBody>
      </p:sp>
      <p:sp>
        <p:nvSpPr>
          <p:cNvPr id="112" name="Text Box 146"/>
          <p:cNvSpPr txBox="1">
            <a:spLocks noChangeArrowheads="1"/>
          </p:cNvSpPr>
          <p:nvPr/>
        </p:nvSpPr>
        <p:spPr bwMode="auto">
          <a:xfrm>
            <a:off x="912813" y="1490464"/>
            <a:ext cx="359073"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r>
              <a:rPr lang="ja-JP" altLang="en-US" b="1" dirty="0">
                <a:solidFill>
                  <a:srgbClr val="000000"/>
                </a:solidFill>
                <a:latin typeface="+mj-ea"/>
                <a:ea typeface="+mj-ea"/>
              </a:rPr>
              <a:t>年齢</a:t>
            </a:r>
          </a:p>
        </p:txBody>
      </p:sp>
      <p:sp>
        <p:nvSpPr>
          <p:cNvPr id="113" name="Text Box 147"/>
          <p:cNvSpPr txBox="1">
            <a:spLocks noChangeArrowheads="1"/>
          </p:cNvSpPr>
          <p:nvPr/>
        </p:nvSpPr>
        <p:spPr bwMode="auto">
          <a:xfrm>
            <a:off x="912813" y="1788914"/>
            <a:ext cx="333425"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r>
              <a:rPr lang="en-US" altLang="ja-JP" b="1" dirty="0">
                <a:solidFill>
                  <a:srgbClr val="000000"/>
                </a:solidFill>
                <a:latin typeface="+mj-ea"/>
                <a:ea typeface="+mj-ea"/>
              </a:rPr>
              <a:t>GFR</a:t>
            </a:r>
          </a:p>
        </p:txBody>
      </p:sp>
      <p:sp>
        <p:nvSpPr>
          <p:cNvPr id="114" name="Text Box 148"/>
          <p:cNvSpPr txBox="1">
            <a:spLocks noChangeArrowheads="1"/>
          </p:cNvSpPr>
          <p:nvPr/>
        </p:nvSpPr>
        <p:spPr bwMode="auto">
          <a:xfrm>
            <a:off x="912813" y="2088951"/>
            <a:ext cx="718145"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r>
              <a:rPr lang="ja-JP" altLang="en-US" b="1" dirty="0">
                <a:solidFill>
                  <a:srgbClr val="000000"/>
                </a:solidFill>
                <a:latin typeface="+mj-ea"/>
                <a:ea typeface="+mj-ea"/>
              </a:rPr>
              <a:t>血尿≧</a:t>
            </a:r>
            <a:r>
              <a:rPr lang="en-US" altLang="ja-JP" b="1" dirty="0">
                <a:solidFill>
                  <a:srgbClr val="000000"/>
                </a:solidFill>
                <a:latin typeface="+mj-ea"/>
                <a:ea typeface="+mj-ea"/>
              </a:rPr>
              <a:t>2+</a:t>
            </a:r>
          </a:p>
        </p:txBody>
      </p:sp>
      <p:sp>
        <p:nvSpPr>
          <p:cNvPr id="115" name="Text Box 149"/>
          <p:cNvSpPr txBox="1">
            <a:spLocks noChangeArrowheads="1"/>
          </p:cNvSpPr>
          <p:nvPr/>
        </p:nvSpPr>
        <p:spPr bwMode="auto">
          <a:xfrm>
            <a:off x="912813" y="2388989"/>
            <a:ext cx="2221762"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r>
              <a:rPr lang="ja-JP" altLang="en-US" b="1" dirty="0">
                <a:solidFill>
                  <a:srgbClr val="000000"/>
                </a:solidFill>
                <a:latin typeface="+mj-ea"/>
                <a:ea typeface="+mj-ea"/>
              </a:rPr>
              <a:t>血圧 </a:t>
            </a:r>
            <a:r>
              <a:rPr lang="en-US" altLang="ja-JP" b="1" dirty="0">
                <a:solidFill>
                  <a:srgbClr val="000000"/>
                </a:solidFill>
                <a:latin typeface="+mj-ea"/>
                <a:ea typeface="+mj-ea"/>
              </a:rPr>
              <a:t>140</a:t>
            </a:r>
            <a:r>
              <a:rPr lang="ja-JP" altLang="en-US" b="1" dirty="0">
                <a:solidFill>
                  <a:srgbClr val="000000"/>
                </a:solidFill>
                <a:latin typeface="+mj-ea"/>
                <a:ea typeface="+mj-ea"/>
              </a:rPr>
              <a:t>～</a:t>
            </a:r>
            <a:r>
              <a:rPr lang="en-US" altLang="ja-JP" b="1" dirty="0">
                <a:solidFill>
                  <a:srgbClr val="000000"/>
                </a:solidFill>
                <a:latin typeface="+mj-ea"/>
                <a:ea typeface="+mj-ea"/>
              </a:rPr>
              <a:t>150/90</a:t>
            </a:r>
            <a:r>
              <a:rPr lang="ja-JP" altLang="en-US" b="1" dirty="0">
                <a:solidFill>
                  <a:srgbClr val="000000"/>
                </a:solidFill>
                <a:latin typeface="+mj-ea"/>
                <a:ea typeface="+mj-ea"/>
              </a:rPr>
              <a:t>～</a:t>
            </a:r>
            <a:r>
              <a:rPr lang="en-US" altLang="ja-JP" b="1" dirty="0">
                <a:solidFill>
                  <a:srgbClr val="000000"/>
                </a:solidFill>
                <a:latin typeface="+mj-ea"/>
                <a:ea typeface="+mj-ea"/>
              </a:rPr>
              <a:t>95mmHg</a:t>
            </a:r>
          </a:p>
        </p:txBody>
      </p:sp>
      <p:sp>
        <p:nvSpPr>
          <p:cNvPr id="116" name="Text Box 150"/>
          <p:cNvSpPr txBox="1">
            <a:spLocks noChangeArrowheads="1"/>
          </p:cNvSpPr>
          <p:nvPr/>
        </p:nvSpPr>
        <p:spPr bwMode="auto">
          <a:xfrm>
            <a:off x="912813" y="2689026"/>
            <a:ext cx="2311530"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r>
              <a:rPr lang="ja-JP" altLang="en-US" b="1" dirty="0">
                <a:solidFill>
                  <a:srgbClr val="000000"/>
                </a:solidFill>
                <a:latin typeface="+mj-ea"/>
                <a:ea typeface="+mj-ea"/>
              </a:rPr>
              <a:t>血圧 </a:t>
            </a:r>
            <a:r>
              <a:rPr lang="en-US" altLang="ja-JP" b="1" dirty="0">
                <a:solidFill>
                  <a:srgbClr val="000000"/>
                </a:solidFill>
                <a:latin typeface="+mj-ea"/>
                <a:ea typeface="+mj-ea"/>
              </a:rPr>
              <a:t>150</a:t>
            </a:r>
            <a:r>
              <a:rPr lang="ja-JP" altLang="en-US" b="1" dirty="0">
                <a:solidFill>
                  <a:srgbClr val="000000"/>
                </a:solidFill>
                <a:latin typeface="+mj-ea"/>
                <a:ea typeface="+mj-ea"/>
              </a:rPr>
              <a:t>～</a:t>
            </a:r>
            <a:r>
              <a:rPr lang="en-US" altLang="ja-JP" b="1" dirty="0">
                <a:solidFill>
                  <a:srgbClr val="000000"/>
                </a:solidFill>
                <a:latin typeface="+mj-ea"/>
                <a:ea typeface="+mj-ea"/>
              </a:rPr>
              <a:t>160/95</a:t>
            </a:r>
            <a:r>
              <a:rPr lang="ja-JP" altLang="en-US" b="1" dirty="0">
                <a:solidFill>
                  <a:srgbClr val="000000"/>
                </a:solidFill>
                <a:latin typeface="+mj-ea"/>
                <a:ea typeface="+mj-ea"/>
              </a:rPr>
              <a:t>～</a:t>
            </a:r>
            <a:r>
              <a:rPr lang="en-US" altLang="ja-JP" b="1" dirty="0">
                <a:solidFill>
                  <a:srgbClr val="000000"/>
                </a:solidFill>
                <a:latin typeface="+mj-ea"/>
                <a:ea typeface="+mj-ea"/>
              </a:rPr>
              <a:t>100mmHg</a:t>
            </a:r>
          </a:p>
        </p:txBody>
      </p:sp>
      <p:sp>
        <p:nvSpPr>
          <p:cNvPr id="117" name="Text Box 151"/>
          <p:cNvSpPr txBox="1">
            <a:spLocks noChangeArrowheads="1"/>
          </p:cNvSpPr>
          <p:nvPr/>
        </p:nvSpPr>
        <p:spPr bwMode="auto">
          <a:xfrm>
            <a:off x="912813" y="2989064"/>
            <a:ext cx="1917192"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r>
              <a:rPr lang="ja-JP" altLang="en-US" b="1" dirty="0">
                <a:solidFill>
                  <a:srgbClr val="000000"/>
                </a:solidFill>
                <a:latin typeface="+mj-ea"/>
                <a:ea typeface="+mj-ea"/>
              </a:rPr>
              <a:t>血圧 </a:t>
            </a:r>
            <a:r>
              <a:rPr lang="en-US" altLang="ja-JP" b="1" dirty="0">
                <a:solidFill>
                  <a:srgbClr val="000000"/>
                </a:solidFill>
                <a:latin typeface="+mj-ea"/>
                <a:ea typeface="+mj-ea"/>
              </a:rPr>
              <a:t>160</a:t>
            </a:r>
            <a:r>
              <a:rPr lang="ja-JP" altLang="en-US" b="1" dirty="0">
                <a:solidFill>
                  <a:srgbClr val="000000"/>
                </a:solidFill>
                <a:latin typeface="+mj-ea"/>
                <a:ea typeface="+mj-ea"/>
              </a:rPr>
              <a:t>～</a:t>
            </a:r>
            <a:r>
              <a:rPr lang="en-US" altLang="ja-JP" b="1" dirty="0">
                <a:solidFill>
                  <a:srgbClr val="000000"/>
                </a:solidFill>
                <a:latin typeface="+mj-ea"/>
                <a:ea typeface="+mj-ea"/>
              </a:rPr>
              <a:t>/100</a:t>
            </a:r>
            <a:r>
              <a:rPr lang="ja-JP" altLang="en-US" b="1" dirty="0">
                <a:solidFill>
                  <a:srgbClr val="000000"/>
                </a:solidFill>
                <a:latin typeface="+mj-ea"/>
                <a:ea typeface="+mj-ea"/>
              </a:rPr>
              <a:t>～ </a:t>
            </a:r>
            <a:r>
              <a:rPr lang="en-US" altLang="ja-JP" b="1" dirty="0">
                <a:solidFill>
                  <a:srgbClr val="000000"/>
                </a:solidFill>
                <a:latin typeface="+mj-ea"/>
                <a:ea typeface="+mj-ea"/>
              </a:rPr>
              <a:t>mmHg</a:t>
            </a:r>
          </a:p>
        </p:txBody>
      </p:sp>
      <p:sp>
        <p:nvSpPr>
          <p:cNvPr id="118" name="Text Box 152"/>
          <p:cNvSpPr txBox="1">
            <a:spLocks noChangeArrowheads="1"/>
          </p:cNvSpPr>
          <p:nvPr/>
        </p:nvSpPr>
        <p:spPr bwMode="auto">
          <a:xfrm>
            <a:off x="912813" y="3289101"/>
            <a:ext cx="1186222"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r>
              <a:rPr lang="ja-JP" altLang="en-US" b="1" dirty="0">
                <a:solidFill>
                  <a:srgbClr val="000000"/>
                </a:solidFill>
                <a:latin typeface="+mj-ea"/>
                <a:ea typeface="+mj-ea"/>
              </a:rPr>
              <a:t>高血圧</a:t>
            </a:r>
            <a:r>
              <a:rPr lang="en-US" altLang="ja-JP" b="1" dirty="0">
                <a:solidFill>
                  <a:srgbClr val="000000"/>
                </a:solidFill>
                <a:latin typeface="+mj-ea"/>
                <a:ea typeface="+mj-ea"/>
              </a:rPr>
              <a:t>(</a:t>
            </a:r>
            <a:r>
              <a:rPr lang="ja-JP" altLang="en-US" b="1" dirty="0">
                <a:solidFill>
                  <a:srgbClr val="000000"/>
                </a:solidFill>
                <a:latin typeface="+mj-ea"/>
                <a:ea typeface="+mj-ea"/>
              </a:rPr>
              <a:t>治療中</a:t>
            </a:r>
            <a:r>
              <a:rPr lang="en-US" altLang="ja-JP" b="1" dirty="0">
                <a:solidFill>
                  <a:srgbClr val="000000"/>
                </a:solidFill>
                <a:latin typeface="+mj-ea"/>
                <a:ea typeface="+mj-ea"/>
              </a:rPr>
              <a:t>)</a:t>
            </a:r>
          </a:p>
        </p:txBody>
      </p:sp>
      <p:sp>
        <p:nvSpPr>
          <p:cNvPr id="119" name="Text Box 153"/>
          <p:cNvSpPr txBox="1">
            <a:spLocks noChangeArrowheads="1"/>
          </p:cNvSpPr>
          <p:nvPr/>
        </p:nvSpPr>
        <p:spPr bwMode="auto">
          <a:xfrm>
            <a:off x="912813" y="3587551"/>
            <a:ext cx="1186222"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r>
              <a:rPr lang="ja-JP" altLang="en-US" b="1" dirty="0">
                <a:solidFill>
                  <a:srgbClr val="000000"/>
                </a:solidFill>
                <a:latin typeface="+mj-ea"/>
                <a:ea typeface="+mj-ea"/>
              </a:rPr>
              <a:t>糖尿病</a:t>
            </a:r>
            <a:r>
              <a:rPr lang="en-US" altLang="ja-JP" b="1" dirty="0">
                <a:solidFill>
                  <a:srgbClr val="000000"/>
                </a:solidFill>
                <a:latin typeface="+mj-ea"/>
                <a:ea typeface="+mj-ea"/>
              </a:rPr>
              <a:t>(</a:t>
            </a:r>
            <a:r>
              <a:rPr lang="ja-JP" altLang="en-US" b="1" dirty="0">
                <a:solidFill>
                  <a:srgbClr val="000000"/>
                </a:solidFill>
                <a:latin typeface="+mj-ea"/>
                <a:ea typeface="+mj-ea"/>
              </a:rPr>
              <a:t>治療中</a:t>
            </a:r>
            <a:r>
              <a:rPr lang="en-US" altLang="ja-JP" b="1" dirty="0">
                <a:solidFill>
                  <a:srgbClr val="000000"/>
                </a:solidFill>
                <a:latin typeface="+mj-ea"/>
                <a:ea typeface="+mj-ea"/>
              </a:rPr>
              <a:t>)</a:t>
            </a:r>
          </a:p>
        </p:txBody>
      </p:sp>
      <p:sp>
        <p:nvSpPr>
          <p:cNvPr id="120" name="Text Box 154"/>
          <p:cNvSpPr txBox="1">
            <a:spLocks noChangeArrowheads="1"/>
          </p:cNvSpPr>
          <p:nvPr/>
        </p:nvSpPr>
        <p:spPr bwMode="auto">
          <a:xfrm>
            <a:off x="912813" y="3887589"/>
            <a:ext cx="1662315"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r>
              <a:rPr lang="ja-JP" altLang="en-US" b="1" dirty="0">
                <a:solidFill>
                  <a:srgbClr val="000000"/>
                </a:solidFill>
                <a:latin typeface="+mj-ea"/>
                <a:ea typeface="+mj-ea"/>
              </a:rPr>
              <a:t>高コレステロール血症</a:t>
            </a:r>
          </a:p>
        </p:txBody>
      </p:sp>
      <p:sp>
        <p:nvSpPr>
          <p:cNvPr id="121" name="Text Box 155"/>
          <p:cNvSpPr txBox="1">
            <a:spLocks noChangeArrowheads="1"/>
          </p:cNvSpPr>
          <p:nvPr/>
        </p:nvSpPr>
        <p:spPr bwMode="auto">
          <a:xfrm>
            <a:off x="912813" y="4187626"/>
            <a:ext cx="1518044"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r>
              <a:rPr lang="ja-JP" altLang="en-US" b="1" dirty="0">
                <a:solidFill>
                  <a:srgbClr val="000000"/>
                </a:solidFill>
                <a:latin typeface="+mj-ea"/>
                <a:ea typeface="+mj-ea"/>
              </a:rPr>
              <a:t>高トリグリセリド血症</a:t>
            </a:r>
          </a:p>
        </p:txBody>
      </p:sp>
      <p:sp>
        <p:nvSpPr>
          <p:cNvPr id="122" name="Text Box 156"/>
          <p:cNvSpPr txBox="1">
            <a:spLocks noChangeArrowheads="1"/>
          </p:cNvSpPr>
          <p:nvPr/>
        </p:nvSpPr>
        <p:spPr bwMode="auto">
          <a:xfrm>
            <a:off x="912813" y="4487664"/>
            <a:ext cx="359073"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r>
              <a:rPr lang="ja-JP" altLang="en-US" b="1" dirty="0">
                <a:solidFill>
                  <a:srgbClr val="000000"/>
                </a:solidFill>
                <a:latin typeface="+mj-ea"/>
                <a:ea typeface="+mj-ea"/>
              </a:rPr>
              <a:t>肥満</a:t>
            </a:r>
          </a:p>
        </p:txBody>
      </p:sp>
      <p:sp>
        <p:nvSpPr>
          <p:cNvPr id="123" name="Text Box 157"/>
          <p:cNvSpPr txBox="1">
            <a:spLocks noChangeArrowheads="1"/>
          </p:cNvSpPr>
          <p:nvPr/>
        </p:nvSpPr>
        <p:spPr bwMode="auto">
          <a:xfrm>
            <a:off x="912813" y="4787701"/>
            <a:ext cx="359073"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r>
              <a:rPr lang="ja-JP" altLang="en-US" b="1" dirty="0">
                <a:solidFill>
                  <a:srgbClr val="000000"/>
                </a:solidFill>
                <a:latin typeface="+mj-ea"/>
                <a:ea typeface="+mj-ea"/>
              </a:rPr>
              <a:t>喫煙</a:t>
            </a:r>
          </a:p>
        </p:txBody>
      </p:sp>
      <p:sp>
        <p:nvSpPr>
          <p:cNvPr id="124" name="Text Box 158"/>
          <p:cNvSpPr txBox="1">
            <a:spLocks noChangeArrowheads="1"/>
          </p:cNvSpPr>
          <p:nvPr/>
        </p:nvSpPr>
        <p:spPr bwMode="auto">
          <a:xfrm>
            <a:off x="912813" y="5087739"/>
            <a:ext cx="1957267"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r>
              <a:rPr lang="ja-JP" altLang="en-US" b="1" dirty="0">
                <a:solidFill>
                  <a:srgbClr val="000000"/>
                </a:solidFill>
                <a:latin typeface="+mj-ea"/>
                <a:ea typeface="+mj-ea"/>
              </a:rPr>
              <a:t>飲酒</a:t>
            </a:r>
            <a:r>
              <a:rPr lang="en-US" altLang="ja-JP" b="1" dirty="0">
                <a:solidFill>
                  <a:srgbClr val="000000"/>
                </a:solidFill>
                <a:latin typeface="+mj-ea"/>
                <a:ea typeface="+mj-ea"/>
              </a:rPr>
              <a:t>(</a:t>
            </a:r>
            <a:r>
              <a:rPr lang="ja-JP" altLang="en-US" b="1" dirty="0">
                <a:solidFill>
                  <a:srgbClr val="000000"/>
                </a:solidFill>
                <a:latin typeface="+mj-ea"/>
                <a:ea typeface="+mj-ea"/>
              </a:rPr>
              <a:t>エタノール＜</a:t>
            </a:r>
            <a:r>
              <a:rPr lang="en-US" altLang="ja-JP" b="1" dirty="0">
                <a:solidFill>
                  <a:srgbClr val="000000"/>
                </a:solidFill>
                <a:latin typeface="+mj-ea"/>
                <a:ea typeface="+mj-ea"/>
              </a:rPr>
              <a:t>20g/</a:t>
            </a:r>
            <a:r>
              <a:rPr lang="ja-JP" altLang="en-US" b="1" dirty="0">
                <a:solidFill>
                  <a:srgbClr val="000000"/>
                </a:solidFill>
                <a:latin typeface="+mj-ea"/>
                <a:ea typeface="+mj-ea"/>
              </a:rPr>
              <a:t>日</a:t>
            </a:r>
            <a:r>
              <a:rPr lang="en-US" altLang="ja-JP" b="1" dirty="0">
                <a:solidFill>
                  <a:srgbClr val="000000"/>
                </a:solidFill>
                <a:latin typeface="+mj-ea"/>
                <a:ea typeface="+mj-ea"/>
              </a:rPr>
              <a:t>)</a:t>
            </a:r>
          </a:p>
        </p:txBody>
      </p:sp>
      <p:sp>
        <p:nvSpPr>
          <p:cNvPr id="125" name="Text Box 159"/>
          <p:cNvSpPr txBox="1">
            <a:spLocks noChangeArrowheads="1"/>
          </p:cNvSpPr>
          <p:nvPr/>
        </p:nvSpPr>
        <p:spPr bwMode="auto">
          <a:xfrm>
            <a:off x="912813" y="5387776"/>
            <a:ext cx="1957267"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r>
              <a:rPr lang="ja-JP" altLang="en-US" b="1" dirty="0">
                <a:solidFill>
                  <a:srgbClr val="000000"/>
                </a:solidFill>
                <a:latin typeface="+mj-ea"/>
                <a:ea typeface="+mj-ea"/>
              </a:rPr>
              <a:t>飲酒</a:t>
            </a:r>
            <a:r>
              <a:rPr lang="en-US" altLang="ja-JP" b="1" dirty="0">
                <a:solidFill>
                  <a:srgbClr val="000000"/>
                </a:solidFill>
                <a:latin typeface="+mj-ea"/>
                <a:ea typeface="+mj-ea"/>
              </a:rPr>
              <a:t>(</a:t>
            </a:r>
            <a:r>
              <a:rPr lang="ja-JP" altLang="en-US" b="1" dirty="0">
                <a:solidFill>
                  <a:srgbClr val="000000"/>
                </a:solidFill>
                <a:latin typeface="+mj-ea"/>
                <a:ea typeface="+mj-ea"/>
              </a:rPr>
              <a:t>エタノール≧</a:t>
            </a:r>
            <a:r>
              <a:rPr lang="en-US" altLang="ja-JP" b="1" dirty="0">
                <a:solidFill>
                  <a:srgbClr val="000000"/>
                </a:solidFill>
                <a:latin typeface="+mj-ea"/>
                <a:ea typeface="+mj-ea"/>
              </a:rPr>
              <a:t>20g/</a:t>
            </a:r>
            <a:r>
              <a:rPr lang="ja-JP" altLang="en-US" b="1" dirty="0">
                <a:solidFill>
                  <a:srgbClr val="000000"/>
                </a:solidFill>
                <a:latin typeface="+mj-ea"/>
                <a:ea typeface="+mj-ea"/>
              </a:rPr>
              <a:t>日</a:t>
            </a:r>
            <a:r>
              <a:rPr lang="en-US" altLang="ja-JP" b="1" dirty="0">
                <a:solidFill>
                  <a:srgbClr val="000000"/>
                </a:solidFill>
                <a:latin typeface="+mj-ea"/>
                <a:ea typeface="+mj-ea"/>
              </a:rPr>
              <a:t>)</a:t>
            </a:r>
          </a:p>
        </p:txBody>
      </p:sp>
      <p:sp>
        <p:nvSpPr>
          <p:cNvPr id="126" name="Text Box 192"/>
          <p:cNvSpPr txBox="1">
            <a:spLocks noChangeArrowheads="1"/>
          </p:cNvSpPr>
          <p:nvPr/>
        </p:nvSpPr>
        <p:spPr bwMode="auto">
          <a:xfrm>
            <a:off x="6670529" y="6411119"/>
            <a:ext cx="2313134"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dirty="0">
                <a:solidFill>
                  <a:srgbClr val="000000"/>
                </a:solidFill>
                <a:latin typeface="+mj-ea"/>
                <a:ea typeface="+mj-ea"/>
              </a:rPr>
              <a:t>CKD</a:t>
            </a:r>
            <a:r>
              <a:rPr lang="ja-JP" altLang="en-US" dirty="0">
                <a:solidFill>
                  <a:srgbClr val="000000"/>
                </a:solidFill>
                <a:latin typeface="+mj-ea"/>
                <a:ea typeface="+mj-ea"/>
              </a:rPr>
              <a:t>診療ガイド</a:t>
            </a:r>
            <a:r>
              <a:rPr lang="en-US" altLang="ja-JP" dirty="0">
                <a:solidFill>
                  <a:srgbClr val="000000"/>
                </a:solidFill>
                <a:latin typeface="+mj-ea"/>
                <a:ea typeface="+mj-ea"/>
              </a:rPr>
              <a:t>2012</a:t>
            </a:r>
            <a:r>
              <a:rPr lang="ja-JP" altLang="en-US" dirty="0">
                <a:solidFill>
                  <a:srgbClr val="000000"/>
                </a:solidFill>
                <a:latin typeface="+mj-ea"/>
                <a:ea typeface="+mj-ea"/>
              </a:rPr>
              <a:t>　</a:t>
            </a:r>
            <a:r>
              <a:rPr lang="en-US" altLang="ja-JP" dirty="0">
                <a:solidFill>
                  <a:srgbClr val="000000"/>
                </a:solidFill>
                <a:latin typeface="+mj-ea"/>
                <a:ea typeface="+mj-ea"/>
              </a:rPr>
              <a:t>p.10</a:t>
            </a:r>
            <a:r>
              <a:rPr lang="ja-JP" altLang="en-US" dirty="0">
                <a:solidFill>
                  <a:srgbClr val="000000"/>
                </a:solidFill>
                <a:latin typeface="+mj-ea"/>
                <a:ea typeface="+mj-ea"/>
              </a:rPr>
              <a:t>　図</a:t>
            </a:r>
            <a:r>
              <a:rPr lang="en-US" altLang="ja-JP" dirty="0">
                <a:solidFill>
                  <a:srgbClr val="000000"/>
                </a:solidFill>
                <a:latin typeface="+mj-ea"/>
                <a:ea typeface="+mj-ea"/>
              </a:rPr>
              <a:t>5</a:t>
            </a:r>
          </a:p>
        </p:txBody>
      </p:sp>
      <p:sp>
        <p:nvSpPr>
          <p:cNvPr id="127" name="角丸四角形 126"/>
          <p:cNvSpPr/>
          <p:nvPr/>
        </p:nvSpPr>
        <p:spPr bwMode="auto">
          <a:xfrm>
            <a:off x="733425" y="3549451"/>
            <a:ext cx="7172325" cy="314325"/>
          </a:xfrm>
          <a:prstGeom prst="roundRect">
            <a:avLst/>
          </a:prstGeom>
          <a:no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fontAlgn="base">
              <a:spcBef>
                <a:spcPct val="0"/>
              </a:spcBef>
              <a:spcAft>
                <a:spcPct val="0"/>
              </a:spcAft>
            </a:pPr>
            <a:endParaRPr lang="ja-JP" altLang="en-US" sz="1400" dirty="0">
              <a:solidFill>
                <a:srgbClr val="000000"/>
              </a:solidFill>
              <a:ea typeface="HGP創英角ｺﾞｼｯｸUB" pitchFamily="50" charset="-128"/>
            </a:endParaRPr>
          </a:p>
        </p:txBody>
      </p:sp>
      <p:sp>
        <p:nvSpPr>
          <p:cNvPr id="128" name="角丸四角形 127"/>
          <p:cNvSpPr/>
          <p:nvPr/>
        </p:nvSpPr>
        <p:spPr bwMode="auto">
          <a:xfrm>
            <a:off x="723901" y="2339775"/>
            <a:ext cx="7172324" cy="1190625"/>
          </a:xfrm>
          <a:prstGeom prst="roundRect">
            <a:avLst/>
          </a:prstGeom>
          <a:no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fontAlgn="base">
              <a:spcBef>
                <a:spcPct val="0"/>
              </a:spcBef>
              <a:spcAft>
                <a:spcPct val="0"/>
              </a:spcAft>
            </a:pPr>
            <a:endParaRPr lang="ja-JP" altLang="en-US" sz="1400" dirty="0">
              <a:solidFill>
                <a:srgbClr val="000000"/>
              </a:solidFill>
              <a:ea typeface="HGP創英角ｺﾞｼｯｸUB" pitchFamily="50" charset="-128"/>
            </a:endParaRPr>
          </a:p>
        </p:txBody>
      </p:sp>
      <p:sp>
        <p:nvSpPr>
          <p:cNvPr id="129" name="角丸四角形 128"/>
          <p:cNvSpPr/>
          <p:nvPr/>
        </p:nvSpPr>
        <p:spPr bwMode="auto">
          <a:xfrm>
            <a:off x="723899" y="3892352"/>
            <a:ext cx="5316539" cy="533399"/>
          </a:xfrm>
          <a:prstGeom prst="roundRect">
            <a:avLst/>
          </a:prstGeom>
          <a:no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fontAlgn="base">
              <a:spcBef>
                <a:spcPct val="0"/>
              </a:spcBef>
              <a:spcAft>
                <a:spcPct val="0"/>
              </a:spcAft>
            </a:pPr>
            <a:endParaRPr lang="ja-JP" altLang="en-US" sz="1400" dirty="0">
              <a:solidFill>
                <a:srgbClr val="000000"/>
              </a:solidFill>
              <a:ea typeface="HGP創英角ｺﾞｼｯｸUB" pitchFamily="50" charset="-128"/>
            </a:endParaRPr>
          </a:p>
        </p:txBody>
      </p:sp>
      <p:sp>
        <p:nvSpPr>
          <p:cNvPr id="130" name="角丸四角形 129"/>
          <p:cNvSpPr/>
          <p:nvPr/>
        </p:nvSpPr>
        <p:spPr bwMode="auto">
          <a:xfrm>
            <a:off x="714375" y="4454327"/>
            <a:ext cx="5326063" cy="290512"/>
          </a:xfrm>
          <a:prstGeom prst="roundRect">
            <a:avLst/>
          </a:prstGeom>
          <a:no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fontAlgn="base">
              <a:spcBef>
                <a:spcPct val="0"/>
              </a:spcBef>
              <a:spcAft>
                <a:spcPct val="0"/>
              </a:spcAft>
            </a:pPr>
            <a:endParaRPr lang="ja-JP" altLang="en-US" sz="1400" dirty="0">
              <a:solidFill>
                <a:srgbClr val="000000"/>
              </a:solidFill>
              <a:ea typeface="HGP創英角ｺﾞｼｯｸUB" pitchFamily="50" charset="-128"/>
            </a:endParaRPr>
          </a:p>
        </p:txBody>
      </p:sp>
      <p:sp>
        <p:nvSpPr>
          <p:cNvPr id="131" name="角丸四角形 130"/>
          <p:cNvSpPr/>
          <p:nvPr/>
        </p:nvSpPr>
        <p:spPr bwMode="auto">
          <a:xfrm>
            <a:off x="714375" y="4759127"/>
            <a:ext cx="5326063" cy="274636"/>
          </a:xfrm>
          <a:prstGeom prst="roundRect">
            <a:avLst/>
          </a:prstGeom>
          <a:no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fontAlgn="base">
              <a:spcBef>
                <a:spcPct val="0"/>
              </a:spcBef>
              <a:spcAft>
                <a:spcPct val="0"/>
              </a:spcAft>
            </a:pPr>
            <a:endParaRPr lang="ja-JP" altLang="en-US" sz="1400" dirty="0">
              <a:solidFill>
                <a:srgbClr val="000000"/>
              </a:solidFill>
              <a:ea typeface="HGP創英角ｺﾞｼｯｸUB" pitchFamily="50" charset="-128"/>
            </a:endParaRPr>
          </a:p>
        </p:txBody>
      </p:sp>
      <p:cxnSp>
        <p:nvCxnSpPr>
          <p:cNvPr id="132" name="直線矢印コネクタ 131"/>
          <p:cNvCxnSpPr/>
          <p:nvPr/>
        </p:nvCxnSpPr>
        <p:spPr bwMode="auto">
          <a:xfrm flipV="1">
            <a:off x="4727575" y="1324786"/>
            <a:ext cx="501222" cy="4347"/>
          </a:xfrm>
          <a:prstGeom prst="straightConnector1">
            <a:avLst/>
          </a:prstGeom>
          <a:noFill/>
          <a:ln w="57150" cap="flat" cmpd="sng" algn="ctr">
            <a:solidFill>
              <a:schemeClr val="tx1"/>
            </a:solidFill>
            <a:prstDash val="solid"/>
            <a:round/>
            <a:headEnd type="none" w="med" len="med"/>
            <a:tailEnd type="triangle"/>
          </a:ln>
          <a:effectLst/>
        </p:spPr>
      </p:cxnSp>
      <p:sp>
        <p:nvSpPr>
          <p:cNvPr id="133" name="テキスト ボックス 132"/>
          <p:cNvSpPr txBox="1"/>
          <p:nvPr/>
        </p:nvSpPr>
        <p:spPr>
          <a:xfrm>
            <a:off x="4653533" y="918592"/>
            <a:ext cx="1633537" cy="369332"/>
          </a:xfrm>
          <a:prstGeom prst="rect">
            <a:avLst/>
          </a:prstGeom>
          <a:noFill/>
        </p:spPr>
        <p:txBody>
          <a:bodyPr wrap="square" rtlCol="0">
            <a:spAutoFit/>
          </a:bodyPr>
          <a:lstStyle/>
          <a:p>
            <a:pPr algn="ctr"/>
            <a:r>
              <a:rPr lang="ja-JP" altLang="en-US" b="1" dirty="0">
                <a:solidFill>
                  <a:srgbClr val="000000"/>
                </a:solidFill>
                <a:latin typeface="+mj-ea"/>
                <a:ea typeface="+mj-ea"/>
              </a:rPr>
              <a:t>出現しやすい</a:t>
            </a:r>
          </a:p>
        </p:txBody>
      </p:sp>
      <p:cxnSp>
        <p:nvCxnSpPr>
          <p:cNvPr id="134" name="直線矢印コネクタ 133"/>
          <p:cNvCxnSpPr/>
          <p:nvPr/>
        </p:nvCxnSpPr>
        <p:spPr bwMode="auto">
          <a:xfrm flipH="1" flipV="1">
            <a:off x="4224319" y="1278632"/>
            <a:ext cx="501222" cy="4347"/>
          </a:xfrm>
          <a:prstGeom prst="straightConnector1">
            <a:avLst/>
          </a:prstGeom>
          <a:noFill/>
          <a:ln w="57150" cap="flat" cmpd="sng" algn="ctr">
            <a:solidFill>
              <a:schemeClr val="tx1"/>
            </a:solidFill>
            <a:prstDash val="solid"/>
            <a:round/>
            <a:headEnd type="none" w="med" len="med"/>
            <a:tailEnd type="triangle"/>
          </a:ln>
          <a:effectLst/>
        </p:spPr>
      </p:cxnSp>
      <p:sp>
        <p:nvSpPr>
          <p:cNvPr id="135" name="テキスト ボックス 134"/>
          <p:cNvSpPr txBox="1"/>
          <p:nvPr/>
        </p:nvSpPr>
        <p:spPr>
          <a:xfrm>
            <a:off x="3164012" y="909300"/>
            <a:ext cx="1633537" cy="369332"/>
          </a:xfrm>
          <a:prstGeom prst="rect">
            <a:avLst/>
          </a:prstGeom>
          <a:noFill/>
        </p:spPr>
        <p:txBody>
          <a:bodyPr wrap="square" rtlCol="0">
            <a:spAutoFit/>
          </a:bodyPr>
          <a:lstStyle/>
          <a:p>
            <a:pPr algn="ctr"/>
            <a:r>
              <a:rPr lang="ja-JP" altLang="en-US" b="1" dirty="0">
                <a:solidFill>
                  <a:srgbClr val="000000"/>
                </a:solidFill>
                <a:latin typeface="+mj-ea"/>
                <a:ea typeface="+mj-ea"/>
              </a:rPr>
              <a:t>出現しにくい</a:t>
            </a:r>
          </a:p>
        </p:txBody>
      </p:sp>
    </p:spTree>
    <p:extLst>
      <p:ext uri="{BB962C8B-B14F-4D97-AF65-F5344CB8AC3E}">
        <p14:creationId xmlns:p14="http://schemas.microsoft.com/office/powerpoint/2010/main" val="2506860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13318" y="25439"/>
            <a:ext cx="2720617" cy="369332"/>
          </a:xfrm>
          <a:prstGeom prst="rect">
            <a:avLst/>
          </a:prstGeom>
          <a:noFill/>
        </p:spPr>
        <p:txBody>
          <a:bodyPr wrap="none" rtlCol="0">
            <a:spAutoFit/>
          </a:bodyPr>
          <a:lstStyle/>
          <a:p>
            <a:r>
              <a:rPr lang="en-US" altLang="ja-JP" b="1" dirty="0">
                <a:solidFill>
                  <a:srgbClr val="FFFFFF"/>
                </a:solidFill>
                <a:latin typeface="+mj-ea"/>
                <a:ea typeface="+mj-ea"/>
              </a:rPr>
              <a:t>年齢別のCKD患者の頻度</a:t>
            </a:r>
          </a:p>
        </p:txBody>
      </p:sp>
      <p:sp>
        <p:nvSpPr>
          <p:cNvPr id="5" name="Rectangle 120"/>
          <p:cNvSpPr>
            <a:spLocks noChangeArrowheads="1"/>
          </p:cNvSpPr>
          <p:nvPr/>
        </p:nvSpPr>
        <p:spPr bwMode="auto">
          <a:xfrm>
            <a:off x="5368925" y="2054225"/>
            <a:ext cx="3535363" cy="3275013"/>
          </a:xfrm>
          <a:prstGeom prst="rect">
            <a:avLst/>
          </a:prstGeom>
          <a:solidFill>
            <a:srgbClr val="FF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p>
            <a:endParaRPr lang="ja-JP" altLang="en-US" dirty="0">
              <a:solidFill>
                <a:srgbClr val="000000"/>
              </a:solidFill>
            </a:endParaRPr>
          </a:p>
        </p:txBody>
      </p:sp>
      <p:grpSp>
        <p:nvGrpSpPr>
          <p:cNvPr id="6" name="Group 141"/>
          <p:cNvGrpSpPr>
            <a:grpSpLocks/>
          </p:cNvGrpSpPr>
          <p:nvPr/>
        </p:nvGrpSpPr>
        <p:grpSpPr bwMode="auto">
          <a:xfrm>
            <a:off x="5364163" y="2066925"/>
            <a:ext cx="3540125" cy="2798763"/>
            <a:chOff x="3428" y="1302"/>
            <a:chExt cx="52" cy="1763"/>
          </a:xfrm>
        </p:grpSpPr>
        <p:sp>
          <p:nvSpPr>
            <p:cNvPr id="7" name="Line 83"/>
            <p:cNvSpPr>
              <a:spLocks noChangeShapeType="1"/>
            </p:cNvSpPr>
            <p:nvPr/>
          </p:nvSpPr>
          <p:spPr bwMode="auto">
            <a:xfrm>
              <a:off x="3428" y="1596"/>
              <a:ext cx="52" cy="0"/>
            </a:xfrm>
            <a:prstGeom prst="line">
              <a:avLst/>
            </a:prstGeom>
            <a:noFill/>
            <a:ln w="12700" cap="sq">
              <a:solidFill>
                <a:srgbClr val="CC9900">
                  <a:alpha val="20000"/>
                </a:srgbClr>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8" name="Line 84"/>
            <p:cNvSpPr>
              <a:spLocks noChangeShapeType="1"/>
            </p:cNvSpPr>
            <p:nvPr/>
          </p:nvSpPr>
          <p:spPr bwMode="auto">
            <a:xfrm>
              <a:off x="3428" y="1889"/>
              <a:ext cx="52" cy="0"/>
            </a:xfrm>
            <a:prstGeom prst="line">
              <a:avLst/>
            </a:prstGeom>
            <a:noFill/>
            <a:ln w="12700" cap="sq">
              <a:solidFill>
                <a:srgbClr val="CC9900">
                  <a:alpha val="20000"/>
                </a:srgbClr>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9" name="Line 85"/>
            <p:cNvSpPr>
              <a:spLocks noChangeShapeType="1"/>
            </p:cNvSpPr>
            <p:nvPr/>
          </p:nvSpPr>
          <p:spPr bwMode="auto">
            <a:xfrm>
              <a:off x="3428" y="2184"/>
              <a:ext cx="52" cy="0"/>
            </a:xfrm>
            <a:prstGeom prst="line">
              <a:avLst/>
            </a:prstGeom>
            <a:noFill/>
            <a:ln w="12700" cap="sq">
              <a:solidFill>
                <a:srgbClr val="CC9900">
                  <a:alpha val="20000"/>
                </a:srgbClr>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10" name="Line 86"/>
            <p:cNvSpPr>
              <a:spLocks noChangeShapeType="1"/>
            </p:cNvSpPr>
            <p:nvPr/>
          </p:nvSpPr>
          <p:spPr bwMode="auto">
            <a:xfrm>
              <a:off x="3428" y="2477"/>
              <a:ext cx="52" cy="0"/>
            </a:xfrm>
            <a:prstGeom prst="line">
              <a:avLst/>
            </a:prstGeom>
            <a:noFill/>
            <a:ln w="12700" cap="sq">
              <a:solidFill>
                <a:srgbClr val="CC9900">
                  <a:alpha val="20000"/>
                </a:srgbClr>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11" name="Line 87"/>
            <p:cNvSpPr>
              <a:spLocks noChangeShapeType="1"/>
            </p:cNvSpPr>
            <p:nvPr/>
          </p:nvSpPr>
          <p:spPr bwMode="auto">
            <a:xfrm>
              <a:off x="3428" y="2772"/>
              <a:ext cx="52" cy="0"/>
            </a:xfrm>
            <a:prstGeom prst="line">
              <a:avLst/>
            </a:prstGeom>
            <a:noFill/>
            <a:ln w="12700" cap="sq">
              <a:solidFill>
                <a:srgbClr val="CC9900">
                  <a:alpha val="20000"/>
                </a:srgbClr>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12" name="Line 88"/>
            <p:cNvSpPr>
              <a:spLocks noChangeShapeType="1"/>
            </p:cNvSpPr>
            <p:nvPr/>
          </p:nvSpPr>
          <p:spPr bwMode="auto">
            <a:xfrm>
              <a:off x="3428" y="3065"/>
              <a:ext cx="52" cy="0"/>
            </a:xfrm>
            <a:prstGeom prst="line">
              <a:avLst/>
            </a:prstGeom>
            <a:noFill/>
            <a:ln w="12700" cap="sq">
              <a:solidFill>
                <a:srgbClr val="CC9900">
                  <a:alpha val="20000"/>
                </a:srgbClr>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13" name="Line 89"/>
            <p:cNvSpPr>
              <a:spLocks noChangeShapeType="1"/>
            </p:cNvSpPr>
            <p:nvPr/>
          </p:nvSpPr>
          <p:spPr bwMode="auto">
            <a:xfrm>
              <a:off x="3428" y="1302"/>
              <a:ext cx="52" cy="0"/>
            </a:xfrm>
            <a:prstGeom prst="line">
              <a:avLst/>
            </a:prstGeom>
            <a:noFill/>
            <a:ln w="12700" cap="sq">
              <a:solidFill>
                <a:srgbClr val="CC9900">
                  <a:alpha val="20000"/>
                </a:srgbClr>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grpSp>
      <p:sp>
        <p:nvSpPr>
          <p:cNvPr id="14" name="Rectangle 121"/>
          <p:cNvSpPr>
            <a:spLocks noChangeArrowheads="1"/>
          </p:cNvSpPr>
          <p:nvPr/>
        </p:nvSpPr>
        <p:spPr bwMode="auto">
          <a:xfrm>
            <a:off x="990600" y="2054225"/>
            <a:ext cx="3535363" cy="3275013"/>
          </a:xfrm>
          <a:prstGeom prst="rect">
            <a:avLst/>
          </a:prstGeom>
          <a:solidFill>
            <a:srgbClr val="FF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p>
            <a:endParaRPr lang="ja-JP" altLang="en-US" dirty="0">
              <a:solidFill>
                <a:srgbClr val="000000"/>
              </a:solidFill>
            </a:endParaRPr>
          </a:p>
        </p:txBody>
      </p:sp>
      <p:grpSp>
        <p:nvGrpSpPr>
          <p:cNvPr id="15" name="Group 131"/>
          <p:cNvGrpSpPr>
            <a:grpSpLocks/>
          </p:cNvGrpSpPr>
          <p:nvPr/>
        </p:nvGrpSpPr>
        <p:grpSpPr bwMode="auto">
          <a:xfrm>
            <a:off x="984250" y="2066925"/>
            <a:ext cx="3527425" cy="2798763"/>
            <a:chOff x="669" y="1302"/>
            <a:chExt cx="52" cy="1763"/>
          </a:xfrm>
        </p:grpSpPr>
        <p:sp>
          <p:nvSpPr>
            <p:cNvPr id="16" name="Line 12"/>
            <p:cNvSpPr>
              <a:spLocks noChangeShapeType="1"/>
            </p:cNvSpPr>
            <p:nvPr/>
          </p:nvSpPr>
          <p:spPr bwMode="auto">
            <a:xfrm>
              <a:off x="669" y="1596"/>
              <a:ext cx="52" cy="0"/>
            </a:xfrm>
            <a:prstGeom prst="line">
              <a:avLst/>
            </a:prstGeom>
            <a:noFill/>
            <a:ln w="12700" cap="sq">
              <a:solidFill>
                <a:srgbClr val="CC9900">
                  <a:alpha val="20000"/>
                </a:srgbClr>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17" name="Line 13"/>
            <p:cNvSpPr>
              <a:spLocks noChangeShapeType="1"/>
            </p:cNvSpPr>
            <p:nvPr/>
          </p:nvSpPr>
          <p:spPr bwMode="auto">
            <a:xfrm>
              <a:off x="669" y="1889"/>
              <a:ext cx="52" cy="0"/>
            </a:xfrm>
            <a:prstGeom prst="line">
              <a:avLst/>
            </a:prstGeom>
            <a:noFill/>
            <a:ln w="12700" cap="sq">
              <a:solidFill>
                <a:srgbClr val="CC9900">
                  <a:alpha val="20000"/>
                </a:srgbClr>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18" name="Line 14"/>
            <p:cNvSpPr>
              <a:spLocks noChangeShapeType="1"/>
            </p:cNvSpPr>
            <p:nvPr/>
          </p:nvSpPr>
          <p:spPr bwMode="auto">
            <a:xfrm>
              <a:off x="669" y="2184"/>
              <a:ext cx="52" cy="0"/>
            </a:xfrm>
            <a:prstGeom prst="line">
              <a:avLst/>
            </a:prstGeom>
            <a:noFill/>
            <a:ln w="12700" cap="sq">
              <a:solidFill>
                <a:srgbClr val="CC9900">
                  <a:alpha val="20000"/>
                </a:srgbClr>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19" name="Line 15"/>
            <p:cNvSpPr>
              <a:spLocks noChangeShapeType="1"/>
            </p:cNvSpPr>
            <p:nvPr/>
          </p:nvSpPr>
          <p:spPr bwMode="auto">
            <a:xfrm>
              <a:off x="669" y="2477"/>
              <a:ext cx="52" cy="0"/>
            </a:xfrm>
            <a:prstGeom prst="line">
              <a:avLst/>
            </a:prstGeom>
            <a:noFill/>
            <a:ln w="12700" cap="sq">
              <a:solidFill>
                <a:srgbClr val="CC9900">
                  <a:alpha val="20000"/>
                </a:srgbClr>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20" name="Line 16"/>
            <p:cNvSpPr>
              <a:spLocks noChangeShapeType="1"/>
            </p:cNvSpPr>
            <p:nvPr/>
          </p:nvSpPr>
          <p:spPr bwMode="auto">
            <a:xfrm>
              <a:off x="669" y="2772"/>
              <a:ext cx="52" cy="0"/>
            </a:xfrm>
            <a:prstGeom prst="line">
              <a:avLst/>
            </a:prstGeom>
            <a:noFill/>
            <a:ln w="12700" cap="sq">
              <a:solidFill>
                <a:srgbClr val="CC9900">
                  <a:alpha val="20000"/>
                </a:srgbClr>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21" name="Line 17"/>
            <p:cNvSpPr>
              <a:spLocks noChangeShapeType="1"/>
            </p:cNvSpPr>
            <p:nvPr/>
          </p:nvSpPr>
          <p:spPr bwMode="auto">
            <a:xfrm>
              <a:off x="669" y="3065"/>
              <a:ext cx="52" cy="0"/>
            </a:xfrm>
            <a:prstGeom prst="line">
              <a:avLst/>
            </a:prstGeom>
            <a:noFill/>
            <a:ln w="12700" cap="sq">
              <a:solidFill>
                <a:srgbClr val="CC9900">
                  <a:alpha val="20000"/>
                </a:srgbClr>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22" name="Line 18"/>
            <p:cNvSpPr>
              <a:spLocks noChangeShapeType="1"/>
            </p:cNvSpPr>
            <p:nvPr/>
          </p:nvSpPr>
          <p:spPr bwMode="auto">
            <a:xfrm>
              <a:off x="669" y="1302"/>
              <a:ext cx="52" cy="0"/>
            </a:xfrm>
            <a:prstGeom prst="line">
              <a:avLst/>
            </a:prstGeom>
            <a:noFill/>
            <a:ln w="12700" cap="sq">
              <a:solidFill>
                <a:srgbClr val="CC9900">
                  <a:alpha val="20000"/>
                </a:srgbClr>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grpSp>
      <p:sp>
        <p:nvSpPr>
          <p:cNvPr id="23" name="AutoShape 166"/>
          <p:cNvSpPr>
            <a:spLocks noChangeArrowheads="1"/>
          </p:cNvSpPr>
          <p:nvPr/>
        </p:nvSpPr>
        <p:spPr bwMode="auto">
          <a:xfrm>
            <a:off x="6116638" y="1300163"/>
            <a:ext cx="2019300" cy="315912"/>
          </a:xfrm>
          <a:prstGeom prst="roundRect">
            <a:avLst>
              <a:gd name="adj" fmla="val 25986"/>
            </a:avLst>
          </a:prstGeom>
          <a:solidFill>
            <a:srgbClr val="FFCCCC"/>
          </a:solidFill>
          <a:ln w="28575">
            <a:solidFill>
              <a:srgbClr val="FF0000"/>
            </a:solidFill>
            <a:round/>
            <a:headEnd/>
            <a:tailEnd/>
          </a:ln>
        </p:spPr>
        <p:txBody>
          <a:bodyPr lIns="0" tIns="0" rIns="0" bIns="0" anchor="ctr"/>
          <a:lstStyle/>
          <a:p>
            <a:endParaRPr lang="ja-JP" altLang="en-US" dirty="0">
              <a:solidFill>
                <a:srgbClr val="000000"/>
              </a:solidFill>
            </a:endParaRPr>
          </a:p>
        </p:txBody>
      </p:sp>
      <p:sp>
        <p:nvSpPr>
          <p:cNvPr id="24" name="AutoShape 164"/>
          <p:cNvSpPr>
            <a:spLocks noChangeArrowheads="1"/>
          </p:cNvSpPr>
          <p:nvPr/>
        </p:nvSpPr>
        <p:spPr bwMode="auto">
          <a:xfrm>
            <a:off x="1738313" y="1300163"/>
            <a:ext cx="2019300" cy="315912"/>
          </a:xfrm>
          <a:prstGeom prst="roundRect">
            <a:avLst>
              <a:gd name="adj" fmla="val 25986"/>
            </a:avLst>
          </a:prstGeom>
          <a:solidFill>
            <a:srgbClr val="CCECFF"/>
          </a:solidFill>
          <a:ln w="28575">
            <a:solidFill>
              <a:srgbClr val="0000FF"/>
            </a:solidFill>
            <a:round/>
            <a:headEnd/>
            <a:tailEnd/>
          </a:ln>
        </p:spPr>
        <p:txBody>
          <a:bodyPr lIns="0" tIns="0" rIns="0" bIns="0" anchor="ctr"/>
          <a:lstStyle/>
          <a:p>
            <a:endParaRPr lang="ja-JP" altLang="en-US" dirty="0">
              <a:solidFill>
                <a:srgbClr val="000000"/>
              </a:solidFill>
            </a:endParaRPr>
          </a:p>
        </p:txBody>
      </p:sp>
      <p:sp>
        <p:nvSpPr>
          <p:cNvPr id="25" name="Line 10"/>
          <p:cNvSpPr>
            <a:spLocks noChangeShapeType="1"/>
          </p:cNvSpPr>
          <p:nvPr/>
        </p:nvSpPr>
        <p:spPr bwMode="auto">
          <a:xfrm>
            <a:off x="984250" y="2066925"/>
            <a:ext cx="0" cy="3267075"/>
          </a:xfrm>
          <a:prstGeom prst="line">
            <a:avLst/>
          </a:prstGeom>
          <a:noFill/>
          <a:ln w="25400" cap="sq">
            <a:solidFill>
              <a:schemeClr val="tx1"/>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grpSp>
        <p:nvGrpSpPr>
          <p:cNvPr id="26" name="Group 20"/>
          <p:cNvGrpSpPr>
            <a:grpSpLocks/>
          </p:cNvGrpSpPr>
          <p:nvPr/>
        </p:nvGrpSpPr>
        <p:grpSpPr bwMode="auto">
          <a:xfrm>
            <a:off x="901700" y="2066925"/>
            <a:ext cx="82550" cy="3267075"/>
            <a:chOff x="732" y="1390"/>
            <a:chExt cx="80" cy="1900"/>
          </a:xfrm>
        </p:grpSpPr>
        <p:sp>
          <p:nvSpPr>
            <p:cNvPr id="27" name="Line 12"/>
            <p:cNvSpPr>
              <a:spLocks noChangeShapeType="1"/>
            </p:cNvSpPr>
            <p:nvPr/>
          </p:nvSpPr>
          <p:spPr bwMode="auto">
            <a:xfrm>
              <a:off x="732" y="1661"/>
              <a:ext cx="80" cy="0"/>
            </a:xfrm>
            <a:prstGeom prst="line">
              <a:avLst/>
            </a:prstGeom>
            <a:noFill/>
            <a:ln w="25400" cap="sq">
              <a:solidFill>
                <a:schemeClr val="tx1"/>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28" name="Line 13"/>
            <p:cNvSpPr>
              <a:spLocks noChangeShapeType="1"/>
            </p:cNvSpPr>
            <p:nvPr/>
          </p:nvSpPr>
          <p:spPr bwMode="auto">
            <a:xfrm>
              <a:off x="732" y="1932"/>
              <a:ext cx="80" cy="0"/>
            </a:xfrm>
            <a:prstGeom prst="line">
              <a:avLst/>
            </a:prstGeom>
            <a:noFill/>
            <a:ln w="25400" cap="sq">
              <a:solidFill>
                <a:schemeClr val="tx1"/>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29" name="Line 14"/>
            <p:cNvSpPr>
              <a:spLocks noChangeShapeType="1"/>
            </p:cNvSpPr>
            <p:nvPr/>
          </p:nvSpPr>
          <p:spPr bwMode="auto">
            <a:xfrm>
              <a:off x="732" y="2204"/>
              <a:ext cx="80" cy="0"/>
            </a:xfrm>
            <a:prstGeom prst="line">
              <a:avLst/>
            </a:prstGeom>
            <a:noFill/>
            <a:ln w="25400" cap="sq">
              <a:solidFill>
                <a:schemeClr val="tx1"/>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30" name="Line 15"/>
            <p:cNvSpPr>
              <a:spLocks noChangeShapeType="1"/>
            </p:cNvSpPr>
            <p:nvPr/>
          </p:nvSpPr>
          <p:spPr bwMode="auto">
            <a:xfrm>
              <a:off x="732" y="2475"/>
              <a:ext cx="80" cy="0"/>
            </a:xfrm>
            <a:prstGeom prst="line">
              <a:avLst/>
            </a:prstGeom>
            <a:noFill/>
            <a:ln w="25400" cap="sq">
              <a:solidFill>
                <a:schemeClr val="tx1"/>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31" name="Line 16"/>
            <p:cNvSpPr>
              <a:spLocks noChangeShapeType="1"/>
            </p:cNvSpPr>
            <p:nvPr/>
          </p:nvSpPr>
          <p:spPr bwMode="auto">
            <a:xfrm>
              <a:off x="732" y="2747"/>
              <a:ext cx="80" cy="0"/>
            </a:xfrm>
            <a:prstGeom prst="line">
              <a:avLst/>
            </a:prstGeom>
            <a:noFill/>
            <a:ln w="25400" cap="sq">
              <a:solidFill>
                <a:schemeClr val="tx1"/>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32" name="Line 17"/>
            <p:cNvSpPr>
              <a:spLocks noChangeShapeType="1"/>
            </p:cNvSpPr>
            <p:nvPr/>
          </p:nvSpPr>
          <p:spPr bwMode="auto">
            <a:xfrm>
              <a:off x="732" y="3018"/>
              <a:ext cx="80" cy="0"/>
            </a:xfrm>
            <a:prstGeom prst="line">
              <a:avLst/>
            </a:prstGeom>
            <a:noFill/>
            <a:ln w="25400" cap="sq">
              <a:solidFill>
                <a:schemeClr val="tx1"/>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33" name="Line 18"/>
            <p:cNvSpPr>
              <a:spLocks noChangeShapeType="1"/>
            </p:cNvSpPr>
            <p:nvPr/>
          </p:nvSpPr>
          <p:spPr bwMode="auto">
            <a:xfrm>
              <a:off x="732" y="1390"/>
              <a:ext cx="80" cy="0"/>
            </a:xfrm>
            <a:prstGeom prst="line">
              <a:avLst/>
            </a:prstGeom>
            <a:noFill/>
            <a:ln w="25400" cap="sq">
              <a:solidFill>
                <a:schemeClr val="tx1"/>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34" name="Line 19"/>
            <p:cNvSpPr>
              <a:spLocks noChangeShapeType="1"/>
            </p:cNvSpPr>
            <p:nvPr/>
          </p:nvSpPr>
          <p:spPr bwMode="auto">
            <a:xfrm>
              <a:off x="732" y="3290"/>
              <a:ext cx="80" cy="0"/>
            </a:xfrm>
            <a:prstGeom prst="line">
              <a:avLst/>
            </a:prstGeom>
            <a:noFill/>
            <a:ln w="25400" cap="sq">
              <a:solidFill>
                <a:schemeClr val="tx1"/>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grpSp>
      <p:grpSp>
        <p:nvGrpSpPr>
          <p:cNvPr id="35" name="Group 29"/>
          <p:cNvGrpSpPr>
            <a:grpSpLocks/>
          </p:cNvGrpSpPr>
          <p:nvPr/>
        </p:nvGrpSpPr>
        <p:grpSpPr bwMode="auto">
          <a:xfrm>
            <a:off x="984250" y="5334000"/>
            <a:ext cx="3527425" cy="95250"/>
            <a:chOff x="812" y="3290"/>
            <a:chExt cx="2052" cy="56"/>
          </a:xfrm>
        </p:grpSpPr>
        <p:sp>
          <p:nvSpPr>
            <p:cNvPr id="36" name="Line 21"/>
            <p:cNvSpPr>
              <a:spLocks noChangeShapeType="1"/>
            </p:cNvSpPr>
            <p:nvPr/>
          </p:nvSpPr>
          <p:spPr bwMode="auto">
            <a:xfrm>
              <a:off x="812" y="3290"/>
              <a:ext cx="0" cy="56"/>
            </a:xfrm>
            <a:prstGeom prst="line">
              <a:avLst/>
            </a:prstGeom>
            <a:noFill/>
            <a:ln w="25400" cap="sq">
              <a:solidFill>
                <a:schemeClr val="tx1"/>
              </a:solidFill>
              <a:round/>
              <a:headEnd/>
              <a:tailEnd/>
            </a:ln>
            <a:extLst>
              <a:ext uri="{909E8E84-426E-40dd-AFC4-6F175D3DCCD1}">
                <a14:hiddenFill xmlns="" xmlns:a14="http://schemas.microsoft.com/office/drawing/2010/main">
                  <a:noFill/>
                </a14:hiddenFill>
              </a:ext>
            </a:extLst>
          </p:spPr>
          <p:txBody>
            <a:bodyPr lIns="0" tIns="0" rIns="0" bIns="0">
              <a:spAutoFit/>
            </a:bodyPr>
            <a:lstStyle/>
            <a:p>
              <a:endParaRPr lang="ja-JP" altLang="en-US" dirty="0">
                <a:solidFill>
                  <a:srgbClr val="000000"/>
                </a:solidFill>
              </a:endParaRPr>
            </a:p>
          </p:txBody>
        </p:sp>
        <p:sp>
          <p:nvSpPr>
            <p:cNvPr id="37" name="Line 22"/>
            <p:cNvSpPr>
              <a:spLocks noChangeShapeType="1"/>
            </p:cNvSpPr>
            <p:nvPr/>
          </p:nvSpPr>
          <p:spPr bwMode="auto">
            <a:xfrm>
              <a:off x="1105" y="3290"/>
              <a:ext cx="0" cy="56"/>
            </a:xfrm>
            <a:prstGeom prst="line">
              <a:avLst/>
            </a:prstGeom>
            <a:noFill/>
            <a:ln w="25400" cap="sq">
              <a:solidFill>
                <a:schemeClr val="tx1"/>
              </a:solidFill>
              <a:round/>
              <a:headEnd/>
              <a:tailEnd/>
            </a:ln>
            <a:extLst>
              <a:ext uri="{909E8E84-426E-40dd-AFC4-6F175D3DCCD1}">
                <a14:hiddenFill xmlns="" xmlns:a14="http://schemas.microsoft.com/office/drawing/2010/main">
                  <a:noFill/>
                </a14:hiddenFill>
              </a:ext>
            </a:extLst>
          </p:spPr>
          <p:txBody>
            <a:bodyPr lIns="0" tIns="0" rIns="0" bIns="0">
              <a:spAutoFit/>
            </a:bodyPr>
            <a:lstStyle/>
            <a:p>
              <a:endParaRPr lang="ja-JP" altLang="en-US" dirty="0">
                <a:solidFill>
                  <a:srgbClr val="000000"/>
                </a:solidFill>
              </a:endParaRPr>
            </a:p>
          </p:txBody>
        </p:sp>
        <p:sp>
          <p:nvSpPr>
            <p:cNvPr id="38" name="Line 23"/>
            <p:cNvSpPr>
              <a:spLocks noChangeShapeType="1"/>
            </p:cNvSpPr>
            <p:nvPr/>
          </p:nvSpPr>
          <p:spPr bwMode="auto">
            <a:xfrm>
              <a:off x="1398" y="3290"/>
              <a:ext cx="0" cy="56"/>
            </a:xfrm>
            <a:prstGeom prst="line">
              <a:avLst/>
            </a:prstGeom>
            <a:noFill/>
            <a:ln w="25400" cap="sq">
              <a:solidFill>
                <a:schemeClr val="tx1"/>
              </a:solidFill>
              <a:round/>
              <a:headEnd/>
              <a:tailEnd/>
            </a:ln>
            <a:extLst>
              <a:ext uri="{909E8E84-426E-40dd-AFC4-6F175D3DCCD1}">
                <a14:hiddenFill xmlns="" xmlns:a14="http://schemas.microsoft.com/office/drawing/2010/main">
                  <a:noFill/>
                </a14:hiddenFill>
              </a:ext>
            </a:extLst>
          </p:spPr>
          <p:txBody>
            <a:bodyPr lIns="0" tIns="0" rIns="0" bIns="0">
              <a:spAutoFit/>
            </a:bodyPr>
            <a:lstStyle/>
            <a:p>
              <a:endParaRPr lang="ja-JP" altLang="en-US" dirty="0">
                <a:solidFill>
                  <a:srgbClr val="000000"/>
                </a:solidFill>
              </a:endParaRPr>
            </a:p>
          </p:txBody>
        </p:sp>
        <p:sp>
          <p:nvSpPr>
            <p:cNvPr id="39" name="Line 24"/>
            <p:cNvSpPr>
              <a:spLocks noChangeShapeType="1"/>
            </p:cNvSpPr>
            <p:nvPr/>
          </p:nvSpPr>
          <p:spPr bwMode="auto">
            <a:xfrm>
              <a:off x="1691" y="3290"/>
              <a:ext cx="0" cy="56"/>
            </a:xfrm>
            <a:prstGeom prst="line">
              <a:avLst/>
            </a:prstGeom>
            <a:noFill/>
            <a:ln w="25400" cap="sq">
              <a:solidFill>
                <a:schemeClr val="tx1"/>
              </a:solidFill>
              <a:round/>
              <a:headEnd/>
              <a:tailEnd/>
            </a:ln>
            <a:extLst>
              <a:ext uri="{909E8E84-426E-40dd-AFC4-6F175D3DCCD1}">
                <a14:hiddenFill xmlns="" xmlns:a14="http://schemas.microsoft.com/office/drawing/2010/main">
                  <a:noFill/>
                </a14:hiddenFill>
              </a:ext>
            </a:extLst>
          </p:spPr>
          <p:txBody>
            <a:bodyPr lIns="0" tIns="0" rIns="0" bIns="0">
              <a:spAutoFit/>
            </a:bodyPr>
            <a:lstStyle/>
            <a:p>
              <a:endParaRPr lang="ja-JP" altLang="en-US" dirty="0">
                <a:solidFill>
                  <a:srgbClr val="000000"/>
                </a:solidFill>
              </a:endParaRPr>
            </a:p>
          </p:txBody>
        </p:sp>
        <p:sp>
          <p:nvSpPr>
            <p:cNvPr id="40" name="Line 25"/>
            <p:cNvSpPr>
              <a:spLocks noChangeShapeType="1"/>
            </p:cNvSpPr>
            <p:nvPr/>
          </p:nvSpPr>
          <p:spPr bwMode="auto">
            <a:xfrm>
              <a:off x="1984" y="3290"/>
              <a:ext cx="0" cy="56"/>
            </a:xfrm>
            <a:prstGeom prst="line">
              <a:avLst/>
            </a:prstGeom>
            <a:noFill/>
            <a:ln w="25400" cap="sq">
              <a:solidFill>
                <a:schemeClr val="tx1"/>
              </a:solidFill>
              <a:round/>
              <a:headEnd/>
              <a:tailEnd/>
            </a:ln>
            <a:extLst>
              <a:ext uri="{909E8E84-426E-40dd-AFC4-6F175D3DCCD1}">
                <a14:hiddenFill xmlns="" xmlns:a14="http://schemas.microsoft.com/office/drawing/2010/main">
                  <a:noFill/>
                </a14:hiddenFill>
              </a:ext>
            </a:extLst>
          </p:spPr>
          <p:txBody>
            <a:bodyPr lIns="0" tIns="0" rIns="0" bIns="0">
              <a:spAutoFit/>
            </a:bodyPr>
            <a:lstStyle/>
            <a:p>
              <a:endParaRPr lang="ja-JP" altLang="en-US" dirty="0">
                <a:solidFill>
                  <a:srgbClr val="000000"/>
                </a:solidFill>
              </a:endParaRPr>
            </a:p>
          </p:txBody>
        </p:sp>
        <p:sp>
          <p:nvSpPr>
            <p:cNvPr id="41" name="Line 26"/>
            <p:cNvSpPr>
              <a:spLocks noChangeShapeType="1"/>
            </p:cNvSpPr>
            <p:nvPr/>
          </p:nvSpPr>
          <p:spPr bwMode="auto">
            <a:xfrm>
              <a:off x="2277" y="3290"/>
              <a:ext cx="0" cy="56"/>
            </a:xfrm>
            <a:prstGeom prst="line">
              <a:avLst/>
            </a:prstGeom>
            <a:noFill/>
            <a:ln w="25400" cap="sq">
              <a:solidFill>
                <a:schemeClr val="tx1"/>
              </a:solidFill>
              <a:round/>
              <a:headEnd/>
              <a:tailEnd/>
            </a:ln>
            <a:extLst>
              <a:ext uri="{909E8E84-426E-40dd-AFC4-6F175D3DCCD1}">
                <a14:hiddenFill xmlns="" xmlns:a14="http://schemas.microsoft.com/office/drawing/2010/main">
                  <a:noFill/>
                </a14:hiddenFill>
              </a:ext>
            </a:extLst>
          </p:spPr>
          <p:txBody>
            <a:bodyPr lIns="0" tIns="0" rIns="0" bIns="0">
              <a:spAutoFit/>
            </a:bodyPr>
            <a:lstStyle/>
            <a:p>
              <a:endParaRPr lang="ja-JP" altLang="en-US" dirty="0">
                <a:solidFill>
                  <a:srgbClr val="000000"/>
                </a:solidFill>
              </a:endParaRPr>
            </a:p>
          </p:txBody>
        </p:sp>
        <p:sp>
          <p:nvSpPr>
            <p:cNvPr id="42" name="Line 27"/>
            <p:cNvSpPr>
              <a:spLocks noChangeShapeType="1"/>
            </p:cNvSpPr>
            <p:nvPr/>
          </p:nvSpPr>
          <p:spPr bwMode="auto">
            <a:xfrm>
              <a:off x="2570" y="3290"/>
              <a:ext cx="0" cy="56"/>
            </a:xfrm>
            <a:prstGeom prst="line">
              <a:avLst/>
            </a:prstGeom>
            <a:noFill/>
            <a:ln w="25400" cap="sq">
              <a:solidFill>
                <a:schemeClr val="tx1"/>
              </a:solidFill>
              <a:round/>
              <a:headEnd/>
              <a:tailEnd/>
            </a:ln>
            <a:extLst>
              <a:ext uri="{909E8E84-426E-40dd-AFC4-6F175D3DCCD1}">
                <a14:hiddenFill xmlns="" xmlns:a14="http://schemas.microsoft.com/office/drawing/2010/main">
                  <a:noFill/>
                </a14:hiddenFill>
              </a:ext>
            </a:extLst>
          </p:spPr>
          <p:txBody>
            <a:bodyPr lIns="0" tIns="0" rIns="0" bIns="0">
              <a:spAutoFit/>
            </a:bodyPr>
            <a:lstStyle/>
            <a:p>
              <a:endParaRPr lang="ja-JP" altLang="en-US" dirty="0">
                <a:solidFill>
                  <a:srgbClr val="000000"/>
                </a:solidFill>
              </a:endParaRPr>
            </a:p>
          </p:txBody>
        </p:sp>
        <p:sp>
          <p:nvSpPr>
            <p:cNvPr id="43" name="Line 28"/>
            <p:cNvSpPr>
              <a:spLocks noChangeShapeType="1"/>
            </p:cNvSpPr>
            <p:nvPr/>
          </p:nvSpPr>
          <p:spPr bwMode="auto">
            <a:xfrm>
              <a:off x="2864" y="3290"/>
              <a:ext cx="0" cy="56"/>
            </a:xfrm>
            <a:prstGeom prst="line">
              <a:avLst/>
            </a:prstGeom>
            <a:noFill/>
            <a:ln w="25400" cap="sq">
              <a:solidFill>
                <a:schemeClr val="tx1"/>
              </a:solidFill>
              <a:round/>
              <a:headEnd/>
              <a:tailEnd/>
            </a:ln>
            <a:extLst>
              <a:ext uri="{909E8E84-426E-40dd-AFC4-6F175D3DCCD1}">
                <a14:hiddenFill xmlns="" xmlns:a14="http://schemas.microsoft.com/office/drawing/2010/main">
                  <a:noFill/>
                </a14:hiddenFill>
              </a:ext>
            </a:extLst>
          </p:spPr>
          <p:txBody>
            <a:bodyPr lIns="0" tIns="0" rIns="0" bIns="0">
              <a:spAutoFit/>
            </a:bodyPr>
            <a:lstStyle/>
            <a:p>
              <a:endParaRPr lang="ja-JP" altLang="en-US" dirty="0">
                <a:solidFill>
                  <a:srgbClr val="000000"/>
                </a:solidFill>
              </a:endParaRPr>
            </a:p>
          </p:txBody>
        </p:sp>
      </p:grpSp>
      <p:sp>
        <p:nvSpPr>
          <p:cNvPr id="44" name="Rectangle 40"/>
          <p:cNvSpPr>
            <a:spLocks noChangeArrowheads="1"/>
          </p:cNvSpPr>
          <p:nvPr/>
        </p:nvSpPr>
        <p:spPr bwMode="auto">
          <a:xfrm>
            <a:off x="1619250" y="5287963"/>
            <a:ext cx="239713" cy="46037"/>
          </a:xfrm>
          <a:prstGeom prst="rect">
            <a:avLst/>
          </a:prstGeom>
          <a:solidFill>
            <a:srgbClr val="FFE7E7"/>
          </a:solidFill>
          <a:ln w="12700">
            <a:solidFill>
              <a:schemeClr val="tx1"/>
            </a:solidFill>
            <a:miter lim="800000"/>
            <a:headEnd/>
            <a:tailEnd/>
          </a:ln>
        </p:spPr>
        <p:txBody>
          <a:bodyPr lIns="0" tIns="0" rIns="0" bIns="0" anchor="ctr"/>
          <a:lstStyle/>
          <a:p>
            <a:endParaRPr lang="ja-JP" altLang="en-US" dirty="0">
              <a:solidFill>
                <a:srgbClr val="000000"/>
              </a:solidFill>
            </a:endParaRPr>
          </a:p>
        </p:txBody>
      </p:sp>
      <p:sp>
        <p:nvSpPr>
          <p:cNvPr id="45" name="Rectangle 41"/>
          <p:cNvSpPr>
            <a:spLocks noChangeArrowheads="1"/>
          </p:cNvSpPr>
          <p:nvPr/>
        </p:nvSpPr>
        <p:spPr bwMode="auto">
          <a:xfrm>
            <a:off x="2122488" y="5154613"/>
            <a:ext cx="241300" cy="179387"/>
          </a:xfrm>
          <a:prstGeom prst="rect">
            <a:avLst/>
          </a:prstGeom>
          <a:solidFill>
            <a:srgbClr val="FFE7E7"/>
          </a:solidFill>
          <a:ln w="12700">
            <a:solidFill>
              <a:schemeClr val="tx1"/>
            </a:solidFill>
            <a:miter lim="800000"/>
            <a:headEnd/>
            <a:tailEnd/>
          </a:ln>
        </p:spPr>
        <p:txBody>
          <a:bodyPr lIns="0" tIns="0" rIns="0" bIns="0" anchor="ctr"/>
          <a:lstStyle/>
          <a:p>
            <a:endParaRPr lang="ja-JP" altLang="en-US" dirty="0">
              <a:solidFill>
                <a:srgbClr val="000000"/>
              </a:solidFill>
            </a:endParaRPr>
          </a:p>
        </p:txBody>
      </p:sp>
      <p:sp>
        <p:nvSpPr>
          <p:cNvPr id="46" name="Rectangle 42"/>
          <p:cNvSpPr>
            <a:spLocks noChangeArrowheads="1"/>
          </p:cNvSpPr>
          <p:nvPr/>
        </p:nvSpPr>
        <p:spPr bwMode="auto">
          <a:xfrm>
            <a:off x="2625725" y="5268913"/>
            <a:ext cx="241300" cy="65087"/>
          </a:xfrm>
          <a:prstGeom prst="rect">
            <a:avLst/>
          </a:prstGeom>
          <a:solidFill>
            <a:srgbClr val="FF9999"/>
          </a:solidFill>
          <a:ln w="12700">
            <a:solidFill>
              <a:schemeClr val="tx1"/>
            </a:solidFill>
            <a:miter lim="800000"/>
            <a:headEnd/>
            <a:tailEnd/>
          </a:ln>
        </p:spPr>
        <p:txBody>
          <a:bodyPr lIns="0" tIns="0" rIns="0" bIns="0" anchor="ctr"/>
          <a:lstStyle/>
          <a:p>
            <a:endParaRPr lang="ja-JP" altLang="en-US" dirty="0">
              <a:solidFill>
                <a:srgbClr val="000000"/>
              </a:solidFill>
            </a:endParaRPr>
          </a:p>
        </p:txBody>
      </p:sp>
      <p:sp>
        <p:nvSpPr>
          <p:cNvPr id="47" name="Rectangle 43"/>
          <p:cNvSpPr>
            <a:spLocks noChangeArrowheads="1"/>
          </p:cNvSpPr>
          <p:nvPr/>
        </p:nvSpPr>
        <p:spPr bwMode="auto">
          <a:xfrm>
            <a:off x="3128963" y="5307013"/>
            <a:ext cx="241300" cy="26987"/>
          </a:xfrm>
          <a:prstGeom prst="rect">
            <a:avLst/>
          </a:prstGeom>
          <a:solidFill>
            <a:srgbClr val="FF0000"/>
          </a:solidFill>
          <a:ln w="12700">
            <a:solidFill>
              <a:schemeClr val="tx1"/>
            </a:solidFill>
            <a:miter lim="800000"/>
            <a:headEnd/>
            <a:tailEnd/>
          </a:ln>
        </p:spPr>
        <p:txBody>
          <a:bodyPr lIns="0" tIns="0" rIns="0" bIns="0" anchor="ctr"/>
          <a:lstStyle/>
          <a:p>
            <a:endParaRPr lang="ja-JP" altLang="en-US" dirty="0">
              <a:solidFill>
                <a:srgbClr val="000000"/>
              </a:solidFill>
            </a:endParaRPr>
          </a:p>
        </p:txBody>
      </p:sp>
      <p:sp>
        <p:nvSpPr>
          <p:cNvPr id="48" name="Rectangle 44"/>
          <p:cNvSpPr>
            <a:spLocks noChangeArrowheads="1"/>
          </p:cNvSpPr>
          <p:nvPr/>
        </p:nvSpPr>
        <p:spPr bwMode="auto">
          <a:xfrm>
            <a:off x="3633788" y="5227638"/>
            <a:ext cx="239712" cy="106362"/>
          </a:xfrm>
          <a:prstGeom prst="rect">
            <a:avLst/>
          </a:prstGeom>
          <a:solidFill>
            <a:srgbClr val="FF0000"/>
          </a:solidFill>
          <a:ln w="12700">
            <a:solidFill>
              <a:schemeClr val="tx1"/>
            </a:solidFill>
            <a:miter lim="800000"/>
            <a:headEnd/>
            <a:tailEnd/>
          </a:ln>
        </p:spPr>
        <p:txBody>
          <a:bodyPr lIns="0" tIns="0" rIns="0" bIns="0" anchor="ctr"/>
          <a:lstStyle/>
          <a:p>
            <a:endParaRPr lang="ja-JP" altLang="en-US" dirty="0">
              <a:solidFill>
                <a:srgbClr val="000000"/>
              </a:solidFill>
            </a:endParaRPr>
          </a:p>
        </p:txBody>
      </p:sp>
      <p:sp>
        <p:nvSpPr>
          <p:cNvPr id="49" name="Rectangle 45"/>
          <p:cNvSpPr>
            <a:spLocks noChangeArrowheads="1"/>
          </p:cNvSpPr>
          <p:nvPr/>
        </p:nvSpPr>
        <p:spPr bwMode="auto">
          <a:xfrm>
            <a:off x="4138613" y="5072063"/>
            <a:ext cx="241300" cy="261937"/>
          </a:xfrm>
          <a:prstGeom prst="rect">
            <a:avLst/>
          </a:prstGeom>
          <a:solidFill>
            <a:srgbClr val="FF0000"/>
          </a:solidFill>
          <a:ln w="12700">
            <a:solidFill>
              <a:schemeClr val="tx1"/>
            </a:solidFill>
            <a:miter lim="800000"/>
            <a:headEnd/>
            <a:tailEnd/>
          </a:ln>
        </p:spPr>
        <p:txBody>
          <a:bodyPr lIns="0" tIns="0" rIns="0" bIns="0" anchor="ctr"/>
          <a:lstStyle/>
          <a:p>
            <a:endParaRPr lang="ja-JP" altLang="en-US" dirty="0">
              <a:solidFill>
                <a:srgbClr val="000000"/>
              </a:solidFill>
            </a:endParaRPr>
          </a:p>
        </p:txBody>
      </p:sp>
      <p:sp>
        <p:nvSpPr>
          <p:cNvPr id="50" name="Rectangle 49"/>
          <p:cNvSpPr>
            <a:spLocks noChangeArrowheads="1"/>
          </p:cNvSpPr>
          <p:nvPr/>
        </p:nvSpPr>
        <p:spPr bwMode="auto">
          <a:xfrm>
            <a:off x="2625725" y="4991100"/>
            <a:ext cx="241300" cy="277813"/>
          </a:xfrm>
          <a:prstGeom prst="rect">
            <a:avLst/>
          </a:prstGeom>
          <a:solidFill>
            <a:srgbClr val="FFE7E7"/>
          </a:solidFill>
          <a:ln w="12700">
            <a:solidFill>
              <a:schemeClr val="tx1"/>
            </a:solidFill>
            <a:miter lim="800000"/>
            <a:headEnd/>
            <a:tailEnd/>
          </a:ln>
        </p:spPr>
        <p:txBody>
          <a:bodyPr lIns="0" tIns="0" rIns="0" bIns="0" anchor="ctr"/>
          <a:lstStyle/>
          <a:p>
            <a:endParaRPr lang="ja-JP" altLang="en-US" dirty="0">
              <a:solidFill>
                <a:srgbClr val="000000"/>
              </a:solidFill>
            </a:endParaRPr>
          </a:p>
        </p:txBody>
      </p:sp>
      <p:sp>
        <p:nvSpPr>
          <p:cNvPr id="51" name="Rectangle 50"/>
          <p:cNvSpPr>
            <a:spLocks noChangeArrowheads="1"/>
          </p:cNvSpPr>
          <p:nvPr/>
        </p:nvSpPr>
        <p:spPr bwMode="auto">
          <a:xfrm>
            <a:off x="3128963" y="5156200"/>
            <a:ext cx="241300" cy="150813"/>
          </a:xfrm>
          <a:prstGeom prst="rect">
            <a:avLst/>
          </a:prstGeom>
          <a:solidFill>
            <a:srgbClr val="FF9999"/>
          </a:solidFill>
          <a:ln w="12700">
            <a:solidFill>
              <a:schemeClr val="tx1"/>
            </a:solidFill>
            <a:miter lim="800000"/>
            <a:headEnd/>
            <a:tailEnd/>
          </a:ln>
        </p:spPr>
        <p:txBody>
          <a:bodyPr lIns="0" tIns="0" rIns="0" bIns="0" anchor="ctr"/>
          <a:lstStyle/>
          <a:p>
            <a:endParaRPr lang="ja-JP" altLang="en-US" dirty="0">
              <a:solidFill>
                <a:srgbClr val="000000"/>
              </a:solidFill>
            </a:endParaRPr>
          </a:p>
        </p:txBody>
      </p:sp>
      <p:sp>
        <p:nvSpPr>
          <p:cNvPr id="52" name="Rectangle 51"/>
          <p:cNvSpPr>
            <a:spLocks noChangeArrowheads="1"/>
          </p:cNvSpPr>
          <p:nvPr/>
        </p:nvSpPr>
        <p:spPr bwMode="auto">
          <a:xfrm>
            <a:off x="3633788" y="4918075"/>
            <a:ext cx="239712" cy="309563"/>
          </a:xfrm>
          <a:prstGeom prst="rect">
            <a:avLst/>
          </a:prstGeom>
          <a:solidFill>
            <a:srgbClr val="FF9999"/>
          </a:solidFill>
          <a:ln w="12700">
            <a:solidFill>
              <a:schemeClr val="tx1"/>
            </a:solidFill>
            <a:miter lim="800000"/>
            <a:headEnd/>
            <a:tailEnd/>
          </a:ln>
        </p:spPr>
        <p:txBody>
          <a:bodyPr lIns="0" tIns="0" rIns="0" bIns="0" anchor="ctr"/>
          <a:lstStyle/>
          <a:p>
            <a:endParaRPr lang="ja-JP" altLang="en-US" dirty="0">
              <a:solidFill>
                <a:srgbClr val="000000"/>
              </a:solidFill>
            </a:endParaRPr>
          </a:p>
        </p:txBody>
      </p:sp>
      <p:sp>
        <p:nvSpPr>
          <p:cNvPr id="53" name="Rectangle 52"/>
          <p:cNvSpPr>
            <a:spLocks noChangeArrowheads="1"/>
          </p:cNvSpPr>
          <p:nvPr/>
        </p:nvSpPr>
        <p:spPr bwMode="auto">
          <a:xfrm>
            <a:off x="4138613" y="4491038"/>
            <a:ext cx="241300" cy="581025"/>
          </a:xfrm>
          <a:prstGeom prst="rect">
            <a:avLst/>
          </a:prstGeom>
          <a:solidFill>
            <a:srgbClr val="FF9999"/>
          </a:solidFill>
          <a:ln w="12700">
            <a:solidFill>
              <a:schemeClr val="tx1"/>
            </a:solidFill>
            <a:miter lim="800000"/>
            <a:headEnd/>
            <a:tailEnd/>
          </a:ln>
        </p:spPr>
        <p:txBody>
          <a:bodyPr lIns="0" tIns="0" rIns="0" bIns="0" anchor="ctr"/>
          <a:lstStyle/>
          <a:p>
            <a:endParaRPr lang="ja-JP" altLang="en-US" dirty="0">
              <a:solidFill>
                <a:srgbClr val="000000"/>
              </a:solidFill>
            </a:endParaRPr>
          </a:p>
        </p:txBody>
      </p:sp>
      <p:sp>
        <p:nvSpPr>
          <p:cNvPr id="54" name="Rectangle 57"/>
          <p:cNvSpPr>
            <a:spLocks noChangeArrowheads="1"/>
          </p:cNvSpPr>
          <p:nvPr/>
        </p:nvSpPr>
        <p:spPr bwMode="auto">
          <a:xfrm>
            <a:off x="3128963" y="4591050"/>
            <a:ext cx="241300" cy="565150"/>
          </a:xfrm>
          <a:prstGeom prst="rect">
            <a:avLst/>
          </a:prstGeom>
          <a:solidFill>
            <a:srgbClr val="FFE7E7"/>
          </a:solidFill>
          <a:ln w="12700">
            <a:solidFill>
              <a:schemeClr val="tx1"/>
            </a:solidFill>
            <a:miter lim="800000"/>
            <a:headEnd/>
            <a:tailEnd/>
          </a:ln>
        </p:spPr>
        <p:txBody>
          <a:bodyPr lIns="0" tIns="0" rIns="0" bIns="0" anchor="ctr"/>
          <a:lstStyle/>
          <a:p>
            <a:endParaRPr lang="ja-JP" altLang="en-US" dirty="0">
              <a:solidFill>
                <a:srgbClr val="000000"/>
              </a:solidFill>
            </a:endParaRPr>
          </a:p>
        </p:txBody>
      </p:sp>
      <p:sp>
        <p:nvSpPr>
          <p:cNvPr id="55" name="Rectangle 58"/>
          <p:cNvSpPr>
            <a:spLocks noChangeArrowheads="1"/>
          </p:cNvSpPr>
          <p:nvPr/>
        </p:nvSpPr>
        <p:spPr bwMode="auto">
          <a:xfrm>
            <a:off x="3633788" y="4038600"/>
            <a:ext cx="239712" cy="879475"/>
          </a:xfrm>
          <a:prstGeom prst="rect">
            <a:avLst/>
          </a:prstGeom>
          <a:solidFill>
            <a:srgbClr val="FFE7E7"/>
          </a:solidFill>
          <a:ln w="12700">
            <a:solidFill>
              <a:schemeClr val="tx1"/>
            </a:solidFill>
            <a:miter lim="800000"/>
            <a:headEnd/>
            <a:tailEnd/>
          </a:ln>
        </p:spPr>
        <p:txBody>
          <a:bodyPr lIns="0" tIns="0" rIns="0" bIns="0" anchor="ctr"/>
          <a:lstStyle/>
          <a:p>
            <a:endParaRPr lang="ja-JP" altLang="en-US" dirty="0">
              <a:solidFill>
                <a:srgbClr val="000000"/>
              </a:solidFill>
            </a:endParaRPr>
          </a:p>
        </p:txBody>
      </p:sp>
      <p:sp>
        <p:nvSpPr>
          <p:cNvPr id="56" name="Rectangle 59"/>
          <p:cNvSpPr>
            <a:spLocks noChangeArrowheads="1"/>
          </p:cNvSpPr>
          <p:nvPr/>
        </p:nvSpPr>
        <p:spPr bwMode="auto">
          <a:xfrm>
            <a:off x="4138613" y="3244850"/>
            <a:ext cx="241300" cy="1246188"/>
          </a:xfrm>
          <a:prstGeom prst="rect">
            <a:avLst/>
          </a:prstGeom>
          <a:solidFill>
            <a:srgbClr val="FFE7E7"/>
          </a:solidFill>
          <a:ln w="12700">
            <a:solidFill>
              <a:schemeClr val="tx1"/>
            </a:solidFill>
            <a:miter lim="800000"/>
            <a:headEnd/>
            <a:tailEnd/>
          </a:ln>
        </p:spPr>
        <p:txBody>
          <a:bodyPr lIns="0" tIns="0" rIns="0" bIns="0" anchor="ctr"/>
          <a:lstStyle/>
          <a:p>
            <a:endParaRPr lang="ja-JP" altLang="en-US" dirty="0">
              <a:solidFill>
                <a:srgbClr val="000000"/>
              </a:solidFill>
            </a:endParaRPr>
          </a:p>
        </p:txBody>
      </p:sp>
      <p:sp>
        <p:nvSpPr>
          <p:cNvPr id="57" name="Text Box 61"/>
          <p:cNvSpPr txBox="1">
            <a:spLocks noChangeArrowheads="1"/>
          </p:cNvSpPr>
          <p:nvPr/>
        </p:nvSpPr>
        <p:spPr bwMode="auto">
          <a:xfrm>
            <a:off x="565150" y="1717675"/>
            <a:ext cx="291747"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r>
              <a:rPr lang="en-US" altLang="ja-JP" b="1" dirty="0">
                <a:solidFill>
                  <a:srgbClr val="000000"/>
                </a:solidFill>
                <a:latin typeface="+mj-ea"/>
                <a:ea typeface="+mj-ea"/>
              </a:rPr>
              <a:t>(</a:t>
            </a:r>
            <a:r>
              <a:rPr lang="ja-JP" altLang="en-US" b="1" dirty="0">
                <a:solidFill>
                  <a:srgbClr val="000000"/>
                </a:solidFill>
                <a:latin typeface="+mj-ea"/>
                <a:ea typeface="+mj-ea"/>
              </a:rPr>
              <a:t>％</a:t>
            </a:r>
            <a:r>
              <a:rPr lang="en-US" altLang="ja-JP" b="1" dirty="0">
                <a:solidFill>
                  <a:srgbClr val="000000"/>
                </a:solidFill>
                <a:latin typeface="+mj-ea"/>
                <a:ea typeface="+mj-ea"/>
              </a:rPr>
              <a:t>)</a:t>
            </a:r>
          </a:p>
        </p:txBody>
      </p:sp>
      <p:grpSp>
        <p:nvGrpSpPr>
          <p:cNvPr id="58" name="Group 163"/>
          <p:cNvGrpSpPr>
            <a:grpSpLocks/>
          </p:cNvGrpSpPr>
          <p:nvPr/>
        </p:nvGrpSpPr>
        <p:grpSpPr bwMode="auto">
          <a:xfrm>
            <a:off x="669928" y="1952625"/>
            <a:ext cx="179388" cy="3476625"/>
            <a:chOff x="471" y="1230"/>
            <a:chExt cx="113" cy="2190"/>
          </a:xfrm>
        </p:grpSpPr>
        <p:sp>
          <p:nvSpPr>
            <p:cNvPr id="59" name="Text Box 62"/>
            <p:cNvSpPr txBox="1">
              <a:spLocks noChangeArrowheads="1"/>
            </p:cNvSpPr>
            <p:nvPr/>
          </p:nvSpPr>
          <p:spPr bwMode="auto">
            <a:xfrm>
              <a:off x="471" y="1230"/>
              <a:ext cx="113"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b="1" dirty="0">
                  <a:solidFill>
                    <a:srgbClr val="000000"/>
                  </a:solidFill>
                  <a:latin typeface="+mj-ea"/>
                  <a:ea typeface="+mj-ea"/>
                </a:rPr>
                <a:t>70</a:t>
              </a:r>
            </a:p>
          </p:txBody>
        </p:sp>
        <p:sp>
          <p:nvSpPr>
            <p:cNvPr id="60" name="Text Box 63"/>
            <p:cNvSpPr txBox="1">
              <a:spLocks noChangeArrowheads="1"/>
            </p:cNvSpPr>
            <p:nvPr/>
          </p:nvSpPr>
          <p:spPr bwMode="auto">
            <a:xfrm>
              <a:off x="471" y="1523"/>
              <a:ext cx="113"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b="1" dirty="0">
                  <a:solidFill>
                    <a:srgbClr val="000000"/>
                  </a:solidFill>
                  <a:latin typeface="+mj-ea"/>
                  <a:ea typeface="+mj-ea"/>
                </a:rPr>
                <a:t>60</a:t>
              </a:r>
            </a:p>
          </p:txBody>
        </p:sp>
        <p:sp>
          <p:nvSpPr>
            <p:cNvPr id="61" name="Text Box 64"/>
            <p:cNvSpPr txBox="1">
              <a:spLocks noChangeArrowheads="1"/>
            </p:cNvSpPr>
            <p:nvPr/>
          </p:nvSpPr>
          <p:spPr bwMode="auto">
            <a:xfrm>
              <a:off x="471" y="1817"/>
              <a:ext cx="113"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b="1" dirty="0">
                  <a:solidFill>
                    <a:srgbClr val="000000"/>
                  </a:solidFill>
                  <a:latin typeface="+mj-ea"/>
                  <a:ea typeface="+mj-ea"/>
                </a:rPr>
                <a:t>50</a:t>
              </a:r>
            </a:p>
          </p:txBody>
        </p:sp>
        <p:sp>
          <p:nvSpPr>
            <p:cNvPr id="62" name="Text Box 65"/>
            <p:cNvSpPr txBox="1">
              <a:spLocks noChangeArrowheads="1"/>
            </p:cNvSpPr>
            <p:nvPr/>
          </p:nvSpPr>
          <p:spPr bwMode="auto">
            <a:xfrm>
              <a:off x="471" y="2110"/>
              <a:ext cx="113"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b="1" dirty="0">
                  <a:solidFill>
                    <a:srgbClr val="000000"/>
                  </a:solidFill>
                  <a:latin typeface="+mj-ea"/>
                  <a:ea typeface="+mj-ea"/>
                </a:rPr>
                <a:t>40</a:t>
              </a:r>
            </a:p>
          </p:txBody>
        </p:sp>
        <p:sp>
          <p:nvSpPr>
            <p:cNvPr id="63" name="Text Box 66"/>
            <p:cNvSpPr txBox="1">
              <a:spLocks noChangeArrowheads="1"/>
            </p:cNvSpPr>
            <p:nvPr/>
          </p:nvSpPr>
          <p:spPr bwMode="auto">
            <a:xfrm>
              <a:off x="471" y="2404"/>
              <a:ext cx="113"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b="1" dirty="0">
                  <a:solidFill>
                    <a:srgbClr val="000000"/>
                  </a:solidFill>
                  <a:latin typeface="+mj-ea"/>
                  <a:ea typeface="+mj-ea"/>
                </a:rPr>
                <a:t>30</a:t>
              </a:r>
            </a:p>
          </p:txBody>
        </p:sp>
        <p:sp>
          <p:nvSpPr>
            <p:cNvPr id="64" name="Text Box 67"/>
            <p:cNvSpPr txBox="1">
              <a:spLocks noChangeArrowheads="1"/>
            </p:cNvSpPr>
            <p:nvPr/>
          </p:nvSpPr>
          <p:spPr bwMode="auto">
            <a:xfrm>
              <a:off x="471" y="2697"/>
              <a:ext cx="113"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b="1" dirty="0">
                  <a:solidFill>
                    <a:srgbClr val="000000"/>
                  </a:solidFill>
                  <a:latin typeface="+mj-ea"/>
                  <a:ea typeface="+mj-ea"/>
                </a:rPr>
                <a:t>20</a:t>
              </a:r>
            </a:p>
          </p:txBody>
        </p:sp>
        <p:sp>
          <p:nvSpPr>
            <p:cNvPr id="65" name="Text Box 68"/>
            <p:cNvSpPr txBox="1">
              <a:spLocks noChangeArrowheads="1"/>
            </p:cNvSpPr>
            <p:nvPr/>
          </p:nvSpPr>
          <p:spPr bwMode="auto">
            <a:xfrm>
              <a:off x="471" y="2991"/>
              <a:ext cx="113"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b="1" dirty="0">
                  <a:solidFill>
                    <a:srgbClr val="000000"/>
                  </a:solidFill>
                  <a:latin typeface="+mj-ea"/>
                  <a:ea typeface="+mj-ea"/>
                </a:rPr>
                <a:t>10</a:t>
              </a:r>
            </a:p>
          </p:txBody>
        </p:sp>
        <p:sp>
          <p:nvSpPr>
            <p:cNvPr id="66" name="Text Box 69"/>
            <p:cNvSpPr txBox="1">
              <a:spLocks noChangeArrowheads="1"/>
            </p:cNvSpPr>
            <p:nvPr/>
          </p:nvSpPr>
          <p:spPr bwMode="auto">
            <a:xfrm>
              <a:off x="527" y="3284"/>
              <a:ext cx="57"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b="1" dirty="0">
                  <a:solidFill>
                    <a:srgbClr val="000000"/>
                  </a:solidFill>
                  <a:latin typeface="+mj-ea"/>
                  <a:ea typeface="+mj-ea"/>
                </a:rPr>
                <a:t>0</a:t>
              </a:r>
            </a:p>
          </p:txBody>
        </p:sp>
      </p:grpSp>
      <p:sp>
        <p:nvSpPr>
          <p:cNvPr id="67" name="Text Box 70"/>
          <p:cNvSpPr txBox="1">
            <a:spLocks noChangeArrowheads="1"/>
          </p:cNvSpPr>
          <p:nvPr/>
        </p:nvSpPr>
        <p:spPr bwMode="auto">
          <a:xfrm>
            <a:off x="95039" y="3335338"/>
            <a:ext cx="371897" cy="7201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lnSpc>
                <a:spcPct val="80000"/>
              </a:lnSpc>
            </a:pPr>
            <a:r>
              <a:rPr lang="ja-JP" altLang="en-US" sz="1800" b="1" dirty="0">
                <a:solidFill>
                  <a:srgbClr val="000000"/>
                </a:solidFill>
                <a:latin typeface="+mj-ea"/>
                <a:ea typeface="+mj-ea"/>
              </a:rPr>
              <a:t>頻</a:t>
            </a:r>
          </a:p>
          <a:p>
            <a:pPr algn="ctr">
              <a:lnSpc>
                <a:spcPct val="80000"/>
              </a:lnSpc>
            </a:pPr>
            <a:r>
              <a:rPr lang="ja-JP" altLang="en-US" sz="1800" b="1" dirty="0">
                <a:solidFill>
                  <a:srgbClr val="000000"/>
                </a:solidFill>
                <a:latin typeface="+mj-ea"/>
                <a:ea typeface="+mj-ea"/>
              </a:rPr>
              <a:t>度</a:t>
            </a:r>
          </a:p>
          <a:p>
            <a:pPr algn="ctr"/>
            <a:r>
              <a:rPr lang="en-US" altLang="ja-JP" sz="1800" b="1" dirty="0">
                <a:solidFill>
                  <a:srgbClr val="000000"/>
                </a:solidFill>
                <a:latin typeface="+mj-ea"/>
                <a:ea typeface="+mj-ea"/>
              </a:rPr>
              <a:t>(</a:t>
            </a:r>
            <a:r>
              <a:rPr lang="ja-JP" altLang="en-US" sz="1800" b="1" dirty="0">
                <a:solidFill>
                  <a:srgbClr val="000000"/>
                </a:solidFill>
                <a:latin typeface="+mj-ea"/>
                <a:ea typeface="+mj-ea"/>
              </a:rPr>
              <a:t>％</a:t>
            </a:r>
            <a:r>
              <a:rPr lang="en-US" altLang="ja-JP" sz="1800" b="1" dirty="0">
                <a:solidFill>
                  <a:srgbClr val="000000"/>
                </a:solidFill>
                <a:latin typeface="+mj-ea"/>
                <a:ea typeface="+mj-ea"/>
              </a:rPr>
              <a:t>)</a:t>
            </a:r>
          </a:p>
        </p:txBody>
      </p:sp>
      <p:sp>
        <p:nvSpPr>
          <p:cNvPr id="68" name="Text Box 71"/>
          <p:cNvSpPr txBox="1">
            <a:spLocks noChangeArrowheads="1"/>
          </p:cNvSpPr>
          <p:nvPr/>
        </p:nvSpPr>
        <p:spPr bwMode="auto">
          <a:xfrm>
            <a:off x="1055538" y="5394325"/>
            <a:ext cx="359073"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b="1" dirty="0">
                <a:solidFill>
                  <a:srgbClr val="000000"/>
                </a:solidFill>
                <a:latin typeface="+mj-ea"/>
                <a:ea typeface="+mj-ea"/>
              </a:rPr>
              <a:t>20</a:t>
            </a:r>
            <a:r>
              <a:rPr lang="ja-JP" altLang="en-US" b="1" dirty="0">
                <a:solidFill>
                  <a:srgbClr val="000000"/>
                </a:solidFill>
                <a:latin typeface="+mj-ea"/>
                <a:ea typeface="+mj-ea"/>
              </a:rPr>
              <a:t>～</a:t>
            </a:r>
          </a:p>
          <a:p>
            <a:pPr algn="ctr"/>
            <a:r>
              <a:rPr lang="en-US" altLang="ja-JP" b="1" dirty="0">
                <a:solidFill>
                  <a:srgbClr val="000000"/>
                </a:solidFill>
                <a:latin typeface="+mj-ea"/>
                <a:ea typeface="+mj-ea"/>
              </a:rPr>
              <a:t>29</a:t>
            </a:r>
          </a:p>
        </p:txBody>
      </p:sp>
      <p:sp>
        <p:nvSpPr>
          <p:cNvPr id="69" name="Text Box 72"/>
          <p:cNvSpPr txBox="1">
            <a:spLocks noChangeArrowheads="1"/>
          </p:cNvSpPr>
          <p:nvPr/>
        </p:nvSpPr>
        <p:spPr bwMode="auto">
          <a:xfrm>
            <a:off x="1558776" y="5394325"/>
            <a:ext cx="359073"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b="1" dirty="0">
                <a:solidFill>
                  <a:srgbClr val="000000"/>
                </a:solidFill>
                <a:latin typeface="+mj-ea"/>
                <a:ea typeface="+mj-ea"/>
              </a:rPr>
              <a:t>30</a:t>
            </a:r>
            <a:r>
              <a:rPr lang="ja-JP" altLang="en-US" b="1" dirty="0">
                <a:solidFill>
                  <a:srgbClr val="000000"/>
                </a:solidFill>
                <a:latin typeface="+mj-ea"/>
                <a:ea typeface="+mj-ea"/>
              </a:rPr>
              <a:t>～</a:t>
            </a:r>
          </a:p>
          <a:p>
            <a:pPr algn="ctr"/>
            <a:r>
              <a:rPr lang="en-US" altLang="ja-JP" b="1" dirty="0">
                <a:solidFill>
                  <a:srgbClr val="000000"/>
                </a:solidFill>
                <a:latin typeface="+mj-ea"/>
                <a:ea typeface="+mj-ea"/>
              </a:rPr>
              <a:t>39</a:t>
            </a:r>
          </a:p>
        </p:txBody>
      </p:sp>
      <p:sp>
        <p:nvSpPr>
          <p:cNvPr id="70" name="Text Box 73"/>
          <p:cNvSpPr txBox="1">
            <a:spLocks noChangeArrowheads="1"/>
          </p:cNvSpPr>
          <p:nvPr/>
        </p:nvSpPr>
        <p:spPr bwMode="auto">
          <a:xfrm>
            <a:off x="2062013" y="5394325"/>
            <a:ext cx="359073"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b="1" dirty="0">
                <a:solidFill>
                  <a:srgbClr val="000000"/>
                </a:solidFill>
                <a:latin typeface="+mj-ea"/>
                <a:ea typeface="+mj-ea"/>
              </a:rPr>
              <a:t>40</a:t>
            </a:r>
            <a:r>
              <a:rPr lang="ja-JP" altLang="en-US" b="1" dirty="0">
                <a:solidFill>
                  <a:srgbClr val="000000"/>
                </a:solidFill>
                <a:latin typeface="+mj-ea"/>
                <a:ea typeface="+mj-ea"/>
              </a:rPr>
              <a:t>～</a:t>
            </a:r>
          </a:p>
          <a:p>
            <a:pPr algn="ctr"/>
            <a:r>
              <a:rPr lang="en-US" altLang="ja-JP" b="1" dirty="0">
                <a:solidFill>
                  <a:srgbClr val="000000"/>
                </a:solidFill>
                <a:latin typeface="+mj-ea"/>
                <a:ea typeface="+mj-ea"/>
              </a:rPr>
              <a:t>49</a:t>
            </a:r>
          </a:p>
        </p:txBody>
      </p:sp>
      <p:sp>
        <p:nvSpPr>
          <p:cNvPr id="71" name="Text Box 74"/>
          <p:cNvSpPr txBox="1">
            <a:spLocks noChangeArrowheads="1"/>
          </p:cNvSpPr>
          <p:nvPr/>
        </p:nvSpPr>
        <p:spPr bwMode="auto">
          <a:xfrm>
            <a:off x="2566838" y="5394325"/>
            <a:ext cx="359073"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b="1" dirty="0">
                <a:solidFill>
                  <a:srgbClr val="000000"/>
                </a:solidFill>
                <a:latin typeface="+mj-ea"/>
                <a:ea typeface="+mj-ea"/>
              </a:rPr>
              <a:t>50</a:t>
            </a:r>
            <a:r>
              <a:rPr lang="ja-JP" altLang="en-US" b="1" dirty="0">
                <a:solidFill>
                  <a:srgbClr val="000000"/>
                </a:solidFill>
                <a:latin typeface="+mj-ea"/>
                <a:ea typeface="+mj-ea"/>
              </a:rPr>
              <a:t>～</a:t>
            </a:r>
          </a:p>
          <a:p>
            <a:pPr algn="ctr"/>
            <a:r>
              <a:rPr lang="en-US" altLang="ja-JP" b="1" dirty="0">
                <a:solidFill>
                  <a:srgbClr val="000000"/>
                </a:solidFill>
                <a:latin typeface="+mj-ea"/>
                <a:ea typeface="+mj-ea"/>
              </a:rPr>
              <a:t>59</a:t>
            </a:r>
          </a:p>
        </p:txBody>
      </p:sp>
      <p:sp>
        <p:nvSpPr>
          <p:cNvPr id="72" name="Text Box 75"/>
          <p:cNvSpPr txBox="1">
            <a:spLocks noChangeArrowheads="1"/>
          </p:cNvSpPr>
          <p:nvPr/>
        </p:nvSpPr>
        <p:spPr bwMode="auto">
          <a:xfrm>
            <a:off x="3070076" y="5394325"/>
            <a:ext cx="359073"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b="1" dirty="0">
                <a:solidFill>
                  <a:srgbClr val="000000"/>
                </a:solidFill>
                <a:latin typeface="+mj-ea"/>
                <a:ea typeface="+mj-ea"/>
              </a:rPr>
              <a:t>60</a:t>
            </a:r>
            <a:r>
              <a:rPr lang="ja-JP" altLang="en-US" b="1" dirty="0">
                <a:solidFill>
                  <a:srgbClr val="000000"/>
                </a:solidFill>
                <a:latin typeface="+mj-ea"/>
                <a:ea typeface="+mj-ea"/>
              </a:rPr>
              <a:t>～</a:t>
            </a:r>
          </a:p>
          <a:p>
            <a:pPr algn="ctr"/>
            <a:r>
              <a:rPr lang="en-US" altLang="ja-JP" b="1" dirty="0">
                <a:solidFill>
                  <a:srgbClr val="000000"/>
                </a:solidFill>
                <a:latin typeface="+mj-ea"/>
                <a:ea typeface="+mj-ea"/>
              </a:rPr>
              <a:t>69</a:t>
            </a:r>
          </a:p>
        </p:txBody>
      </p:sp>
      <p:sp>
        <p:nvSpPr>
          <p:cNvPr id="73" name="Text Box 76"/>
          <p:cNvSpPr txBox="1">
            <a:spLocks noChangeArrowheads="1"/>
          </p:cNvSpPr>
          <p:nvPr/>
        </p:nvSpPr>
        <p:spPr bwMode="auto">
          <a:xfrm>
            <a:off x="3573313" y="5394325"/>
            <a:ext cx="359073"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b="1" dirty="0">
                <a:solidFill>
                  <a:srgbClr val="000000"/>
                </a:solidFill>
                <a:latin typeface="+mj-ea"/>
                <a:ea typeface="+mj-ea"/>
              </a:rPr>
              <a:t>70</a:t>
            </a:r>
            <a:r>
              <a:rPr lang="ja-JP" altLang="en-US" b="1" dirty="0">
                <a:solidFill>
                  <a:srgbClr val="000000"/>
                </a:solidFill>
                <a:latin typeface="+mj-ea"/>
                <a:ea typeface="+mj-ea"/>
              </a:rPr>
              <a:t>～</a:t>
            </a:r>
          </a:p>
          <a:p>
            <a:pPr algn="ctr"/>
            <a:r>
              <a:rPr lang="en-US" altLang="ja-JP" b="1" dirty="0">
                <a:solidFill>
                  <a:srgbClr val="000000"/>
                </a:solidFill>
                <a:latin typeface="+mj-ea"/>
                <a:ea typeface="+mj-ea"/>
              </a:rPr>
              <a:t>79</a:t>
            </a:r>
          </a:p>
        </p:txBody>
      </p:sp>
      <p:sp>
        <p:nvSpPr>
          <p:cNvPr id="74" name="Text Box 77"/>
          <p:cNvSpPr txBox="1">
            <a:spLocks noChangeArrowheads="1"/>
          </p:cNvSpPr>
          <p:nvPr/>
        </p:nvSpPr>
        <p:spPr bwMode="auto">
          <a:xfrm>
            <a:off x="4078138" y="5394325"/>
            <a:ext cx="359073"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b="1" dirty="0">
                <a:solidFill>
                  <a:srgbClr val="000000"/>
                </a:solidFill>
                <a:latin typeface="+mj-ea"/>
                <a:ea typeface="+mj-ea"/>
              </a:rPr>
              <a:t>80</a:t>
            </a:r>
            <a:r>
              <a:rPr lang="ja-JP" altLang="en-US" b="1" dirty="0">
                <a:solidFill>
                  <a:srgbClr val="000000"/>
                </a:solidFill>
                <a:latin typeface="+mj-ea"/>
                <a:ea typeface="+mj-ea"/>
              </a:rPr>
              <a:t>～</a:t>
            </a:r>
          </a:p>
        </p:txBody>
      </p:sp>
      <p:sp>
        <p:nvSpPr>
          <p:cNvPr id="75" name="Text Box 78"/>
          <p:cNvSpPr txBox="1">
            <a:spLocks noChangeArrowheads="1"/>
          </p:cNvSpPr>
          <p:nvPr/>
        </p:nvSpPr>
        <p:spPr bwMode="auto">
          <a:xfrm>
            <a:off x="2515527" y="5954713"/>
            <a:ext cx="46487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ja-JP" altLang="en-US" sz="1800" b="1" dirty="0">
                <a:solidFill>
                  <a:srgbClr val="000000"/>
                </a:solidFill>
                <a:latin typeface="+mj-ea"/>
                <a:ea typeface="+mj-ea"/>
              </a:rPr>
              <a:t>年齢</a:t>
            </a:r>
          </a:p>
        </p:txBody>
      </p:sp>
      <p:sp>
        <p:nvSpPr>
          <p:cNvPr id="76" name="Text Box 79"/>
          <p:cNvSpPr txBox="1">
            <a:spLocks noChangeArrowheads="1"/>
          </p:cNvSpPr>
          <p:nvPr/>
        </p:nvSpPr>
        <p:spPr bwMode="auto">
          <a:xfrm>
            <a:off x="1936842" y="1304925"/>
            <a:ext cx="162224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ja-JP" altLang="en-US" sz="1800" b="1" dirty="0">
                <a:solidFill>
                  <a:srgbClr val="000000"/>
                </a:solidFill>
                <a:latin typeface="+mj-ea"/>
                <a:ea typeface="+mj-ea"/>
              </a:rPr>
              <a:t>男性</a:t>
            </a:r>
            <a:r>
              <a:rPr lang="en-US" altLang="ja-JP" sz="1800" b="1" dirty="0">
                <a:solidFill>
                  <a:srgbClr val="000000"/>
                </a:solidFill>
                <a:latin typeface="+mj-ea"/>
                <a:ea typeface="+mj-ea"/>
              </a:rPr>
              <a:t>(N=240,594)</a:t>
            </a:r>
          </a:p>
        </p:txBody>
      </p:sp>
      <p:sp>
        <p:nvSpPr>
          <p:cNvPr id="77" name="Line 80"/>
          <p:cNvSpPr>
            <a:spLocks noChangeShapeType="1"/>
          </p:cNvSpPr>
          <p:nvPr/>
        </p:nvSpPr>
        <p:spPr bwMode="auto">
          <a:xfrm>
            <a:off x="5364163" y="2066925"/>
            <a:ext cx="0" cy="3267075"/>
          </a:xfrm>
          <a:prstGeom prst="line">
            <a:avLst/>
          </a:prstGeom>
          <a:noFill/>
          <a:ln w="25400" cap="sq">
            <a:solidFill>
              <a:schemeClr val="tx1"/>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grpSp>
        <p:nvGrpSpPr>
          <p:cNvPr id="78" name="Group 82"/>
          <p:cNvGrpSpPr>
            <a:grpSpLocks/>
          </p:cNvGrpSpPr>
          <p:nvPr/>
        </p:nvGrpSpPr>
        <p:grpSpPr bwMode="auto">
          <a:xfrm>
            <a:off x="5281613" y="2066925"/>
            <a:ext cx="82550" cy="3267075"/>
            <a:chOff x="732" y="1390"/>
            <a:chExt cx="80" cy="1900"/>
          </a:xfrm>
        </p:grpSpPr>
        <p:sp>
          <p:nvSpPr>
            <p:cNvPr id="79" name="Line 83"/>
            <p:cNvSpPr>
              <a:spLocks noChangeShapeType="1"/>
            </p:cNvSpPr>
            <p:nvPr/>
          </p:nvSpPr>
          <p:spPr bwMode="auto">
            <a:xfrm>
              <a:off x="732" y="1661"/>
              <a:ext cx="80" cy="0"/>
            </a:xfrm>
            <a:prstGeom prst="line">
              <a:avLst/>
            </a:prstGeom>
            <a:noFill/>
            <a:ln w="25400" cap="sq">
              <a:solidFill>
                <a:schemeClr val="tx1"/>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80" name="Line 84"/>
            <p:cNvSpPr>
              <a:spLocks noChangeShapeType="1"/>
            </p:cNvSpPr>
            <p:nvPr/>
          </p:nvSpPr>
          <p:spPr bwMode="auto">
            <a:xfrm>
              <a:off x="732" y="1932"/>
              <a:ext cx="80" cy="0"/>
            </a:xfrm>
            <a:prstGeom prst="line">
              <a:avLst/>
            </a:prstGeom>
            <a:noFill/>
            <a:ln w="25400" cap="sq">
              <a:solidFill>
                <a:schemeClr val="tx1"/>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81" name="Line 85"/>
            <p:cNvSpPr>
              <a:spLocks noChangeShapeType="1"/>
            </p:cNvSpPr>
            <p:nvPr/>
          </p:nvSpPr>
          <p:spPr bwMode="auto">
            <a:xfrm>
              <a:off x="732" y="2204"/>
              <a:ext cx="80" cy="0"/>
            </a:xfrm>
            <a:prstGeom prst="line">
              <a:avLst/>
            </a:prstGeom>
            <a:noFill/>
            <a:ln w="25400" cap="sq">
              <a:solidFill>
                <a:schemeClr val="tx1"/>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82" name="Line 86"/>
            <p:cNvSpPr>
              <a:spLocks noChangeShapeType="1"/>
            </p:cNvSpPr>
            <p:nvPr/>
          </p:nvSpPr>
          <p:spPr bwMode="auto">
            <a:xfrm>
              <a:off x="732" y="2475"/>
              <a:ext cx="80" cy="0"/>
            </a:xfrm>
            <a:prstGeom prst="line">
              <a:avLst/>
            </a:prstGeom>
            <a:noFill/>
            <a:ln w="25400" cap="sq">
              <a:solidFill>
                <a:schemeClr val="tx1"/>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83" name="Line 87"/>
            <p:cNvSpPr>
              <a:spLocks noChangeShapeType="1"/>
            </p:cNvSpPr>
            <p:nvPr/>
          </p:nvSpPr>
          <p:spPr bwMode="auto">
            <a:xfrm>
              <a:off x="732" y="2747"/>
              <a:ext cx="80" cy="0"/>
            </a:xfrm>
            <a:prstGeom prst="line">
              <a:avLst/>
            </a:prstGeom>
            <a:noFill/>
            <a:ln w="25400" cap="sq">
              <a:solidFill>
                <a:schemeClr val="tx1"/>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84" name="Line 88"/>
            <p:cNvSpPr>
              <a:spLocks noChangeShapeType="1"/>
            </p:cNvSpPr>
            <p:nvPr/>
          </p:nvSpPr>
          <p:spPr bwMode="auto">
            <a:xfrm>
              <a:off x="732" y="3018"/>
              <a:ext cx="80" cy="0"/>
            </a:xfrm>
            <a:prstGeom prst="line">
              <a:avLst/>
            </a:prstGeom>
            <a:noFill/>
            <a:ln w="25400" cap="sq">
              <a:solidFill>
                <a:schemeClr val="tx1"/>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85" name="Line 89"/>
            <p:cNvSpPr>
              <a:spLocks noChangeShapeType="1"/>
            </p:cNvSpPr>
            <p:nvPr/>
          </p:nvSpPr>
          <p:spPr bwMode="auto">
            <a:xfrm>
              <a:off x="732" y="1390"/>
              <a:ext cx="80" cy="0"/>
            </a:xfrm>
            <a:prstGeom prst="line">
              <a:avLst/>
            </a:prstGeom>
            <a:noFill/>
            <a:ln w="25400" cap="sq">
              <a:solidFill>
                <a:schemeClr val="tx1"/>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86" name="Line 90"/>
            <p:cNvSpPr>
              <a:spLocks noChangeShapeType="1"/>
            </p:cNvSpPr>
            <p:nvPr/>
          </p:nvSpPr>
          <p:spPr bwMode="auto">
            <a:xfrm>
              <a:off x="732" y="3290"/>
              <a:ext cx="80" cy="0"/>
            </a:xfrm>
            <a:prstGeom prst="line">
              <a:avLst/>
            </a:prstGeom>
            <a:noFill/>
            <a:ln w="25400" cap="sq">
              <a:solidFill>
                <a:schemeClr val="tx1"/>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grpSp>
      <p:grpSp>
        <p:nvGrpSpPr>
          <p:cNvPr id="87" name="Group 91"/>
          <p:cNvGrpSpPr>
            <a:grpSpLocks/>
          </p:cNvGrpSpPr>
          <p:nvPr/>
        </p:nvGrpSpPr>
        <p:grpSpPr bwMode="auto">
          <a:xfrm>
            <a:off x="5364163" y="5334000"/>
            <a:ext cx="3525837" cy="95250"/>
            <a:chOff x="812" y="3290"/>
            <a:chExt cx="2052" cy="56"/>
          </a:xfrm>
        </p:grpSpPr>
        <p:sp>
          <p:nvSpPr>
            <p:cNvPr id="88" name="Line 92"/>
            <p:cNvSpPr>
              <a:spLocks noChangeShapeType="1"/>
            </p:cNvSpPr>
            <p:nvPr/>
          </p:nvSpPr>
          <p:spPr bwMode="auto">
            <a:xfrm>
              <a:off x="812" y="3290"/>
              <a:ext cx="0" cy="56"/>
            </a:xfrm>
            <a:prstGeom prst="line">
              <a:avLst/>
            </a:prstGeom>
            <a:noFill/>
            <a:ln w="25400" cap="sq">
              <a:solidFill>
                <a:schemeClr val="tx1"/>
              </a:solidFill>
              <a:round/>
              <a:headEnd/>
              <a:tailEnd/>
            </a:ln>
            <a:extLst>
              <a:ext uri="{909E8E84-426E-40dd-AFC4-6F175D3DCCD1}">
                <a14:hiddenFill xmlns="" xmlns:a14="http://schemas.microsoft.com/office/drawing/2010/main">
                  <a:noFill/>
                </a14:hiddenFill>
              </a:ext>
            </a:extLst>
          </p:spPr>
          <p:txBody>
            <a:bodyPr lIns="0" tIns="0" rIns="0" bIns="0">
              <a:spAutoFit/>
            </a:bodyPr>
            <a:lstStyle/>
            <a:p>
              <a:endParaRPr lang="ja-JP" altLang="en-US" dirty="0">
                <a:solidFill>
                  <a:srgbClr val="000000"/>
                </a:solidFill>
              </a:endParaRPr>
            </a:p>
          </p:txBody>
        </p:sp>
        <p:sp>
          <p:nvSpPr>
            <p:cNvPr id="89" name="Line 93"/>
            <p:cNvSpPr>
              <a:spLocks noChangeShapeType="1"/>
            </p:cNvSpPr>
            <p:nvPr/>
          </p:nvSpPr>
          <p:spPr bwMode="auto">
            <a:xfrm>
              <a:off x="1105" y="3290"/>
              <a:ext cx="0" cy="56"/>
            </a:xfrm>
            <a:prstGeom prst="line">
              <a:avLst/>
            </a:prstGeom>
            <a:noFill/>
            <a:ln w="25400" cap="sq">
              <a:solidFill>
                <a:schemeClr val="tx1"/>
              </a:solidFill>
              <a:round/>
              <a:headEnd/>
              <a:tailEnd/>
            </a:ln>
            <a:extLst>
              <a:ext uri="{909E8E84-426E-40dd-AFC4-6F175D3DCCD1}">
                <a14:hiddenFill xmlns="" xmlns:a14="http://schemas.microsoft.com/office/drawing/2010/main">
                  <a:noFill/>
                </a14:hiddenFill>
              </a:ext>
            </a:extLst>
          </p:spPr>
          <p:txBody>
            <a:bodyPr lIns="0" tIns="0" rIns="0" bIns="0">
              <a:spAutoFit/>
            </a:bodyPr>
            <a:lstStyle/>
            <a:p>
              <a:endParaRPr lang="ja-JP" altLang="en-US" dirty="0">
                <a:solidFill>
                  <a:srgbClr val="000000"/>
                </a:solidFill>
              </a:endParaRPr>
            </a:p>
          </p:txBody>
        </p:sp>
        <p:sp>
          <p:nvSpPr>
            <p:cNvPr id="90" name="Line 94"/>
            <p:cNvSpPr>
              <a:spLocks noChangeShapeType="1"/>
            </p:cNvSpPr>
            <p:nvPr/>
          </p:nvSpPr>
          <p:spPr bwMode="auto">
            <a:xfrm>
              <a:off x="1398" y="3290"/>
              <a:ext cx="0" cy="56"/>
            </a:xfrm>
            <a:prstGeom prst="line">
              <a:avLst/>
            </a:prstGeom>
            <a:noFill/>
            <a:ln w="25400" cap="sq">
              <a:solidFill>
                <a:schemeClr val="tx1"/>
              </a:solidFill>
              <a:round/>
              <a:headEnd/>
              <a:tailEnd/>
            </a:ln>
            <a:extLst>
              <a:ext uri="{909E8E84-426E-40dd-AFC4-6F175D3DCCD1}">
                <a14:hiddenFill xmlns="" xmlns:a14="http://schemas.microsoft.com/office/drawing/2010/main">
                  <a:noFill/>
                </a14:hiddenFill>
              </a:ext>
            </a:extLst>
          </p:spPr>
          <p:txBody>
            <a:bodyPr lIns="0" tIns="0" rIns="0" bIns="0">
              <a:spAutoFit/>
            </a:bodyPr>
            <a:lstStyle/>
            <a:p>
              <a:endParaRPr lang="ja-JP" altLang="en-US" dirty="0">
                <a:solidFill>
                  <a:srgbClr val="000000"/>
                </a:solidFill>
              </a:endParaRPr>
            </a:p>
          </p:txBody>
        </p:sp>
        <p:sp>
          <p:nvSpPr>
            <p:cNvPr id="91" name="Line 95"/>
            <p:cNvSpPr>
              <a:spLocks noChangeShapeType="1"/>
            </p:cNvSpPr>
            <p:nvPr/>
          </p:nvSpPr>
          <p:spPr bwMode="auto">
            <a:xfrm>
              <a:off x="1691" y="3290"/>
              <a:ext cx="0" cy="56"/>
            </a:xfrm>
            <a:prstGeom prst="line">
              <a:avLst/>
            </a:prstGeom>
            <a:noFill/>
            <a:ln w="25400" cap="sq">
              <a:solidFill>
                <a:schemeClr val="tx1"/>
              </a:solidFill>
              <a:round/>
              <a:headEnd/>
              <a:tailEnd/>
            </a:ln>
            <a:extLst>
              <a:ext uri="{909E8E84-426E-40dd-AFC4-6F175D3DCCD1}">
                <a14:hiddenFill xmlns="" xmlns:a14="http://schemas.microsoft.com/office/drawing/2010/main">
                  <a:noFill/>
                </a14:hiddenFill>
              </a:ext>
            </a:extLst>
          </p:spPr>
          <p:txBody>
            <a:bodyPr lIns="0" tIns="0" rIns="0" bIns="0">
              <a:spAutoFit/>
            </a:bodyPr>
            <a:lstStyle/>
            <a:p>
              <a:endParaRPr lang="ja-JP" altLang="en-US" dirty="0">
                <a:solidFill>
                  <a:srgbClr val="000000"/>
                </a:solidFill>
              </a:endParaRPr>
            </a:p>
          </p:txBody>
        </p:sp>
        <p:sp>
          <p:nvSpPr>
            <p:cNvPr id="92" name="Line 96"/>
            <p:cNvSpPr>
              <a:spLocks noChangeShapeType="1"/>
            </p:cNvSpPr>
            <p:nvPr/>
          </p:nvSpPr>
          <p:spPr bwMode="auto">
            <a:xfrm>
              <a:off x="1984" y="3290"/>
              <a:ext cx="0" cy="56"/>
            </a:xfrm>
            <a:prstGeom prst="line">
              <a:avLst/>
            </a:prstGeom>
            <a:noFill/>
            <a:ln w="25400" cap="sq">
              <a:solidFill>
                <a:schemeClr val="tx1"/>
              </a:solidFill>
              <a:round/>
              <a:headEnd/>
              <a:tailEnd/>
            </a:ln>
            <a:extLst>
              <a:ext uri="{909E8E84-426E-40dd-AFC4-6F175D3DCCD1}">
                <a14:hiddenFill xmlns="" xmlns:a14="http://schemas.microsoft.com/office/drawing/2010/main">
                  <a:noFill/>
                </a14:hiddenFill>
              </a:ext>
            </a:extLst>
          </p:spPr>
          <p:txBody>
            <a:bodyPr lIns="0" tIns="0" rIns="0" bIns="0">
              <a:spAutoFit/>
            </a:bodyPr>
            <a:lstStyle/>
            <a:p>
              <a:endParaRPr lang="ja-JP" altLang="en-US" dirty="0">
                <a:solidFill>
                  <a:srgbClr val="000000"/>
                </a:solidFill>
              </a:endParaRPr>
            </a:p>
          </p:txBody>
        </p:sp>
        <p:sp>
          <p:nvSpPr>
            <p:cNvPr id="93" name="Line 97"/>
            <p:cNvSpPr>
              <a:spLocks noChangeShapeType="1"/>
            </p:cNvSpPr>
            <p:nvPr/>
          </p:nvSpPr>
          <p:spPr bwMode="auto">
            <a:xfrm>
              <a:off x="2277" y="3290"/>
              <a:ext cx="0" cy="56"/>
            </a:xfrm>
            <a:prstGeom prst="line">
              <a:avLst/>
            </a:prstGeom>
            <a:noFill/>
            <a:ln w="25400" cap="sq">
              <a:solidFill>
                <a:schemeClr val="tx1"/>
              </a:solidFill>
              <a:round/>
              <a:headEnd/>
              <a:tailEnd/>
            </a:ln>
            <a:extLst>
              <a:ext uri="{909E8E84-426E-40dd-AFC4-6F175D3DCCD1}">
                <a14:hiddenFill xmlns="" xmlns:a14="http://schemas.microsoft.com/office/drawing/2010/main">
                  <a:noFill/>
                </a14:hiddenFill>
              </a:ext>
            </a:extLst>
          </p:spPr>
          <p:txBody>
            <a:bodyPr lIns="0" tIns="0" rIns="0" bIns="0">
              <a:spAutoFit/>
            </a:bodyPr>
            <a:lstStyle/>
            <a:p>
              <a:endParaRPr lang="ja-JP" altLang="en-US" dirty="0">
                <a:solidFill>
                  <a:srgbClr val="000000"/>
                </a:solidFill>
              </a:endParaRPr>
            </a:p>
          </p:txBody>
        </p:sp>
        <p:sp>
          <p:nvSpPr>
            <p:cNvPr id="94" name="Line 98"/>
            <p:cNvSpPr>
              <a:spLocks noChangeShapeType="1"/>
            </p:cNvSpPr>
            <p:nvPr/>
          </p:nvSpPr>
          <p:spPr bwMode="auto">
            <a:xfrm>
              <a:off x="2570" y="3290"/>
              <a:ext cx="0" cy="56"/>
            </a:xfrm>
            <a:prstGeom prst="line">
              <a:avLst/>
            </a:prstGeom>
            <a:noFill/>
            <a:ln w="25400" cap="sq">
              <a:solidFill>
                <a:schemeClr val="tx1"/>
              </a:solidFill>
              <a:round/>
              <a:headEnd/>
              <a:tailEnd/>
            </a:ln>
            <a:extLst>
              <a:ext uri="{909E8E84-426E-40dd-AFC4-6F175D3DCCD1}">
                <a14:hiddenFill xmlns="" xmlns:a14="http://schemas.microsoft.com/office/drawing/2010/main">
                  <a:noFill/>
                </a14:hiddenFill>
              </a:ext>
            </a:extLst>
          </p:spPr>
          <p:txBody>
            <a:bodyPr lIns="0" tIns="0" rIns="0" bIns="0">
              <a:spAutoFit/>
            </a:bodyPr>
            <a:lstStyle/>
            <a:p>
              <a:endParaRPr lang="ja-JP" altLang="en-US" dirty="0">
                <a:solidFill>
                  <a:srgbClr val="000000"/>
                </a:solidFill>
              </a:endParaRPr>
            </a:p>
          </p:txBody>
        </p:sp>
        <p:sp>
          <p:nvSpPr>
            <p:cNvPr id="95" name="Line 99"/>
            <p:cNvSpPr>
              <a:spLocks noChangeShapeType="1"/>
            </p:cNvSpPr>
            <p:nvPr/>
          </p:nvSpPr>
          <p:spPr bwMode="auto">
            <a:xfrm>
              <a:off x="2864" y="3290"/>
              <a:ext cx="0" cy="56"/>
            </a:xfrm>
            <a:prstGeom prst="line">
              <a:avLst/>
            </a:prstGeom>
            <a:noFill/>
            <a:ln w="25400" cap="sq">
              <a:solidFill>
                <a:schemeClr val="tx1"/>
              </a:solidFill>
              <a:round/>
              <a:headEnd/>
              <a:tailEnd/>
            </a:ln>
            <a:extLst>
              <a:ext uri="{909E8E84-426E-40dd-AFC4-6F175D3DCCD1}">
                <a14:hiddenFill xmlns="" xmlns:a14="http://schemas.microsoft.com/office/drawing/2010/main">
                  <a:noFill/>
                </a14:hiddenFill>
              </a:ext>
            </a:extLst>
          </p:spPr>
          <p:txBody>
            <a:bodyPr lIns="0" tIns="0" rIns="0" bIns="0">
              <a:spAutoFit/>
            </a:bodyPr>
            <a:lstStyle/>
            <a:p>
              <a:endParaRPr lang="ja-JP" altLang="en-US" dirty="0">
                <a:solidFill>
                  <a:srgbClr val="000000"/>
                </a:solidFill>
              </a:endParaRPr>
            </a:p>
          </p:txBody>
        </p:sp>
      </p:grpSp>
      <p:sp>
        <p:nvSpPr>
          <p:cNvPr id="96" name="Rectangle 108"/>
          <p:cNvSpPr>
            <a:spLocks noChangeArrowheads="1"/>
          </p:cNvSpPr>
          <p:nvPr/>
        </p:nvSpPr>
        <p:spPr bwMode="auto">
          <a:xfrm>
            <a:off x="5997575" y="5287963"/>
            <a:ext cx="241300" cy="46037"/>
          </a:xfrm>
          <a:prstGeom prst="rect">
            <a:avLst/>
          </a:prstGeom>
          <a:solidFill>
            <a:srgbClr val="FFE7E7"/>
          </a:solidFill>
          <a:ln w="12700">
            <a:solidFill>
              <a:schemeClr val="tx1"/>
            </a:solidFill>
            <a:miter lim="800000"/>
            <a:headEnd/>
            <a:tailEnd/>
          </a:ln>
        </p:spPr>
        <p:txBody>
          <a:bodyPr lIns="0" tIns="0" rIns="0" bIns="0" anchor="ctr"/>
          <a:lstStyle/>
          <a:p>
            <a:endParaRPr lang="ja-JP" altLang="en-US" dirty="0">
              <a:solidFill>
                <a:srgbClr val="000000"/>
              </a:solidFill>
            </a:endParaRPr>
          </a:p>
        </p:txBody>
      </p:sp>
      <p:sp>
        <p:nvSpPr>
          <p:cNvPr id="97" name="Rectangle 109"/>
          <p:cNvSpPr>
            <a:spLocks noChangeArrowheads="1"/>
          </p:cNvSpPr>
          <p:nvPr/>
        </p:nvSpPr>
        <p:spPr bwMode="auto">
          <a:xfrm>
            <a:off x="6500813" y="5211763"/>
            <a:ext cx="241300" cy="122237"/>
          </a:xfrm>
          <a:prstGeom prst="rect">
            <a:avLst/>
          </a:prstGeom>
          <a:solidFill>
            <a:srgbClr val="FFE7E7"/>
          </a:solidFill>
          <a:ln w="12700">
            <a:solidFill>
              <a:schemeClr val="tx1"/>
            </a:solidFill>
            <a:miter lim="800000"/>
            <a:headEnd/>
            <a:tailEnd/>
          </a:ln>
        </p:spPr>
        <p:txBody>
          <a:bodyPr lIns="0" tIns="0" rIns="0" bIns="0" anchor="ctr"/>
          <a:lstStyle/>
          <a:p>
            <a:endParaRPr lang="ja-JP" altLang="en-US" dirty="0">
              <a:solidFill>
                <a:srgbClr val="000000"/>
              </a:solidFill>
            </a:endParaRPr>
          </a:p>
        </p:txBody>
      </p:sp>
      <p:sp>
        <p:nvSpPr>
          <p:cNvPr id="98" name="Rectangle 110"/>
          <p:cNvSpPr>
            <a:spLocks noChangeArrowheads="1"/>
          </p:cNvSpPr>
          <p:nvPr/>
        </p:nvSpPr>
        <p:spPr bwMode="auto">
          <a:xfrm>
            <a:off x="7005638" y="5287963"/>
            <a:ext cx="239712" cy="46037"/>
          </a:xfrm>
          <a:prstGeom prst="rect">
            <a:avLst/>
          </a:prstGeom>
          <a:solidFill>
            <a:srgbClr val="FF9999"/>
          </a:solidFill>
          <a:ln w="12700">
            <a:solidFill>
              <a:schemeClr val="tx1"/>
            </a:solidFill>
            <a:miter lim="800000"/>
            <a:headEnd/>
            <a:tailEnd/>
          </a:ln>
        </p:spPr>
        <p:txBody>
          <a:bodyPr lIns="0" tIns="0" rIns="0" bIns="0" anchor="ctr"/>
          <a:lstStyle/>
          <a:p>
            <a:endParaRPr lang="ja-JP" altLang="en-US" dirty="0">
              <a:solidFill>
                <a:srgbClr val="000000"/>
              </a:solidFill>
            </a:endParaRPr>
          </a:p>
        </p:txBody>
      </p:sp>
      <p:sp>
        <p:nvSpPr>
          <p:cNvPr id="99" name="Rectangle 111"/>
          <p:cNvSpPr>
            <a:spLocks noChangeArrowheads="1"/>
          </p:cNvSpPr>
          <p:nvPr/>
        </p:nvSpPr>
        <p:spPr bwMode="auto">
          <a:xfrm>
            <a:off x="7508875" y="5307013"/>
            <a:ext cx="239713" cy="26987"/>
          </a:xfrm>
          <a:prstGeom prst="rect">
            <a:avLst/>
          </a:prstGeom>
          <a:solidFill>
            <a:srgbClr val="FF0000"/>
          </a:solidFill>
          <a:ln w="12700">
            <a:solidFill>
              <a:schemeClr val="tx1"/>
            </a:solidFill>
            <a:miter lim="800000"/>
            <a:headEnd/>
            <a:tailEnd/>
          </a:ln>
        </p:spPr>
        <p:txBody>
          <a:bodyPr lIns="0" tIns="0" rIns="0" bIns="0" anchor="ctr"/>
          <a:lstStyle/>
          <a:p>
            <a:endParaRPr lang="ja-JP" altLang="en-US" dirty="0">
              <a:solidFill>
                <a:srgbClr val="000000"/>
              </a:solidFill>
            </a:endParaRPr>
          </a:p>
        </p:txBody>
      </p:sp>
      <p:sp>
        <p:nvSpPr>
          <p:cNvPr id="100" name="Rectangle 112"/>
          <p:cNvSpPr>
            <a:spLocks noChangeArrowheads="1"/>
          </p:cNvSpPr>
          <p:nvPr/>
        </p:nvSpPr>
        <p:spPr bwMode="auto">
          <a:xfrm>
            <a:off x="8012113" y="5246688"/>
            <a:ext cx="239712" cy="87312"/>
          </a:xfrm>
          <a:prstGeom prst="rect">
            <a:avLst/>
          </a:prstGeom>
          <a:solidFill>
            <a:srgbClr val="FF0000"/>
          </a:solidFill>
          <a:ln w="12700">
            <a:solidFill>
              <a:schemeClr val="tx1"/>
            </a:solidFill>
            <a:miter lim="800000"/>
            <a:headEnd/>
            <a:tailEnd/>
          </a:ln>
        </p:spPr>
        <p:txBody>
          <a:bodyPr lIns="0" tIns="0" rIns="0" bIns="0" anchor="ctr"/>
          <a:lstStyle/>
          <a:p>
            <a:endParaRPr lang="ja-JP" altLang="en-US" dirty="0">
              <a:solidFill>
                <a:srgbClr val="000000"/>
              </a:solidFill>
            </a:endParaRPr>
          </a:p>
        </p:txBody>
      </p:sp>
      <p:sp>
        <p:nvSpPr>
          <p:cNvPr id="101" name="Rectangle 113"/>
          <p:cNvSpPr>
            <a:spLocks noChangeArrowheads="1"/>
          </p:cNvSpPr>
          <p:nvPr/>
        </p:nvSpPr>
        <p:spPr bwMode="auto">
          <a:xfrm>
            <a:off x="8516938" y="5033963"/>
            <a:ext cx="241300" cy="300037"/>
          </a:xfrm>
          <a:prstGeom prst="rect">
            <a:avLst/>
          </a:prstGeom>
          <a:solidFill>
            <a:srgbClr val="FF0000"/>
          </a:solidFill>
          <a:ln w="12700">
            <a:solidFill>
              <a:schemeClr val="tx1"/>
            </a:solidFill>
            <a:miter lim="800000"/>
            <a:headEnd/>
            <a:tailEnd/>
          </a:ln>
        </p:spPr>
        <p:txBody>
          <a:bodyPr lIns="0" tIns="0" rIns="0" bIns="0" anchor="ctr"/>
          <a:lstStyle/>
          <a:p>
            <a:endParaRPr lang="ja-JP" altLang="en-US" dirty="0">
              <a:solidFill>
                <a:srgbClr val="000000"/>
              </a:solidFill>
            </a:endParaRPr>
          </a:p>
        </p:txBody>
      </p:sp>
      <p:sp>
        <p:nvSpPr>
          <p:cNvPr id="102" name="Rectangle 114"/>
          <p:cNvSpPr>
            <a:spLocks noChangeArrowheads="1"/>
          </p:cNvSpPr>
          <p:nvPr/>
        </p:nvSpPr>
        <p:spPr bwMode="auto">
          <a:xfrm>
            <a:off x="7005638" y="5011738"/>
            <a:ext cx="239712" cy="276225"/>
          </a:xfrm>
          <a:prstGeom prst="rect">
            <a:avLst/>
          </a:prstGeom>
          <a:solidFill>
            <a:srgbClr val="FFE7E7"/>
          </a:solidFill>
          <a:ln w="12700">
            <a:solidFill>
              <a:schemeClr val="tx1"/>
            </a:solidFill>
            <a:miter lim="800000"/>
            <a:headEnd/>
            <a:tailEnd/>
          </a:ln>
        </p:spPr>
        <p:txBody>
          <a:bodyPr lIns="0" tIns="0" rIns="0" bIns="0" anchor="ctr"/>
          <a:lstStyle/>
          <a:p>
            <a:endParaRPr lang="ja-JP" altLang="en-US" dirty="0">
              <a:solidFill>
                <a:srgbClr val="000000"/>
              </a:solidFill>
            </a:endParaRPr>
          </a:p>
        </p:txBody>
      </p:sp>
      <p:sp>
        <p:nvSpPr>
          <p:cNvPr id="103" name="Rectangle 115"/>
          <p:cNvSpPr>
            <a:spLocks noChangeArrowheads="1"/>
          </p:cNvSpPr>
          <p:nvPr/>
        </p:nvSpPr>
        <p:spPr bwMode="auto">
          <a:xfrm>
            <a:off x="7508875" y="5210175"/>
            <a:ext cx="239713" cy="96838"/>
          </a:xfrm>
          <a:prstGeom prst="rect">
            <a:avLst/>
          </a:prstGeom>
          <a:solidFill>
            <a:srgbClr val="FF9999"/>
          </a:solidFill>
          <a:ln w="12700">
            <a:solidFill>
              <a:schemeClr val="tx1"/>
            </a:solidFill>
            <a:miter lim="800000"/>
            <a:headEnd/>
            <a:tailEnd/>
          </a:ln>
        </p:spPr>
        <p:txBody>
          <a:bodyPr lIns="0" tIns="0" rIns="0" bIns="0" anchor="ctr"/>
          <a:lstStyle/>
          <a:p>
            <a:endParaRPr lang="ja-JP" altLang="en-US" dirty="0">
              <a:solidFill>
                <a:srgbClr val="000000"/>
              </a:solidFill>
            </a:endParaRPr>
          </a:p>
        </p:txBody>
      </p:sp>
      <p:sp>
        <p:nvSpPr>
          <p:cNvPr id="104" name="Rectangle 116"/>
          <p:cNvSpPr>
            <a:spLocks noChangeArrowheads="1"/>
          </p:cNvSpPr>
          <p:nvPr/>
        </p:nvSpPr>
        <p:spPr bwMode="auto">
          <a:xfrm>
            <a:off x="8012113" y="4941888"/>
            <a:ext cx="239712" cy="304800"/>
          </a:xfrm>
          <a:prstGeom prst="rect">
            <a:avLst/>
          </a:prstGeom>
          <a:solidFill>
            <a:srgbClr val="FF9999"/>
          </a:solidFill>
          <a:ln w="12700">
            <a:solidFill>
              <a:schemeClr val="tx1"/>
            </a:solidFill>
            <a:miter lim="800000"/>
            <a:headEnd/>
            <a:tailEnd/>
          </a:ln>
        </p:spPr>
        <p:txBody>
          <a:bodyPr lIns="0" tIns="0" rIns="0" bIns="0" anchor="ctr"/>
          <a:lstStyle/>
          <a:p>
            <a:endParaRPr lang="ja-JP" altLang="en-US" dirty="0">
              <a:solidFill>
                <a:srgbClr val="000000"/>
              </a:solidFill>
            </a:endParaRPr>
          </a:p>
        </p:txBody>
      </p:sp>
      <p:sp>
        <p:nvSpPr>
          <p:cNvPr id="105" name="Rectangle 117"/>
          <p:cNvSpPr>
            <a:spLocks noChangeArrowheads="1"/>
          </p:cNvSpPr>
          <p:nvPr/>
        </p:nvSpPr>
        <p:spPr bwMode="auto">
          <a:xfrm>
            <a:off x="8516938" y="4273550"/>
            <a:ext cx="241300" cy="760413"/>
          </a:xfrm>
          <a:prstGeom prst="rect">
            <a:avLst/>
          </a:prstGeom>
          <a:solidFill>
            <a:srgbClr val="FF9999"/>
          </a:solidFill>
          <a:ln w="12700">
            <a:solidFill>
              <a:schemeClr val="tx1"/>
            </a:solidFill>
            <a:miter lim="800000"/>
            <a:headEnd/>
            <a:tailEnd/>
          </a:ln>
        </p:spPr>
        <p:txBody>
          <a:bodyPr lIns="0" tIns="0" rIns="0" bIns="0" anchor="ctr"/>
          <a:lstStyle/>
          <a:p>
            <a:endParaRPr lang="ja-JP" altLang="en-US" dirty="0">
              <a:solidFill>
                <a:srgbClr val="000000"/>
              </a:solidFill>
            </a:endParaRPr>
          </a:p>
        </p:txBody>
      </p:sp>
      <p:sp>
        <p:nvSpPr>
          <p:cNvPr id="106" name="Rectangle 118"/>
          <p:cNvSpPr>
            <a:spLocks noChangeArrowheads="1"/>
          </p:cNvSpPr>
          <p:nvPr/>
        </p:nvSpPr>
        <p:spPr bwMode="auto">
          <a:xfrm>
            <a:off x="7508875" y="4654550"/>
            <a:ext cx="239713" cy="555625"/>
          </a:xfrm>
          <a:prstGeom prst="rect">
            <a:avLst/>
          </a:prstGeom>
          <a:solidFill>
            <a:srgbClr val="FFE7E7"/>
          </a:solidFill>
          <a:ln w="12700">
            <a:solidFill>
              <a:schemeClr val="tx1"/>
            </a:solidFill>
            <a:miter lim="800000"/>
            <a:headEnd/>
            <a:tailEnd/>
          </a:ln>
        </p:spPr>
        <p:txBody>
          <a:bodyPr lIns="0" tIns="0" rIns="0" bIns="0" anchor="ctr"/>
          <a:lstStyle/>
          <a:p>
            <a:endParaRPr lang="ja-JP" altLang="en-US" dirty="0">
              <a:solidFill>
                <a:srgbClr val="000000"/>
              </a:solidFill>
            </a:endParaRPr>
          </a:p>
        </p:txBody>
      </p:sp>
      <p:sp>
        <p:nvSpPr>
          <p:cNvPr id="107" name="Rectangle 119"/>
          <p:cNvSpPr>
            <a:spLocks noChangeArrowheads="1"/>
          </p:cNvSpPr>
          <p:nvPr/>
        </p:nvSpPr>
        <p:spPr bwMode="auto">
          <a:xfrm>
            <a:off x="8012113" y="3849688"/>
            <a:ext cx="239712" cy="1092200"/>
          </a:xfrm>
          <a:prstGeom prst="rect">
            <a:avLst/>
          </a:prstGeom>
          <a:solidFill>
            <a:srgbClr val="FFE7E7"/>
          </a:solidFill>
          <a:ln w="12700">
            <a:solidFill>
              <a:schemeClr val="tx1"/>
            </a:solidFill>
            <a:miter lim="800000"/>
            <a:headEnd/>
            <a:tailEnd/>
          </a:ln>
        </p:spPr>
        <p:txBody>
          <a:bodyPr lIns="0" tIns="0" rIns="0" bIns="0" anchor="ctr"/>
          <a:lstStyle/>
          <a:p>
            <a:endParaRPr lang="ja-JP" altLang="en-US" dirty="0">
              <a:solidFill>
                <a:srgbClr val="000000"/>
              </a:solidFill>
            </a:endParaRPr>
          </a:p>
        </p:txBody>
      </p:sp>
      <p:sp>
        <p:nvSpPr>
          <p:cNvPr id="108" name="Rectangle 120"/>
          <p:cNvSpPr>
            <a:spLocks noChangeArrowheads="1"/>
          </p:cNvSpPr>
          <p:nvPr/>
        </p:nvSpPr>
        <p:spPr bwMode="auto">
          <a:xfrm>
            <a:off x="8516938" y="3181350"/>
            <a:ext cx="241300" cy="1092200"/>
          </a:xfrm>
          <a:prstGeom prst="rect">
            <a:avLst/>
          </a:prstGeom>
          <a:solidFill>
            <a:srgbClr val="FFE7E7"/>
          </a:solidFill>
          <a:ln w="12700">
            <a:solidFill>
              <a:schemeClr val="tx1"/>
            </a:solidFill>
            <a:miter lim="800000"/>
            <a:headEnd/>
            <a:tailEnd/>
          </a:ln>
        </p:spPr>
        <p:txBody>
          <a:bodyPr lIns="0" tIns="0" rIns="0" bIns="0" anchor="ctr"/>
          <a:lstStyle/>
          <a:p>
            <a:endParaRPr lang="ja-JP" altLang="en-US" dirty="0">
              <a:solidFill>
                <a:srgbClr val="000000"/>
              </a:solidFill>
            </a:endParaRPr>
          </a:p>
        </p:txBody>
      </p:sp>
      <p:sp>
        <p:nvSpPr>
          <p:cNvPr id="109" name="Text Box 122"/>
          <p:cNvSpPr txBox="1">
            <a:spLocks noChangeArrowheads="1"/>
          </p:cNvSpPr>
          <p:nvPr/>
        </p:nvSpPr>
        <p:spPr bwMode="auto">
          <a:xfrm>
            <a:off x="4945063" y="1717675"/>
            <a:ext cx="291747"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r>
              <a:rPr lang="en-US" altLang="ja-JP" b="1" dirty="0">
                <a:solidFill>
                  <a:srgbClr val="000000"/>
                </a:solidFill>
                <a:latin typeface="+mj-ea"/>
                <a:ea typeface="+mj-ea"/>
              </a:rPr>
              <a:t>(</a:t>
            </a:r>
            <a:r>
              <a:rPr lang="ja-JP" altLang="en-US" b="1" dirty="0">
                <a:solidFill>
                  <a:srgbClr val="000000"/>
                </a:solidFill>
                <a:latin typeface="+mj-ea"/>
                <a:ea typeface="+mj-ea"/>
              </a:rPr>
              <a:t>％</a:t>
            </a:r>
            <a:r>
              <a:rPr lang="en-US" altLang="ja-JP" b="1" dirty="0">
                <a:solidFill>
                  <a:srgbClr val="000000"/>
                </a:solidFill>
                <a:latin typeface="+mj-ea"/>
                <a:ea typeface="+mj-ea"/>
              </a:rPr>
              <a:t>)</a:t>
            </a:r>
          </a:p>
        </p:txBody>
      </p:sp>
      <p:grpSp>
        <p:nvGrpSpPr>
          <p:cNvPr id="110" name="Group 162"/>
          <p:cNvGrpSpPr>
            <a:grpSpLocks/>
          </p:cNvGrpSpPr>
          <p:nvPr/>
        </p:nvGrpSpPr>
        <p:grpSpPr bwMode="auto">
          <a:xfrm>
            <a:off x="5046677" y="1952625"/>
            <a:ext cx="179388" cy="3476625"/>
            <a:chOff x="3228" y="1230"/>
            <a:chExt cx="113" cy="2190"/>
          </a:xfrm>
        </p:grpSpPr>
        <p:sp>
          <p:nvSpPr>
            <p:cNvPr id="111" name="Text Box 123"/>
            <p:cNvSpPr txBox="1">
              <a:spLocks noChangeArrowheads="1"/>
            </p:cNvSpPr>
            <p:nvPr/>
          </p:nvSpPr>
          <p:spPr bwMode="auto">
            <a:xfrm>
              <a:off x="3228" y="1230"/>
              <a:ext cx="113"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b="1" dirty="0">
                  <a:solidFill>
                    <a:srgbClr val="000000"/>
                  </a:solidFill>
                  <a:latin typeface="+mj-ea"/>
                  <a:ea typeface="+mj-ea"/>
                </a:rPr>
                <a:t>70</a:t>
              </a:r>
            </a:p>
          </p:txBody>
        </p:sp>
        <p:sp>
          <p:nvSpPr>
            <p:cNvPr id="112" name="Text Box 124"/>
            <p:cNvSpPr txBox="1">
              <a:spLocks noChangeArrowheads="1"/>
            </p:cNvSpPr>
            <p:nvPr/>
          </p:nvSpPr>
          <p:spPr bwMode="auto">
            <a:xfrm>
              <a:off x="3228" y="1523"/>
              <a:ext cx="113"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b="1" dirty="0">
                  <a:solidFill>
                    <a:srgbClr val="000000"/>
                  </a:solidFill>
                  <a:latin typeface="+mj-ea"/>
                  <a:ea typeface="+mj-ea"/>
                </a:rPr>
                <a:t>60</a:t>
              </a:r>
            </a:p>
          </p:txBody>
        </p:sp>
        <p:sp>
          <p:nvSpPr>
            <p:cNvPr id="113" name="Text Box 125"/>
            <p:cNvSpPr txBox="1">
              <a:spLocks noChangeArrowheads="1"/>
            </p:cNvSpPr>
            <p:nvPr/>
          </p:nvSpPr>
          <p:spPr bwMode="auto">
            <a:xfrm>
              <a:off x="3228" y="1817"/>
              <a:ext cx="113"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b="1" dirty="0">
                  <a:solidFill>
                    <a:srgbClr val="000000"/>
                  </a:solidFill>
                  <a:latin typeface="+mj-ea"/>
                  <a:ea typeface="+mj-ea"/>
                </a:rPr>
                <a:t>50</a:t>
              </a:r>
            </a:p>
          </p:txBody>
        </p:sp>
        <p:sp>
          <p:nvSpPr>
            <p:cNvPr id="114" name="Text Box 126"/>
            <p:cNvSpPr txBox="1">
              <a:spLocks noChangeArrowheads="1"/>
            </p:cNvSpPr>
            <p:nvPr/>
          </p:nvSpPr>
          <p:spPr bwMode="auto">
            <a:xfrm>
              <a:off x="3228" y="2110"/>
              <a:ext cx="113"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b="1" dirty="0">
                  <a:solidFill>
                    <a:srgbClr val="000000"/>
                  </a:solidFill>
                  <a:latin typeface="+mj-ea"/>
                  <a:ea typeface="+mj-ea"/>
                </a:rPr>
                <a:t>40</a:t>
              </a:r>
            </a:p>
          </p:txBody>
        </p:sp>
        <p:sp>
          <p:nvSpPr>
            <p:cNvPr id="115" name="Text Box 127"/>
            <p:cNvSpPr txBox="1">
              <a:spLocks noChangeArrowheads="1"/>
            </p:cNvSpPr>
            <p:nvPr/>
          </p:nvSpPr>
          <p:spPr bwMode="auto">
            <a:xfrm>
              <a:off x="3228" y="2404"/>
              <a:ext cx="113"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b="1" dirty="0">
                  <a:solidFill>
                    <a:srgbClr val="000000"/>
                  </a:solidFill>
                  <a:latin typeface="+mj-ea"/>
                  <a:ea typeface="+mj-ea"/>
                </a:rPr>
                <a:t>30</a:t>
              </a:r>
            </a:p>
          </p:txBody>
        </p:sp>
        <p:sp>
          <p:nvSpPr>
            <p:cNvPr id="116" name="Text Box 128"/>
            <p:cNvSpPr txBox="1">
              <a:spLocks noChangeArrowheads="1"/>
            </p:cNvSpPr>
            <p:nvPr/>
          </p:nvSpPr>
          <p:spPr bwMode="auto">
            <a:xfrm>
              <a:off x="3228" y="2697"/>
              <a:ext cx="113"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b="1" dirty="0">
                  <a:solidFill>
                    <a:srgbClr val="000000"/>
                  </a:solidFill>
                  <a:latin typeface="+mj-ea"/>
                  <a:ea typeface="+mj-ea"/>
                </a:rPr>
                <a:t>20</a:t>
              </a:r>
            </a:p>
          </p:txBody>
        </p:sp>
        <p:sp>
          <p:nvSpPr>
            <p:cNvPr id="117" name="Text Box 129"/>
            <p:cNvSpPr txBox="1">
              <a:spLocks noChangeArrowheads="1"/>
            </p:cNvSpPr>
            <p:nvPr/>
          </p:nvSpPr>
          <p:spPr bwMode="auto">
            <a:xfrm>
              <a:off x="3228" y="2991"/>
              <a:ext cx="113"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b="1" dirty="0">
                  <a:solidFill>
                    <a:srgbClr val="000000"/>
                  </a:solidFill>
                  <a:latin typeface="+mj-ea"/>
                  <a:ea typeface="+mj-ea"/>
                </a:rPr>
                <a:t>10</a:t>
              </a:r>
            </a:p>
          </p:txBody>
        </p:sp>
        <p:sp>
          <p:nvSpPr>
            <p:cNvPr id="118" name="Text Box 130"/>
            <p:cNvSpPr txBox="1">
              <a:spLocks noChangeArrowheads="1"/>
            </p:cNvSpPr>
            <p:nvPr/>
          </p:nvSpPr>
          <p:spPr bwMode="auto">
            <a:xfrm>
              <a:off x="3284" y="3284"/>
              <a:ext cx="57"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b="1" dirty="0">
                  <a:solidFill>
                    <a:srgbClr val="000000"/>
                  </a:solidFill>
                  <a:latin typeface="+mj-ea"/>
                  <a:ea typeface="+mj-ea"/>
                </a:rPr>
                <a:t>0</a:t>
              </a:r>
            </a:p>
          </p:txBody>
        </p:sp>
      </p:grpSp>
      <p:sp>
        <p:nvSpPr>
          <p:cNvPr id="119" name="Text Box 132"/>
          <p:cNvSpPr txBox="1">
            <a:spLocks noChangeArrowheads="1"/>
          </p:cNvSpPr>
          <p:nvPr/>
        </p:nvSpPr>
        <p:spPr bwMode="auto">
          <a:xfrm>
            <a:off x="5433863" y="5394325"/>
            <a:ext cx="359073"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b="1" dirty="0">
                <a:solidFill>
                  <a:srgbClr val="000000"/>
                </a:solidFill>
                <a:latin typeface="+mj-ea"/>
                <a:ea typeface="+mj-ea"/>
              </a:rPr>
              <a:t>20</a:t>
            </a:r>
            <a:r>
              <a:rPr lang="ja-JP" altLang="en-US" b="1" dirty="0">
                <a:solidFill>
                  <a:srgbClr val="000000"/>
                </a:solidFill>
                <a:latin typeface="+mj-ea"/>
                <a:ea typeface="+mj-ea"/>
              </a:rPr>
              <a:t>～</a:t>
            </a:r>
          </a:p>
          <a:p>
            <a:pPr algn="ctr"/>
            <a:r>
              <a:rPr lang="en-US" altLang="ja-JP" b="1" dirty="0">
                <a:solidFill>
                  <a:srgbClr val="000000"/>
                </a:solidFill>
                <a:latin typeface="+mj-ea"/>
                <a:ea typeface="+mj-ea"/>
              </a:rPr>
              <a:t>29</a:t>
            </a:r>
          </a:p>
        </p:txBody>
      </p:sp>
      <p:sp>
        <p:nvSpPr>
          <p:cNvPr id="120" name="Text Box 133"/>
          <p:cNvSpPr txBox="1">
            <a:spLocks noChangeArrowheads="1"/>
          </p:cNvSpPr>
          <p:nvPr/>
        </p:nvSpPr>
        <p:spPr bwMode="auto">
          <a:xfrm>
            <a:off x="5938688" y="5394325"/>
            <a:ext cx="359073"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b="1" dirty="0">
                <a:solidFill>
                  <a:srgbClr val="000000"/>
                </a:solidFill>
                <a:latin typeface="+mj-ea"/>
                <a:ea typeface="+mj-ea"/>
              </a:rPr>
              <a:t>30</a:t>
            </a:r>
            <a:r>
              <a:rPr lang="ja-JP" altLang="en-US" b="1" dirty="0">
                <a:solidFill>
                  <a:srgbClr val="000000"/>
                </a:solidFill>
                <a:latin typeface="+mj-ea"/>
                <a:ea typeface="+mj-ea"/>
              </a:rPr>
              <a:t>～</a:t>
            </a:r>
          </a:p>
          <a:p>
            <a:pPr algn="ctr"/>
            <a:r>
              <a:rPr lang="en-US" altLang="ja-JP" b="1" dirty="0">
                <a:solidFill>
                  <a:srgbClr val="000000"/>
                </a:solidFill>
                <a:latin typeface="+mj-ea"/>
                <a:ea typeface="+mj-ea"/>
              </a:rPr>
              <a:t>39</a:t>
            </a:r>
          </a:p>
        </p:txBody>
      </p:sp>
      <p:sp>
        <p:nvSpPr>
          <p:cNvPr id="121" name="Text Box 134"/>
          <p:cNvSpPr txBox="1">
            <a:spLocks noChangeArrowheads="1"/>
          </p:cNvSpPr>
          <p:nvPr/>
        </p:nvSpPr>
        <p:spPr bwMode="auto">
          <a:xfrm>
            <a:off x="6441132" y="5394325"/>
            <a:ext cx="359073"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b="1" dirty="0">
                <a:solidFill>
                  <a:srgbClr val="000000"/>
                </a:solidFill>
                <a:latin typeface="+mj-ea"/>
                <a:ea typeface="+mj-ea"/>
              </a:rPr>
              <a:t>40</a:t>
            </a:r>
            <a:r>
              <a:rPr lang="ja-JP" altLang="en-US" b="1" dirty="0">
                <a:solidFill>
                  <a:srgbClr val="000000"/>
                </a:solidFill>
                <a:latin typeface="+mj-ea"/>
                <a:ea typeface="+mj-ea"/>
              </a:rPr>
              <a:t>～</a:t>
            </a:r>
          </a:p>
          <a:p>
            <a:pPr algn="ctr"/>
            <a:r>
              <a:rPr lang="en-US" altLang="ja-JP" b="1" dirty="0">
                <a:solidFill>
                  <a:srgbClr val="000000"/>
                </a:solidFill>
                <a:latin typeface="+mj-ea"/>
                <a:ea typeface="+mj-ea"/>
              </a:rPr>
              <a:t>49</a:t>
            </a:r>
          </a:p>
        </p:txBody>
      </p:sp>
      <p:sp>
        <p:nvSpPr>
          <p:cNvPr id="122" name="Text Box 135"/>
          <p:cNvSpPr txBox="1">
            <a:spLocks noChangeArrowheads="1"/>
          </p:cNvSpPr>
          <p:nvPr/>
        </p:nvSpPr>
        <p:spPr bwMode="auto">
          <a:xfrm>
            <a:off x="6945163" y="5394325"/>
            <a:ext cx="359073"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b="1" dirty="0">
                <a:solidFill>
                  <a:srgbClr val="000000"/>
                </a:solidFill>
                <a:latin typeface="+mj-ea"/>
                <a:ea typeface="+mj-ea"/>
              </a:rPr>
              <a:t>50</a:t>
            </a:r>
            <a:r>
              <a:rPr lang="ja-JP" altLang="en-US" b="1" dirty="0">
                <a:solidFill>
                  <a:srgbClr val="000000"/>
                </a:solidFill>
                <a:latin typeface="+mj-ea"/>
                <a:ea typeface="+mj-ea"/>
              </a:rPr>
              <a:t>～</a:t>
            </a:r>
          </a:p>
          <a:p>
            <a:pPr algn="ctr"/>
            <a:r>
              <a:rPr lang="en-US" altLang="ja-JP" b="1" dirty="0">
                <a:solidFill>
                  <a:srgbClr val="000000"/>
                </a:solidFill>
                <a:latin typeface="+mj-ea"/>
                <a:ea typeface="+mj-ea"/>
              </a:rPr>
              <a:t>59</a:t>
            </a:r>
          </a:p>
        </p:txBody>
      </p:sp>
      <p:sp>
        <p:nvSpPr>
          <p:cNvPr id="123" name="Text Box 136"/>
          <p:cNvSpPr txBox="1">
            <a:spLocks noChangeArrowheads="1"/>
          </p:cNvSpPr>
          <p:nvPr/>
        </p:nvSpPr>
        <p:spPr bwMode="auto">
          <a:xfrm>
            <a:off x="7448401" y="5394325"/>
            <a:ext cx="359073"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b="1" dirty="0">
                <a:solidFill>
                  <a:srgbClr val="000000"/>
                </a:solidFill>
                <a:latin typeface="+mj-ea"/>
                <a:ea typeface="+mj-ea"/>
              </a:rPr>
              <a:t>60</a:t>
            </a:r>
            <a:r>
              <a:rPr lang="ja-JP" altLang="en-US" b="1" dirty="0">
                <a:solidFill>
                  <a:srgbClr val="000000"/>
                </a:solidFill>
                <a:latin typeface="+mj-ea"/>
                <a:ea typeface="+mj-ea"/>
              </a:rPr>
              <a:t>～</a:t>
            </a:r>
          </a:p>
          <a:p>
            <a:pPr algn="ctr"/>
            <a:r>
              <a:rPr lang="en-US" altLang="ja-JP" b="1" dirty="0">
                <a:solidFill>
                  <a:srgbClr val="000000"/>
                </a:solidFill>
                <a:latin typeface="+mj-ea"/>
                <a:ea typeface="+mj-ea"/>
              </a:rPr>
              <a:t>69</a:t>
            </a:r>
          </a:p>
        </p:txBody>
      </p:sp>
      <p:sp>
        <p:nvSpPr>
          <p:cNvPr id="124" name="Text Box 137"/>
          <p:cNvSpPr txBox="1">
            <a:spLocks noChangeArrowheads="1"/>
          </p:cNvSpPr>
          <p:nvPr/>
        </p:nvSpPr>
        <p:spPr bwMode="auto">
          <a:xfrm>
            <a:off x="7951638" y="5394325"/>
            <a:ext cx="359073"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b="1" dirty="0">
                <a:solidFill>
                  <a:srgbClr val="000000"/>
                </a:solidFill>
                <a:latin typeface="+mj-ea"/>
                <a:ea typeface="+mj-ea"/>
              </a:rPr>
              <a:t>70</a:t>
            </a:r>
            <a:r>
              <a:rPr lang="ja-JP" altLang="en-US" b="1" dirty="0">
                <a:solidFill>
                  <a:srgbClr val="000000"/>
                </a:solidFill>
                <a:latin typeface="+mj-ea"/>
                <a:ea typeface="+mj-ea"/>
              </a:rPr>
              <a:t>～</a:t>
            </a:r>
          </a:p>
          <a:p>
            <a:pPr algn="ctr"/>
            <a:r>
              <a:rPr lang="en-US" altLang="ja-JP" b="1" dirty="0">
                <a:solidFill>
                  <a:srgbClr val="000000"/>
                </a:solidFill>
                <a:latin typeface="+mj-ea"/>
                <a:ea typeface="+mj-ea"/>
              </a:rPr>
              <a:t>79</a:t>
            </a:r>
          </a:p>
        </p:txBody>
      </p:sp>
      <p:sp>
        <p:nvSpPr>
          <p:cNvPr id="125" name="Text Box 138"/>
          <p:cNvSpPr txBox="1">
            <a:spLocks noChangeArrowheads="1"/>
          </p:cNvSpPr>
          <p:nvPr/>
        </p:nvSpPr>
        <p:spPr bwMode="auto">
          <a:xfrm>
            <a:off x="8456463" y="5394325"/>
            <a:ext cx="359073"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b="1" dirty="0">
                <a:solidFill>
                  <a:srgbClr val="000000"/>
                </a:solidFill>
                <a:latin typeface="+mj-ea"/>
                <a:ea typeface="+mj-ea"/>
              </a:rPr>
              <a:t>80</a:t>
            </a:r>
            <a:r>
              <a:rPr lang="ja-JP" altLang="en-US" b="1" dirty="0">
                <a:solidFill>
                  <a:srgbClr val="000000"/>
                </a:solidFill>
                <a:latin typeface="+mj-ea"/>
                <a:ea typeface="+mj-ea"/>
              </a:rPr>
              <a:t>～</a:t>
            </a:r>
          </a:p>
        </p:txBody>
      </p:sp>
      <p:sp>
        <p:nvSpPr>
          <p:cNvPr id="126" name="Text Box 139"/>
          <p:cNvSpPr txBox="1">
            <a:spLocks noChangeArrowheads="1"/>
          </p:cNvSpPr>
          <p:nvPr/>
        </p:nvSpPr>
        <p:spPr bwMode="auto">
          <a:xfrm>
            <a:off x="6893852" y="5954713"/>
            <a:ext cx="46487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ja-JP" altLang="en-US" sz="1800" b="1" dirty="0">
                <a:solidFill>
                  <a:srgbClr val="000000"/>
                </a:solidFill>
                <a:latin typeface="+mj-ea"/>
                <a:ea typeface="+mj-ea"/>
              </a:rPr>
              <a:t>年齢</a:t>
            </a:r>
          </a:p>
        </p:txBody>
      </p:sp>
      <p:sp>
        <p:nvSpPr>
          <p:cNvPr id="127" name="Text Box 140"/>
          <p:cNvSpPr txBox="1">
            <a:spLocks noChangeArrowheads="1"/>
          </p:cNvSpPr>
          <p:nvPr/>
        </p:nvSpPr>
        <p:spPr bwMode="auto">
          <a:xfrm>
            <a:off x="6315167" y="1304925"/>
            <a:ext cx="162224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ja-JP" altLang="en-US" sz="1800" b="1" dirty="0">
                <a:solidFill>
                  <a:srgbClr val="000000"/>
                </a:solidFill>
                <a:latin typeface="+mj-ea"/>
                <a:ea typeface="+mj-ea"/>
              </a:rPr>
              <a:t>女性</a:t>
            </a:r>
            <a:r>
              <a:rPr lang="en-US" altLang="ja-JP" sz="1800" b="1" dirty="0">
                <a:solidFill>
                  <a:srgbClr val="000000"/>
                </a:solidFill>
                <a:latin typeface="+mj-ea"/>
                <a:ea typeface="+mj-ea"/>
              </a:rPr>
              <a:t>(N=333,430)</a:t>
            </a:r>
          </a:p>
        </p:txBody>
      </p:sp>
      <p:sp>
        <p:nvSpPr>
          <p:cNvPr id="128" name="Rectangle 151"/>
          <p:cNvSpPr>
            <a:spLocks noChangeArrowheads="1"/>
          </p:cNvSpPr>
          <p:nvPr/>
        </p:nvSpPr>
        <p:spPr bwMode="auto">
          <a:xfrm>
            <a:off x="5494338" y="5318125"/>
            <a:ext cx="241300" cy="15875"/>
          </a:xfrm>
          <a:prstGeom prst="rect">
            <a:avLst/>
          </a:prstGeom>
          <a:solidFill>
            <a:srgbClr val="FFE7E7"/>
          </a:solidFill>
          <a:ln w="12700">
            <a:solidFill>
              <a:schemeClr val="tx1"/>
            </a:solidFill>
            <a:miter lim="800000"/>
            <a:headEnd/>
            <a:tailEnd/>
          </a:ln>
        </p:spPr>
        <p:txBody>
          <a:bodyPr lIns="0" tIns="0" rIns="0" bIns="0" anchor="ctr"/>
          <a:lstStyle/>
          <a:p>
            <a:endParaRPr lang="ja-JP" altLang="en-US" dirty="0">
              <a:solidFill>
                <a:srgbClr val="000000"/>
              </a:solidFill>
            </a:endParaRPr>
          </a:p>
        </p:txBody>
      </p:sp>
      <p:sp>
        <p:nvSpPr>
          <p:cNvPr id="129" name="Text Box 152"/>
          <p:cNvSpPr txBox="1">
            <a:spLocks noChangeArrowheads="1"/>
          </p:cNvSpPr>
          <p:nvPr/>
        </p:nvSpPr>
        <p:spPr bwMode="auto">
          <a:xfrm>
            <a:off x="5662613" y="2232025"/>
            <a:ext cx="1526059"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r>
              <a:rPr lang="en-US" altLang="ja-JP" b="1" dirty="0">
                <a:solidFill>
                  <a:srgbClr val="000000"/>
                </a:solidFill>
                <a:latin typeface="+mj-ea"/>
                <a:ea typeface="+mj-ea"/>
              </a:rPr>
              <a:t>GFR(mL/</a:t>
            </a:r>
            <a:r>
              <a:rPr lang="ja-JP" altLang="en-US" b="1" dirty="0">
                <a:solidFill>
                  <a:srgbClr val="000000"/>
                </a:solidFill>
                <a:latin typeface="+mj-ea"/>
                <a:ea typeface="+mj-ea"/>
              </a:rPr>
              <a:t>分</a:t>
            </a:r>
            <a:r>
              <a:rPr lang="en-US" altLang="ja-JP" b="1" dirty="0">
                <a:solidFill>
                  <a:srgbClr val="000000"/>
                </a:solidFill>
                <a:latin typeface="+mj-ea"/>
                <a:ea typeface="+mj-ea"/>
              </a:rPr>
              <a:t>/1.73m</a:t>
            </a:r>
            <a:r>
              <a:rPr lang="en-US" altLang="ja-JP" b="1" baseline="30000" dirty="0">
                <a:solidFill>
                  <a:srgbClr val="000000"/>
                </a:solidFill>
                <a:latin typeface="+mj-ea"/>
                <a:ea typeface="+mj-ea"/>
              </a:rPr>
              <a:t>2</a:t>
            </a:r>
            <a:r>
              <a:rPr lang="en-US" altLang="ja-JP" b="1" dirty="0">
                <a:solidFill>
                  <a:srgbClr val="000000"/>
                </a:solidFill>
                <a:latin typeface="+mj-ea"/>
                <a:ea typeface="+mj-ea"/>
              </a:rPr>
              <a:t>)</a:t>
            </a:r>
          </a:p>
        </p:txBody>
      </p:sp>
      <p:sp>
        <p:nvSpPr>
          <p:cNvPr id="130" name="Text Box 153"/>
          <p:cNvSpPr txBox="1">
            <a:spLocks noChangeArrowheads="1"/>
          </p:cNvSpPr>
          <p:nvPr/>
        </p:nvSpPr>
        <p:spPr bwMode="auto">
          <a:xfrm>
            <a:off x="6105525" y="2532063"/>
            <a:ext cx="538609"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r>
              <a:rPr lang="en-US" altLang="ja-JP" b="1" dirty="0">
                <a:solidFill>
                  <a:srgbClr val="000000"/>
                </a:solidFill>
                <a:latin typeface="+mj-ea"/>
                <a:ea typeface="+mj-ea"/>
              </a:rPr>
              <a:t>50</a:t>
            </a:r>
            <a:r>
              <a:rPr lang="ja-JP" altLang="en-US" b="1" dirty="0">
                <a:solidFill>
                  <a:srgbClr val="000000"/>
                </a:solidFill>
                <a:latin typeface="+mj-ea"/>
                <a:ea typeface="+mj-ea"/>
              </a:rPr>
              <a:t>～</a:t>
            </a:r>
            <a:r>
              <a:rPr lang="en-US" altLang="ja-JP" b="1" dirty="0">
                <a:solidFill>
                  <a:srgbClr val="000000"/>
                </a:solidFill>
                <a:latin typeface="+mj-ea"/>
                <a:ea typeface="+mj-ea"/>
              </a:rPr>
              <a:t>59</a:t>
            </a:r>
          </a:p>
        </p:txBody>
      </p:sp>
      <p:sp>
        <p:nvSpPr>
          <p:cNvPr id="131" name="Text Box 154"/>
          <p:cNvSpPr txBox="1">
            <a:spLocks noChangeArrowheads="1"/>
          </p:cNvSpPr>
          <p:nvPr/>
        </p:nvSpPr>
        <p:spPr bwMode="auto">
          <a:xfrm>
            <a:off x="6105525" y="2784475"/>
            <a:ext cx="538609"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r>
              <a:rPr lang="en-US" altLang="ja-JP" b="1" dirty="0">
                <a:solidFill>
                  <a:srgbClr val="000000"/>
                </a:solidFill>
                <a:latin typeface="+mj-ea"/>
                <a:ea typeface="+mj-ea"/>
              </a:rPr>
              <a:t>40</a:t>
            </a:r>
            <a:r>
              <a:rPr lang="ja-JP" altLang="en-US" b="1" dirty="0">
                <a:solidFill>
                  <a:srgbClr val="000000"/>
                </a:solidFill>
                <a:latin typeface="+mj-ea"/>
                <a:ea typeface="+mj-ea"/>
              </a:rPr>
              <a:t>～</a:t>
            </a:r>
            <a:r>
              <a:rPr lang="en-US" altLang="ja-JP" b="1" dirty="0">
                <a:solidFill>
                  <a:srgbClr val="000000"/>
                </a:solidFill>
                <a:latin typeface="+mj-ea"/>
                <a:ea typeface="+mj-ea"/>
              </a:rPr>
              <a:t>49</a:t>
            </a:r>
          </a:p>
        </p:txBody>
      </p:sp>
      <p:sp>
        <p:nvSpPr>
          <p:cNvPr id="132" name="Text Box 155"/>
          <p:cNvSpPr txBox="1">
            <a:spLocks noChangeArrowheads="1"/>
          </p:cNvSpPr>
          <p:nvPr/>
        </p:nvSpPr>
        <p:spPr bwMode="auto">
          <a:xfrm>
            <a:off x="6105525" y="3036888"/>
            <a:ext cx="359073"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r>
              <a:rPr lang="ja-JP" altLang="en-US" b="1" dirty="0">
                <a:solidFill>
                  <a:srgbClr val="000000"/>
                </a:solidFill>
                <a:latin typeface="+mj-ea"/>
                <a:ea typeface="+mj-ea"/>
              </a:rPr>
              <a:t>＜</a:t>
            </a:r>
            <a:r>
              <a:rPr lang="en-US" altLang="ja-JP" b="1" dirty="0">
                <a:solidFill>
                  <a:srgbClr val="000000"/>
                </a:solidFill>
                <a:latin typeface="+mj-ea"/>
                <a:ea typeface="+mj-ea"/>
              </a:rPr>
              <a:t>40</a:t>
            </a:r>
          </a:p>
        </p:txBody>
      </p:sp>
      <p:sp>
        <p:nvSpPr>
          <p:cNvPr id="133" name="Rectangle 156"/>
          <p:cNvSpPr>
            <a:spLocks noChangeArrowheads="1"/>
          </p:cNvSpPr>
          <p:nvPr/>
        </p:nvSpPr>
        <p:spPr bwMode="auto">
          <a:xfrm>
            <a:off x="5735638" y="2557463"/>
            <a:ext cx="304800" cy="184150"/>
          </a:xfrm>
          <a:prstGeom prst="rect">
            <a:avLst/>
          </a:prstGeom>
          <a:solidFill>
            <a:srgbClr val="FFE7E7"/>
          </a:solidFill>
          <a:ln w="9525">
            <a:solidFill>
              <a:schemeClr val="tx1"/>
            </a:solidFill>
            <a:miter lim="800000"/>
            <a:headEnd/>
            <a:tailEnd/>
          </a:ln>
        </p:spPr>
        <p:txBody>
          <a:bodyPr lIns="0" tIns="0" rIns="0" bIns="0" anchor="ctr"/>
          <a:lstStyle/>
          <a:p>
            <a:endParaRPr lang="ja-JP" altLang="en-US" dirty="0">
              <a:solidFill>
                <a:srgbClr val="000000"/>
              </a:solidFill>
            </a:endParaRPr>
          </a:p>
        </p:txBody>
      </p:sp>
      <p:sp>
        <p:nvSpPr>
          <p:cNvPr id="134" name="Rectangle 157"/>
          <p:cNvSpPr>
            <a:spLocks noChangeArrowheads="1"/>
          </p:cNvSpPr>
          <p:nvPr/>
        </p:nvSpPr>
        <p:spPr bwMode="auto">
          <a:xfrm>
            <a:off x="5735638" y="2809875"/>
            <a:ext cx="304800" cy="184150"/>
          </a:xfrm>
          <a:prstGeom prst="rect">
            <a:avLst/>
          </a:prstGeom>
          <a:solidFill>
            <a:srgbClr val="FF9999"/>
          </a:solidFill>
          <a:ln w="9525">
            <a:solidFill>
              <a:schemeClr val="tx1"/>
            </a:solidFill>
            <a:miter lim="800000"/>
            <a:headEnd/>
            <a:tailEnd/>
          </a:ln>
        </p:spPr>
        <p:txBody>
          <a:bodyPr lIns="0" tIns="0" rIns="0" bIns="0" anchor="ctr"/>
          <a:lstStyle/>
          <a:p>
            <a:endParaRPr lang="ja-JP" altLang="en-US" dirty="0">
              <a:solidFill>
                <a:srgbClr val="000000"/>
              </a:solidFill>
            </a:endParaRPr>
          </a:p>
        </p:txBody>
      </p:sp>
      <p:sp>
        <p:nvSpPr>
          <p:cNvPr id="135" name="Rectangle 158"/>
          <p:cNvSpPr>
            <a:spLocks noChangeArrowheads="1"/>
          </p:cNvSpPr>
          <p:nvPr/>
        </p:nvSpPr>
        <p:spPr bwMode="auto">
          <a:xfrm>
            <a:off x="5735638" y="3062288"/>
            <a:ext cx="304800" cy="184150"/>
          </a:xfrm>
          <a:prstGeom prst="rect">
            <a:avLst/>
          </a:prstGeom>
          <a:solidFill>
            <a:srgbClr val="FF0000"/>
          </a:solidFill>
          <a:ln w="9525">
            <a:solidFill>
              <a:schemeClr val="tx1"/>
            </a:solidFill>
            <a:miter lim="800000"/>
            <a:headEnd/>
            <a:tailEnd/>
          </a:ln>
        </p:spPr>
        <p:txBody>
          <a:bodyPr lIns="0" tIns="0" rIns="0" bIns="0" anchor="ctr"/>
          <a:lstStyle/>
          <a:p>
            <a:endParaRPr lang="ja-JP" altLang="en-US" dirty="0">
              <a:solidFill>
                <a:srgbClr val="000000"/>
              </a:solidFill>
            </a:endParaRPr>
          </a:p>
        </p:txBody>
      </p:sp>
      <p:sp>
        <p:nvSpPr>
          <p:cNvPr id="136" name="Line 11"/>
          <p:cNvSpPr>
            <a:spLocks noChangeShapeType="1"/>
          </p:cNvSpPr>
          <p:nvPr/>
        </p:nvSpPr>
        <p:spPr bwMode="auto">
          <a:xfrm>
            <a:off x="984250" y="5334000"/>
            <a:ext cx="3527425" cy="0"/>
          </a:xfrm>
          <a:prstGeom prst="line">
            <a:avLst/>
          </a:prstGeom>
          <a:noFill/>
          <a:ln w="25400" cap="sq">
            <a:solidFill>
              <a:schemeClr val="tx1"/>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137" name="Line 81"/>
          <p:cNvSpPr>
            <a:spLocks noChangeShapeType="1"/>
          </p:cNvSpPr>
          <p:nvPr/>
        </p:nvSpPr>
        <p:spPr bwMode="auto">
          <a:xfrm>
            <a:off x="5364163" y="5334000"/>
            <a:ext cx="3525837" cy="0"/>
          </a:xfrm>
          <a:prstGeom prst="line">
            <a:avLst/>
          </a:prstGeom>
          <a:noFill/>
          <a:ln w="25400" cap="sq">
            <a:solidFill>
              <a:schemeClr val="tx1"/>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138" name="Text Box 171"/>
          <p:cNvSpPr txBox="1">
            <a:spLocks noChangeArrowheads="1"/>
          </p:cNvSpPr>
          <p:nvPr/>
        </p:nvSpPr>
        <p:spPr bwMode="auto">
          <a:xfrm>
            <a:off x="6661004" y="6545263"/>
            <a:ext cx="2313134"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b="1" dirty="0">
                <a:solidFill>
                  <a:srgbClr val="000000"/>
                </a:solidFill>
                <a:latin typeface="+mj-ea"/>
                <a:ea typeface="+mj-ea"/>
              </a:rPr>
              <a:t>CKD</a:t>
            </a:r>
            <a:r>
              <a:rPr lang="ja-JP" altLang="en-US" b="1" dirty="0">
                <a:solidFill>
                  <a:srgbClr val="000000"/>
                </a:solidFill>
                <a:latin typeface="+mj-ea"/>
                <a:ea typeface="+mj-ea"/>
              </a:rPr>
              <a:t>診療ガイド</a:t>
            </a:r>
            <a:r>
              <a:rPr lang="en-US" altLang="ja-JP" b="1" dirty="0">
                <a:solidFill>
                  <a:srgbClr val="000000"/>
                </a:solidFill>
                <a:latin typeface="+mj-ea"/>
                <a:ea typeface="+mj-ea"/>
              </a:rPr>
              <a:t>2012</a:t>
            </a:r>
            <a:r>
              <a:rPr lang="ja-JP" altLang="en-US" b="1" dirty="0">
                <a:solidFill>
                  <a:srgbClr val="000000"/>
                </a:solidFill>
                <a:latin typeface="+mj-ea"/>
                <a:ea typeface="+mj-ea"/>
              </a:rPr>
              <a:t>　</a:t>
            </a:r>
            <a:r>
              <a:rPr lang="en-US" altLang="ja-JP" b="1" dirty="0">
                <a:solidFill>
                  <a:srgbClr val="000000"/>
                </a:solidFill>
                <a:latin typeface="+mj-ea"/>
                <a:ea typeface="+mj-ea"/>
              </a:rPr>
              <a:t>p.11</a:t>
            </a:r>
            <a:r>
              <a:rPr lang="ja-JP" altLang="en-US" b="1" dirty="0">
                <a:solidFill>
                  <a:srgbClr val="000000"/>
                </a:solidFill>
                <a:latin typeface="+mj-ea"/>
                <a:ea typeface="+mj-ea"/>
              </a:rPr>
              <a:t>　図</a:t>
            </a:r>
            <a:r>
              <a:rPr lang="en-US" altLang="ja-JP" b="1" dirty="0">
                <a:solidFill>
                  <a:srgbClr val="000000"/>
                </a:solidFill>
                <a:latin typeface="+mj-ea"/>
                <a:ea typeface="+mj-ea"/>
              </a:rPr>
              <a:t>7</a:t>
            </a:r>
          </a:p>
        </p:txBody>
      </p:sp>
    </p:spTree>
    <p:extLst>
      <p:ext uri="{BB962C8B-B14F-4D97-AF65-F5344CB8AC3E}">
        <p14:creationId xmlns:p14="http://schemas.microsoft.com/office/powerpoint/2010/main" val="1988761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13318" y="25439"/>
            <a:ext cx="6606296" cy="369332"/>
          </a:xfrm>
          <a:prstGeom prst="rect">
            <a:avLst/>
          </a:prstGeom>
          <a:noFill/>
        </p:spPr>
        <p:txBody>
          <a:bodyPr wrap="none" rtlCol="0">
            <a:spAutoFit/>
          </a:bodyPr>
          <a:lstStyle/>
          <a:p>
            <a:r>
              <a:rPr lang="ja-JP" altLang="en-US" b="1" dirty="0">
                <a:solidFill>
                  <a:srgbClr val="FFFFFF"/>
                </a:solidFill>
                <a:latin typeface="+mj-ea"/>
                <a:ea typeface="+mj-ea"/>
              </a:rPr>
              <a:t>健診時の蛋白尿の程度</a:t>
            </a:r>
            <a:r>
              <a:rPr lang="en-US" altLang="ja-JP" b="1" dirty="0">
                <a:solidFill>
                  <a:srgbClr val="FFFFFF"/>
                </a:solidFill>
                <a:latin typeface="+mj-ea"/>
                <a:ea typeface="+mj-ea"/>
              </a:rPr>
              <a:t>(</a:t>
            </a:r>
            <a:r>
              <a:rPr lang="ja-JP" altLang="en-US" b="1" dirty="0">
                <a:solidFill>
                  <a:srgbClr val="FFFFFF"/>
                </a:solidFill>
                <a:latin typeface="+mj-ea"/>
                <a:ea typeface="+mj-ea"/>
              </a:rPr>
              <a:t>試験紙法</a:t>
            </a:r>
            <a:r>
              <a:rPr lang="en-US" altLang="ja-JP" b="1" dirty="0">
                <a:solidFill>
                  <a:srgbClr val="FFFFFF"/>
                </a:solidFill>
                <a:latin typeface="+mj-ea"/>
                <a:ea typeface="+mj-ea"/>
              </a:rPr>
              <a:t>)</a:t>
            </a:r>
            <a:r>
              <a:rPr lang="ja-JP" altLang="en-US" b="1" dirty="0">
                <a:solidFill>
                  <a:srgbClr val="FFFFFF"/>
                </a:solidFill>
                <a:latin typeface="+mj-ea"/>
                <a:ea typeface="+mj-ea"/>
              </a:rPr>
              <a:t>別の</a:t>
            </a:r>
            <a:r>
              <a:rPr lang="en-US" altLang="ja-JP" b="1" dirty="0">
                <a:solidFill>
                  <a:srgbClr val="FFFFFF"/>
                </a:solidFill>
                <a:latin typeface="+mj-ea"/>
                <a:ea typeface="+mj-ea"/>
              </a:rPr>
              <a:t>ESKD</a:t>
            </a:r>
            <a:r>
              <a:rPr lang="ja-JP" altLang="en-US" b="1" dirty="0">
                <a:solidFill>
                  <a:srgbClr val="FFFFFF"/>
                </a:solidFill>
                <a:latin typeface="+mj-ea"/>
                <a:ea typeface="+mj-ea"/>
              </a:rPr>
              <a:t>累積発症率</a:t>
            </a:r>
            <a:r>
              <a:rPr lang="en-US" altLang="ja-JP" b="1" dirty="0">
                <a:solidFill>
                  <a:srgbClr val="FFFFFF"/>
                </a:solidFill>
                <a:latin typeface="+mj-ea"/>
                <a:ea typeface="+mj-ea"/>
              </a:rPr>
              <a:t>(</a:t>
            </a:r>
            <a:r>
              <a:rPr lang="ja-JP" altLang="en-US" b="1" dirty="0">
                <a:solidFill>
                  <a:srgbClr val="FFFFFF"/>
                </a:solidFill>
                <a:latin typeface="+mj-ea"/>
                <a:ea typeface="+mj-ea"/>
              </a:rPr>
              <a:t>沖縄県</a:t>
            </a:r>
            <a:r>
              <a:rPr lang="en-US" altLang="ja-JP" b="1" dirty="0">
                <a:solidFill>
                  <a:srgbClr val="FFFFFF"/>
                </a:solidFill>
                <a:latin typeface="+mj-ea"/>
                <a:ea typeface="+mj-ea"/>
              </a:rPr>
              <a:t>)</a:t>
            </a:r>
          </a:p>
        </p:txBody>
      </p:sp>
      <p:sp>
        <p:nvSpPr>
          <p:cNvPr id="5" name="Rectangle 68"/>
          <p:cNvSpPr>
            <a:spLocks noChangeArrowheads="1"/>
          </p:cNvSpPr>
          <p:nvPr/>
        </p:nvSpPr>
        <p:spPr bwMode="auto">
          <a:xfrm>
            <a:off x="1041400" y="1316038"/>
            <a:ext cx="7519988" cy="4170362"/>
          </a:xfrm>
          <a:prstGeom prst="rect">
            <a:avLst/>
          </a:prstGeom>
          <a:solidFill>
            <a:srgbClr val="FF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p>
            <a:endParaRPr lang="ja-JP" altLang="en-US" dirty="0">
              <a:solidFill>
                <a:srgbClr val="000000"/>
              </a:solidFill>
            </a:endParaRPr>
          </a:p>
        </p:txBody>
      </p:sp>
      <p:sp>
        <p:nvSpPr>
          <p:cNvPr id="6" name="Line 5"/>
          <p:cNvSpPr>
            <a:spLocks noChangeShapeType="1"/>
          </p:cNvSpPr>
          <p:nvPr/>
        </p:nvSpPr>
        <p:spPr bwMode="auto">
          <a:xfrm>
            <a:off x="1033463" y="1316038"/>
            <a:ext cx="0" cy="4179887"/>
          </a:xfrm>
          <a:prstGeom prst="line">
            <a:avLst/>
          </a:prstGeom>
          <a:noFill/>
          <a:ln w="38100">
            <a:solidFill>
              <a:srgbClr val="000000"/>
            </a:solidFill>
            <a:round/>
            <a:headEnd/>
            <a:tailEnd/>
          </a:ln>
          <a:extLst>
            <a:ext uri="{909E8E84-426E-40dd-AFC4-6F175D3DCCD1}">
              <a14:hiddenFill xmlns="" xmlns:a14="http://schemas.microsoft.com/office/drawing/2010/main">
                <a:noFill/>
              </a14:hiddenFill>
            </a:ext>
          </a:extLst>
        </p:spPr>
        <p:txBody>
          <a:bodyPr lIns="0" tIns="0" rIns="0" bIns="0">
            <a:spAutoFit/>
          </a:bodyPr>
          <a:lstStyle/>
          <a:p>
            <a:endParaRPr lang="ja-JP" altLang="en-US" dirty="0">
              <a:solidFill>
                <a:srgbClr val="000000"/>
              </a:solidFill>
            </a:endParaRPr>
          </a:p>
        </p:txBody>
      </p:sp>
      <p:sp>
        <p:nvSpPr>
          <p:cNvPr id="7" name="Line 6"/>
          <p:cNvSpPr>
            <a:spLocks noChangeShapeType="1"/>
          </p:cNvSpPr>
          <p:nvPr/>
        </p:nvSpPr>
        <p:spPr bwMode="auto">
          <a:xfrm>
            <a:off x="1016000" y="5495925"/>
            <a:ext cx="7543800" cy="0"/>
          </a:xfrm>
          <a:prstGeom prst="line">
            <a:avLst/>
          </a:prstGeom>
          <a:noFill/>
          <a:ln w="38100">
            <a:solidFill>
              <a:srgbClr val="000000"/>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grpSp>
        <p:nvGrpSpPr>
          <p:cNvPr id="8" name="Group 25"/>
          <p:cNvGrpSpPr>
            <a:grpSpLocks/>
          </p:cNvGrpSpPr>
          <p:nvPr/>
        </p:nvGrpSpPr>
        <p:grpSpPr bwMode="auto">
          <a:xfrm>
            <a:off x="1235075" y="5495925"/>
            <a:ext cx="6073775" cy="119063"/>
            <a:chOff x="657" y="3582"/>
            <a:chExt cx="3826" cy="121"/>
          </a:xfrm>
        </p:grpSpPr>
        <p:sp>
          <p:nvSpPr>
            <p:cNvPr id="9" name="Line 7"/>
            <p:cNvSpPr>
              <a:spLocks noChangeShapeType="1"/>
            </p:cNvSpPr>
            <p:nvPr/>
          </p:nvSpPr>
          <p:spPr bwMode="auto">
            <a:xfrm>
              <a:off x="657" y="3582"/>
              <a:ext cx="0" cy="121"/>
            </a:xfrm>
            <a:prstGeom prst="line">
              <a:avLst/>
            </a:prstGeom>
            <a:noFill/>
            <a:ln w="38100">
              <a:solidFill>
                <a:srgbClr val="000000"/>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10" name="Line 8"/>
            <p:cNvSpPr>
              <a:spLocks noChangeShapeType="1"/>
            </p:cNvSpPr>
            <p:nvPr/>
          </p:nvSpPr>
          <p:spPr bwMode="auto">
            <a:xfrm>
              <a:off x="882" y="3582"/>
              <a:ext cx="0" cy="121"/>
            </a:xfrm>
            <a:prstGeom prst="line">
              <a:avLst/>
            </a:prstGeom>
            <a:noFill/>
            <a:ln w="38100">
              <a:solidFill>
                <a:srgbClr val="000000"/>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11" name="Line 9"/>
            <p:cNvSpPr>
              <a:spLocks noChangeShapeType="1"/>
            </p:cNvSpPr>
            <p:nvPr/>
          </p:nvSpPr>
          <p:spPr bwMode="auto">
            <a:xfrm>
              <a:off x="1107" y="3582"/>
              <a:ext cx="0" cy="121"/>
            </a:xfrm>
            <a:prstGeom prst="line">
              <a:avLst/>
            </a:prstGeom>
            <a:noFill/>
            <a:ln w="38100">
              <a:solidFill>
                <a:srgbClr val="000000"/>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12" name="Line 10"/>
            <p:cNvSpPr>
              <a:spLocks noChangeShapeType="1"/>
            </p:cNvSpPr>
            <p:nvPr/>
          </p:nvSpPr>
          <p:spPr bwMode="auto">
            <a:xfrm>
              <a:off x="1332" y="3582"/>
              <a:ext cx="0" cy="121"/>
            </a:xfrm>
            <a:prstGeom prst="line">
              <a:avLst/>
            </a:prstGeom>
            <a:noFill/>
            <a:ln w="38100">
              <a:solidFill>
                <a:srgbClr val="000000"/>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13" name="Line 11"/>
            <p:cNvSpPr>
              <a:spLocks noChangeShapeType="1"/>
            </p:cNvSpPr>
            <p:nvPr/>
          </p:nvSpPr>
          <p:spPr bwMode="auto">
            <a:xfrm>
              <a:off x="1557" y="3582"/>
              <a:ext cx="0" cy="121"/>
            </a:xfrm>
            <a:prstGeom prst="line">
              <a:avLst/>
            </a:prstGeom>
            <a:noFill/>
            <a:ln w="38100">
              <a:solidFill>
                <a:srgbClr val="000000"/>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14" name="Line 12"/>
            <p:cNvSpPr>
              <a:spLocks noChangeShapeType="1"/>
            </p:cNvSpPr>
            <p:nvPr/>
          </p:nvSpPr>
          <p:spPr bwMode="auto">
            <a:xfrm>
              <a:off x="1782" y="3582"/>
              <a:ext cx="0" cy="121"/>
            </a:xfrm>
            <a:prstGeom prst="line">
              <a:avLst/>
            </a:prstGeom>
            <a:noFill/>
            <a:ln w="38100">
              <a:solidFill>
                <a:srgbClr val="000000"/>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15" name="Line 13"/>
            <p:cNvSpPr>
              <a:spLocks noChangeShapeType="1"/>
            </p:cNvSpPr>
            <p:nvPr/>
          </p:nvSpPr>
          <p:spPr bwMode="auto">
            <a:xfrm>
              <a:off x="2007" y="3582"/>
              <a:ext cx="0" cy="121"/>
            </a:xfrm>
            <a:prstGeom prst="line">
              <a:avLst/>
            </a:prstGeom>
            <a:noFill/>
            <a:ln w="38100">
              <a:solidFill>
                <a:srgbClr val="000000"/>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16" name="Line 14"/>
            <p:cNvSpPr>
              <a:spLocks noChangeShapeType="1"/>
            </p:cNvSpPr>
            <p:nvPr/>
          </p:nvSpPr>
          <p:spPr bwMode="auto">
            <a:xfrm>
              <a:off x="2232" y="3582"/>
              <a:ext cx="0" cy="121"/>
            </a:xfrm>
            <a:prstGeom prst="line">
              <a:avLst/>
            </a:prstGeom>
            <a:noFill/>
            <a:ln w="38100">
              <a:solidFill>
                <a:srgbClr val="000000"/>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17" name="Line 15"/>
            <p:cNvSpPr>
              <a:spLocks noChangeShapeType="1"/>
            </p:cNvSpPr>
            <p:nvPr/>
          </p:nvSpPr>
          <p:spPr bwMode="auto">
            <a:xfrm>
              <a:off x="2457" y="3582"/>
              <a:ext cx="0" cy="121"/>
            </a:xfrm>
            <a:prstGeom prst="line">
              <a:avLst/>
            </a:prstGeom>
            <a:noFill/>
            <a:ln w="38100">
              <a:solidFill>
                <a:srgbClr val="000000"/>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18" name="Line 16"/>
            <p:cNvSpPr>
              <a:spLocks noChangeShapeType="1"/>
            </p:cNvSpPr>
            <p:nvPr/>
          </p:nvSpPr>
          <p:spPr bwMode="auto">
            <a:xfrm>
              <a:off x="2682" y="3582"/>
              <a:ext cx="0" cy="121"/>
            </a:xfrm>
            <a:prstGeom prst="line">
              <a:avLst/>
            </a:prstGeom>
            <a:noFill/>
            <a:ln w="38100">
              <a:solidFill>
                <a:srgbClr val="000000"/>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19" name="Line 17"/>
            <p:cNvSpPr>
              <a:spLocks noChangeShapeType="1"/>
            </p:cNvSpPr>
            <p:nvPr/>
          </p:nvSpPr>
          <p:spPr bwMode="auto">
            <a:xfrm>
              <a:off x="2907" y="3582"/>
              <a:ext cx="0" cy="121"/>
            </a:xfrm>
            <a:prstGeom prst="line">
              <a:avLst/>
            </a:prstGeom>
            <a:noFill/>
            <a:ln w="38100">
              <a:solidFill>
                <a:srgbClr val="000000"/>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20" name="Line 18"/>
            <p:cNvSpPr>
              <a:spLocks noChangeShapeType="1"/>
            </p:cNvSpPr>
            <p:nvPr/>
          </p:nvSpPr>
          <p:spPr bwMode="auto">
            <a:xfrm>
              <a:off x="3132" y="3582"/>
              <a:ext cx="0" cy="121"/>
            </a:xfrm>
            <a:prstGeom prst="line">
              <a:avLst/>
            </a:prstGeom>
            <a:noFill/>
            <a:ln w="38100">
              <a:solidFill>
                <a:srgbClr val="000000"/>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21" name="Line 19"/>
            <p:cNvSpPr>
              <a:spLocks noChangeShapeType="1"/>
            </p:cNvSpPr>
            <p:nvPr/>
          </p:nvSpPr>
          <p:spPr bwMode="auto">
            <a:xfrm>
              <a:off x="3357" y="3582"/>
              <a:ext cx="0" cy="121"/>
            </a:xfrm>
            <a:prstGeom prst="line">
              <a:avLst/>
            </a:prstGeom>
            <a:noFill/>
            <a:ln w="38100">
              <a:solidFill>
                <a:srgbClr val="000000"/>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22" name="Line 20"/>
            <p:cNvSpPr>
              <a:spLocks noChangeShapeType="1"/>
            </p:cNvSpPr>
            <p:nvPr/>
          </p:nvSpPr>
          <p:spPr bwMode="auto">
            <a:xfrm>
              <a:off x="3582" y="3582"/>
              <a:ext cx="0" cy="121"/>
            </a:xfrm>
            <a:prstGeom prst="line">
              <a:avLst/>
            </a:prstGeom>
            <a:noFill/>
            <a:ln w="38100">
              <a:solidFill>
                <a:srgbClr val="000000"/>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23" name="Line 21"/>
            <p:cNvSpPr>
              <a:spLocks noChangeShapeType="1"/>
            </p:cNvSpPr>
            <p:nvPr/>
          </p:nvSpPr>
          <p:spPr bwMode="auto">
            <a:xfrm>
              <a:off x="3807" y="3582"/>
              <a:ext cx="0" cy="121"/>
            </a:xfrm>
            <a:prstGeom prst="line">
              <a:avLst/>
            </a:prstGeom>
            <a:noFill/>
            <a:ln w="38100">
              <a:solidFill>
                <a:srgbClr val="000000"/>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24" name="Line 22"/>
            <p:cNvSpPr>
              <a:spLocks noChangeShapeType="1"/>
            </p:cNvSpPr>
            <p:nvPr/>
          </p:nvSpPr>
          <p:spPr bwMode="auto">
            <a:xfrm>
              <a:off x="4032" y="3582"/>
              <a:ext cx="0" cy="121"/>
            </a:xfrm>
            <a:prstGeom prst="line">
              <a:avLst/>
            </a:prstGeom>
            <a:noFill/>
            <a:ln w="38100">
              <a:solidFill>
                <a:srgbClr val="000000"/>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25" name="Line 23"/>
            <p:cNvSpPr>
              <a:spLocks noChangeShapeType="1"/>
            </p:cNvSpPr>
            <p:nvPr/>
          </p:nvSpPr>
          <p:spPr bwMode="auto">
            <a:xfrm>
              <a:off x="4257" y="3582"/>
              <a:ext cx="0" cy="121"/>
            </a:xfrm>
            <a:prstGeom prst="line">
              <a:avLst/>
            </a:prstGeom>
            <a:noFill/>
            <a:ln w="38100">
              <a:solidFill>
                <a:srgbClr val="000000"/>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26" name="Line 24"/>
            <p:cNvSpPr>
              <a:spLocks noChangeShapeType="1"/>
            </p:cNvSpPr>
            <p:nvPr/>
          </p:nvSpPr>
          <p:spPr bwMode="auto">
            <a:xfrm>
              <a:off x="4483" y="3582"/>
              <a:ext cx="0" cy="121"/>
            </a:xfrm>
            <a:prstGeom prst="line">
              <a:avLst/>
            </a:prstGeom>
            <a:noFill/>
            <a:ln w="38100">
              <a:solidFill>
                <a:srgbClr val="000000"/>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grpSp>
      <p:grpSp>
        <p:nvGrpSpPr>
          <p:cNvPr id="27" name="Group 30"/>
          <p:cNvGrpSpPr>
            <a:grpSpLocks/>
          </p:cNvGrpSpPr>
          <p:nvPr/>
        </p:nvGrpSpPr>
        <p:grpSpPr bwMode="auto">
          <a:xfrm>
            <a:off x="931863" y="1820863"/>
            <a:ext cx="101600" cy="3481387"/>
            <a:chOff x="319" y="1256"/>
            <a:chExt cx="139" cy="2193"/>
          </a:xfrm>
        </p:grpSpPr>
        <p:sp>
          <p:nvSpPr>
            <p:cNvPr id="28" name="Line 26"/>
            <p:cNvSpPr>
              <a:spLocks noChangeShapeType="1"/>
            </p:cNvSpPr>
            <p:nvPr/>
          </p:nvSpPr>
          <p:spPr bwMode="auto">
            <a:xfrm>
              <a:off x="320" y="1256"/>
              <a:ext cx="138" cy="0"/>
            </a:xfrm>
            <a:prstGeom prst="line">
              <a:avLst/>
            </a:prstGeom>
            <a:noFill/>
            <a:ln w="38100">
              <a:solidFill>
                <a:srgbClr val="000000"/>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29" name="Line 27"/>
            <p:cNvSpPr>
              <a:spLocks noChangeShapeType="1"/>
            </p:cNvSpPr>
            <p:nvPr/>
          </p:nvSpPr>
          <p:spPr bwMode="auto">
            <a:xfrm>
              <a:off x="319" y="1987"/>
              <a:ext cx="138" cy="0"/>
            </a:xfrm>
            <a:prstGeom prst="line">
              <a:avLst/>
            </a:prstGeom>
            <a:noFill/>
            <a:ln w="38100">
              <a:solidFill>
                <a:srgbClr val="000000"/>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30" name="Line 28"/>
            <p:cNvSpPr>
              <a:spLocks noChangeShapeType="1"/>
            </p:cNvSpPr>
            <p:nvPr/>
          </p:nvSpPr>
          <p:spPr bwMode="auto">
            <a:xfrm>
              <a:off x="319" y="2718"/>
              <a:ext cx="138" cy="0"/>
            </a:xfrm>
            <a:prstGeom prst="line">
              <a:avLst/>
            </a:prstGeom>
            <a:noFill/>
            <a:ln w="38100">
              <a:solidFill>
                <a:srgbClr val="000000"/>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sp>
          <p:nvSpPr>
            <p:cNvPr id="31" name="Line 29"/>
            <p:cNvSpPr>
              <a:spLocks noChangeShapeType="1"/>
            </p:cNvSpPr>
            <p:nvPr/>
          </p:nvSpPr>
          <p:spPr bwMode="auto">
            <a:xfrm>
              <a:off x="319" y="3449"/>
              <a:ext cx="138" cy="0"/>
            </a:xfrm>
            <a:prstGeom prst="line">
              <a:avLst/>
            </a:prstGeom>
            <a:noFill/>
            <a:ln w="38100">
              <a:solidFill>
                <a:srgbClr val="000000"/>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endParaRPr lang="ja-JP" altLang="en-US" dirty="0">
                <a:solidFill>
                  <a:srgbClr val="000000"/>
                </a:solidFill>
              </a:endParaRPr>
            </a:p>
          </p:txBody>
        </p:sp>
      </p:grpSp>
      <p:sp>
        <p:nvSpPr>
          <p:cNvPr id="32" name="Freeform 31"/>
          <p:cNvSpPr>
            <a:spLocks/>
          </p:cNvSpPr>
          <p:nvPr/>
        </p:nvSpPr>
        <p:spPr bwMode="auto">
          <a:xfrm>
            <a:off x="1239838" y="1693863"/>
            <a:ext cx="6083300" cy="3492500"/>
          </a:xfrm>
          <a:custGeom>
            <a:avLst/>
            <a:gdLst>
              <a:gd name="T0" fmla="*/ 0 w 3832"/>
              <a:gd name="T1" fmla="*/ 2147483647 h 2200"/>
              <a:gd name="T2" fmla="*/ 2147483647 w 3832"/>
              <a:gd name="T3" fmla="*/ 2147483647 h 2200"/>
              <a:gd name="T4" fmla="*/ 2147483647 w 3832"/>
              <a:gd name="T5" fmla="*/ 2147483647 h 2200"/>
              <a:gd name="T6" fmla="*/ 2147483647 w 3832"/>
              <a:gd name="T7" fmla="*/ 2147483647 h 2200"/>
              <a:gd name="T8" fmla="*/ 2147483647 w 3832"/>
              <a:gd name="T9" fmla="*/ 2147483647 h 2200"/>
              <a:gd name="T10" fmla="*/ 2147483647 w 3832"/>
              <a:gd name="T11" fmla="*/ 2147483647 h 2200"/>
              <a:gd name="T12" fmla="*/ 2147483647 w 3832"/>
              <a:gd name="T13" fmla="*/ 2147483647 h 2200"/>
              <a:gd name="T14" fmla="*/ 2147483647 w 3832"/>
              <a:gd name="T15" fmla="*/ 2147483647 h 2200"/>
              <a:gd name="T16" fmla="*/ 2147483647 w 3832"/>
              <a:gd name="T17" fmla="*/ 2147483647 h 2200"/>
              <a:gd name="T18" fmla="*/ 2147483647 w 3832"/>
              <a:gd name="T19" fmla="*/ 2147483647 h 2200"/>
              <a:gd name="T20" fmla="*/ 2147483647 w 3832"/>
              <a:gd name="T21" fmla="*/ 2147483647 h 2200"/>
              <a:gd name="T22" fmla="*/ 2147483647 w 3832"/>
              <a:gd name="T23" fmla="*/ 2147483647 h 2200"/>
              <a:gd name="T24" fmla="*/ 2147483647 w 3832"/>
              <a:gd name="T25" fmla="*/ 2147483647 h 2200"/>
              <a:gd name="T26" fmla="*/ 2147483647 w 3832"/>
              <a:gd name="T27" fmla="*/ 2147483647 h 2200"/>
              <a:gd name="T28" fmla="*/ 2147483647 w 3832"/>
              <a:gd name="T29" fmla="*/ 2147483647 h 2200"/>
              <a:gd name="T30" fmla="*/ 2147483647 w 3832"/>
              <a:gd name="T31" fmla="*/ 2147483647 h 2200"/>
              <a:gd name="T32" fmla="*/ 2147483647 w 3832"/>
              <a:gd name="T33" fmla="*/ 0 h 22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32"/>
              <a:gd name="T52" fmla="*/ 0 h 2200"/>
              <a:gd name="T53" fmla="*/ 3832 w 3832"/>
              <a:gd name="T54" fmla="*/ 2200 h 22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32" h="2200">
                <a:moveTo>
                  <a:pt x="0" y="2200"/>
                </a:moveTo>
                <a:lnTo>
                  <a:pt x="212" y="2156"/>
                </a:lnTo>
                <a:lnTo>
                  <a:pt x="424" y="2000"/>
                </a:lnTo>
                <a:lnTo>
                  <a:pt x="668" y="1876"/>
                </a:lnTo>
                <a:lnTo>
                  <a:pt x="860" y="1740"/>
                </a:lnTo>
                <a:lnTo>
                  <a:pt x="1100" y="1512"/>
                </a:lnTo>
                <a:lnTo>
                  <a:pt x="1352" y="1324"/>
                </a:lnTo>
                <a:lnTo>
                  <a:pt x="1600" y="1248"/>
                </a:lnTo>
                <a:lnTo>
                  <a:pt x="1808" y="1080"/>
                </a:lnTo>
                <a:lnTo>
                  <a:pt x="2016" y="1044"/>
                </a:lnTo>
                <a:lnTo>
                  <a:pt x="2268" y="864"/>
                </a:lnTo>
                <a:lnTo>
                  <a:pt x="2480" y="664"/>
                </a:lnTo>
                <a:lnTo>
                  <a:pt x="2700" y="632"/>
                </a:lnTo>
                <a:lnTo>
                  <a:pt x="2912" y="468"/>
                </a:lnTo>
                <a:lnTo>
                  <a:pt x="3136" y="308"/>
                </a:lnTo>
                <a:lnTo>
                  <a:pt x="3604" y="52"/>
                </a:lnTo>
                <a:lnTo>
                  <a:pt x="3832" y="0"/>
                </a:lnTo>
              </a:path>
            </a:pathLst>
          </a:custGeom>
          <a:noFill/>
          <a:ln w="38100" cap="flat" cmpd="sng">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p>
            <a:endParaRPr lang="ja-JP" altLang="en-US" dirty="0">
              <a:solidFill>
                <a:srgbClr val="000000"/>
              </a:solidFill>
            </a:endParaRPr>
          </a:p>
        </p:txBody>
      </p:sp>
      <p:sp>
        <p:nvSpPr>
          <p:cNvPr id="33" name="Freeform 32"/>
          <p:cNvSpPr>
            <a:spLocks/>
          </p:cNvSpPr>
          <p:nvPr/>
        </p:nvSpPr>
        <p:spPr bwMode="auto">
          <a:xfrm>
            <a:off x="1239838" y="3649663"/>
            <a:ext cx="6083300" cy="1651000"/>
          </a:xfrm>
          <a:custGeom>
            <a:avLst/>
            <a:gdLst>
              <a:gd name="T0" fmla="*/ 0 w 3832"/>
              <a:gd name="T1" fmla="*/ 2147483647 h 1040"/>
              <a:gd name="T2" fmla="*/ 2147483647 w 3832"/>
              <a:gd name="T3" fmla="*/ 2147483647 h 1040"/>
              <a:gd name="T4" fmla="*/ 2147483647 w 3832"/>
              <a:gd name="T5" fmla="*/ 2147483647 h 1040"/>
              <a:gd name="T6" fmla="*/ 2147483647 w 3832"/>
              <a:gd name="T7" fmla="*/ 2147483647 h 1040"/>
              <a:gd name="T8" fmla="*/ 2147483647 w 3832"/>
              <a:gd name="T9" fmla="*/ 2147483647 h 1040"/>
              <a:gd name="T10" fmla="*/ 2147483647 w 3832"/>
              <a:gd name="T11" fmla="*/ 2147483647 h 1040"/>
              <a:gd name="T12" fmla="*/ 2147483647 w 3832"/>
              <a:gd name="T13" fmla="*/ 2147483647 h 1040"/>
              <a:gd name="T14" fmla="*/ 2147483647 w 3832"/>
              <a:gd name="T15" fmla="*/ 2147483647 h 1040"/>
              <a:gd name="T16" fmla="*/ 2147483647 w 3832"/>
              <a:gd name="T17" fmla="*/ 2147483647 h 1040"/>
              <a:gd name="T18" fmla="*/ 2147483647 w 3832"/>
              <a:gd name="T19" fmla="*/ 2147483647 h 1040"/>
              <a:gd name="T20" fmla="*/ 2147483647 w 3832"/>
              <a:gd name="T21" fmla="*/ 2147483647 h 1040"/>
              <a:gd name="T22" fmla="*/ 2147483647 w 3832"/>
              <a:gd name="T23" fmla="*/ 2147483647 h 1040"/>
              <a:gd name="T24" fmla="*/ 2147483647 w 3832"/>
              <a:gd name="T25" fmla="*/ 2147483647 h 1040"/>
              <a:gd name="T26" fmla="*/ 2147483647 w 3832"/>
              <a:gd name="T27" fmla="*/ 2147483647 h 1040"/>
              <a:gd name="T28" fmla="*/ 2147483647 w 3832"/>
              <a:gd name="T29" fmla="*/ 2147483647 h 1040"/>
              <a:gd name="T30" fmla="*/ 2147483647 w 3832"/>
              <a:gd name="T31" fmla="*/ 0 h 10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32"/>
              <a:gd name="T49" fmla="*/ 0 h 1040"/>
              <a:gd name="T50" fmla="*/ 3832 w 3832"/>
              <a:gd name="T51" fmla="*/ 1040 h 10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32" h="1040">
                <a:moveTo>
                  <a:pt x="0" y="1040"/>
                </a:moveTo>
                <a:lnTo>
                  <a:pt x="444" y="936"/>
                </a:lnTo>
                <a:lnTo>
                  <a:pt x="672" y="924"/>
                </a:lnTo>
                <a:lnTo>
                  <a:pt x="912" y="832"/>
                </a:lnTo>
                <a:lnTo>
                  <a:pt x="1116" y="808"/>
                </a:lnTo>
                <a:lnTo>
                  <a:pt x="1348" y="656"/>
                </a:lnTo>
                <a:lnTo>
                  <a:pt x="1564" y="616"/>
                </a:lnTo>
                <a:lnTo>
                  <a:pt x="1844" y="504"/>
                </a:lnTo>
                <a:lnTo>
                  <a:pt x="2048" y="440"/>
                </a:lnTo>
                <a:lnTo>
                  <a:pt x="2264" y="384"/>
                </a:lnTo>
                <a:lnTo>
                  <a:pt x="2476" y="316"/>
                </a:lnTo>
                <a:lnTo>
                  <a:pt x="2900" y="248"/>
                </a:lnTo>
                <a:lnTo>
                  <a:pt x="3168" y="176"/>
                </a:lnTo>
                <a:lnTo>
                  <a:pt x="3388" y="88"/>
                </a:lnTo>
                <a:lnTo>
                  <a:pt x="3612" y="20"/>
                </a:lnTo>
                <a:lnTo>
                  <a:pt x="3832" y="0"/>
                </a:lnTo>
              </a:path>
            </a:pathLst>
          </a:custGeom>
          <a:noFill/>
          <a:ln w="38100" cap="flat" cmpd="sng">
            <a:solidFill>
              <a:srgbClr val="FF9900"/>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p>
            <a:endParaRPr lang="ja-JP" altLang="en-US" dirty="0">
              <a:solidFill>
                <a:srgbClr val="000000"/>
              </a:solidFill>
            </a:endParaRPr>
          </a:p>
        </p:txBody>
      </p:sp>
      <p:sp>
        <p:nvSpPr>
          <p:cNvPr id="34" name="Freeform 33"/>
          <p:cNvSpPr>
            <a:spLocks/>
          </p:cNvSpPr>
          <p:nvPr/>
        </p:nvSpPr>
        <p:spPr bwMode="auto">
          <a:xfrm>
            <a:off x="1239838" y="5002213"/>
            <a:ext cx="6057900" cy="311150"/>
          </a:xfrm>
          <a:custGeom>
            <a:avLst/>
            <a:gdLst>
              <a:gd name="T0" fmla="*/ 0 w 3816"/>
              <a:gd name="T1" fmla="*/ 2147483647 h 196"/>
              <a:gd name="T2" fmla="*/ 2147483647 w 3816"/>
              <a:gd name="T3" fmla="*/ 2147483647 h 196"/>
              <a:gd name="T4" fmla="*/ 2147483647 w 3816"/>
              <a:gd name="T5" fmla="*/ 2147483647 h 196"/>
              <a:gd name="T6" fmla="*/ 2147483647 w 3816"/>
              <a:gd name="T7" fmla="*/ 2147483647 h 196"/>
              <a:gd name="T8" fmla="*/ 2147483647 w 3816"/>
              <a:gd name="T9" fmla="*/ 2147483647 h 196"/>
              <a:gd name="T10" fmla="*/ 2147483647 w 3816"/>
              <a:gd name="T11" fmla="*/ 2147483647 h 196"/>
              <a:gd name="T12" fmla="*/ 2147483647 w 3816"/>
              <a:gd name="T13" fmla="*/ 2147483647 h 196"/>
              <a:gd name="T14" fmla="*/ 2147483647 w 3816"/>
              <a:gd name="T15" fmla="*/ 2147483647 h 196"/>
              <a:gd name="T16" fmla="*/ 2147483647 w 3816"/>
              <a:gd name="T17" fmla="*/ 2147483647 h 196"/>
              <a:gd name="T18" fmla="*/ 2147483647 w 3816"/>
              <a:gd name="T19" fmla="*/ 0 h 1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16"/>
              <a:gd name="T31" fmla="*/ 0 h 196"/>
              <a:gd name="T32" fmla="*/ 3816 w 3816"/>
              <a:gd name="T33" fmla="*/ 196 h 1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16" h="196">
                <a:moveTo>
                  <a:pt x="0" y="196"/>
                </a:moveTo>
                <a:lnTo>
                  <a:pt x="816" y="196"/>
                </a:lnTo>
                <a:lnTo>
                  <a:pt x="1272" y="168"/>
                </a:lnTo>
                <a:lnTo>
                  <a:pt x="1624" y="160"/>
                </a:lnTo>
                <a:lnTo>
                  <a:pt x="2012" y="124"/>
                </a:lnTo>
                <a:lnTo>
                  <a:pt x="2516" y="76"/>
                </a:lnTo>
                <a:lnTo>
                  <a:pt x="2948" y="52"/>
                </a:lnTo>
                <a:lnTo>
                  <a:pt x="3176" y="24"/>
                </a:lnTo>
                <a:lnTo>
                  <a:pt x="3512" y="4"/>
                </a:lnTo>
                <a:lnTo>
                  <a:pt x="3816" y="0"/>
                </a:lnTo>
              </a:path>
            </a:pathLst>
          </a:custGeom>
          <a:noFill/>
          <a:ln w="38100" cap="flat" cmpd="sng">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p>
            <a:endParaRPr lang="ja-JP" altLang="en-US" dirty="0">
              <a:solidFill>
                <a:srgbClr val="000000"/>
              </a:solidFill>
            </a:endParaRPr>
          </a:p>
        </p:txBody>
      </p:sp>
      <p:sp>
        <p:nvSpPr>
          <p:cNvPr id="35" name="Freeform 34"/>
          <p:cNvSpPr>
            <a:spLocks/>
          </p:cNvSpPr>
          <p:nvPr/>
        </p:nvSpPr>
        <p:spPr bwMode="auto">
          <a:xfrm>
            <a:off x="1239838" y="5211763"/>
            <a:ext cx="6051550" cy="101600"/>
          </a:xfrm>
          <a:custGeom>
            <a:avLst/>
            <a:gdLst>
              <a:gd name="T0" fmla="*/ 0 w 3812"/>
              <a:gd name="T1" fmla="*/ 2147483647 h 64"/>
              <a:gd name="T2" fmla="*/ 2147483647 w 3812"/>
              <a:gd name="T3" fmla="*/ 2147483647 h 64"/>
              <a:gd name="T4" fmla="*/ 2147483647 w 3812"/>
              <a:gd name="T5" fmla="*/ 2147483647 h 64"/>
              <a:gd name="T6" fmla="*/ 2147483647 w 3812"/>
              <a:gd name="T7" fmla="*/ 2147483647 h 64"/>
              <a:gd name="T8" fmla="*/ 2147483647 w 3812"/>
              <a:gd name="T9" fmla="*/ 2147483647 h 64"/>
              <a:gd name="T10" fmla="*/ 2147483647 w 3812"/>
              <a:gd name="T11" fmla="*/ 2147483647 h 64"/>
              <a:gd name="T12" fmla="*/ 2147483647 w 3812"/>
              <a:gd name="T13" fmla="*/ 2147483647 h 64"/>
              <a:gd name="T14" fmla="*/ 2147483647 w 3812"/>
              <a:gd name="T15" fmla="*/ 2147483647 h 64"/>
              <a:gd name="T16" fmla="*/ 2147483647 w 3812"/>
              <a:gd name="T17" fmla="*/ 2147483647 h 64"/>
              <a:gd name="T18" fmla="*/ 2147483647 w 3812"/>
              <a:gd name="T19" fmla="*/ 2147483647 h 64"/>
              <a:gd name="T20" fmla="*/ 2147483647 w 3812"/>
              <a:gd name="T21" fmla="*/ 0 h 64"/>
              <a:gd name="T22" fmla="*/ 2147483647 w 3812"/>
              <a:gd name="T23" fmla="*/ 2147483647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12"/>
              <a:gd name="T37" fmla="*/ 0 h 64"/>
              <a:gd name="T38" fmla="*/ 3812 w 3812"/>
              <a:gd name="T39" fmla="*/ 64 h 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12" h="64">
                <a:moveTo>
                  <a:pt x="0" y="64"/>
                </a:moveTo>
                <a:lnTo>
                  <a:pt x="900" y="64"/>
                </a:lnTo>
                <a:lnTo>
                  <a:pt x="1376" y="52"/>
                </a:lnTo>
                <a:lnTo>
                  <a:pt x="1576" y="56"/>
                </a:lnTo>
                <a:lnTo>
                  <a:pt x="1824" y="52"/>
                </a:lnTo>
                <a:lnTo>
                  <a:pt x="2216" y="40"/>
                </a:lnTo>
                <a:lnTo>
                  <a:pt x="2708" y="48"/>
                </a:lnTo>
                <a:lnTo>
                  <a:pt x="2932" y="28"/>
                </a:lnTo>
                <a:lnTo>
                  <a:pt x="3176" y="28"/>
                </a:lnTo>
                <a:lnTo>
                  <a:pt x="3336" y="12"/>
                </a:lnTo>
                <a:lnTo>
                  <a:pt x="3580" y="0"/>
                </a:lnTo>
                <a:lnTo>
                  <a:pt x="3812" y="4"/>
                </a:lnTo>
              </a:path>
            </a:pathLst>
          </a:custGeom>
          <a:noFill/>
          <a:ln w="38100" cap="flat" cmpd="sng">
            <a:solidFill>
              <a:srgbClr val="66FFFF"/>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p>
            <a:endParaRPr lang="ja-JP" altLang="en-US" dirty="0">
              <a:solidFill>
                <a:srgbClr val="000000"/>
              </a:solidFill>
            </a:endParaRPr>
          </a:p>
        </p:txBody>
      </p:sp>
      <p:sp>
        <p:nvSpPr>
          <p:cNvPr id="36" name="Freeform 35"/>
          <p:cNvSpPr>
            <a:spLocks/>
          </p:cNvSpPr>
          <p:nvPr/>
        </p:nvSpPr>
        <p:spPr bwMode="auto">
          <a:xfrm>
            <a:off x="1239838" y="5268913"/>
            <a:ext cx="6051550" cy="57150"/>
          </a:xfrm>
          <a:custGeom>
            <a:avLst/>
            <a:gdLst>
              <a:gd name="T0" fmla="*/ 0 w 3812"/>
              <a:gd name="T1" fmla="*/ 2147483647 h 36"/>
              <a:gd name="T2" fmla="*/ 2147483647 w 3812"/>
              <a:gd name="T3" fmla="*/ 2147483647 h 36"/>
              <a:gd name="T4" fmla="*/ 2147483647 w 3812"/>
              <a:gd name="T5" fmla="*/ 2147483647 h 36"/>
              <a:gd name="T6" fmla="*/ 2147483647 w 3812"/>
              <a:gd name="T7" fmla="*/ 2147483647 h 36"/>
              <a:gd name="T8" fmla="*/ 2147483647 w 3812"/>
              <a:gd name="T9" fmla="*/ 2147483647 h 36"/>
              <a:gd name="T10" fmla="*/ 2147483647 w 3812"/>
              <a:gd name="T11" fmla="*/ 2147483647 h 36"/>
              <a:gd name="T12" fmla="*/ 2147483647 w 3812"/>
              <a:gd name="T13" fmla="*/ 2147483647 h 36"/>
              <a:gd name="T14" fmla="*/ 2147483647 w 3812"/>
              <a:gd name="T15" fmla="*/ 2147483647 h 36"/>
              <a:gd name="T16" fmla="*/ 2147483647 w 3812"/>
              <a:gd name="T17" fmla="*/ 0 h 36"/>
              <a:gd name="T18" fmla="*/ 2147483647 w 3812"/>
              <a:gd name="T19" fmla="*/ 0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12"/>
              <a:gd name="T31" fmla="*/ 0 h 36"/>
              <a:gd name="T32" fmla="*/ 3812 w 3812"/>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12" h="36">
                <a:moveTo>
                  <a:pt x="0" y="32"/>
                </a:moveTo>
                <a:lnTo>
                  <a:pt x="888" y="36"/>
                </a:lnTo>
                <a:lnTo>
                  <a:pt x="1416" y="28"/>
                </a:lnTo>
                <a:lnTo>
                  <a:pt x="1836" y="24"/>
                </a:lnTo>
                <a:lnTo>
                  <a:pt x="2248" y="20"/>
                </a:lnTo>
                <a:lnTo>
                  <a:pt x="2708" y="12"/>
                </a:lnTo>
                <a:lnTo>
                  <a:pt x="3136" y="12"/>
                </a:lnTo>
                <a:lnTo>
                  <a:pt x="3280" y="4"/>
                </a:lnTo>
                <a:lnTo>
                  <a:pt x="3624" y="0"/>
                </a:lnTo>
                <a:lnTo>
                  <a:pt x="3812" y="0"/>
                </a:lnTo>
              </a:path>
            </a:pathLst>
          </a:custGeom>
          <a:noFill/>
          <a:ln w="38100" cap="flat" cmpd="sng">
            <a:solidFill>
              <a:srgbClr val="00CC00"/>
            </a:solidFill>
            <a:prstDash val="solid"/>
            <a:round/>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p>
            <a:endParaRPr lang="ja-JP" altLang="en-US" dirty="0">
              <a:solidFill>
                <a:srgbClr val="000000"/>
              </a:solidFill>
            </a:endParaRPr>
          </a:p>
        </p:txBody>
      </p:sp>
      <p:sp>
        <p:nvSpPr>
          <p:cNvPr id="37" name="Text Box 36"/>
          <p:cNvSpPr txBox="1">
            <a:spLocks noChangeArrowheads="1"/>
          </p:cNvSpPr>
          <p:nvPr/>
        </p:nvSpPr>
        <p:spPr bwMode="auto">
          <a:xfrm>
            <a:off x="670836" y="1685925"/>
            <a:ext cx="23403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sz="1800" b="1" dirty="0">
                <a:solidFill>
                  <a:srgbClr val="000000"/>
                </a:solidFill>
                <a:latin typeface="+mj-ea"/>
                <a:ea typeface="+mj-ea"/>
              </a:rPr>
              <a:t>15</a:t>
            </a:r>
          </a:p>
        </p:txBody>
      </p:sp>
      <p:sp>
        <p:nvSpPr>
          <p:cNvPr id="38" name="Text Box 37"/>
          <p:cNvSpPr txBox="1">
            <a:spLocks noChangeArrowheads="1"/>
          </p:cNvSpPr>
          <p:nvPr/>
        </p:nvSpPr>
        <p:spPr bwMode="auto">
          <a:xfrm>
            <a:off x="3493889" y="6030913"/>
            <a:ext cx="184666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ja-JP" altLang="en-US" sz="1800" b="1" dirty="0">
                <a:solidFill>
                  <a:srgbClr val="000000"/>
                </a:solidFill>
                <a:latin typeface="+mj-ea"/>
                <a:ea typeface="+mj-ea"/>
              </a:rPr>
              <a:t>健診後の期間（年）</a:t>
            </a:r>
          </a:p>
        </p:txBody>
      </p:sp>
      <p:sp>
        <p:nvSpPr>
          <p:cNvPr id="39" name="Text Box 38"/>
          <p:cNvSpPr txBox="1">
            <a:spLocks noChangeArrowheads="1"/>
          </p:cNvSpPr>
          <p:nvPr/>
        </p:nvSpPr>
        <p:spPr bwMode="auto">
          <a:xfrm>
            <a:off x="1171009" y="5646738"/>
            <a:ext cx="11702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sz="1800" b="1" dirty="0">
                <a:solidFill>
                  <a:srgbClr val="000000"/>
                </a:solidFill>
                <a:latin typeface="+mj-ea"/>
                <a:ea typeface="+mj-ea"/>
              </a:rPr>
              <a:t>0</a:t>
            </a:r>
          </a:p>
        </p:txBody>
      </p:sp>
      <p:sp>
        <p:nvSpPr>
          <p:cNvPr id="40" name="Text Box 39"/>
          <p:cNvSpPr txBox="1">
            <a:spLocks noChangeArrowheads="1"/>
          </p:cNvSpPr>
          <p:nvPr/>
        </p:nvSpPr>
        <p:spPr bwMode="auto">
          <a:xfrm>
            <a:off x="670836" y="2841625"/>
            <a:ext cx="23403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sz="1800" b="1" dirty="0">
                <a:solidFill>
                  <a:srgbClr val="000000"/>
                </a:solidFill>
                <a:latin typeface="+mj-ea"/>
                <a:ea typeface="+mj-ea"/>
              </a:rPr>
              <a:t>10</a:t>
            </a:r>
          </a:p>
        </p:txBody>
      </p:sp>
      <p:sp>
        <p:nvSpPr>
          <p:cNvPr id="41" name="Text Box 40"/>
          <p:cNvSpPr txBox="1">
            <a:spLocks noChangeArrowheads="1"/>
          </p:cNvSpPr>
          <p:nvPr/>
        </p:nvSpPr>
        <p:spPr bwMode="auto">
          <a:xfrm>
            <a:off x="787855" y="3997325"/>
            <a:ext cx="11702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sz="1800" b="1" dirty="0">
                <a:solidFill>
                  <a:srgbClr val="000000"/>
                </a:solidFill>
                <a:latin typeface="+mj-ea"/>
                <a:ea typeface="+mj-ea"/>
              </a:rPr>
              <a:t>5</a:t>
            </a:r>
          </a:p>
        </p:txBody>
      </p:sp>
      <p:sp>
        <p:nvSpPr>
          <p:cNvPr id="42" name="Text Box 41"/>
          <p:cNvSpPr txBox="1">
            <a:spLocks noChangeArrowheads="1"/>
          </p:cNvSpPr>
          <p:nvPr/>
        </p:nvSpPr>
        <p:spPr bwMode="auto">
          <a:xfrm>
            <a:off x="621878" y="1143000"/>
            <a:ext cx="3718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sz="1800" b="1" dirty="0">
                <a:solidFill>
                  <a:srgbClr val="000000"/>
                </a:solidFill>
                <a:latin typeface="+mj-ea"/>
                <a:ea typeface="+mj-ea"/>
              </a:rPr>
              <a:t>(</a:t>
            </a:r>
            <a:r>
              <a:rPr lang="ja-JP" altLang="en-US" sz="1800" b="1" dirty="0">
                <a:solidFill>
                  <a:srgbClr val="000000"/>
                </a:solidFill>
                <a:latin typeface="+mj-ea"/>
                <a:ea typeface="+mj-ea"/>
              </a:rPr>
              <a:t>％</a:t>
            </a:r>
            <a:r>
              <a:rPr lang="en-US" altLang="ja-JP" sz="1800" b="1" dirty="0">
                <a:solidFill>
                  <a:srgbClr val="000000"/>
                </a:solidFill>
                <a:latin typeface="+mj-ea"/>
                <a:ea typeface="+mj-ea"/>
              </a:rPr>
              <a:t>)</a:t>
            </a:r>
          </a:p>
        </p:txBody>
      </p:sp>
      <p:sp>
        <p:nvSpPr>
          <p:cNvPr id="43" name="Text Box 42"/>
          <p:cNvSpPr txBox="1">
            <a:spLocks noChangeArrowheads="1"/>
          </p:cNvSpPr>
          <p:nvPr/>
        </p:nvSpPr>
        <p:spPr bwMode="auto">
          <a:xfrm>
            <a:off x="787855" y="5154613"/>
            <a:ext cx="11702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sz="1800" b="1" dirty="0">
                <a:solidFill>
                  <a:srgbClr val="000000"/>
                </a:solidFill>
                <a:latin typeface="+mj-ea"/>
                <a:ea typeface="+mj-ea"/>
              </a:rPr>
              <a:t>0</a:t>
            </a:r>
          </a:p>
        </p:txBody>
      </p:sp>
      <p:sp>
        <p:nvSpPr>
          <p:cNvPr id="44" name="Text Box 43"/>
          <p:cNvSpPr txBox="1">
            <a:spLocks noChangeArrowheads="1"/>
          </p:cNvSpPr>
          <p:nvPr/>
        </p:nvSpPr>
        <p:spPr bwMode="auto">
          <a:xfrm>
            <a:off x="1528196" y="5646738"/>
            <a:ext cx="11702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sz="1800" b="1" dirty="0">
                <a:solidFill>
                  <a:srgbClr val="000000"/>
                </a:solidFill>
                <a:latin typeface="+mj-ea"/>
                <a:ea typeface="+mj-ea"/>
              </a:rPr>
              <a:t>1</a:t>
            </a:r>
          </a:p>
        </p:txBody>
      </p:sp>
      <p:sp>
        <p:nvSpPr>
          <p:cNvPr id="45" name="Text Box 44"/>
          <p:cNvSpPr txBox="1">
            <a:spLocks noChangeArrowheads="1"/>
          </p:cNvSpPr>
          <p:nvPr/>
        </p:nvSpPr>
        <p:spPr bwMode="auto">
          <a:xfrm>
            <a:off x="1885384" y="5646738"/>
            <a:ext cx="11702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sz="1800" b="1" dirty="0">
                <a:solidFill>
                  <a:srgbClr val="000000"/>
                </a:solidFill>
                <a:latin typeface="+mj-ea"/>
                <a:ea typeface="+mj-ea"/>
              </a:rPr>
              <a:t>2</a:t>
            </a:r>
          </a:p>
        </p:txBody>
      </p:sp>
      <p:sp>
        <p:nvSpPr>
          <p:cNvPr id="46" name="Text Box 45"/>
          <p:cNvSpPr txBox="1">
            <a:spLocks noChangeArrowheads="1"/>
          </p:cNvSpPr>
          <p:nvPr/>
        </p:nvSpPr>
        <p:spPr bwMode="auto">
          <a:xfrm>
            <a:off x="2242571" y="5646738"/>
            <a:ext cx="11702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sz="1800" b="1" dirty="0">
                <a:solidFill>
                  <a:srgbClr val="000000"/>
                </a:solidFill>
                <a:latin typeface="+mj-ea"/>
                <a:ea typeface="+mj-ea"/>
              </a:rPr>
              <a:t>3</a:t>
            </a:r>
          </a:p>
        </p:txBody>
      </p:sp>
      <p:sp>
        <p:nvSpPr>
          <p:cNvPr id="47" name="Text Box 46"/>
          <p:cNvSpPr txBox="1">
            <a:spLocks noChangeArrowheads="1"/>
          </p:cNvSpPr>
          <p:nvPr/>
        </p:nvSpPr>
        <p:spPr bwMode="auto">
          <a:xfrm>
            <a:off x="2599759" y="5646738"/>
            <a:ext cx="11702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sz="1800" b="1" dirty="0">
                <a:solidFill>
                  <a:srgbClr val="000000"/>
                </a:solidFill>
                <a:latin typeface="+mj-ea"/>
                <a:ea typeface="+mj-ea"/>
              </a:rPr>
              <a:t>4</a:t>
            </a:r>
          </a:p>
        </p:txBody>
      </p:sp>
      <p:sp>
        <p:nvSpPr>
          <p:cNvPr id="48" name="Text Box 47"/>
          <p:cNvSpPr txBox="1">
            <a:spLocks noChangeArrowheads="1"/>
          </p:cNvSpPr>
          <p:nvPr/>
        </p:nvSpPr>
        <p:spPr bwMode="auto">
          <a:xfrm>
            <a:off x="2958534" y="5646738"/>
            <a:ext cx="11702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sz="1800" b="1" dirty="0">
                <a:solidFill>
                  <a:srgbClr val="000000"/>
                </a:solidFill>
                <a:latin typeface="+mj-ea"/>
                <a:ea typeface="+mj-ea"/>
              </a:rPr>
              <a:t>5</a:t>
            </a:r>
          </a:p>
        </p:txBody>
      </p:sp>
      <p:sp>
        <p:nvSpPr>
          <p:cNvPr id="49" name="Text Box 48"/>
          <p:cNvSpPr txBox="1">
            <a:spLocks noChangeArrowheads="1"/>
          </p:cNvSpPr>
          <p:nvPr/>
        </p:nvSpPr>
        <p:spPr bwMode="auto">
          <a:xfrm>
            <a:off x="3315721" y="5646738"/>
            <a:ext cx="11702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sz="1800" b="1" dirty="0">
                <a:solidFill>
                  <a:srgbClr val="000000"/>
                </a:solidFill>
                <a:latin typeface="+mj-ea"/>
                <a:ea typeface="+mj-ea"/>
              </a:rPr>
              <a:t>6</a:t>
            </a:r>
          </a:p>
        </p:txBody>
      </p:sp>
      <p:sp>
        <p:nvSpPr>
          <p:cNvPr id="50" name="Text Box 49"/>
          <p:cNvSpPr txBox="1">
            <a:spLocks noChangeArrowheads="1"/>
          </p:cNvSpPr>
          <p:nvPr/>
        </p:nvSpPr>
        <p:spPr bwMode="auto">
          <a:xfrm>
            <a:off x="3672909" y="5646738"/>
            <a:ext cx="11702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sz="1800" b="1" dirty="0">
                <a:solidFill>
                  <a:srgbClr val="000000"/>
                </a:solidFill>
                <a:latin typeface="+mj-ea"/>
                <a:ea typeface="+mj-ea"/>
              </a:rPr>
              <a:t>7</a:t>
            </a:r>
          </a:p>
        </p:txBody>
      </p:sp>
      <p:sp>
        <p:nvSpPr>
          <p:cNvPr id="51" name="Text Box 50"/>
          <p:cNvSpPr txBox="1">
            <a:spLocks noChangeArrowheads="1"/>
          </p:cNvSpPr>
          <p:nvPr/>
        </p:nvSpPr>
        <p:spPr bwMode="auto">
          <a:xfrm>
            <a:off x="4030096" y="5646738"/>
            <a:ext cx="11702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sz="1800" b="1" dirty="0">
                <a:solidFill>
                  <a:srgbClr val="000000"/>
                </a:solidFill>
                <a:latin typeface="+mj-ea"/>
                <a:ea typeface="+mj-ea"/>
              </a:rPr>
              <a:t>8</a:t>
            </a:r>
          </a:p>
        </p:txBody>
      </p:sp>
      <p:sp>
        <p:nvSpPr>
          <p:cNvPr id="52" name="Text Box 51"/>
          <p:cNvSpPr txBox="1">
            <a:spLocks noChangeArrowheads="1"/>
          </p:cNvSpPr>
          <p:nvPr/>
        </p:nvSpPr>
        <p:spPr bwMode="auto">
          <a:xfrm>
            <a:off x="4388871" y="5646738"/>
            <a:ext cx="11702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sz="1800" b="1" dirty="0">
                <a:solidFill>
                  <a:srgbClr val="000000"/>
                </a:solidFill>
                <a:latin typeface="+mj-ea"/>
                <a:ea typeface="+mj-ea"/>
              </a:rPr>
              <a:t>9</a:t>
            </a:r>
          </a:p>
        </p:txBody>
      </p:sp>
      <p:sp>
        <p:nvSpPr>
          <p:cNvPr id="53" name="Text Box 52"/>
          <p:cNvSpPr txBox="1">
            <a:spLocks noChangeArrowheads="1"/>
          </p:cNvSpPr>
          <p:nvPr/>
        </p:nvSpPr>
        <p:spPr bwMode="auto">
          <a:xfrm>
            <a:off x="4688343" y="5646738"/>
            <a:ext cx="23403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sz="1800" b="1" dirty="0">
                <a:solidFill>
                  <a:srgbClr val="000000"/>
                </a:solidFill>
                <a:latin typeface="+mj-ea"/>
                <a:ea typeface="+mj-ea"/>
              </a:rPr>
              <a:t>10</a:t>
            </a:r>
          </a:p>
        </p:txBody>
      </p:sp>
      <p:sp>
        <p:nvSpPr>
          <p:cNvPr id="54" name="Text Box 53"/>
          <p:cNvSpPr txBox="1">
            <a:spLocks noChangeArrowheads="1"/>
          </p:cNvSpPr>
          <p:nvPr/>
        </p:nvSpPr>
        <p:spPr bwMode="auto">
          <a:xfrm>
            <a:off x="5045531" y="5646738"/>
            <a:ext cx="23403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sz="1800" b="1" dirty="0">
                <a:solidFill>
                  <a:srgbClr val="000000"/>
                </a:solidFill>
                <a:latin typeface="+mj-ea"/>
                <a:ea typeface="+mj-ea"/>
              </a:rPr>
              <a:t>11</a:t>
            </a:r>
          </a:p>
        </p:txBody>
      </p:sp>
      <p:sp>
        <p:nvSpPr>
          <p:cNvPr id="55" name="Text Box 54"/>
          <p:cNvSpPr txBox="1">
            <a:spLocks noChangeArrowheads="1"/>
          </p:cNvSpPr>
          <p:nvPr/>
        </p:nvSpPr>
        <p:spPr bwMode="auto">
          <a:xfrm>
            <a:off x="5402718" y="5646738"/>
            <a:ext cx="23403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sz="1800" b="1" dirty="0">
                <a:solidFill>
                  <a:srgbClr val="000000"/>
                </a:solidFill>
                <a:latin typeface="+mj-ea"/>
                <a:ea typeface="+mj-ea"/>
              </a:rPr>
              <a:t>12</a:t>
            </a:r>
          </a:p>
        </p:txBody>
      </p:sp>
      <p:sp>
        <p:nvSpPr>
          <p:cNvPr id="56" name="Text Box 55"/>
          <p:cNvSpPr txBox="1">
            <a:spLocks noChangeArrowheads="1"/>
          </p:cNvSpPr>
          <p:nvPr/>
        </p:nvSpPr>
        <p:spPr bwMode="auto">
          <a:xfrm>
            <a:off x="5761493" y="5646738"/>
            <a:ext cx="23403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sz="1800" b="1" dirty="0">
                <a:solidFill>
                  <a:srgbClr val="000000"/>
                </a:solidFill>
                <a:latin typeface="+mj-ea"/>
                <a:ea typeface="+mj-ea"/>
              </a:rPr>
              <a:t>13</a:t>
            </a:r>
          </a:p>
        </p:txBody>
      </p:sp>
      <p:sp>
        <p:nvSpPr>
          <p:cNvPr id="57" name="Text Box 56"/>
          <p:cNvSpPr txBox="1">
            <a:spLocks noChangeArrowheads="1"/>
          </p:cNvSpPr>
          <p:nvPr/>
        </p:nvSpPr>
        <p:spPr bwMode="auto">
          <a:xfrm>
            <a:off x="6118681" y="5646738"/>
            <a:ext cx="23403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sz="1800" b="1" dirty="0">
                <a:solidFill>
                  <a:srgbClr val="000000"/>
                </a:solidFill>
                <a:latin typeface="+mj-ea"/>
                <a:ea typeface="+mj-ea"/>
              </a:rPr>
              <a:t>14</a:t>
            </a:r>
          </a:p>
        </p:txBody>
      </p:sp>
      <p:sp>
        <p:nvSpPr>
          <p:cNvPr id="58" name="Text Box 57"/>
          <p:cNvSpPr txBox="1">
            <a:spLocks noChangeArrowheads="1"/>
          </p:cNvSpPr>
          <p:nvPr/>
        </p:nvSpPr>
        <p:spPr bwMode="auto">
          <a:xfrm>
            <a:off x="6475868" y="5646738"/>
            <a:ext cx="23403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sz="1800" b="1" dirty="0">
                <a:solidFill>
                  <a:srgbClr val="000000"/>
                </a:solidFill>
                <a:latin typeface="+mj-ea"/>
                <a:ea typeface="+mj-ea"/>
              </a:rPr>
              <a:t>15</a:t>
            </a:r>
          </a:p>
        </p:txBody>
      </p:sp>
      <p:sp>
        <p:nvSpPr>
          <p:cNvPr id="59" name="Text Box 58"/>
          <p:cNvSpPr txBox="1">
            <a:spLocks noChangeArrowheads="1"/>
          </p:cNvSpPr>
          <p:nvPr/>
        </p:nvSpPr>
        <p:spPr bwMode="auto">
          <a:xfrm>
            <a:off x="6833056" y="5646738"/>
            <a:ext cx="23403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sz="1800" b="1" dirty="0">
                <a:solidFill>
                  <a:srgbClr val="000000"/>
                </a:solidFill>
                <a:latin typeface="+mj-ea"/>
                <a:ea typeface="+mj-ea"/>
              </a:rPr>
              <a:t>16</a:t>
            </a:r>
          </a:p>
        </p:txBody>
      </p:sp>
      <p:sp>
        <p:nvSpPr>
          <p:cNvPr id="60" name="Text Box 59"/>
          <p:cNvSpPr txBox="1">
            <a:spLocks noChangeArrowheads="1"/>
          </p:cNvSpPr>
          <p:nvPr/>
        </p:nvSpPr>
        <p:spPr bwMode="auto">
          <a:xfrm>
            <a:off x="7191831" y="5646738"/>
            <a:ext cx="23403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sz="1800" b="1" dirty="0">
                <a:solidFill>
                  <a:srgbClr val="000000"/>
                </a:solidFill>
                <a:latin typeface="+mj-ea"/>
                <a:ea typeface="+mj-ea"/>
              </a:rPr>
              <a:t>17</a:t>
            </a:r>
          </a:p>
        </p:txBody>
      </p:sp>
      <p:sp>
        <p:nvSpPr>
          <p:cNvPr id="61" name="Text Box 60"/>
          <p:cNvSpPr txBox="1">
            <a:spLocks noChangeArrowheads="1"/>
          </p:cNvSpPr>
          <p:nvPr/>
        </p:nvSpPr>
        <p:spPr bwMode="auto">
          <a:xfrm>
            <a:off x="270689" y="2054802"/>
            <a:ext cx="276999" cy="2074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ja-JP" altLang="en-US" sz="1800" b="1" dirty="0">
                <a:solidFill>
                  <a:srgbClr val="000000"/>
                </a:solidFill>
                <a:latin typeface="+mj-ea"/>
                <a:ea typeface="+mj-ea"/>
              </a:rPr>
              <a:t>ＥＳＫＤの累積発症率</a:t>
            </a:r>
          </a:p>
        </p:txBody>
      </p:sp>
      <p:sp>
        <p:nvSpPr>
          <p:cNvPr id="62" name="Text Box 61"/>
          <p:cNvSpPr txBox="1">
            <a:spLocks noChangeArrowheads="1"/>
          </p:cNvSpPr>
          <p:nvPr/>
        </p:nvSpPr>
        <p:spPr bwMode="auto">
          <a:xfrm>
            <a:off x="7537239" y="5646738"/>
            <a:ext cx="3718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sz="1800" b="1" dirty="0">
                <a:solidFill>
                  <a:srgbClr val="000000"/>
                </a:solidFill>
                <a:latin typeface="+mj-ea"/>
                <a:ea typeface="+mj-ea"/>
              </a:rPr>
              <a:t>(</a:t>
            </a:r>
            <a:r>
              <a:rPr lang="ja-JP" altLang="en-US" sz="1800" b="1" dirty="0">
                <a:solidFill>
                  <a:srgbClr val="000000"/>
                </a:solidFill>
                <a:latin typeface="+mj-ea"/>
                <a:ea typeface="+mj-ea"/>
              </a:rPr>
              <a:t>年</a:t>
            </a:r>
            <a:r>
              <a:rPr lang="en-US" altLang="ja-JP" sz="1800" b="1" dirty="0">
                <a:solidFill>
                  <a:srgbClr val="000000"/>
                </a:solidFill>
                <a:latin typeface="+mj-ea"/>
                <a:ea typeface="+mj-ea"/>
              </a:rPr>
              <a:t>)</a:t>
            </a:r>
          </a:p>
        </p:txBody>
      </p:sp>
      <p:sp>
        <p:nvSpPr>
          <p:cNvPr id="63" name="Text Box 62"/>
          <p:cNvSpPr txBox="1">
            <a:spLocks noChangeArrowheads="1"/>
          </p:cNvSpPr>
          <p:nvPr/>
        </p:nvSpPr>
        <p:spPr bwMode="auto">
          <a:xfrm>
            <a:off x="7378700" y="1576388"/>
            <a:ext cx="1189428"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r>
              <a:rPr lang="ja-JP" altLang="en-US" b="1" dirty="0">
                <a:solidFill>
                  <a:srgbClr val="FF0000"/>
                </a:solidFill>
                <a:latin typeface="+mj-ea"/>
                <a:ea typeface="+mj-ea"/>
              </a:rPr>
              <a:t>尿蛋白</a:t>
            </a:r>
            <a:r>
              <a:rPr lang="en-US" altLang="ja-JP" b="1" dirty="0">
                <a:solidFill>
                  <a:srgbClr val="FF0000"/>
                </a:solidFill>
                <a:latin typeface="+mj-ea"/>
                <a:ea typeface="+mj-ea"/>
              </a:rPr>
              <a:t>3</a:t>
            </a:r>
            <a:r>
              <a:rPr lang="ja-JP" altLang="en-US" b="1" dirty="0">
                <a:solidFill>
                  <a:srgbClr val="FF0000"/>
                </a:solidFill>
                <a:latin typeface="+mj-ea"/>
                <a:ea typeface="+mj-ea"/>
              </a:rPr>
              <a:t>＋以上</a:t>
            </a:r>
          </a:p>
        </p:txBody>
      </p:sp>
      <p:sp>
        <p:nvSpPr>
          <p:cNvPr id="64" name="Text Box 63"/>
          <p:cNvSpPr txBox="1">
            <a:spLocks noChangeArrowheads="1"/>
          </p:cNvSpPr>
          <p:nvPr/>
        </p:nvSpPr>
        <p:spPr bwMode="auto">
          <a:xfrm>
            <a:off x="7378700" y="3514725"/>
            <a:ext cx="830356"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r>
              <a:rPr lang="ja-JP" altLang="en-US" b="1" dirty="0">
                <a:solidFill>
                  <a:srgbClr val="FF9900"/>
                </a:solidFill>
                <a:latin typeface="+mj-ea"/>
                <a:ea typeface="+mj-ea"/>
              </a:rPr>
              <a:t>尿蛋白</a:t>
            </a:r>
            <a:r>
              <a:rPr lang="en-US" altLang="ja-JP" b="1" dirty="0">
                <a:solidFill>
                  <a:srgbClr val="FF9900"/>
                </a:solidFill>
                <a:latin typeface="+mj-ea"/>
                <a:ea typeface="+mj-ea"/>
              </a:rPr>
              <a:t>2</a:t>
            </a:r>
            <a:r>
              <a:rPr lang="ja-JP" altLang="en-US" b="1" dirty="0">
                <a:solidFill>
                  <a:srgbClr val="FF9900"/>
                </a:solidFill>
                <a:latin typeface="+mj-ea"/>
                <a:ea typeface="+mj-ea"/>
              </a:rPr>
              <a:t>＋</a:t>
            </a:r>
          </a:p>
        </p:txBody>
      </p:sp>
      <p:sp>
        <p:nvSpPr>
          <p:cNvPr id="65" name="Text Box 64"/>
          <p:cNvSpPr txBox="1">
            <a:spLocks noChangeArrowheads="1"/>
          </p:cNvSpPr>
          <p:nvPr/>
        </p:nvSpPr>
        <p:spPr bwMode="auto">
          <a:xfrm>
            <a:off x="7378700" y="4884738"/>
            <a:ext cx="830356"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r>
              <a:rPr lang="ja-JP" altLang="en-US" b="1" dirty="0">
                <a:solidFill>
                  <a:srgbClr val="0000FF"/>
                </a:solidFill>
                <a:latin typeface="+mj-ea"/>
                <a:ea typeface="+mj-ea"/>
              </a:rPr>
              <a:t>尿蛋白</a:t>
            </a:r>
            <a:r>
              <a:rPr lang="en-US" altLang="ja-JP" b="1" dirty="0">
                <a:solidFill>
                  <a:srgbClr val="0000FF"/>
                </a:solidFill>
                <a:latin typeface="+mj-ea"/>
                <a:ea typeface="+mj-ea"/>
              </a:rPr>
              <a:t>1</a:t>
            </a:r>
            <a:r>
              <a:rPr lang="ja-JP" altLang="en-US" b="1" dirty="0">
                <a:solidFill>
                  <a:srgbClr val="0000FF"/>
                </a:solidFill>
                <a:latin typeface="+mj-ea"/>
                <a:ea typeface="+mj-ea"/>
              </a:rPr>
              <a:t>＋</a:t>
            </a:r>
          </a:p>
        </p:txBody>
      </p:sp>
      <p:sp>
        <p:nvSpPr>
          <p:cNvPr id="66" name="Text Box 65"/>
          <p:cNvSpPr txBox="1">
            <a:spLocks noChangeArrowheads="1"/>
          </p:cNvSpPr>
          <p:nvPr/>
        </p:nvSpPr>
        <p:spPr bwMode="auto">
          <a:xfrm>
            <a:off x="7378700" y="5251450"/>
            <a:ext cx="718145"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r>
              <a:rPr lang="ja-JP" altLang="en-US" b="1" dirty="0">
                <a:solidFill>
                  <a:srgbClr val="00CC00"/>
                </a:solidFill>
                <a:latin typeface="+mj-ea"/>
                <a:ea typeface="+mj-ea"/>
              </a:rPr>
              <a:t>尿蛋白－</a:t>
            </a:r>
          </a:p>
        </p:txBody>
      </p:sp>
      <p:sp>
        <p:nvSpPr>
          <p:cNvPr id="67" name="Text Box 66"/>
          <p:cNvSpPr txBox="1">
            <a:spLocks noChangeArrowheads="1"/>
          </p:cNvSpPr>
          <p:nvPr/>
        </p:nvSpPr>
        <p:spPr bwMode="auto">
          <a:xfrm>
            <a:off x="7378700" y="5068888"/>
            <a:ext cx="718145"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r>
              <a:rPr lang="ja-JP" altLang="en-US" b="1" dirty="0">
                <a:solidFill>
                  <a:srgbClr val="66FFFF"/>
                </a:solidFill>
                <a:latin typeface="+mj-ea"/>
                <a:ea typeface="+mj-ea"/>
              </a:rPr>
              <a:t>尿蛋白</a:t>
            </a:r>
            <a:r>
              <a:rPr lang="en-US" altLang="ja-JP" b="1" dirty="0">
                <a:solidFill>
                  <a:srgbClr val="66FFFF"/>
                </a:solidFill>
                <a:latin typeface="+mj-ea"/>
                <a:ea typeface="+mj-ea"/>
              </a:rPr>
              <a:t>±</a:t>
            </a:r>
          </a:p>
        </p:txBody>
      </p:sp>
      <p:sp>
        <p:nvSpPr>
          <p:cNvPr id="68" name="Text Box 69"/>
          <p:cNvSpPr txBox="1">
            <a:spLocks noChangeArrowheads="1"/>
          </p:cNvSpPr>
          <p:nvPr/>
        </p:nvSpPr>
        <p:spPr bwMode="auto">
          <a:xfrm>
            <a:off x="4961930" y="6364288"/>
            <a:ext cx="400109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sz="1200" b="1" dirty="0">
                <a:solidFill>
                  <a:srgbClr val="000000"/>
                </a:solidFill>
                <a:latin typeface="+mj-ea"/>
                <a:ea typeface="+mj-ea"/>
              </a:rPr>
              <a:t>(Iseki K, et al. Kidney Int 2003</a:t>
            </a:r>
            <a:r>
              <a:rPr lang="en-US" sz="1200" b="1" dirty="0">
                <a:solidFill>
                  <a:srgbClr val="000000"/>
                </a:solidFill>
                <a:latin typeface="+mj-ea"/>
                <a:ea typeface="+mj-ea"/>
              </a:rPr>
              <a:t>；</a:t>
            </a:r>
            <a:r>
              <a:rPr lang="en-US" altLang="ja-JP" sz="1200" b="1" dirty="0">
                <a:solidFill>
                  <a:srgbClr val="000000"/>
                </a:solidFill>
                <a:latin typeface="+mj-ea"/>
                <a:ea typeface="+mj-ea"/>
              </a:rPr>
              <a:t>63</a:t>
            </a:r>
            <a:r>
              <a:rPr lang="en-US" sz="1200" b="1" dirty="0">
                <a:solidFill>
                  <a:srgbClr val="000000"/>
                </a:solidFill>
                <a:latin typeface="+mj-ea"/>
                <a:ea typeface="+mj-ea"/>
              </a:rPr>
              <a:t>：</a:t>
            </a:r>
            <a:r>
              <a:rPr lang="en-US" altLang="ja-JP" sz="1200" b="1" dirty="0">
                <a:solidFill>
                  <a:srgbClr val="000000"/>
                </a:solidFill>
                <a:latin typeface="+mj-ea"/>
                <a:ea typeface="+mj-ea"/>
              </a:rPr>
              <a:t>1468‒1474. </a:t>
            </a:r>
            <a:r>
              <a:rPr lang="en-US" sz="1200" b="1" dirty="0" err="1">
                <a:solidFill>
                  <a:srgbClr val="000000"/>
                </a:solidFill>
                <a:latin typeface="+mj-ea"/>
                <a:ea typeface="+mj-ea"/>
              </a:rPr>
              <a:t>より引用，改変</a:t>
            </a:r>
            <a:r>
              <a:rPr lang="en-US" altLang="ja-JP" sz="1200" b="1" dirty="0">
                <a:solidFill>
                  <a:srgbClr val="000000"/>
                </a:solidFill>
                <a:latin typeface="+mj-ea"/>
                <a:ea typeface="+mj-ea"/>
              </a:rPr>
              <a:t>)</a:t>
            </a:r>
          </a:p>
        </p:txBody>
      </p:sp>
      <p:sp>
        <p:nvSpPr>
          <p:cNvPr id="69" name="Text Box 70"/>
          <p:cNvSpPr txBox="1">
            <a:spLocks noChangeArrowheads="1"/>
          </p:cNvSpPr>
          <p:nvPr/>
        </p:nvSpPr>
        <p:spPr bwMode="auto">
          <a:xfrm>
            <a:off x="6750772" y="6545263"/>
            <a:ext cx="2223366"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b="1">
                <a:solidFill>
                  <a:srgbClr val="000000"/>
                </a:solidFill>
                <a:latin typeface="+mj-ea"/>
                <a:ea typeface="+mj-ea"/>
              </a:rPr>
              <a:t>CKD</a:t>
            </a:r>
            <a:r>
              <a:rPr lang="ja-JP" altLang="en-US" b="1">
                <a:solidFill>
                  <a:srgbClr val="000000"/>
                </a:solidFill>
                <a:latin typeface="+mj-ea"/>
                <a:ea typeface="+mj-ea"/>
              </a:rPr>
              <a:t>診療ガイド</a:t>
            </a:r>
            <a:r>
              <a:rPr lang="en-US" altLang="ja-JP" b="1">
                <a:solidFill>
                  <a:srgbClr val="000000"/>
                </a:solidFill>
                <a:latin typeface="+mj-ea"/>
                <a:ea typeface="+mj-ea"/>
              </a:rPr>
              <a:t>2012</a:t>
            </a:r>
            <a:r>
              <a:rPr lang="ja-JP" altLang="en-US" b="1">
                <a:solidFill>
                  <a:srgbClr val="000000"/>
                </a:solidFill>
                <a:latin typeface="+mj-ea"/>
                <a:ea typeface="+mj-ea"/>
              </a:rPr>
              <a:t>　</a:t>
            </a:r>
            <a:r>
              <a:rPr lang="en-US" altLang="ja-JP" b="1">
                <a:solidFill>
                  <a:srgbClr val="000000"/>
                </a:solidFill>
                <a:latin typeface="+mj-ea"/>
                <a:ea typeface="+mj-ea"/>
              </a:rPr>
              <a:t>p.8</a:t>
            </a:r>
            <a:r>
              <a:rPr lang="ja-JP" altLang="en-US" b="1">
                <a:solidFill>
                  <a:srgbClr val="000000"/>
                </a:solidFill>
                <a:latin typeface="+mj-ea"/>
                <a:ea typeface="+mj-ea"/>
              </a:rPr>
              <a:t>　図</a:t>
            </a:r>
            <a:r>
              <a:rPr lang="en-US" altLang="ja-JP" b="1">
                <a:solidFill>
                  <a:srgbClr val="000000"/>
                </a:solidFill>
                <a:latin typeface="+mj-ea"/>
                <a:ea typeface="+mj-ea"/>
              </a:rPr>
              <a:t>4</a:t>
            </a:r>
          </a:p>
        </p:txBody>
      </p:sp>
      <p:sp>
        <p:nvSpPr>
          <p:cNvPr id="70" name="Rectangle 17"/>
          <p:cNvSpPr>
            <a:spLocks noChangeArrowheads="1"/>
          </p:cNvSpPr>
          <p:nvPr/>
        </p:nvSpPr>
        <p:spPr bwMode="auto">
          <a:xfrm>
            <a:off x="1112619" y="1364189"/>
            <a:ext cx="3953312" cy="1200329"/>
          </a:xfrm>
          <a:prstGeom prst="rect">
            <a:avLst/>
          </a:prstGeom>
          <a:solidFill>
            <a:srgbClr val="CCFFCC"/>
          </a:solidFill>
          <a:ln w="9525">
            <a:solidFill>
              <a:schemeClr val="tx1"/>
            </a:solidFill>
            <a:miter lim="800000"/>
            <a:headEnd/>
            <a:tailEnd/>
          </a:ln>
          <a:effectLst>
            <a:outerShdw blurRad="50800" dist="38100" dir="2700000" algn="tl" rotWithShape="0">
              <a:srgbClr val="000000">
                <a:alpha val="43000"/>
              </a:srgbClr>
            </a:outerShdw>
          </a:effectLst>
        </p:spPr>
        <p:txBody>
          <a:bodyPr wrap="square">
            <a:spAutoFit/>
          </a:bodyPr>
          <a:lstStyle/>
          <a:p>
            <a:pPr fontAlgn="base">
              <a:spcBef>
                <a:spcPct val="0"/>
              </a:spcBef>
              <a:spcAft>
                <a:spcPct val="0"/>
              </a:spcAft>
            </a:pPr>
            <a:r>
              <a:rPr lang="ja-JP" altLang="en-US" sz="2400" b="1" dirty="0">
                <a:solidFill>
                  <a:srgbClr val="000000"/>
                </a:solidFill>
                <a:latin typeface="ＭＳ Ｐゴシック 見出し"/>
                <a:ea typeface="+mj-ea"/>
                <a:cs typeface="ＭＳ Ｐゴシック" charset="0"/>
              </a:rPr>
              <a:t>たんぱく尿の程度が強いほど将来腎不全になる可能性が増加する</a:t>
            </a:r>
            <a:endParaRPr lang="en-US" altLang="ja-JP" sz="2400" b="1" dirty="0">
              <a:solidFill>
                <a:srgbClr val="000000"/>
              </a:solidFill>
              <a:latin typeface="ＭＳ Ｐゴシック 見出し"/>
              <a:ea typeface="+mj-ea"/>
              <a:cs typeface="ＭＳ Ｐゴシック" charset="0"/>
            </a:endParaRPr>
          </a:p>
        </p:txBody>
      </p:sp>
      <p:sp>
        <p:nvSpPr>
          <p:cNvPr id="71" name="正方形/長方形 70"/>
          <p:cNvSpPr/>
          <p:nvPr/>
        </p:nvSpPr>
        <p:spPr>
          <a:xfrm>
            <a:off x="1093482" y="2586351"/>
            <a:ext cx="3780202" cy="461665"/>
          </a:xfrm>
          <a:prstGeom prst="rect">
            <a:avLst/>
          </a:prstGeom>
        </p:spPr>
        <p:txBody>
          <a:bodyPr wrap="none">
            <a:spAutoFit/>
          </a:bodyPr>
          <a:lstStyle/>
          <a:p>
            <a:pPr algn="ctr"/>
            <a:r>
              <a:rPr lang="ja-JP" altLang="en-US" sz="2400" b="1" dirty="0">
                <a:solidFill>
                  <a:srgbClr val="000000"/>
                </a:solidFill>
                <a:latin typeface="ＭＳ Ｐゴシック 見出し"/>
                <a:ea typeface="+mj-ea"/>
                <a:cs typeface="ＭＳ Ｐゴシック" charset="0"/>
              </a:rPr>
              <a:t>尿蛋白（２＋）以上は要注意</a:t>
            </a:r>
            <a:endParaRPr lang="ja-JP" altLang="en-US" sz="2400" b="1" dirty="0">
              <a:solidFill>
                <a:srgbClr val="000000"/>
              </a:solidFill>
              <a:latin typeface="ＭＳ Ｐゴシック 見出し"/>
              <a:ea typeface="+mj-ea"/>
            </a:endParaRPr>
          </a:p>
        </p:txBody>
      </p:sp>
    </p:spTree>
    <p:extLst>
      <p:ext uri="{BB962C8B-B14F-4D97-AF65-F5344CB8AC3E}">
        <p14:creationId xmlns:p14="http://schemas.microsoft.com/office/powerpoint/2010/main" val="39810775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13318" y="39243"/>
            <a:ext cx="4262705" cy="369332"/>
          </a:xfrm>
          <a:prstGeom prst="rect">
            <a:avLst/>
          </a:prstGeom>
          <a:noFill/>
        </p:spPr>
        <p:txBody>
          <a:bodyPr wrap="none" rtlCol="0">
            <a:spAutoFit/>
          </a:bodyPr>
          <a:lstStyle/>
          <a:p>
            <a:pPr fontAlgn="base">
              <a:spcBef>
                <a:spcPct val="0"/>
              </a:spcBef>
              <a:spcAft>
                <a:spcPct val="0"/>
              </a:spcAft>
            </a:pPr>
            <a:r>
              <a:rPr lang="en-US" altLang="ja-JP" b="1" dirty="0">
                <a:solidFill>
                  <a:srgbClr val="FFFFFF"/>
                </a:solidFill>
                <a:latin typeface="+mj-ea"/>
                <a:ea typeface="+mj-ea"/>
              </a:rPr>
              <a:t>CKD</a:t>
            </a:r>
            <a:r>
              <a:rPr lang="ja-JP" altLang="en-US" b="1" dirty="0">
                <a:solidFill>
                  <a:srgbClr val="FFFFFF"/>
                </a:solidFill>
                <a:latin typeface="+mj-ea"/>
                <a:ea typeface="+mj-ea"/>
              </a:rPr>
              <a:t>患者における</a:t>
            </a:r>
            <a:r>
              <a:rPr lang="en-US" altLang="ja-JP" b="1" dirty="0">
                <a:solidFill>
                  <a:srgbClr val="FFFFFF"/>
                </a:solidFill>
                <a:latin typeface="+mj-ea"/>
                <a:ea typeface="+mj-ea"/>
              </a:rPr>
              <a:t>CVD</a:t>
            </a:r>
            <a:r>
              <a:rPr lang="ja-JP" altLang="en-US" b="1" dirty="0">
                <a:solidFill>
                  <a:srgbClr val="FFFFFF"/>
                </a:solidFill>
                <a:latin typeface="+mj-ea"/>
                <a:ea typeface="+mj-ea"/>
              </a:rPr>
              <a:t>発症の相対危険度</a:t>
            </a:r>
          </a:p>
        </p:txBody>
      </p:sp>
      <p:sp>
        <p:nvSpPr>
          <p:cNvPr id="5" name="Rectangle 65"/>
          <p:cNvSpPr>
            <a:spLocks noChangeArrowheads="1"/>
          </p:cNvSpPr>
          <p:nvPr/>
        </p:nvSpPr>
        <p:spPr bwMode="auto">
          <a:xfrm>
            <a:off x="2066925" y="1286144"/>
            <a:ext cx="5340350" cy="2808288"/>
          </a:xfrm>
          <a:prstGeom prst="rect">
            <a:avLst/>
          </a:prstGeom>
          <a:solidFill>
            <a:srgbClr val="FF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p>
            <a:pPr fontAlgn="base">
              <a:spcBef>
                <a:spcPct val="0"/>
              </a:spcBef>
              <a:spcAft>
                <a:spcPct val="0"/>
              </a:spcAft>
            </a:pPr>
            <a:endParaRPr lang="ja-JP" altLang="en-US" sz="1400">
              <a:solidFill>
                <a:srgbClr val="000000"/>
              </a:solidFill>
              <a:ea typeface="HGP創英角ｺﾞｼｯｸUB" charset="0"/>
            </a:endParaRPr>
          </a:p>
        </p:txBody>
      </p:sp>
      <p:grpSp>
        <p:nvGrpSpPr>
          <p:cNvPr id="6" name="Group 64"/>
          <p:cNvGrpSpPr>
            <a:grpSpLocks/>
          </p:cNvGrpSpPr>
          <p:nvPr/>
        </p:nvGrpSpPr>
        <p:grpSpPr bwMode="auto">
          <a:xfrm>
            <a:off x="2060575" y="1278207"/>
            <a:ext cx="5329238" cy="2111375"/>
            <a:chOff x="1492" y="1089"/>
            <a:chExt cx="1411" cy="1330"/>
          </a:xfrm>
        </p:grpSpPr>
        <p:sp>
          <p:nvSpPr>
            <p:cNvPr id="7" name="Line 13"/>
            <p:cNvSpPr>
              <a:spLocks noChangeShapeType="1"/>
            </p:cNvSpPr>
            <p:nvPr/>
          </p:nvSpPr>
          <p:spPr bwMode="auto">
            <a:xfrm flipH="1">
              <a:off x="1492" y="1089"/>
              <a:ext cx="1411" cy="0"/>
            </a:xfrm>
            <a:prstGeom prst="line">
              <a:avLst/>
            </a:prstGeom>
            <a:noFill/>
            <a:ln w="9525">
              <a:solidFill>
                <a:srgbClr val="CC9900">
                  <a:alpha val="20000"/>
                </a:srgbClr>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1400">
                <a:solidFill>
                  <a:srgbClr val="000000"/>
                </a:solidFill>
                <a:ea typeface="HGP創英角ｺﾞｼｯｸUB" charset="0"/>
              </a:endParaRPr>
            </a:p>
          </p:txBody>
        </p:sp>
        <p:sp>
          <p:nvSpPr>
            <p:cNvPr id="8" name="Line 14"/>
            <p:cNvSpPr>
              <a:spLocks noChangeShapeType="1"/>
            </p:cNvSpPr>
            <p:nvPr/>
          </p:nvSpPr>
          <p:spPr bwMode="auto">
            <a:xfrm flipH="1">
              <a:off x="1492" y="1532"/>
              <a:ext cx="1411" cy="0"/>
            </a:xfrm>
            <a:prstGeom prst="line">
              <a:avLst/>
            </a:prstGeom>
            <a:noFill/>
            <a:ln w="9525">
              <a:solidFill>
                <a:srgbClr val="CC9900">
                  <a:alpha val="20000"/>
                </a:srgbClr>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1400">
                <a:solidFill>
                  <a:srgbClr val="000000"/>
                </a:solidFill>
                <a:ea typeface="HGP創英角ｺﾞｼｯｸUB" charset="0"/>
              </a:endParaRPr>
            </a:p>
          </p:txBody>
        </p:sp>
        <p:sp>
          <p:nvSpPr>
            <p:cNvPr id="9" name="Line 15"/>
            <p:cNvSpPr>
              <a:spLocks noChangeShapeType="1"/>
            </p:cNvSpPr>
            <p:nvPr/>
          </p:nvSpPr>
          <p:spPr bwMode="auto">
            <a:xfrm flipH="1">
              <a:off x="1492" y="1976"/>
              <a:ext cx="1411" cy="0"/>
            </a:xfrm>
            <a:prstGeom prst="line">
              <a:avLst/>
            </a:prstGeom>
            <a:noFill/>
            <a:ln w="9525">
              <a:solidFill>
                <a:srgbClr val="CC9900">
                  <a:alpha val="20000"/>
                </a:srgbClr>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1400">
                <a:solidFill>
                  <a:srgbClr val="000000"/>
                </a:solidFill>
                <a:ea typeface="HGP創英角ｺﾞｼｯｸUB" charset="0"/>
              </a:endParaRPr>
            </a:p>
          </p:txBody>
        </p:sp>
        <p:sp>
          <p:nvSpPr>
            <p:cNvPr id="10" name="Line 16"/>
            <p:cNvSpPr>
              <a:spLocks noChangeShapeType="1"/>
            </p:cNvSpPr>
            <p:nvPr/>
          </p:nvSpPr>
          <p:spPr bwMode="auto">
            <a:xfrm flipH="1">
              <a:off x="1492" y="2419"/>
              <a:ext cx="1411" cy="0"/>
            </a:xfrm>
            <a:prstGeom prst="line">
              <a:avLst/>
            </a:prstGeom>
            <a:noFill/>
            <a:ln w="9525">
              <a:solidFill>
                <a:srgbClr val="CC9900">
                  <a:alpha val="20000"/>
                </a:srgbClr>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1400">
                <a:solidFill>
                  <a:srgbClr val="000000"/>
                </a:solidFill>
                <a:ea typeface="HGP創英角ｺﾞｼｯｸUB" charset="0"/>
              </a:endParaRPr>
            </a:p>
          </p:txBody>
        </p:sp>
      </p:grpSp>
      <p:sp>
        <p:nvSpPr>
          <p:cNvPr id="11" name="Line 35"/>
          <p:cNvSpPr>
            <a:spLocks noChangeShapeType="1"/>
          </p:cNvSpPr>
          <p:nvPr/>
        </p:nvSpPr>
        <p:spPr bwMode="auto">
          <a:xfrm>
            <a:off x="2652713" y="1278207"/>
            <a:ext cx="0" cy="2816225"/>
          </a:xfrm>
          <a:prstGeom prst="line">
            <a:avLst/>
          </a:prstGeom>
          <a:noFill/>
          <a:ln w="19050">
            <a:solidFill>
              <a:srgbClr val="969696"/>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1400">
              <a:solidFill>
                <a:srgbClr val="000000"/>
              </a:solidFill>
              <a:ea typeface="HGP創英角ｺﾞｼｯｸUB" charset="0"/>
            </a:endParaRPr>
          </a:p>
        </p:txBody>
      </p:sp>
      <p:sp>
        <p:nvSpPr>
          <p:cNvPr id="12" name="Text Box 5"/>
          <p:cNvSpPr txBox="1">
            <a:spLocks noChangeArrowheads="1"/>
          </p:cNvSpPr>
          <p:nvPr/>
        </p:nvSpPr>
        <p:spPr bwMode="auto">
          <a:xfrm>
            <a:off x="671513" y="5191394"/>
            <a:ext cx="750887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fontAlgn="base">
              <a:spcBef>
                <a:spcPct val="0"/>
              </a:spcBef>
              <a:spcAft>
                <a:spcPct val="0"/>
              </a:spcAft>
            </a:pPr>
            <a:r>
              <a:rPr lang="ja-JP" altLang="en-US" b="1" dirty="0">
                <a:solidFill>
                  <a:srgbClr val="000000"/>
                </a:solidFill>
                <a:latin typeface="ＭＳ Ｐゴシック 見出し"/>
                <a:ea typeface="+mj-ea"/>
              </a:rPr>
              <a:t>腎炎</a:t>
            </a:r>
            <a:r>
              <a:rPr lang="en-US" altLang="ja-JP" b="1" dirty="0">
                <a:solidFill>
                  <a:srgbClr val="000000"/>
                </a:solidFill>
                <a:latin typeface="ＭＳ Ｐゴシック 見出し"/>
                <a:ea typeface="+mj-ea"/>
              </a:rPr>
              <a:t>(N</a:t>
            </a:r>
            <a:r>
              <a:rPr lang="ja-JP" altLang="en-US" b="1" dirty="0">
                <a:solidFill>
                  <a:srgbClr val="000000"/>
                </a:solidFill>
                <a:latin typeface="ＭＳ Ｐゴシック 見出し"/>
                <a:ea typeface="+mj-ea"/>
              </a:rPr>
              <a:t>＝</a:t>
            </a:r>
            <a:r>
              <a:rPr lang="en-US" altLang="ja-JP" b="1" dirty="0">
                <a:solidFill>
                  <a:srgbClr val="000000"/>
                </a:solidFill>
                <a:latin typeface="ＭＳ Ｐゴシック 見出し"/>
                <a:ea typeface="+mj-ea"/>
              </a:rPr>
              <a:t>1,306)</a:t>
            </a:r>
            <a:r>
              <a:rPr lang="ja-JP" altLang="en-US" b="1" dirty="0">
                <a:solidFill>
                  <a:srgbClr val="000000"/>
                </a:solidFill>
                <a:latin typeface="ＭＳ Ｐゴシック 見出し"/>
                <a:ea typeface="+mj-ea"/>
              </a:rPr>
              <a:t>：糸球体腎炎と間質性腎炎，高血圧</a:t>
            </a:r>
            <a:r>
              <a:rPr lang="en-US" altLang="ja-JP" b="1" dirty="0">
                <a:solidFill>
                  <a:srgbClr val="000000"/>
                </a:solidFill>
                <a:latin typeface="ＭＳ Ｐゴシック 見出し"/>
                <a:ea typeface="+mj-ea"/>
              </a:rPr>
              <a:t>(N</a:t>
            </a:r>
            <a:r>
              <a:rPr lang="ja-JP" altLang="en-US" b="1" dirty="0">
                <a:solidFill>
                  <a:srgbClr val="000000"/>
                </a:solidFill>
                <a:latin typeface="ＭＳ Ｐゴシック 見出し"/>
                <a:ea typeface="+mj-ea"/>
              </a:rPr>
              <a:t>＝</a:t>
            </a:r>
            <a:r>
              <a:rPr lang="en-US" altLang="ja-JP" b="1" dirty="0">
                <a:solidFill>
                  <a:srgbClr val="000000"/>
                </a:solidFill>
                <a:latin typeface="ＭＳ Ｐゴシック 見出し"/>
                <a:ea typeface="+mj-ea"/>
              </a:rPr>
              <a:t>462)</a:t>
            </a:r>
            <a:r>
              <a:rPr lang="ja-JP" altLang="en-US" b="1" dirty="0">
                <a:solidFill>
                  <a:srgbClr val="000000"/>
                </a:solidFill>
                <a:latin typeface="ＭＳ Ｐゴシック 見出し"/>
                <a:ea typeface="+mj-ea"/>
              </a:rPr>
              <a:t>：高血圧性腎障害，腎硬化症，糖尿病</a:t>
            </a:r>
            <a:r>
              <a:rPr lang="en-US" altLang="ja-JP" b="1" dirty="0">
                <a:solidFill>
                  <a:srgbClr val="000000"/>
                </a:solidFill>
                <a:latin typeface="ＭＳ Ｐゴシック 見出し"/>
                <a:ea typeface="+mj-ea"/>
              </a:rPr>
              <a:t>(N</a:t>
            </a:r>
            <a:r>
              <a:rPr lang="ja-JP" altLang="en-US" b="1" dirty="0">
                <a:solidFill>
                  <a:srgbClr val="000000"/>
                </a:solidFill>
                <a:latin typeface="ＭＳ Ｐゴシック 見出し"/>
                <a:ea typeface="+mj-ea"/>
              </a:rPr>
              <a:t>＝</a:t>
            </a:r>
            <a:r>
              <a:rPr lang="en-US" altLang="ja-JP" b="1" dirty="0">
                <a:solidFill>
                  <a:srgbClr val="000000"/>
                </a:solidFill>
                <a:latin typeface="ＭＳ Ｐゴシック 見出し"/>
                <a:ea typeface="+mj-ea"/>
              </a:rPr>
              <a:t>283)</a:t>
            </a:r>
            <a:r>
              <a:rPr lang="ja-JP" altLang="en-US" b="1" dirty="0">
                <a:solidFill>
                  <a:srgbClr val="000000"/>
                </a:solidFill>
                <a:latin typeface="ＭＳ Ｐゴシック 見出し"/>
                <a:ea typeface="+mj-ea"/>
              </a:rPr>
              <a:t>：糖尿病を合併する腎障害，そのほか</a:t>
            </a:r>
            <a:r>
              <a:rPr lang="en-US" altLang="ja-JP" b="1" dirty="0">
                <a:solidFill>
                  <a:srgbClr val="000000"/>
                </a:solidFill>
                <a:latin typeface="ＭＳ Ｐゴシック 見出し"/>
                <a:ea typeface="+mj-ea"/>
              </a:rPr>
              <a:t>(N</a:t>
            </a:r>
            <a:r>
              <a:rPr lang="ja-JP" altLang="en-US" b="1" dirty="0">
                <a:solidFill>
                  <a:srgbClr val="000000"/>
                </a:solidFill>
                <a:latin typeface="ＭＳ Ｐゴシック 見出し"/>
                <a:ea typeface="+mj-ea"/>
              </a:rPr>
              <a:t>＝</a:t>
            </a:r>
            <a:r>
              <a:rPr lang="en-US" altLang="ja-JP" b="1" dirty="0">
                <a:solidFill>
                  <a:srgbClr val="000000"/>
                </a:solidFill>
                <a:latin typeface="ＭＳ Ｐゴシック 見出し"/>
                <a:ea typeface="+mj-ea"/>
              </a:rPr>
              <a:t>643)</a:t>
            </a:r>
            <a:r>
              <a:rPr lang="ja-JP" altLang="en-US" b="1" dirty="0">
                <a:solidFill>
                  <a:srgbClr val="000000"/>
                </a:solidFill>
                <a:latin typeface="ＭＳ Ｐゴシック 見出し"/>
                <a:ea typeface="+mj-ea"/>
              </a:rPr>
              <a:t>：そのほかの腎疾患．</a:t>
            </a:r>
            <a:br>
              <a:rPr lang="ja-JP" altLang="en-US" b="1" dirty="0">
                <a:solidFill>
                  <a:srgbClr val="000000"/>
                </a:solidFill>
                <a:latin typeface="ＭＳ Ｐゴシック 見出し"/>
                <a:ea typeface="+mj-ea"/>
              </a:rPr>
            </a:br>
            <a:r>
              <a:rPr lang="ja-JP" altLang="en-US" b="1" dirty="0">
                <a:solidFill>
                  <a:srgbClr val="000000"/>
                </a:solidFill>
                <a:latin typeface="ＭＳ Ｐゴシック 見出し"/>
                <a:ea typeface="+mj-ea"/>
              </a:rPr>
              <a:t>腎炎患者のリスクを</a:t>
            </a:r>
            <a:r>
              <a:rPr lang="en-US" altLang="ja-JP" b="1" dirty="0">
                <a:solidFill>
                  <a:srgbClr val="000000"/>
                </a:solidFill>
                <a:latin typeface="ＭＳ Ｐゴシック 見出し"/>
                <a:ea typeface="+mj-ea"/>
              </a:rPr>
              <a:t>1</a:t>
            </a:r>
            <a:r>
              <a:rPr lang="ja-JP" altLang="en-US" b="1" dirty="0">
                <a:solidFill>
                  <a:srgbClr val="000000"/>
                </a:solidFill>
                <a:latin typeface="ＭＳ Ｐゴシック 見出し"/>
                <a:ea typeface="+mj-ea"/>
              </a:rPr>
              <a:t>としてハザード比を示す．</a:t>
            </a:r>
          </a:p>
        </p:txBody>
      </p:sp>
      <p:sp>
        <p:nvSpPr>
          <p:cNvPr id="13" name="Text Box 6"/>
          <p:cNvSpPr txBox="1">
            <a:spLocks noChangeArrowheads="1"/>
          </p:cNvSpPr>
          <p:nvPr/>
        </p:nvSpPr>
        <p:spPr bwMode="auto">
          <a:xfrm>
            <a:off x="4025562" y="5913707"/>
            <a:ext cx="4631076"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fontAlgn="base">
              <a:spcBef>
                <a:spcPct val="0"/>
              </a:spcBef>
              <a:spcAft>
                <a:spcPct val="0"/>
              </a:spcAft>
            </a:pPr>
            <a:r>
              <a:rPr lang="en-US" altLang="ja-JP" sz="1200" b="1" dirty="0">
                <a:solidFill>
                  <a:srgbClr val="000000"/>
                </a:solidFill>
                <a:latin typeface="ＭＳ Ｐゴシック 見出し"/>
                <a:ea typeface="+mj-ea"/>
              </a:rPr>
              <a:t>(Nakayama M, et al. </a:t>
            </a:r>
            <a:r>
              <a:rPr lang="en-US" altLang="ja-JP" sz="1200" b="1" dirty="0" err="1">
                <a:solidFill>
                  <a:srgbClr val="000000"/>
                </a:solidFill>
                <a:latin typeface="ＭＳ Ｐゴシック 見出し"/>
                <a:ea typeface="+mj-ea"/>
              </a:rPr>
              <a:t>Hypertens</a:t>
            </a:r>
            <a:r>
              <a:rPr lang="en-US" altLang="ja-JP" sz="1200" b="1" dirty="0">
                <a:solidFill>
                  <a:srgbClr val="000000"/>
                </a:solidFill>
                <a:latin typeface="ＭＳ Ｐゴシック 見出し"/>
                <a:ea typeface="+mj-ea"/>
              </a:rPr>
              <a:t> Res 2011;31:1106-1110</a:t>
            </a:r>
            <a:r>
              <a:rPr lang="ja-JP" altLang="en-US" sz="1200" b="1" dirty="0">
                <a:solidFill>
                  <a:srgbClr val="000000"/>
                </a:solidFill>
                <a:latin typeface="ＭＳ Ｐゴシック 見出し"/>
                <a:ea typeface="+mj-ea"/>
              </a:rPr>
              <a:t>より引用，改変</a:t>
            </a:r>
            <a:r>
              <a:rPr lang="en-US" altLang="ja-JP" sz="1200" b="1" dirty="0">
                <a:solidFill>
                  <a:srgbClr val="000000"/>
                </a:solidFill>
                <a:latin typeface="ＭＳ Ｐゴシック 見出し"/>
                <a:ea typeface="+mj-ea"/>
              </a:rPr>
              <a:t>)</a:t>
            </a:r>
          </a:p>
        </p:txBody>
      </p:sp>
      <p:sp>
        <p:nvSpPr>
          <p:cNvPr id="14" name="Line 7"/>
          <p:cNvSpPr>
            <a:spLocks noChangeShapeType="1"/>
          </p:cNvSpPr>
          <p:nvPr/>
        </p:nvSpPr>
        <p:spPr bwMode="auto">
          <a:xfrm>
            <a:off x="2060575" y="1278207"/>
            <a:ext cx="0" cy="2816225"/>
          </a:xfrm>
          <a:prstGeom prst="line">
            <a:avLst/>
          </a:prstGeom>
          <a:noFill/>
          <a:ln w="38100">
            <a:solidFill>
              <a:srgbClr val="000000"/>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1400">
              <a:solidFill>
                <a:srgbClr val="000000"/>
              </a:solidFill>
              <a:ea typeface="HGP創英角ｺﾞｼｯｸUB" charset="0"/>
            </a:endParaRPr>
          </a:p>
        </p:txBody>
      </p:sp>
      <p:sp>
        <p:nvSpPr>
          <p:cNvPr id="15" name="Line 8"/>
          <p:cNvSpPr>
            <a:spLocks noChangeShapeType="1"/>
          </p:cNvSpPr>
          <p:nvPr/>
        </p:nvSpPr>
        <p:spPr bwMode="auto">
          <a:xfrm>
            <a:off x="2060575" y="4094432"/>
            <a:ext cx="4386263"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lIns="0" tIns="0" rIns="0" bIns="0">
            <a:spAutoFit/>
          </a:bodyPr>
          <a:lstStyle/>
          <a:p>
            <a:pPr fontAlgn="base">
              <a:spcBef>
                <a:spcPct val="0"/>
              </a:spcBef>
              <a:spcAft>
                <a:spcPct val="0"/>
              </a:spcAft>
            </a:pPr>
            <a:endParaRPr lang="ja-JP" altLang="en-US" sz="1400">
              <a:solidFill>
                <a:srgbClr val="000000"/>
              </a:solidFill>
              <a:ea typeface="HGP創英角ｺﾞｼｯｸUB" charset="0"/>
            </a:endParaRPr>
          </a:p>
        </p:txBody>
      </p:sp>
      <p:sp>
        <p:nvSpPr>
          <p:cNvPr id="16" name="Text Box 9"/>
          <p:cNvSpPr txBox="1">
            <a:spLocks noChangeArrowheads="1"/>
          </p:cNvSpPr>
          <p:nvPr/>
        </p:nvSpPr>
        <p:spPr bwMode="auto">
          <a:xfrm>
            <a:off x="1503629" y="1492519"/>
            <a:ext cx="46487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fontAlgn="base">
              <a:spcBef>
                <a:spcPct val="0"/>
              </a:spcBef>
              <a:spcAft>
                <a:spcPct val="0"/>
              </a:spcAft>
            </a:pPr>
            <a:r>
              <a:rPr lang="ja-JP" altLang="en-US" sz="1800" b="1">
                <a:solidFill>
                  <a:srgbClr val="000000"/>
                </a:solidFill>
                <a:latin typeface="+mj-ea"/>
                <a:ea typeface="+mj-ea"/>
              </a:rPr>
              <a:t>腎炎</a:t>
            </a:r>
          </a:p>
        </p:txBody>
      </p:sp>
      <p:sp>
        <p:nvSpPr>
          <p:cNvPr id="17" name="Text Box 10"/>
          <p:cNvSpPr txBox="1">
            <a:spLocks noChangeArrowheads="1"/>
          </p:cNvSpPr>
          <p:nvPr/>
        </p:nvSpPr>
        <p:spPr bwMode="auto">
          <a:xfrm>
            <a:off x="1062803" y="2195782"/>
            <a:ext cx="9056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fontAlgn="base">
              <a:spcBef>
                <a:spcPct val="0"/>
              </a:spcBef>
              <a:spcAft>
                <a:spcPct val="0"/>
              </a:spcAft>
            </a:pPr>
            <a:r>
              <a:rPr lang="ja-JP" altLang="en-US" sz="1800" b="1">
                <a:solidFill>
                  <a:srgbClr val="000000"/>
                </a:solidFill>
                <a:latin typeface="+mj-ea"/>
                <a:ea typeface="+mj-ea"/>
              </a:rPr>
              <a:t>そのほか</a:t>
            </a:r>
          </a:p>
        </p:txBody>
      </p:sp>
      <p:sp>
        <p:nvSpPr>
          <p:cNvPr id="18" name="Text Box 11"/>
          <p:cNvSpPr txBox="1">
            <a:spLocks noChangeArrowheads="1"/>
          </p:cNvSpPr>
          <p:nvPr/>
        </p:nvSpPr>
        <p:spPr bwMode="auto">
          <a:xfrm>
            <a:off x="1271193" y="2899044"/>
            <a:ext cx="69730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fontAlgn="base">
              <a:spcBef>
                <a:spcPct val="0"/>
              </a:spcBef>
              <a:spcAft>
                <a:spcPct val="0"/>
              </a:spcAft>
            </a:pPr>
            <a:r>
              <a:rPr lang="ja-JP" altLang="en-US" sz="1800" b="1">
                <a:solidFill>
                  <a:srgbClr val="000000"/>
                </a:solidFill>
                <a:latin typeface="+mj-ea"/>
                <a:ea typeface="+mj-ea"/>
              </a:rPr>
              <a:t>高血圧</a:t>
            </a:r>
          </a:p>
        </p:txBody>
      </p:sp>
      <p:sp>
        <p:nvSpPr>
          <p:cNvPr id="19" name="Text Box 12"/>
          <p:cNvSpPr txBox="1">
            <a:spLocks noChangeArrowheads="1"/>
          </p:cNvSpPr>
          <p:nvPr/>
        </p:nvSpPr>
        <p:spPr bwMode="auto">
          <a:xfrm>
            <a:off x="1271193" y="3603894"/>
            <a:ext cx="69730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fontAlgn="base">
              <a:spcBef>
                <a:spcPct val="0"/>
              </a:spcBef>
              <a:spcAft>
                <a:spcPct val="0"/>
              </a:spcAft>
            </a:pPr>
            <a:r>
              <a:rPr lang="ja-JP" altLang="en-US" sz="1800" b="1" dirty="0">
                <a:solidFill>
                  <a:srgbClr val="000000"/>
                </a:solidFill>
                <a:latin typeface="ＭＳ Ｐゴシック 見出し"/>
                <a:ea typeface="+mj-ea"/>
              </a:rPr>
              <a:t>糖尿病</a:t>
            </a:r>
          </a:p>
        </p:txBody>
      </p:sp>
      <p:grpSp>
        <p:nvGrpSpPr>
          <p:cNvPr id="20" name="Group 28"/>
          <p:cNvGrpSpPr>
            <a:grpSpLocks/>
          </p:cNvGrpSpPr>
          <p:nvPr/>
        </p:nvGrpSpPr>
        <p:grpSpPr bwMode="auto">
          <a:xfrm>
            <a:off x="2060575" y="4094432"/>
            <a:ext cx="5330825" cy="119062"/>
            <a:chOff x="1492" y="2863"/>
            <a:chExt cx="3358" cy="133"/>
          </a:xfrm>
        </p:grpSpPr>
        <p:sp>
          <p:nvSpPr>
            <p:cNvPr id="21" name="Line 18"/>
            <p:cNvSpPr>
              <a:spLocks noChangeShapeType="1"/>
            </p:cNvSpPr>
            <p:nvPr/>
          </p:nvSpPr>
          <p:spPr bwMode="auto">
            <a:xfrm>
              <a:off x="1492" y="2863"/>
              <a:ext cx="0" cy="133"/>
            </a:xfrm>
            <a:prstGeom prst="line">
              <a:avLst/>
            </a:prstGeom>
            <a:noFill/>
            <a:ln w="38100">
              <a:solidFill>
                <a:srgbClr val="000000"/>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1400">
                <a:solidFill>
                  <a:srgbClr val="000000"/>
                </a:solidFill>
                <a:ea typeface="HGP創英角ｺﾞｼｯｸUB" charset="0"/>
              </a:endParaRPr>
            </a:p>
          </p:txBody>
        </p:sp>
        <p:sp>
          <p:nvSpPr>
            <p:cNvPr id="22" name="Line 19"/>
            <p:cNvSpPr>
              <a:spLocks noChangeShapeType="1"/>
            </p:cNvSpPr>
            <p:nvPr/>
          </p:nvSpPr>
          <p:spPr bwMode="auto">
            <a:xfrm>
              <a:off x="1865" y="2863"/>
              <a:ext cx="0" cy="133"/>
            </a:xfrm>
            <a:prstGeom prst="line">
              <a:avLst/>
            </a:prstGeom>
            <a:noFill/>
            <a:ln w="38100">
              <a:solidFill>
                <a:srgbClr val="000000"/>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1400">
                <a:solidFill>
                  <a:srgbClr val="000000"/>
                </a:solidFill>
                <a:ea typeface="HGP創英角ｺﾞｼｯｸUB" charset="0"/>
              </a:endParaRPr>
            </a:p>
          </p:txBody>
        </p:sp>
        <p:sp>
          <p:nvSpPr>
            <p:cNvPr id="23" name="Line 20"/>
            <p:cNvSpPr>
              <a:spLocks noChangeShapeType="1"/>
            </p:cNvSpPr>
            <p:nvPr/>
          </p:nvSpPr>
          <p:spPr bwMode="auto">
            <a:xfrm>
              <a:off x="2238" y="2863"/>
              <a:ext cx="0" cy="133"/>
            </a:xfrm>
            <a:prstGeom prst="line">
              <a:avLst/>
            </a:prstGeom>
            <a:noFill/>
            <a:ln w="38100">
              <a:solidFill>
                <a:srgbClr val="000000"/>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1400">
                <a:solidFill>
                  <a:srgbClr val="000000"/>
                </a:solidFill>
                <a:ea typeface="HGP創英角ｺﾞｼｯｸUB" charset="0"/>
              </a:endParaRPr>
            </a:p>
          </p:txBody>
        </p:sp>
        <p:sp>
          <p:nvSpPr>
            <p:cNvPr id="24" name="Line 21"/>
            <p:cNvSpPr>
              <a:spLocks noChangeShapeType="1"/>
            </p:cNvSpPr>
            <p:nvPr/>
          </p:nvSpPr>
          <p:spPr bwMode="auto">
            <a:xfrm>
              <a:off x="2611" y="2863"/>
              <a:ext cx="0" cy="133"/>
            </a:xfrm>
            <a:prstGeom prst="line">
              <a:avLst/>
            </a:prstGeom>
            <a:noFill/>
            <a:ln w="38100">
              <a:solidFill>
                <a:srgbClr val="000000"/>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1400">
                <a:solidFill>
                  <a:srgbClr val="000000"/>
                </a:solidFill>
                <a:ea typeface="HGP創英角ｺﾞｼｯｸUB" charset="0"/>
              </a:endParaRPr>
            </a:p>
          </p:txBody>
        </p:sp>
        <p:sp>
          <p:nvSpPr>
            <p:cNvPr id="25" name="Line 22"/>
            <p:cNvSpPr>
              <a:spLocks noChangeShapeType="1"/>
            </p:cNvSpPr>
            <p:nvPr/>
          </p:nvSpPr>
          <p:spPr bwMode="auto">
            <a:xfrm>
              <a:off x="2984" y="2863"/>
              <a:ext cx="0" cy="133"/>
            </a:xfrm>
            <a:prstGeom prst="line">
              <a:avLst/>
            </a:prstGeom>
            <a:noFill/>
            <a:ln w="38100">
              <a:solidFill>
                <a:srgbClr val="000000"/>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1400">
                <a:solidFill>
                  <a:srgbClr val="000000"/>
                </a:solidFill>
                <a:ea typeface="HGP創英角ｺﾞｼｯｸUB" charset="0"/>
              </a:endParaRPr>
            </a:p>
          </p:txBody>
        </p:sp>
        <p:sp>
          <p:nvSpPr>
            <p:cNvPr id="26" name="Line 23"/>
            <p:cNvSpPr>
              <a:spLocks noChangeShapeType="1"/>
            </p:cNvSpPr>
            <p:nvPr/>
          </p:nvSpPr>
          <p:spPr bwMode="auto">
            <a:xfrm>
              <a:off x="3357" y="2863"/>
              <a:ext cx="0" cy="133"/>
            </a:xfrm>
            <a:prstGeom prst="line">
              <a:avLst/>
            </a:prstGeom>
            <a:noFill/>
            <a:ln w="38100">
              <a:solidFill>
                <a:srgbClr val="000000"/>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1400">
                <a:solidFill>
                  <a:srgbClr val="000000"/>
                </a:solidFill>
                <a:ea typeface="HGP創英角ｺﾞｼｯｸUB" charset="0"/>
              </a:endParaRPr>
            </a:p>
          </p:txBody>
        </p:sp>
        <p:sp>
          <p:nvSpPr>
            <p:cNvPr id="27" name="Line 24"/>
            <p:cNvSpPr>
              <a:spLocks noChangeShapeType="1"/>
            </p:cNvSpPr>
            <p:nvPr/>
          </p:nvSpPr>
          <p:spPr bwMode="auto">
            <a:xfrm>
              <a:off x="3730" y="2863"/>
              <a:ext cx="0" cy="133"/>
            </a:xfrm>
            <a:prstGeom prst="line">
              <a:avLst/>
            </a:prstGeom>
            <a:noFill/>
            <a:ln w="38100">
              <a:solidFill>
                <a:srgbClr val="000000"/>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1400">
                <a:solidFill>
                  <a:srgbClr val="000000"/>
                </a:solidFill>
                <a:ea typeface="HGP創英角ｺﾞｼｯｸUB" charset="0"/>
              </a:endParaRPr>
            </a:p>
          </p:txBody>
        </p:sp>
        <p:sp>
          <p:nvSpPr>
            <p:cNvPr id="28" name="Line 25"/>
            <p:cNvSpPr>
              <a:spLocks noChangeShapeType="1"/>
            </p:cNvSpPr>
            <p:nvPr/>
          </p:nvSpPr>
          <p:spPr bwMode="auto">
            <a:xfrm>
              <a:off x="4103" y="2863"/>
              <a:ext cx="0" cy="133"/>
            </a:xfrm>
            <a:prstGeom prst="line">
              <a:avLst/>
            </a:prstGeom>
            <a:noFill/>
            <a:ln w="38100">
              <a:solidFill>
                <a:srgbClr val="000000"/>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1400">
                <a:solidFill>
                  <a:srgbClr val="000000"/>
                </a:solidFill>
                <a:ea typeface="HGP創英角ｺﾞｼｯｸUB" charset="0"/>
              </a:endParaRPr>
            </a:p>
          </p:txBody>
        </p:sp>
        <p:sp>
          <p:nvSpPr>
            <p:cNvPr id="29" name="Line 26"/>
            <p:cNvSpPr>
              <a:spLocks noChangeShapeType="1"/>
            </p:cNvSpPr>
            <p:nvPr/>
          </p:nvSpPr>
          <p:spPr bwMode="auto">
            <a:xfrm>
              <a:off x="4476" y="2863"/>
              <a:ext cx="0" cy="133"/>
            </a:xfrm>
            <a:prstGeom prst="line">
              <a:avLst/>
            </a:prstGeom>
            <a:noFill/>
            <a:ln w="38100">
              <a:solidFill>
                <a:srgbClr val="000000"/>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1400">
                <a:solidFill>
                  <a:srgbClr val="000000"/>
                </a:solidFill>
                <a:ea typeface="HGP創英角ｺﾞｼｯｸUB" charset="0"/>
              </a:endParaRPr>
            </a:p>
          </p:txBody>
        </p:sp>
        <p:sp>
          <p:nvSpPr>
            <p:cNvPr id="30" name="Line 27"/>
            <p:cNvSpPr>
              <a:spLocks noChangeShapeType="1"/>
            </p:cNvSpPr>
            <p:nvPr/>
          </p:nvSpPr>
          <p:spPr bwMode="auto">
            <a:xfrm>
              <a:off x="4850" y="2863"/>
              <a:ext cx="0" cy="133"/>
            </a:xfrm>
            <a:prstGeom prst="line">
              <a:avLst/>
            </a:prstGeom>
            <a:noFill/>
            <a:ln w="38100">
              <a:solidFill>
                <a:srgbClr val="000000"/>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1400">
                <a:solidFill>
                  <a:srgbClr val="000000"/>
                </a:solidFill>
                <a:ea typeface="HGP創英角ｺﾞｼｯｸUB" charset="0"/>
              </a:endParaRPr>
            </a:p>
          </p:txBody>
        </p:sp>
      </p:grpSp>
      <p:sp>
        <p:nvSpPr>
          <p:cNvPr id="31" name="Line 32"/>
          <p:cNvSpPr>
            <a:spLocks noChangeShapeType="1"/>
          </p:cNvSpPr>
          <p:nvPr/>
        </p:nvSpPr>
        <p:spPr bwMode="auto">
          <a:xfrm>
            <a:off x="2763838" y="2333894"/>
            <a:ext cx="1874837"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1400">
              <a:solidFill>
                <a:srgbClr val="000000"/>
              </a:solidFill>
              <a:ea typeface="HGP創英角ｺﾞｼｯｸUB" charset="0"/>
            </a:endParaRPr>
          </a:p>
        </p:txBody>
      </p:sp>
      <p:sp>
        <p:nvSpPr>
          <p:cNvPr id="32" name="Line 33"/>
          <p:cNvSpPr>
            <a:spLocks noChangeShapeType="1"/>
          </p:cNvSpPr>
          <p:nvPr/>
        </p:nvSpPr>
        <p:spPr bwMode="auto">
          <a:xfrm>
            <a:off x="3148013" y="3037157"/>
            <a:ext cx="2551112"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lIns="0" tIns="0" rIns="0" bIns="0">
            <a:spAutoFit/>
          </a:bodyPr>
          <a:lstStyle/>
          <a:p>
            <a:pPr fontAlgn="base">
              <a:spcBef>
                <a:spcPct val="0"/>
              </a:spcBef>
              <a:spcAft>
                <a:spcPct val="0"/>
              </a:spcAft>
            </a:pPr>
            <a:endParaRPr lang="ja-JP" altLang="en-US" sz="1400">
              <a:solidFill>
                <a:srgbClr val="000000"/>
              </a:solidFill>
              <a:ea typeface="HGP創英角ｺﾞｼｯｸUB" charset="0"/>
            </a:endParaRPr>
          </a:p>
        </p:txBody>
      </p:sp>
      <p:sp>
        <p:nvSpPr>
          <p:cNvPr id="33" name="Line 34"/>
          <p:cNvSpPr>
            <a:spLocks noChangeShapeType="1"/>
          </p:cNvSpPr>
          <p:nvPr/>
        </p:nvSpPr>
        <p:spPr bwMode="auto">
          <a:xfrm>
            <a:off x="3714750" y="3742007"/>
            <a:ext cx="2725738"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lIns="0" tIns="0" rIns="0" bIns="0">
            <a:spAutoFit/>
          </a:bodyPr>
          <a:lstStyle/>
          <a:p>
            <a:pPr fontAlgn="base">
              <a:spcBef>
                <a:spcPct val="0"/>
              </a:spcBef>
              <a:spcAft>
                <a:spcPct val="0"/>
              </a:spcAft>
            </a:pPr>
            <a:endParaRPr lang="ja-JP" altLang="en-US" sz="1400">
              <a:solidFill>
                <a:srgbClr val="000000"/>
              </a:solidFill>
              <a:ea typeface="HGP創英角ｺﾞｼｯｸUB" charset="0"/>
            </a:endParaRPr>
          </a:p>
        </p:txBody>
      </p:sp>
      <p:sp>
        <p:nvSpPr>
          <p:cNvPr id="34" name="Oval 17"/>
          <p:cNvSpPr>
            <a:spLocks noChangeArrowheads="1"/>
          </p:cNvSpPr>
          <p:nvPr/>
        </p:nvSpPr>
        <p:spPr bwMode="auto">
          <a:xfrm>
            <a:off x="2535238" y="1519507"/>
            <a:ext cx="219075" cy="219075"/>
          </a:xfrm>
          <a:prstGeom prst="ellipse">
            <a:avLst/>
          </a:prstGeom>
          <a:gradFill rotWithShape="1">
            <a:gsLst>
              <a:gs pos="0">
                <a:srgbClr val="FFEDED"/>
              </a:gs>
              <a:gs pos="100000">
                <a:srgbClr val="FF5050"/>
              </a:gs>
            </a:gsLst>
            <a:path path="shape">
              <a:fillToRect l="50000" t="50000" r="50000" b="50000"/>
            </a:path>
          </a:gradFill>
          <a:ln w="9525">
            <a:solidFill>
              <a:srgbClr val="FF0000"/>
            </a:solidFill>
            <a:round/>
            <a:headEnd/>
            <a:tailEnd/>
          </a:ln>
        </p:spPr>
        <p:txBody>
          <a:bodyPr wrap="none" lIns="0" tIns="0" rIns="0" bIns="0" anchor="ctr">
            <a:spAutoFit/>
          </a:bodyPr>
          <a:lstStyle/>
          <a:p>
            <a:pPr fontAlgn="base">
              <a:spcBef>
                <a:spcPct val="0"/>
              </a:spcBef>
              <a:spcAft>
                <a:spcPct val="0"/>
              </a:spcAft>
            </a:pPr>
            <a:endParaRPr lang="ja-JP" altLang="en-US" sz="1400">
              <a:solidFill>
                <a:srgbClr val="000000"/>
              </a:solidFill>
              <a:ea typeface="HGP創英角ｺﾞｼｯｸUB" charset="0"/>
            </a:endParaRPr>
          </a:p>
        </p:txBody>
      </p:sp>
      <p:sp>
        <p:nvSpPr>
          <p:cNvPr id="35" name="Oval 29"/>
          <p:cNvSpPr>
            <a:spLocks noChangeArrowheads="1"/>
          </p:cNvSpPr>
          <p:nvPr/>
        </p:nvSpPr>
        <p:spPr bwMode="auto">
          <a:xfrm>
            <a:off x="3273425" y="2222769"/>
            <a:ext cx="219075" cy="219075"/>
          </a:xfrm>
          <a:prstGeom prst="ellipse">
            <a:avLst/>
          </a:prstGeom>
          <a:gradFill rotWithShape="1">
            <a:gsLst>
              <a:gs pos="0">
                <a:srgbClr val="FFEDED"/>
              </a:gs>
              <a:gs pos="100000">
                <a:srgbClr val="FF5050"/>
              </a:gs>
            </a:gsLst>
            <a:path path="shape">
              <a:fillToRect l="50000" t="50000" r="50000" b="50000"/>
            </a:path>
          </a:gradFill>
          <a:ln w="9525">
            <a:solidFill>
              <a:srgbClr val="FF0000"/>
            </a:solidFill>
            <a:round/>
            <a:headEnd/>
            <a:tailEnd/>
          </a:ln>
        </p:spPr>
        <p:txBody>
          <a:bodyPr wrap="none" lIns="0" tIns="0" rIns="0" bIns="0" anchor="ctr">
            <a:spAutoFit/>
          </a:bodyPr>
          <a:lstStyle/>
          <a:p>
            <a:pPr fontAlgn="base">
              <a:spcBef>
                <a:spcPct val="0"/>
              </a:spcBef>
              <a:spcAft>
                <a:spcPct val="0"/>
              </a:spcAft>
            </a:pPr>
            <a:endParaRPr lang="ja-JP" altLang="en-US" sz="1400">
              <a:solidFill>
                <a:srgbClr val="000000"/>
              </a:solidFill>
              <a:ea typeface="HGP創英角ｺﾞｼｯｸUB" charset="0"/>
            </a:endParaRPr>
          </a:p>
        </p:txBody>
      </p:sp>
      <p:sp>
        <p:nvSpPr>
          <p:cNvPr id="36" name="Oval 30"/>
          <p:cNvSpPr>
            <a:spLocks noChangeArrowheads="1"/>
          </p:cNvSpPr>
          <p:nvPr/>
        </p:nvSpPr>
        <p:spPr bwMode="auto">
          <a:xfrm>
            <a:off x="3946525" y="2927619"/>
            <a:ext cx="219075" cy="219075"/>
          </a:xfrm>
          <a:prstGeom prst="ellipse">
            <a:avLst/>
          </a:prstGeom>
          <a:gradFill rotWithShape="1">
            <a:gsLst>
              <a:gs pos="0">
                <a:srgbClr val="FFEDED"/>
              </a:gs>
              <a:gs pos="100000">
                <a:srgbClr val="FF5050"/>
              </a:gs>
            </a:gsLst>
            <a:path path="shape">
              <a:fillToRect l="50000" t="50000" r="50000" b="50000"/>
            </a:path>
          </a:gradFill>
          <a:ln w="9525">
            <a:solidFill>
              <a:srgbClr val="FF0000"/>
            </a:solidFill>
            <a:round/>
            <a:headEnd/>
            <a:tailEnd/>
          </a:ln>
        </p:spPr>
        <p:txBody>
          <a:bodyPr wrap="none" lIns="0" tIns="0" rIns="0" bIns="0" anchor="ctr">
            <a:spAutoFit/>
          </a:bodyPr>
          <a:lstStyle/>
          <a:p>
            <a:pPr fontAlgn="base">
              <a:spcBef>
                <a:spcPct val="0"/>
              </a:spcBef>
              <a:spcAft>
                <a:spcPct val="0"/>
              </a:spcAft>
            </a:pPr>
            <a:endParaRPr lang="ja-JP" altLang="en-US" sz="1400">
              <a:solidFill>
                <a:srgbClr val="000000"/>
              </a:solidFill>
              <a:ea typeface="HGP創英角ｺﾞｼｯｸUB" charset="0"/>
            </a:endParaRPr>
          </a:p>
        </p:txBody>
      </p:sp>
      <p:sp>
        <p:nvSpPr>
          <p:cNvPr id="37" name="Oval 31"/>
          <p:cNvSpPr>
            <a:spLocks noChangeArrowheads="1"/>
          </p:cNvSpPr>
          <p:nvPr/>
        </p:nvSpPr>
        <p:spPr bwMode="auto">
          <a:xfrm>
            <a:off x="5443538" y="3632469"/>
            <a:ext cx="219075" cy="219075"/>
          </a:xfrm>
          <a:prstGeom prst="ellipse">
            <a:avLst/>
          </a:prstGeom>
          <a:gradFill rotWithShape="1">
            <a:gsLst>
              <a:gs pos="0">
                <a:srgbClr val="FFEDED"/>
              </a:gs>
              <a:gs pos="100000">
                <a:srgbClr val="FF5050"/>
              </a:gs>
            </a:gsLst>
            <a:path path="shape">
              <a:fillToRect l="50000" t="50000" r="50000" b="50000"/>
            </a:path>
          </a:gradFill>
          <a:ln w="9525">
            <a:solidFill>
              <a:srgbClr val="FF0000"/>
            </a:solidFill>
            <a:round/>
            <a:headEnd/>
            <a:tailEnd/>
          </a:ln>
        </p:spPr>
        <p:txBody>
          <a:bodyPr wrap="none" lIns="0" tIns="0" rIns="0" bIns="0" anchor="ctr">
            <a:spAutoFit/>
          </a:bodyPr>
          <a:lstStyle/>
          <a:p>
            <a:pPr fontAlgn="base">
              <a:spcBef>
                <a:spcPct val="0"/>
              </a:spcBef>
              <a:spcAft>
                <a:spcPct val="0"/>
              </a:spcAft>
            </a:pPr>
            <a:endParaRPr lang="ja-JP" altLang="en-US" sz="1400">
              <a:solidFill>
                <a:srgbClr val="000000"/>
              </a:solidFill>
              <a:ea typeface="HGP創英角ｺﾞｼｯｸUB" charset="0"/>
            </a:endParaRPr>
          </a:p>
        </p:txBody>
      </p:sp>
      <p:sp>
        <p:nvSpPr>
          <p:cNvPr id="38" name="Text Box 47"/>
          <p:cNvSpPr txBox="1">
            <a:spLocks noChangeArrowheads="1"/>
          </p:cNvSpPr>
          <p:nvPr/>
        </p:nvSpPr>
        <p:spPr bwMode="auto">
          <a:xfrm>
            <a:off x="4189760" y="4692919"/>
            <a:ext cx="107721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fontAlgn="base">
              <a:spcBef>
                <a:spcPct val="0"/>
              </a:spcBef>
              <a:spcAft>
                <a:spcPct val="0"/>
              </a:spcAft>
            </a:pPr>
            <a:r>
              <a:rPr lang="ja-JP" altLang="en-US" sz="1800" b="1">
                <a:solidFill>
                  <a:srgbClr val="000000"/>
                </a:solidFill>
                <a:latin typeface="+mj-ea"/>
                <a:ea typeface="+mj-ea"/>
              </a:rPr>
              <a:t>ハザード比</a:t>
            </a:r>
          </a:p>
        </p:txBody>
      </p:sp>
      <p:sp>
        <p:nvSpPr>
          <p:cNvPr id="39" name="Text Box 48"/>
          <p:cNvSpPr txBox="1">
            <a:spLocks noChangeArrowheads="1"/>
          </p:cNvSpPr>
          <p:nvPr/>
        </p:nvSpPr>
        <p:spPr bwMode="auto">
          <a:xfrm>
            <a:off x="2007621" y="4235719"/>
            <a:ext cx="11702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fontAlgn="base">
              <a:spcBef>
                <a:spcPct val="0"/>
              </a:spcBef>
              <a:spcAft>
                <a:spcPct val="0"/>
              </a:spcAft>
            </a:pPr>
            <a:r>
              <a:rPr lang="en-US" altLang="ja-JP" sz="1800" b="1">
                <a:solidFill>
                  <a:srgbClr val="000000"/>
                </a:solidFill>
                <a:latin typeface="+mj-ea"/>
                <a:ea typeface="+mj-ea"/>
              </a:rPr>
              <a:t>0</a:t>
            </a:r>
          </a:p>
        </p:txBody>
      </p:sp>
      <p:sp>
        <p:nvSpPr>
          <p:cNvPr id="40" name="Text Box 49"/>
          <p:cNvSpPr txBox="1">
            <a:spLocks noChangeArrowheads="1"/>
          </p:cNvSpPr>
          <p:nvPr/>
        </p:nvSpPr>
        <p:spPr bwMode="auto">
          <a:xfrm>
            <a:off x="2599759" y="4235719"/>
            <a:ext cx="11702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fontAlgn="base">
              <a:spcBef>
                <a:spcPct val="0"/>
              </a:spcBef>
              <a:spcAft>
                <a:spcPct val="0"/>
              </a:spcAft>
            </a:pPr>
            <a:r>
              <a:rPr lang="en-US" altLang="ja-JP" sz="1800" b="1">
                <a:solidFill>
                  <a:srgbClr val="000000"/>
                </a:solidFill>
                <a:latin typeface="+mj-ea"/>
                <a:ea typeface="+mj-ea"/>
              </a:rPr>
              <a:t>1</a:t>
            </a:r>
          </a:p>
        </p:txBody>
      </p:sp>
      <p:sp>
        <p:nvSpPr>
          <p:cNvPr id="41" name="Text Box 50"/>
          <p:cNvSpPr txBox="1">
            <a:spLocks noChangeArrowheads="1"/>
          </p:cNvSpPr>
          <p:nvPr/>
        </p:nvSpPr>
        <p:spPr bwMode="auto">
          <a:xfrm>
            <a:off x="3191896" y="4235719"/>
            <a:ext cx="11702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fontAlgn="base">
              <a:spcBef>
                <a:spcPct val="0"/>
              </a:spcBef>
              <a:spcAft>
                <a:spcPct val="0"/>
              </a:spcAft>
            </a:pPr>
            <a:r>
              <a:rPr lang="en-US" altLang="ja-JP" sz="1800" b="1">
                <a:solidFill>
                  <a:srgbClr val="000000"/>
                </a:solidFill>
                <a:latin typeface="+mj-ea"/>
                <a:ea typeface="+mj-ea"/>
              </a:rPr>
              <a:t>2</a:t>
            </a:r>
          </a:p>
        </p:txBody>
      </p:sp>
      <p:sp>
        <p:nvSpPr>
          <p:cNvPr id="42" name="Text Box 51"/>
          <p:cNvSpPr txBox="1">
            <a:spLocks noChangeArrowheads="1"/>
          </p:cNvSpPr>
          <p:nvPr/>
        </p:nvSpPr>
        <p:spPr bwMode="auto">
          <a:xfrm>
            <a:off x="3784034" y="4235719"/>
            <a:ext cx="11702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fontAlgn="base">
              <a:spcBef>
                <a:spcPct val="0"/>
              </a:spcBef>
              <a:spcAft>
                <a:spcPct val="0"/>
              </a:spcAft>
            </a:pPr>
            <a:r>
              <a:rPr lang="en-US" altLang="ja-JP" sz="1800" b="1">
                <a:solidFill>
                  <a:srgbClr val="000000"/>
                </a:solidFill>
                <a:latin typeface="+mj-ea"/>
                <a:ea typeface="+mj-ea"/>
              </a:rPr>
              <a:t>3</a:t>
            </a:r>
          </a:p>
        </p:txBody>
      </p:sp>
      <p:sp>
        <p:nvSpPr>
          <p:cNvPr id="43" name="Text Box 52"/>
          <p:cNvSpPr txBox="1">
            <a:spLocks noChangeArrowheads="1"/>
          </p:cNvSpPr>
          <p:nvPr/>
        </p:nvSpPr>
        <p:spPr bwMode="auto">
          <a:xfrm>
            <a:off x="4376171" y="4235719"/>
            <a:ext cx="11702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fontAlgn="base">
              <a:spcBef>
                <a:spcPct val="0"/>
              </a:spcBef>
              <a:spcAft>
                <a:spcPct val="0"/>
              </a:spcAft>
            </a:pPr>
            <a:r>
              <a:rPr lang="en-US" altLang="ja-JP" sz="1800" b="1">
                <a:solidFill>
                  <a:srgbClr val="000000"/>
                </a:solidFill>
                <a:latin typeface="+mj-ea"/>
                <a:ea typeface="+mj-ea"/>
              </a:rPr>
              <a:t>4</a:t>
            </a:r>
          </a:p>
        </p:txBody>
      </p:sp>
      <p:sp>
        <p:nvSpPr>
          <p:cNvPr id="44" name="Text Box 53"/>
          <p:cNvSpPr txBox="1">
            <a:spLocks noChangeArrowheads="1"/>
          </p:cNvSpPr>
          <p:nvPr/>
        </p:nvSpPr>
        <p:spPr bwMode="auto">
          <a:xfrm>
            <a:off x="4968309" y="4235719"/>
            <a:ext cx="11702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fontAlgn="base">
              <a:spcBef>
                <a:spcPct val="0"/>
              </a:spcBef>
              <a:spcAft>
                <a:spcPct val="0"/>
              </a:spcAft>
            </a:pPr>
            <a:r>
              <a:rPr lang="en-US" altLang="ja-JP" sz="1800" b="1">
                <a:solidFill>
                  <a:srgbClr val="000000"/>
                </a:solidFill>
                <a:latin typeface="+mj-ea"/>
                <a:ea typeface="+mj-ea"/>
              </a:rPr>
              <a:t>5</a:t>
            </a:r>
          </a:p>
        </p:txBody>
      </p:sp>
      <p:sp>
        <p:nvSpPr>
          <p:cNvPr id="45" name="Text Box 54"/>
          <p:cNvSpPr txBox="1">
            <a:spLocks noChangeArrowheads="1"/>
          </p:cNvSpPr>
          <p:nvPr/>
        </p:nvSpPr>
        <p:spPr bwMode="auto">
          <a:xfrm>
            <a:off x="5560446" y="4235719"/>
            <a:ext cx="11702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fontAlgn="base">
              <a:spcBef>
                <a:spcPct val="0"/>
              </a:spcBef>
              <a:spcAft>
                <a:spcPct val="0"/>
              </a:spcAft>
            </a:pPr>
            <a:r>
              <a:rPr lang="en-US" altLang="ja-JP" sz="1800" b="1">
                <a:solidFill>
                  <a:srgbClr val="000000"/>
                </a:solidFill>
                <a:latin typeface="+mj-ea"/>
                <a:ea typeface="+mj-ea"/>
              </a:rPr>
              <a:t>6</a:t>
            </a:r>
          </a:p>
        </p:txBody>
      </p:sp>
      <p:sp>
        <p:nvSpPr>
          <p:cNvPr id="46" name="Text Box 55"/>
          <p:cNvSpPr txBox="1">
            <a:spLocks noChangeArrowheads="1"/>
          </p:cNvSpPr>
          <p:nvPr/>
        </p:nvSpPr>
        <p:spPr bwMode="auto">
          <a:xfrm>
            <a:off x="6687006" y="4235719"/>
            <a:ext cx="23403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fontAlgn="base">
              <a:spcBef>
                <a:spcPct val="0"/>
              </a:spcBef>
              <a:spcAft>
                <a:spcPct val="0"/>
              </a:spcAft>
            </a:pPr>
            <a:r>
              <a:rPr lang="en-US" altLang="ja-JP" sz="1800" b="1">
                <a:solidFill>
                  <a:srgbClr val="000000"/>
                </a:solidFill>
                <a:latin typeface="+mj-ea"/>
                <a:ea typeface="+mj-ea"/>
              </a:rPr>
              <a:t>12</a:t>
            </a:r>
          </a:p>
        </p:txBody>
      </p:sp>
      <p:sp>
        <p:nvSpPr>
          <p:cNvPr id="47" name="Text Box 56"/>
          <p:cNvSpPr txBox="1">
            <a:spLocks noChangeArrowheads="1"/>
          </p:cNvSpPr>
          <p:nvPr/>
        </p:nvSpPr>
        <p:spPr bwMode="auto">
          <a:xfrm>
            <a:off x="7279143" y="4235719"/>
            <a:ext cx="23403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fontAlgn="base">
              <a:spcBef>
                <a:spcPct val="0"/>
              </a:spcBef>
              <a:spcAft>
                <a:spcPct val="0"/>
              </a:spcAft>
            </a:pPr>
            <a:r>
              <a:rPr lang="en-US" altLang="ja-JP" sz="1800" b="1">
                <a:solidFill>
                  <a:srgbClr val="000000"/>
                </a:solidFill>
                <a:latin typeface="+mj-ea"/>
                <a:ea typeface="+mj-ea"/>
              </a:rPr>
              <a:t>13</a:t>
            </a:r>
          </a:p>
        </p:txBody>
      </p:sp>
      <p:sp>
        <p:nvSpPr>
          <p:cNvPr id="48" name="Text Box 57"/>
          <p:cNvSpPr txBox="1">
            <a:spLocks noChangeArrowheads="1"/>
          </p:cNvSpPr>
          <p:nvPr/>
        </p:nvSpPr>
        <p:spPr bwMode="auto">
          <a:xfrm>
            <a:off x="6152584" y="4235719"/>
            <a:ext cx="11702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fontAlgn="base">
              <a:spcBef>
                <a:spcPct val="0"/>
              </a:spcBef>
              <a:spcAft>
                <a:spcPct val="0"/>
              </a:spcAft>
            </a:pPr>
            <a:r>
              <a:rPr lang="en-US" altLang="ja-JP" sz="1800" b="1">
                <a:solidFill>
                  <a:srgbClr val="000000"/>
                </a:solidFill>
                <a:latin typeface="+mj-ea"/>
                <a:ea typeface="+mj-ea"/>
              </a:rPr>
              <a:t>7</a:t>
            </a:r>
          </a:p>
        </p:txBody>
      </p:sp>
      <p:sp>
        <p:nvSpPr>
          <p:cNvPr id="49" name="Line 58"/>
          <p:cNvSpPr>
            <a:spLocks noChangeShapeType="1"/>
          </p:cNvSpPr>
          <p:nvPr/>
        </p:nvSpPr>
        <p:spPr bwMode="auto">
          <a:xfrm flipH="1">
            <a:off x="6383338" y="3992832"/>
            <a:ext cx="123825" cy="214312"/>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1400">
              <a:solidFill>
                <a:srgbClr val="000000"/>
              </a:solidFill>
              <a:ea typeface="HGP創英角ｺﾞｼｯｸUB" charset="0"/>
            </a:endParaRPr>
          </a:p>
        </p:txBody>
      </p:sp>
      <p:sp>
        <p:nvSpPr>
          <p:cNvPr id="50" name="Line 59"/>
          <p:cNvSpPr>
            <a:spLocks noChangeShapeType="1"/>
          </p:cNvSpPr>
          <p:nvPr/>
        </p:nvSpPr>
        <p:spPr bwMode="auto">
          <a:xfrm flipH="1">
            <a:off x="6472238" y="3992832"/>
            <a:ext cx="123825" cy="214312"/>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1400">
              <a:solidFill>
                <a:srgbClr val="000000"/>
              </a:solidFill>
              <a:ea typeface="HGP創英角ｺﾞｼｯｸUB" charset="0"/>
            </a:endParaRPr>
          </a:p>
        </p:txBody>
      </p:sp>
      <p:sp>
        <p:nvSpPr>
          <p:cNvPr id="51" name="Line 62"/>
          <p:cNvSpPr>
            <a:spLocks noChangeShapeType="1"/>
          </p:cNvSpPr>
          <p:nvPr/>
        </p:nvSpPr>
        <p:spPr bwMode="auto">
          <a:xfrm>
            <a:off x="6534150" y="4094432"/>
            <a:ext cx="873125"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lIns="0" tIns="0" rIns="0" bIns="0">
            <a:spAutoFit/>
          </a:bodyPr>
          <a:lstStyle/>
          <a:p>
            <a:pPr fontAlgn="base">
              <a:spcBef>
                <a:spcPct val="0"/>
              </a:spcBef>
              <a:spcAft>
                <a:spcPct val="0"/>
              </a:spcAft>
            </a:pPr>
            <a:endParaRPr lang="ja-JP" altLang="en-US" sz="1400">
              <a:solidFill>
                <a:srgbClr val="000000"/>
              </a:solidFill>
              <a:ea typeface="HGP創英角ｺﾞｼｯｸUB" charset="0"/>
            </a:endParaRPr>
          </a:p>
        </p:txBody>
      </p:sp>
      <p:sp>
        <p:nvSpPr>
          <p:cNvPr id="52" name="Line 63"/>
          <p:cNvSpPr>
            <a:spLocks noChangeShapeType="1"/>
          </p:cNvSpPr>
          <p:nvPr/>
        </p:nvSpPr>
        <p:spPr bwMode="auto">
          <a:xfrm>
            <a:off x="6534150" y="3742007"/>
            <a:ext cx="582613"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lIns="0" tIns="0" rIns="0" bIns="0">
            <a:spAutoFit/>
          </a:bodyPr>
          <a:lstStyle/>
          <a:p>
            <a:pPr fontAlgn="base">
              <a:spcBef>
                <a:spcPct val="0"/>
              </a:spcBef>
              <a:spcAft>
                <a:spcPct val="0"/>
              </a:spcAft>
            </a:pPr>
            <a:endParaRPr lang="ja-JP" altLang="en-US" sz="1400">
              <a:solidFill>
                <a:srgbClr val="000000"/>
              </a:solidFill>
              <a:ea typeface="HGP創英角ｺﾞｼｯｸUB" charset="0"/>
            </a:endParaRPr>
          </a:p>
        </p:txBody>
      </p:sp>
      <p:sp>
        <p:nvSpPr>
          <p:cNvPr id="53" name="Line 60"/>
          <p:cNvSpPr>
            <a:spLocks noChangeShapeType="1"/>
          </p:cNvSpPr>
          <p:nvPr/>
        </p:nvSpPr>
        <p:spPr bwMode="auto">
          <a:xfrm flipH="1">
            <a:off x="6383338" y="3635644"/>
            <a:ext cx="123825" cy="214313"/>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1400">
              <a:solidFill>
                <a:srgbClr val="000000"/>
              </a:solidFill>
              <a:ea typeface="HGP創英角ｺﾞｼｯｸUB" charset="0"/>
            </a:endParaRPr>
          </a:p>
        </p:txBody>
      </p:sp>
      <p:sp>
        <p:nvSpPr>
          <p:cNvPr id="54" name="Line 61"/>
          <p:cNvSpPr>
            <a:spLocks noChangeShapeType="1"/>
          </p:cNvSpPr>
          <p:nvPr/>
        </p:nvSpPr>
        <p:spPr bwMode="auto">
          <a:xfrm flipH="1">
            <a:off x="6472238" y="3635644"/>
            <a:ext cx="123825" cy="214313"/>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lIns="0" tIns="0" rIns="0" bIns="0">
            <a:spAutoFit/>
          </a:bodyPr>
          <a:lstStyle/>
          <a:p>
            <a:pPr fontAlgn="base">
              <a:spcBef>
                <a:spcPct val="0"/>
              </a:spcBef>
              <a:spcAft>
                <a:spcPct val="0"/>
              </a:spcAft>
            </a:pPr>
            <a:endParaRPr lang="ja-JP" altLang="en-US" sz="1400">
              <a:solidFill>
                <a:srgbClr val="000000"/>
              </a:solidFill>
              <a:ea typeface="HGP創英角ｺﾞｼｯｸUB" charset="0"/>
            </a:endParaRPr>
          </a:p>
        </p:txBody>
      </p:sp>
      <p:sp>
        <p:nvSpPr>
          <p:cNvPr id="55" name="Text Box 66"/>
          <p:cNvSpPr txBox="1">
            <a:spLocks noChangeArrowheads="1"/>
          </p:cNvSpPr>
          <p:nvPr/>
        </p:nvSpPr>
        <p:spPr bwMode="auto">
          <a:xfrm>
            <a:off x="6442797" y="6094682"/>
            <a:ext cx="2223366"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fontAlgn="base">
              <a:spcBef>
                <a:spcPct val="0"/>
              </a:spcBef>
              <a:spcAft>
                <a:spcPct val="0"/>
              </a:spcAft>
            </a:pPr>
            <a:r>
              <a:rPr lang="en-US" altLang="ja-JP" b="1" dirty="0">
                <a:solidFill>
                  <a:srgbClr val="000000"/>
                </a:solidFill>
                <a:latin typeface="ＭＳ Ｐゴシック 見出し"/>
                <a:ea typeface="+mj-ea"/>
              </a:rPr>
              <a:t>CKD</a:t>
            </a:r>
            <a:r>
              <a:rPr lang="ja-JP" altLang="en-US" b="1" dirty="0">
                <a:solidFill>
                  <a:srgbClr val="000000"/>
                </a:solidFill>
                <a:latin typeface="ＭＳ Ｐゴシック 見出し"/>
                <a:ea typeface="+mj-ea"/>
              </a:rPr>
              <a:t>診療ガイド</a:t>
            </a:r>
            <a:r>
              <a:rPr lang="en-US" altLang="ja-JP" b="1" dirty="0">
                <a:solidFill>
                  <a:srgbClr val="000000"/>
                </a:solidFill>
                <a:latin typeface="ＭＳ Ｐゴシック 見出し"/>
                <a:ea typeface="+mj-ea"/>
              </a:rPr>
              <a:t>2012</a:t>
            </a:r>
            <a:r>
              <a:rPr lang="ja-JP" altLang="en-US" b="1" dirty="0">
                <a:solidFill>
                  <a:srgbClr val="000000"/>
                </a:solidFill>
                <a:latin typeface="ＭＳ Ｐゴシック 見出し"/>
                <a:ea typeface="+mj-ea"/>
              </a:rPr>
              <a:t>　</a:t>
            </a:r>
            <a:r>
              <a:rPr lang="en-US" altLang="ja-JP" b="1" dirty="0">
                <a:solidFill>
                  <a:srgbClr val="000000"/>
                </a:solidFill>
                <a:latin typeface="ＭＳ Ｐゴシック 見出し"/>
                <a:ea typeface="+mj-ea"/>
              </a:rPr>
              <a:t>p.7</a:t>
            </a:r>
            <a:r>
              <a:rPr lang="ja-JP" altLang="en-US" b="1" dirty="0">
                <a:solidFill>
                  <a:srgbClr val="000000"/>
                </a:solidFill>
                <a:latin typeface="ＭＳ Ｐゴシック 見出し"/>
                <a:ea typeface="+mj-ea"/>
              </a:rPr>
              <a:t>　図</a:t>
            </a:r>
            <a:r>
              <a:rPr lang="en-US" altLang="ja-JP" b="1" dirty="0">
                <a:solidFill>
                  <a:srgbClr val="000000"/>
                </a:solidFill>
                <a:latin typeface="ＭＳ Ｐゴシック 見出し"/>
                <a:ea typeface="+mj-ea"/>
              </a:rPr>
              <a:t>3</a:t>
            </a:r>
          </a:p>
        </p:txBody>
      </p:sp>
      <p:sp>
        <p:nvSpPr>
          <p:cNvPr id="56" name="テキスト ボックス 55">
            <a:extLst>
              <a:ext uri="{FF2B5EF4-FFF2-40B4-BE49-F238E27FC236}">
                <a16:creationId xmlns:a16="http://schemas.microsoft.com/office/drawing/2014/main" id="{4B2CD287-B3CB-4B5E-AD76-789BB561F6B6}"/>
              </a:ext>
            </a:extLst>
          </p:cNvPr>
          <p:cNvSpPr txBox="1"/>
          <p:nvPr/>
        </p:nvSpPr>
        <p:spPr>
          <a:xfrm>
            <a:off x="491035" y="561191"/>
            <a:ext cx="6620723" cy="307777"/>
          </a:xfrm>
          <a:prstGeom prst="rect">
            <a:avLst/>
          </a:prstGeom>
          <a:noFill/>
        </p:spPr>
        <p:txBody>
          <a:bodyPr wrap="none" rtlCol="0">
            <a:spAutoFit/>
          </a:bodyPr>
          <a:lstStyle/>
          <a:p>
            <a:pPr fontAlgn="base">
              <a:spcBef>
                <a:spcPct val="0"/>
              </a:spcBef>
              <a:spcAft>
                <a:spcPct val="0"/>
              </a:spcAft>
            </a:pPr>
            <a:r>
              <a:rPr lang="en-US" altLang="ja-JP" sz="1400" b="1" dirty="0">
                <a:latin typeface="+mj-ea"/>
                <a:ea typeface="+mj-ea"/>
              </a:rPr>
              <a:t>(</a:t>
            </a:r>
            <a:r>
              <a:rPr lang="ja-JP" altLang="en-US" sz="1400" b="1" dirty="0">
                <a:latin typeface="+mj-ea"/>
                <a:ea typeface="+mj-ea"/>
              </a:rPr>
              <a:t>狭心症，心筋梗塞，うっ血性心不全，脳卒中，死亡の相対リスク</a:t>
            </a:r>
            <a:r>
              <a:rPr lang="en-US" altLang="ja-JP" sz="1400" b="1" dirty="0">
                <a:latin typeface="+mj-ea"/>
                <a:ea typeface="+mj-ea"/>
              </a:rPr>
              <a:t>)(</a:t>
            </a:r>
            <a:r>
              <a:rPr lang="ja-JP" altLang="en-US" sz="1400" b="1" dirty="0">
                <a:latin typeface="+mj-ea"/>
                <a:ea typeface="+mj-ea"/>
              </a:rPr>
              <a:t>宮城艮陵</a:t>
            </a:r>
            <a:r>
              <a:rPr lang="en-US" altLang="ja-JP" sz="1400" b="1" dirty="0">
                <a:latin typeface="+mj-ea"/>
                <a:ea typeface="+mj-ea"/>
              </a:rPr>
              <a:t>CKD</a:t>
            </a:r>
            <a:r>
              <a:rPr lang="ja-JP" altLang="en-US" sz="1400" b="1" dirty="0">
                <a:latin typeface="+mj-ea"/>
                <a:ea typeface="+mj-ea"/>
              </a:rPr>
              <a:t>研究</a:t>
            </a:r>
            <a:r>
              <a:rPr lang="en-US" altLang="ja-JP" sz="1400" b="1" dirty="0">
                <a:latin typeface="+mj-ea"/>
              </a:rPr>
              <a:t>)</a:t>
            </a:r>
            <a:r>
              <a:rPr lang="en-US" altLang="ja-JP" sz="1400" b="1" dirty="0">
                <a:solidFill>
                  <a:srgbClr val="FFFFFF"/>
                </a:solidFill>
                <a:latin typeface="+mj-ea"/>
                <a:ea typeface="+mj-ea"/>
              </a:rPr>
              <a:t>)</a:t>
            </a:r>
          </a:p>
        </p:txBody>
      </p:sp>
    </p:spTree>
    <p:extLst>
      <p:ext uri="{BB962C8B-B14F-4D97-AF65-F5344CB8AC3E}">
        <p14:creationId xmlns:p14="http://schemas.microsoft.com/office/powerpoint/2010/main" val="12166415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810C16DC-F102-4F51-90F4-F792B2B9778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624404" y="1504306"/>
            <a:ext cx="5426992" cy="3842842"/>
          </a:xfrm>
          <a:prstGeom prst="rect">
            <a:avLst/>
          </a:prstGeom>
        </p:spPr>
      </p:pic>
      <p:pic>
        <p:nvPicPr>
          <p:cNvPr id="2" name="図 1">
            <a:extLst>
              <a:ext uri="{FF2B5EF4-FFF2-40B4-BE49-F238E27FC236}">
                <a16:creationId xmlns:a16="http://schemas.microsoft.com/office/drawing/2014/main" id="{2E5E8874-01D1-4553-812D-32A345165E2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10235" y="3894269"/>
            <a:ext cx="4957865" cy="2632095"/>
          </a:xfrm>
          <a:prstGeom prst="rect">
            <a:avLst/>
          </a:prstGeom>
        </p:spPr>
      </p:pic>
      <p:sp>
        <p:nvSpPr>
          <p:cNvPr id="4" name="テキスト ボックス 3"/>
          <p:cNvSpPr txBox="1"/>
          <p:nvPr/>
        </p:nvSpPr>
        <p:spPr>
          <a:xfrm>
            <a:off x="234497" y="38139"/>
            <a:ext cx="2626040" cy="369332"/>
          </a:xfrm>
          <a:prstGeom prst="rect">
            <a:avLst/>
          </a:prstGeom>
          <a:noFill/>
        </p:spPr>
        <p:txBody>
          <a:bodyPr wrap="none" rtlCol="0">
            <a:spAutoFit/>
          </a:bodyPr>
          <a:lstStyle/>
          <a:p>
            <a:pPr algn="ctr" fontAlgn="base">
              <a:spcBef>
                <a:spcPct val="0"/>
              </a:spcBef>
              <a:spcAft>
                <a:spcPct val="0"/>
              </a:spcAft>
              <a:defRPr/>
            </a:pPr>
            <a:r>
              <a:rPr lang="ja-JP" altLang="en-US" b="1" dirty="0">
                <a:solidFill>
                  <a:srgbClr val="FFFFFF"/>
                </a:solidFill>
                <a:latin typeface="+mn-ea"/>
              </a:rPr>
              <a:t>腎臓病・透析医療の現状</a:t>
            </a:r>
          </a:p>
        </p:txBody>
      </p:sp>
      <p:grpSp>
        <p:nvGrpSpPr>
          <p:cNvPr id="5" name="グループ化 10"/>
          <p:cNvGrpSpPr>
            <a:grpSpLocks/>
          </p:cNvGrpSpPr>
          <p:nvPr/>
        </p:nvGrpSpPr>
        <p:grpSpPr bwMode="auto">
          <a:xfrm>
            <a:off x="453232" y="1086986"/>
            <a:ext cx="7569200" cy="2571176"/>
            <a:chOff x="252413" y="1170325"/>
            <a:chExt cx="7568980" cy="2570801"/>
          </a:xfrm>
        </p:grpSpPr>
        <p:pic>
          <p:nvPicPr>
            <p:cNvPr id="7" name="Picture 5" descr="http://www.geocities.jp/miyata_hosp/image/img_touseki.gif">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413" y="1834259"/>
              <a:ext cx="3003444" cy="19068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正方形/長方形 7">
              <a:extLst>
                <a:ext uri="{FF2B5EF4-FFF2-40B4-BE49-F238E27FC236}">
                  <a16:creationId xmlns:a16="http://schemas.microsoft.com/office/drawing/2014/main" id="{4F44472B-975D-4ADD-B52F-C8B5BC09F5D9}"/>
                </a:ext>
              </a:extLst>
            </p:cNvPr>
            <p:cNvSpPr/>
            <p:nvPr/>
          </p:nvSpPr>
          <p:spPr bwMode="auto">
            <a:xfrm>
              <a:off x="3697188" y="1170325"/>
              <a:ext cx="4124205" cy="525385"/>
            </a:xfrm>
            <a:prstGeom prst="rect">
              <a:avLst/>
            </a:prstGeom>
          </p:spPr>
          <p:txBody>
            <a:bodyPr>
              <a:spAutoFit/>
            </a:bodyPr>
            <a:lstStyle/>
            <a:p>
              <a:pPr algn="r">
                <a:defRPr/>
              </a:pPr>
              <a:r>
                <a:rPr kumimoji="0" lang="ja-JP" altLang="en-US" sz="1846" b="1" u="sng" kern="0" dirty="0">
                  <a:solidFill>
                    <a:srgbClr val="000000"/>
                  </a:solidFill>
                  <a:latin typeface="+mj-ea"/>
                  <a:ea typeface="+mj-ea"/>
                </a:rPr>
                <a:t>本邦における慢性透析患者数の推移</a:t>
              </a:r>
              <a:endParaRPr kumimoji="0" lang="en-US" altLang="ja-JP" sz="1846" b="1" u="sng" kern="0" dirty="0">
                <a:solidFill>
                  <a:srgbClr val="000000"/>
                </a:solidFill>
                <a:latin typeface="+mj-ea"/>
                <a:ea typeface="+mj-ea"/>
              </a:endParaRPr>
            </a:p>
            <a:p>
              <a:pPr algn="r">
                <a:defRPr/>
              </a:pPr>
              <a:r>
                <a:rPr kumimoji="0" lang="ja-JP" altLang="en-US" sz="969" kern="0" dirty="0">
                  <a:solidFill>
                    <a:srgbClr val="000000"/>
                  </a:solidFill>
                  <a:latin typeface="+mj-ea"/>
                  <a:ea typeface="+mj-ea"/>
                </a:rPr>
                <a:t>（日本透析医学会　わが国の慢性透析療法の現況より</a:t>
              </a:r>
              <a:r>
                <a:rPr kumimoji="0" lang="ja-JP" altLang="en-US" sz="969" kern="0" dirty="0">
                  <a:solidFill>
                    <a:srgbClr val="000000"/>
                  </a:solidFill>
                  <a:latin typeface="ＭＳ Ｐゴシック"/>
                </a:rPr>
                <a:t>）</a:t>
              </a:r>
            </a:p>
          </p:txBody>
        </p:sp>
      </p:grpSp>
      <p:grpSp>
        <p:nvGrpSpPr>
          <p:cNvPr id="9" name="グループ化 4"/>
          <p:cNvGrpSpPr>
            <a:grpSpLocks/>
          </p:cNvGrpSpPr>
          <p:nvPr/>
        </p:nvGrpSpPr>
        <p:grpSpPr bwMode="auto">
          <a:xfrm>
            <a:off x="1126591" y="4371049"/>
            <a:ext cx="3885776" cy="1743542"/>
            <a:chOff x="7351831" y="3585314"/>
            <a:chExt cx="3885776" cy="1743418"/>
          </a:xfrm>
        </p:grpSpPr>
        <p:sp>
          <p:nvSpPr>
            <p:cNvPr id="11" name="テキスト ボックス 10">
              <a:extLst>
                <a:ext uri="{FF2B5EF4-FFF2-40B4-BE49-F238E27FC236}">
                  <a16:creationId xmlns:a16="http://schemas.microsoft.com/office/drawing/2014/main" id="{A931CDF8-263A-44C4-AE24-40AA95793FB7}"/>
                </a:ext>
              </a:extLst>
            </p:cNvPr>
            <p:cNvSpPr txBox="1"/>
            <p:nvPr/>
          </p:nvSpPr>
          <p:spPr bwMode="auto">
            <a:xfrm rot="1379679">
              <a:off x="7351831" y="3585314"/>
              <a:ext cx="1844675" cy="292079"/>
            </a:xfrm>
            <a:prstGeom prst="rect">
              <a:avLst/>
            </a:prstGeom>
            <a:noFill/>
          </p:spPr>
          <p:txBody>
            <a:bodyPr wrap="none">
              <a:spAutoFit/>
            </a:bodyPr>
            <a:lstStyle/>
            <a:p>
              <a:pPr eaLnBrk="0" fontAlgn="base" hangingPunct="0">
                <a:spcBef>
                  <a:spcPct val="0"/>
                </a:spcBef>
                <a:spcAft>
                  <a:spcPct val="0"/>
                </a:spcAft>
                <a:defRPr/>
              </a:pPr>
              <a:r>
                <a:rPr lang="ja-JP" altLang="en-US" sz="1292" b="1" dirty="0">
                  <a:solidFill>
                    <a:srgbClr val="66CCFF"/>
                  </a:solidFill>
                  <a:latin typeface="+mj-ea"/>
                  <a:ea typeface="+mj-ea"/>
                </a:rPr>
                <a:t>腎炎・ネフローゼ症候群</a:t>
              </a:r>
            </a:p>
          </p:txBody>
        </p:sp>
        <p:sp>
          <p:nvSpPr>
            <p:cNvPr id="12" name="テキスト ボックス 11">
              <a:extLst>
                <a:ext uri="{FF2B5EF4-FFF2-40B4-BE49-F238E27FC236}">
                  <a16:creationId xmlns:a16="http://schemas.microsoft.com/office/drawing/2014/main" id="{F0956C80-7552-4886-A694-C8A597032FA1}"/>
                </a:ext>
              </a:extLst>
            </p:cNvPr>
            <p:cNvSpPr txBox="1"/>
            <p:nvPr/>
          </p:nvSpPr>
          <p:spPr bwMode="auto">
            <a:xfrm>
              <a:off x="10061269" y="4157666"/>
              <a:ext cx="1176338" cy="292079"/>
            </a:xfrm>
            <a:prstGeom prst="rect">
              <a:avLst/>
            </a:prstGeom>
            <a:noFill/>
          </p:spPr>
          <p:txBody>
            <a:bodyPr wrap="none">
              <a:spAutoFit/>
            </a:bodyPr>
            <a:lstStyle/>
            <a:p>
              <a:pPr eaLnBrk="0" fontAlgn="base" hangingPunct="0">
                <a:spcBef>
                  <a:spcPct val="0"/>
                </a:spcBef>
                <a:spcAft>
                  <a:spcPct val="0"/>
                </a:spcAft>
                <a:defRPr/>
              </a:pPr>
              <a:r>
                <a:rPr lang="ja-JP" altLang="en-US" sz="1292" b="1" dirty="0">
                  <a:solidFill>
                    <a:srgbClr val="996633"/>
                  </a:solidFill>
                  <a:latin typeface="+mj-ea"/>
                  <a:ea typeface="+mj-ea"/>
                </a:rPr>
                <a:t>糖尿病性腎症</a:t>
              </a:r>
            </a:p>
          </p:txBody>
        </p:sp>
        <p:sp>
          <p:nvSpPr>
            <p:cNvPr id="13" name="テキスト ボックス 12">
              <a:extLst>
                <a:ext uri="{FF2B5EF4-FFF2-40B4-BE49-F238E27FC236}">
                  <a16:creationId xmlns:a16="http://schemas.microsoft.com/office/drawing/2014/main" id="{7948279C-EA9E-43C4-A0A9-2583A1F39C5A}"/>
                </a:ext>
              </a:extLst>
            </p:cNvPr>
            <p:cNvSpPr txBox="1"/>
            <p:nvPr/>
          </p:nvSpPr>
          <p:spPr bwMode="auto">
            <a:xfrm>
              <a:off x="9685032" y="5038240"/>
              <a:ext cx="844550" cy="290492"/>
            </a:xfrm>
            <a:prstGeom prst="rect">
              <a:avLst/>
            </a:prstGeom>
            <a:noFill/>
          </p:spPr>
          <p:txBody>
            <a:bodyPr wrap="none">
              <a:spAutoFit/>
            </a:bodyPr>
            <a:lstStyle/>
            <a:p>
              <a:pPr eaLnBrk="0" fontAlgn="base" hangingPunct="0">
                <a:spcBef>
                  <a:spcPct val="0"/>
                </a:spcBef>
                <a:spcAft>
                  <a:spcPct val="0"/>
                </a:spcAft>
                <a:defRPr/>
              </a:pPr>
              <a:r>
                <a:rPr lang="ja-JP" altLang="en-US" sz="1292" b="1" dirty="0">
                  <a:solidFill>
                    <a:srgbClr val="FF66CC"/>
                  </a:solidFill>
                  <a:latin typeface="+mj-ea"/>
                  <a:ea typeface="+mj-ea"/>
                </a:rPr>
                <a:t>腎硬化症</a:t>
              </a:r>
            </a:p>
          </p:txBody>
        </p:sp>
      </p:grpSp>
    </p:spTree>
    <p:extLst>
      <p:ext uri="{BB962C8B-B14F-4D97-AF65-F5344CB8AC3E}">
        <p14:creationId xmlns:p14="http://schemas.microsoft.com/office/powerpoint/2010/main" val="2536511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75E28C33-D338-44E8-A9F4-6B365751120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1604" y="706165"/>
            <a:ext cx="7798699" cy="5522242"/>
          </a:xfrm>
          <a:prstGeom prst="rect">
            <a:avLst/>
          </a:prstGeom>
        </p:spPr>
      </p:pic>
      <p:sp>
        <p:nvSpPr>
          <p:cNvPr id="4" name="テキスト ボックス 3"/>
          <p:cNvSpPr txBox="1"/>
          <p:nvPr/>
        </p:nvSpPr>
        <p:spPr>
          <a:xfrm>
            <a:off x="313318" y="25439"/>
            <a:ext cx="2044149" cy="369332"/>
          </a:xfrm>
          <a:prstGeom prst="rect">
            <a:avLst/>
          </a:prstGeom>
          <a:noFill/>
        </p:spPr>
        <p:txBody>
          <a:bodyPr wrap="none" rtlCol="0">
            <a:spAutoFit/>
          </a:bodyPr>
          <a:lstStyle/>
          <a:p>
            <a:pPr defTabSz="914116">
              <a:defRPr/>
            </a:pPr>
            <a:r>
              <a:rPr lang="ja-JP" altLang="en-US" b="1" dirty="0">
                <a:solidFill>
                  <a:srgbClr val="FFFFFF"/>
                </a:solidFill>
                <a:latin typeface="+mn-ea"/>
              </a:rPr>
              <a:t>慢性透析患者総数</a:t>
            </a:r>
          </a:p>
        </p:txBody>
      </p:sp>
      <p:sp>
        <p:nvSpPr>
          <p:cNvPr id="5" name="テキスト ボックス 4"/>
          <p:cNvSpPr txBox="1"/>
          <p:nvPr/>
        </p:nvSpPr>
        <p:spPr>
          <a:xfrm>
            <a:off x="637794" y="6358814"/>
            <a:ext cx="7834597" cy="276999"/>
          </a:xfrm>
          <a:prstGeom prst="rect">
            <a:avLst/>
          </a:prstGeom>
          <a:noFill/>
        </p:spPr>
        <p:txBody>
          <a:bodyPr wrap="none" rtlCol="0">
            <a:spAutoFit/>
          </a:bodyPr>
          <a:lstStyle/>
          <a:p>
            <a:pPr algn="ctr">
              <a:defRPr/>
            </a:pPr>
            <a:r>
              <a:rPr lang="en-US" altLang="ja-JP" sz="1200" dirty="0">
                <a:solidFill>
                  <a:prstClr val="black"/>
                </a:solidFill>
                <a:latin typeface="ＭＳ Ｐゴシック 見出し"/>
                <a:ea typeface="+mj-ea"/>
              </a:rPr>
              <a:t>『</a:t>
            </a:r>
            <a:r>
              <a:rPr lang="ja-JP" altLang="en-US" sz="1200" dirty="0">
                <a:solidFill>
                  <a:prstClr val="black"/>
                </a:solidFill>
                <a:latin typeface="ＭＳ Ｐゴシック 見出し"/>
                <a:ea typeface="+mj-ea"/>
              </a:rPr>
              <a:t>一般社団法人　日本透析医学会　統計調査委員会　「図説　わが国の慢性透析療法の現況（</a:t>
            </a:r>
            <a:r>
              <a:rPr lang="en-US" altLang="ja-JP" sz="1200" dirty="0">
                <a:solidFill>
                  <a:prstClr val="black"/>
                </a:solidFill>
                <a:latin typeface="ＭＳ Ｐゴシック 見出し"/>
                <a:ea typeface="+mj-ea"/>
              </a:rPr>
              <a:t>2020</a:t>
            </a:r>
            <a:r>
              <a:rPr lang="ja-JP" altLang="en-US" sz="1200" dirty="0">
                <a:solidFill>
                  <a:prstClr val="black"/>
                </a:solidFill>
                <a:latin typeface="ＭＳ Ｐゴシック 見出し"/>
                <a:ea typeface="+mj-ea"/>
              </a:rPr>
              <a:t>年</a:t>
            </a:r>
            <a:r>
              <a:rPr lang="en-US" altLang="ja-JP" sz="1200" dirty="0">
                <a:solidFill>
                  <a:prstClr val="black"/>
                </a:solidFill>
                <a:latin typeface="ＭＳ Ｐゴシック 見出し"/>
                <a:ea typeface="+mj-ea"/>
              </a:rPr>
              <a:t>12</a:t>
            </a:r>
            <a:r>
              <a:rPr lang="ja-JP" altLang="en-US" sz="1200" dirty="0">
                <a:solidFill>
                  <a:prstClr val="black"/>
                </a:solidFill>
                <a:latin typeface="ＭＳ Ｐゴシック 見出し"/>
                <a:ea typeface="+mj-ea"/>
              </a:rPr>
              <a:t>月</a:t>
            </a:r>
            <a:r>
              <a:rPr lang="en-US" altLang="ja-JP" sz="1200" dirty="0">
                <a:solidFill>
                  <a:prstClr val="black"/>
                </a:solidFill>
                <a:latin typeface="ＭＳ Ｐゴシック 見出し"/>
                <a:ea typeface="+mj-ea"/>
              </a:rPr>
              <a:t>31</a:t>
            </a:r>
            <a:r>
              <a:rPr lang="ja-JP" altLang="en-US" sz="1200" dirty="0">
                <a:solidFill>
                  <a:prstClr val="black"/>
                </a:solidFill>
                <a:latin typeface="ＭＳ Ｐゴシック 見出し"/>
                <a:ea typeface="+mj-ea"/>
              </a:rPr>
              <a:t>日現在）」</a:t>
            </a:r>
            <a:r>
              <a:rPr lang="en-US" altLang="ja-JP" sz="1200" dirty="0">
                <a:solidFill>
                  <a:prstClr val="black"/>
                </a:solidFill>
                <a:latin typeface="ＭＳ Ｐゴシック 見出し"/>
                <a:ea typeface="+mj-ea"/>
              </a:rPr>
              <a:t>』</a:t>
            </a:r>
            <a:endParaRPr lang="ja-JP" altLang="en-US" sz="1200" dirty="0">
              <a:solidFill>
                <a:prstClr val="black"/>
              </a:solidFill>
              <a:latin typeface="ＭＳ Ｐゴシック 見出し"/>
              <a:ea typeface="+mj-ea"/>
            </a:endParaRPr>
          </a:p>
        </p:txBody>
      </p:sp>
      <p:sp>
        <p:nvSpPr>
          <p:cNvPr id="7" name="テキスト ボックス 6"/>
          <p:cNvSpPr txBox="1"/>
          <p:nvPr/>
        </p:nvSpPr>
        <p:spPr>
          <a:xfrm>
            <a:off x="1048166" y="4222821"/>
            <a:ext cx="2623668" cy="461665"/>
          </a:xfrm>
          <a:prstGeom prst="rect">
            <a:avLst/>
          </a:prstGeom>
          <a:noFill/>
        </p:spPr>
        <p:txBody>
          <a:bodyPr wrap="square" rtlCol="0">
            <a:spAutoFit/>
          </a:bodyPr>
          <a:lstStyle/>
          <a:p>
            <a:pPr algn="ctr">
              <a:defRPr/>
            </a:pPr>
            <a:r>
              <a:rPr lang="en-US" altLang="ja-JP" sz="2400" dirty="0">
                <a:solidFill>
                  <a:prstClr val="black"/>
                </a:solidFill>
                <a:latin typeface="ＭＳ Ｐゴシック 見出し"/>
                <a:ea typeface="+mj-ea"/>
              </a:rPr>
              <a:t>1990</a:t>
            </a:r>
            <a:r>
              <a:rPr lang="ja-JP" altLang="en-US" sz="2400" dirty="0">
                <a:solidFill>
                  <a:prstClr val="black"/>
                </a:solidFill>
                <a:latin typeface="ＭＳ Ｐゴシック 見出し"/>
                <a:ea typeface="+mj-ea"/>
              </a:rPr>
              <a:t>年 </a:t>
            </a:r>
            <a:r>
              <a:rPr lang="en-US" altLang="ja-JP" sz="2400" dirty="0">
                <a:solidFill>
                  <a:prstClr val="black"/>
                </a:solidFill>
                <a:latin typeface="ＭＳ Ｐゴシック 見出し"/>
                <a:ea typeface="+mj-ea"/>
              </a:rPr>
              <a:t>10</a:t>
            </a:r>
            <a:r>
              <a:rPr lang="ja-JP" altLang="en-US" sz="2400" dirty="0">
                <a:solidFill>
                  <a:prstClr val="black"/>
                </a:solidFill>
                <a:latin typeface="ＭＳ Ｐゴシック 見出し"/>
                <a:ea typeface="+mj-ea"/>
              </a:rPr>
              <a:t>万人</a:t>
            </a:r>
          </a:p>
        </p:txBody>
      </p:sp>
      <p:sp>
        <p:nvSpPr>
          <p:cNvPr id="8" name="テキスト ボックス 7"/>
          <p:cNvSpPr txBox="1"/>
          <p:nvPr/>
        </p:nvSpPr>
        <p:spPr>
          <a:xfrm>
            <a:off x="2502762" y="2754755"/>
            <a:ext cx="2466345" cy="461665"/>
          </a:xfrm>
          <a:prstGeom prst="rect">
            <a:avLst/>
          </a:prstGeom>
          <a:noFill/>
        </p:spPr>
        <p:txBody>
          <a:bodyPr wrap="square" rtlCol="0">
            <a:spAutoFit/>
          </a:bodyPr>
          <a:lstStyle/>
          <a:p>
            <a:pPr algn="ctr">
              <a:defRPr/>
            </a:pPr>
            <a:r>
              <a:rPr lang="en-US" altLang="ja-JP" sz="2400" dirty="0">
                <a:solidFill>
                  <a:prstClr val="black"/>
                </a:solidFill>
                <a:latin typeface="ＭＳ Ｐゴシック 見出し"/>
                <a:ea typeface="+mj-ea"/>
              </a:rPr>
              <a:t>2000</a:t>
            </a:r>
            <a:r>
              <a:rPr lang="ja-JP" altLang="en-US" sz="2400" dirty="0">
                <a:solidFill>
                  <a:prstClr val="black"/>
                </a:solidFill>
                <a:latin typeface="ＭＳ Ｐゴシック 見出し"/>
                <a:ea typeface="+mj-ea"/>
              </a:rPr>
              <a:t>年 </a:t>
            </a:r>
            <a:r>
              <a:rPr lang="en-US" altLang="ja-JP" sz="2400" dirty="0">
                <a:solidFill>
                  <a:prstClr val="black"/>
                </a:solidFill>
                <a:latin typeface="ＭＳ Ｐゴシック 見出し"/>
                <a:ea typeface="+mj-ea"/>
              </a:rPr>
              <a:t>20</a:t>
            </a:r>
            <a:r>
              <a:rPr lang="ja-JP" altLang="en-US" sz="2400" dirty="0">
                <a:solidFill>
                  <a:prstClr val="black"/>
                </a:solidFill>
                <a:latin typeface="ＭＳ Ｐゴシック 見出し"/>
                <a:ea typeface="+mj-ea"/>
              </a:rPr>
              <a:t>万人</a:t>
            </a:r>
          </a:p>
        </p:txBody>
      </p:sp>
      <p:sp>
        <p:nvSpPr>
          <p:cNvPr id="9" name="テキスト ボックス 8"/>
          <p:cNvSpPr txBox="1"/>
          <p:nvPr/>
        </p:nvSpPr>
        <p:spPr>
          <a:xfrm>
            <a:off x="3904117" y="1146788"/>
            <a:ext cx="2585130" cy="461665"/>
          </a:xfrm>
          <a:prstGeom prst="rect">
            <a:avLst/>
          </a:prstGeom>
          <a:noFill/>
        </p:spPr>
        <p:txBody>
          <a:bodyPr wrap="square" rtlCol="0">
            <a:spAutoFit/>
          </a:bodyPr>
          <a:lstStyle/>
          <a:p>
            <a:pPr algn="ctr">
              <a:defRPr/>
            </a:pPr>
            <a:r>
              <a:rPr lang="en-US" altLang="ja-JP" sz="2400" dirty="0">
                <a:solidFill>
                  <a:prstClr val="black"/>
                </a:solidFill>
                <a:latin typeface="ＭＳ Ｐゴシック 見出し"/>
                <a:ea typeface="+mj-ea"/>
              </a:rPr>
              <a:t>2011</a:t>
            </a:r>
            <a:r>
              <a:rPr lang="ja-JP" altLang="en-US" sz="2400" dirty="0">
                <a:solidFill>
                  <a:prstClr val="black"/>
                </a:solidFill>
                <a:latin typeface="ＭＳ Ｐゴシック 見出し"/>
                <a:ea typeface="+mj-ea"/>
              </a:rPr>
              <a:t>年 </a:t>
            </a:r>
            <a:r>
              <a:rPr lang="en-US" altLang="ja-JP" sz="2400" dirty="0">
                <a:solidFill>
                  <a:prstClr val="black"/>
                </a:solidFill>
                <a:latin typeface="ＭＳ Ｐゴシック 見出し"/>
                <a:ea typeface="+mj-ea"/>
              </a:rPr>
              <a:t>30</a:t>
            </a:r>
            <a:r>
              <a:rPr lang="ja-JP" altLang="en-US" sz="2400" dirty="0">
                <a:solidFill>
                  <a:prstClr val="black"/>
                </a:solidFill>
                <a:latin typeface="ＭＳ Ｐゴシック 見出し"/>
                <a:ea typeface="+mj-ea"/>
              </a:rPr>
              <a:t>万人</a:t>
            </a:r>
          </a:p>
        </p:txBody>
      </p:sp>
      <p:sp>
        <p:nvSpPr>
          <p:cNvPr id="10" name="テキスト ボックス 9"/>
          <p:cNvSpPr txBox="1"/>
          <p:nvPr/>
        </p:nvSpPr>
        <p:spPr>
          <a:xfrm>
            <a:off x="7439426" y="973505"/>
            <a:ext cx="1800200" cy="646331"/>
          </a:xfrm>
          <a:prstGeom prst="rect">
            <a:avLst/>
          </a:prstGeom>
          <a:noFill/>
        </p:spPr>
        <p:txBody>
          <a:bodyPr wrap="square" rtlCol="0">
            <a:spAutoFit/>
          </a:bodyPr>
          <a:lstStyle/>
          <a:p>
            <a:pPr algn="ctr">
              <a:defRPr/>
            </a:pPr>
            <a:r>
              <a:rPr lang="en-US" altLang="ja-JP" dirty="0">
                <a:solidFill>
                  <a:prstClr val="black"/>
                </a:solidFill>
                <a:latin typeface="ＭＳ Ｐゴシック 見出し"/>
                <a:ea typeface="+mj-ea"/>
              </a:rPr>
              <a:t>2020</a:t>
            </a:r>
            <a:r>
              <a:rPr lang="ja-JP" altLang="en-US" dirty="0">
                <a:solidFill>
                  <a:prstClr val="black"/>
                </a:solidFill>
                <a:latin typeface="ＭＳ Ｐゴシック 見出し"/>
                <a:ea typeface="+mj-ea"/>
              </a:rPr>
              <a:t>年末</a:t>
            </a:r>
            <a:endParaRPr lang="en-US" altLang="ja-JP" dirty="0">
              <a:solidFill>
                <a:prstClr val="black"/>
              </a:solidFill>
              <a:latin typeface="ＭＳ Ｐゴシック 見出し"/>
              <a:ea typeface="+mj-ea"/>
            </a:endParaRPr>
          </a:p>
          <a:p>
            <a:pPr algn="ctr">
              <a:defRPr/>
            </a:pPr>
            <a:r>
              <a:rPr lang="en-US" altLang="ja-JP" dirty="0">
                <a:solidFill>
                  <a:prstClr val="black"/>
                </a:solidFill>
                <a:latin typeface="ＭＳ Ｐゴシック 見出し"/>
                <a:ea typeface="+mj-ea"/>
              </a:rPr>
              <a:t>34</a:t>
            </a:r>
            <a:r>
              <a:rPr lang="ja-JP" altLang="en-US" dirty="0">
                <a:solidFill>
                  <a:prstClr val="black"/>
                </a:solidFill>
                <a:latin typeface="ＭＳ Ｐゴシック 見出し"/>
                <a:ea typeface="+mj-ea"/>
              </a:rPr>
              <a:t>万</a:t>
            </a:r>
            <a:r>
              <a:rPr lang="en-US" altLang="ja-JP" dirty="0">
                <a:solidFill>
                  <a:prstClr val="black"/>
                </a:solidFill>
                <a:latin typeface="ＭＳ Ｐゴシック 見出し"/>
                <a:ea typeface="+mj-ea"/>
              </a:rPr>
              <a:t>7,671</a:t>
            </a:r>
            <a:r>
              <a:rPr lang="ja-JP" altLang="en-US" dirty="0">
                <a:solidFill>
                  <a:prstClr val="black"/>
                </a:solidFill>
                <a:latin typeface="ＭＳ Ｐゴシック 見出し"/>
                <a:ea typeface="+mj-ea"/>
              </a:rPr>
              <a:t>名</a:t>
            </a:r>
          </a:p>
        </p:txBody>
      </p:sp>
    </p:spTree>
    <p:extLst>
      <p:ext uri="{BB962C8B-B14F-4D97-AF65-F5344CB8AC3E}">
        <p14:creationId xmlns:p14="http://schemas.microsoft.com/office/powerpoint/2010/main" val="23589644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F55DCE2-B751-452F-91EC-1DD8FAAABB0C}"/>
              </a:ext>
            </a:extLst>
          </p:cNvPr>
          <p:cNvPicPr>
            <a:picLocks noChangeAspect="1"/>
          </p:cNvPicPr>
          <p:nvPr/>
        </p:nvPicPr>
        <p:blipFill rotWithShape="1">
          <a:blip r:embed="rId5"/>
          <a:srcRect l="12177" t="27922" r="9198" b="17333"/>
          <a:stretch/>
        </p:blipFill>
        <p:spPr>
          <a:xfrm>
            <a:off x="-1" y="745344"/>
            <a:ext cx="9143999" cy="5257424"/>
          </a:xfrm>
          <a:prstGeom prst="rect">
            <a:avLst/>
          </a:prstGeom>
        </p:spPr>
      </p:pic>
      <p:sp>
        <p:nvSpPr>
          <p:cNvPr id="4" name="テキスト ボックス 3"/>
          <p:cNvSpPr txBox="1"/>
          <p:nvPr/>
        </p:nvSpPr>
        <p:spPr>
          <a:xfrm>
            <a:off x="313318" y="25439"/>
            <a:ext cx="2741456" cy="369332"/>
          </a:xfrm>
          <a:prstGeom prst="rect">
            <a:avLst/>
          </a:prstGeom>
          <a:noFill/>
        </p:spPr>
        <p:txBody>
          <a:bodyPr wrap="none" rtlCol="0">
            <a:spAutoFit/>
          </a:bodyPr>
          <a:lstStyle/>
          <a:p>
            <a:r>
              <a:rPr lang="ja-JP" altLang="en-US" b="1" dirty="0">
                <a:solidFill>
                  <a:srgbClr val="FFFFFF"/>
                </a:solidFill>
                <a:latin typeface="+mn-ea"/>
              </a:rPr>
              <a:t>透析導入原疾患別の割合</a:t>
            </a:r>
          </a:p>
        </p:txBody>
      </p:sp>
      <p:sp>
        <p:nvSpPr>
          <p:cNvPr id="5" name="テキスト ボックス 4"/>
          <p:cNvSpPr txBox="1"/>
          <p:nvPr/>
        </p:nvSpPr>
        <p:spPr>
          <a:xfrm>
            <a:off x="671608" y="6288167"/>
            <a:ext cx="7834597" cy="276999"/>
          </a:xfrm>
          <a:prstGeom prst="rect">
            <a:avLst/>
          </a:prstGeom>
          <a:solidFill>
            <a:schemeClr val="bg1"/>
          </a:solidFill>
        </p:spPr>
        <p:txBody>
          <a:bodyPr wrap="none" rtlCol="0">
            <a:spAutoFit/>
          </a:bodyPr>
          <a:lstStyle/>
          <a:p>
            <a:pPr algn="ctr">
              <a:defRPr/>
            </a:pPr>
            <a:r>
              <a:rPr lang="en-US" altLang="ja-JP" sz="1200" dirty="0">
                <a:solidFill>
                  <a:prstClr val="black"/>
                </a:solidFill>
                <a:latin typeface="+mj-ea"/>
                <a:ea typeface="+mj-ea"/>
              </a:rPr>
              <a:t>『</a:t>
            </a:r>
            <a:r>
              <a:rPr lang="ja-JP" altLang="en-US" sz="1200" dirty="0">
                <a:solidFill>
                  <a:prstClr val="black"/>
                </a:solidFill>
                <a:latin typeface="+mj-ea"/>
                <a:ea typeface="+mj-ea"/>
              </a:rPr>
              <a:t>一般社団法人　日本透析医学会　統計調査委員会　「図説　わが国の慢性透析療法の現況（</a:t>
            </a:r>
            <a:r>
              <a:rPr lang="en-US" altLang="ja-JP" sz="1200" dirty="0">
                <a:solidFill>
                  <a:prstClr val="black"/>
                </a:solidFill>
                <a:latin typeface="+mj-ea"/>
                <a:ea typeface="+mj-ea"/>
              </a:rPr>
              <a:t>2020</a:t>
            </a:r>
            <a:r>
              <a:rPr lang="ja-JP" altLang="en-US" sz="1200" dirty="0">
                <a:solidFill>
                  <a:prstClr val="black"/>
                </a:solidFill>
                <a:latin typeface="+mj-ea"/>
                <a:ea typeface="+mj-ea"/>
              </a:rPr>
              <a:t>年</a:t>
            </a:r>
            <a:r>
              <a:rPr lang="en-US" altLang="ja-JP" sz="1200" dirty="0">
                <a:solidFill>
                  <a:prstClr val="black"/>
                </a:solidFill>
                <a:latin typeface="+mj-ea"/>
                <a:ea typeface="+mj-ea"/>
              </a:rPr>
              <a:t>12</a:t>
            </a:r>
            <a:r>
              <a:rPr lang="ja-JP" altLang="en-US" sz="1200" dirty="0">
                <a:solidFill>
                  <a:prstClr val="black"/>
                </a:solidFill>
                <a:latin typeface="+mj-ea"/>
                <a:ea typeface="+mj-ea"/>
              </a:rPr>
              <a:t>月</a:t>
            </a:r>
            <a:r>
              <a:rPr lang="en-US" altLang="ja-JP" sz="1200" dirty="0">
                <a:solidFill>
                  <a:prstClr val="black"/>
                </a:solidFill>
                <a:latin typeface="+mj-ea"/>
                <a:ea typeface="+mj-ea"/>
              </a:rPr>
              <a:t>31</a:t>
            </a:r>
            <a:r>
              <a:rPr lang="ja-JP" altLang="en-US" sz="1200" dirty="0">
                <a:solidFill>
                  <a:prstClr val="black"/>
                </a:solidFill>
                <a:latin typeface="+mj-ea"/>
                <a:ea typeface="+mj-ea"/>
              </a:rPr>
              <a:t>日現在）」</a:t>
            </a:r>
            <a:r>
              <a:rPr lang="en-US" altLang="ja-JP" sz="1200" dirty="0">
                <a:solidFill>
                  <a:prstClr val="black"/>
                </a:solidFill>
                <a:latin typeface="+mj-ea"/>
                <a:ea typeface="+mj-ea"/>
              </a:rPr>
              <a:t>』</a:t>
            </a:r>
            <a:endParaRPr lang="ja-JP" altLang="en-US" sz="1200" dirty="0">
              <a:solidFill>
                <a:prstClr val="black"/>
              </a:solidFill>
              <a:latin typeface="+mj-ea"/>
              <a:ea typeface="+mj-ea"/>
            </a:endParaRPr>
          </a:p>
        </p:txBody>
      </p:sp>
      <p:sp>
        <p:nvSpPr>
          <p:cNvPr id="7" name="Rectangle 17"/>
          <p:cNvSpPr>
            <a:spLocks noChangeArrowheads="1"/>
          </p:cNvSpPr>
          <p:nvPr>
            <p:custDataLst>
              <p:tags r:id="rId1"/>
            </p:custDataLst>
          </p:nvPr>
        </p:nvSpPr>
        <p:spPr bwMode="auto">
          <a:xfrm>
            <a:off x="343324" y="2893064"/>
            <a:ext cx="2711450" cy="831850"/>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ctr" fontAlgn="base">
              <a:spcBef>
                <a:spcPct val="0"/>
              </a:spcBef>
              <a:spcAft>
                <a:spcPct val="0"/>
              </a:spcAft>
              <a:defRPr/>
            </a:pPr>
            <a:r>
              <a:rPr lang="ja-JP" altLang="en-US" sz="2400" b="1" dirty="0">
                <a:solidFill>
                  <a:srgbClr val="0070C0"/>
                </a:solidFill>
                <a:latin typeface="+mj-ea"/>
                <a:ea typeface="+mj-ea"/>
              </a:rPr>
              <a:t>慢性糸球体腎炎</a:t>
            </a:r>
            <a:r>
              <a:rPr lang="en-US" altLang="ja-JP" sz="2400" b="1" dirty="0">
                <a:solidFill>
                  <a:srgbClr val="0070C0"/>
                </a:solidFill>
                <a:latin typeface="+mj-ea"/>
                <a:ea typeface="+mj-ea"/>
              </a:rPr>
              <a:t>(15.0%)</a:t>
            </a:r>
            <a:endParaRPr lang="ja-JP" altLang="en-US" sz="2400" b="1" dirty="0">
              <a:solidFill>
                <a:srgbClr val="0070C0"/>
              </a:solidFill>
              <a:latin typeface="+mj-ea"/>
              <a:ea typeface="+mj-ea"/>
            </a:endParaRPr>
          </a:p>
        </p:txBody>
      </p:sp>
      <p:sp>
        <p:nvSpPr>
          <p:cNvPr id="8" name="Rectangle 18"/>
          <p:cNvSpPr>
            <a:spLocks noChangeArrowheads="1"/>
          </p:cNvSpPr>
          <p:nvPr>
            <p:custDataLst>
              <p:tags r:id="rId2"/>
            </p:custDataLst>
          </p:nvPr>
        </p:nvSpPr>
        <p:spPr bwMode="auto">
          <a:xfrm>
            <a:off x="5793167" y="2917527"/>
            <a:ext cx="2713038" cy="830997"/>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ctr" fontAlgn="base">
              <a:spcBef>
                <a:spcPct val="0"/>
              </a:spcBef>
              <a:spcAft>
                <a:spcPct val="0"/>
              </a:spcAft>
              <a:defRPr/>
            </a:pPr>
            <a:r>
              <a:rPr lang="ja-JP" altLang="en-US" sz="2400" b="1" dirty="0">
                <a:solidFill>
                  <a:srgbClr val="FF0000"/>
                </a:solidFill>
                <a:latin typeface="+mj-ea"/>
                <a:ea typeface="+mj-ea"/>
              </a:rPr>
              <a:t>糖尿病性腎症</a:t>
            </a:r>
            <a:r>
              <a:rPr lang="en-US" altLang="ja-JP" sz="2400" b="1" dirty="0">
                <a:solidFill>
                  <a:srgbClr val="FF0000"/>
                </a:solidFill>
                <a:latin typeface="+mj-ea"/>
                <a:ea typeface="+mj-ea"/>
              </a:rPr>
              <a:t>(40.7%)</a:t>
            </a:r>
            <a:endParaRPr lang="ja-JP" altLang="en-US" sz="2400" b="1" dirty="0">
              <a:solidFill>
                <a:srgbClr val="FF0000"/>
              </a:solidFill>
              <a:latin typeface="+mj-ea"/>
              <a:ea typeface="+mj-ea"/>
            </a:endParaRPr>
          </a:p>
        </p:txBody>
      </p:sp>
      <p:sp>
        <p:nvSpPr>
          <p:cNvPr id="9" name="Rectangle 8"/>
          <p:cNvSpPr>
            <a:spLocks noChangeArrowheads="1"/>
          </p:cNvSpPr>
          <p:nvPr>
            <p:custDataLst>
              <p:tags r:id="rId3"/>
            </p:custDataLst>
          </p:nvPr>
        </p:nvSpPr>
        <p:spPr bwMode="auto">
          <a:xfrm>
            <a:off x="4174523" y="4371062"/>
            <a:ext cx="2711450" cy="461963"/>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ctr" fontAlgn="base">
              <a:spcBef>
                <a:spcPct val="0"/>
              </a:spcBef>
              <a:spcAft>
                <a:spcPct val="0"/>
              </a:spcAft>
              <a:defRPr/>
            </a:pPr>
            <a:r>
              <a:rPr lang="ja-JP" altLang="en-US" sz="2400" b="1" dirty="0">
                <a:solidFill>
                  <a:srgbClr val="FF6FCF"/>
                </a:solidFill>
                <a:latin typeface="+mj-ea"/>
                <a:ea typeface="+mj-ea"/>
              </a:rPr>
              <a:t>腎硬化症</a:t>
            </a:r>
            <a:r>
              <a:rPr lang="en-US" altLang="ja-JP" sz="2400" b="1" dirty="0">
                <a:solidFill>
                  <a:srgbClr val="FF6FCF"/>
                </a:solidFill>
                <a:latin typeface="+mj-ea"/>
                <a:ea typeface="+mj-ea"/>
              </a:rPr>
              <a:t>(17.5%)</a:t>
            </a:r>
            <a:endParaRPr lang="ja-JP" altLang="en-US" sz="2400" b="1" dirty="0">
              <a:solidFill>
                <a:srgbClr val="FF6FCF"/>
              </a:solidFill>
              <a:latin typeface="+mj-ea"/>
              <a:ea typeface="+mj-ea"/>
            </a:endParaRPr>
          </a:p>
        </p:txBody>
      </p:sp>
    </p:spTree>
    <p:extLst>
      <p:ext uri="{BB962C8B-B14F-4D97-AF65-F5344CB8AC3E}">
        <p14:creationId xmlns:p14="http://schemas.microsoft.com/office/powerpoint/2010/main" val="3991564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0988BF3-714D-496B-80CC-EEBE41C49E1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732" y="1570616"/>
            <a:ext cx="9188647" cy="4313813"/>
          </a:xfrm>
          <a:prstGeom prst="rect">
            <a:avLst/>
          </a:prstGeom>
        </p:spPr>
      </p:pic>
      <p:sp>
        <p:nvSpPr>
          <p:cNvPr id="4" name="テキスト ボックス 3"/>
          <p:cNvSpPr txBox="1"/>
          <p:nvPr/>
        </p:nvSpPr>
        <p:spPr>
          <a:xfrm>
            <a:off x="313318" y="12739"/>
            <a:ext cx="2509020" cy="369332"/>
          </a:xfrm>
          <a:prstGeom prst="rect">
            <a:avLst/>
          </a:prstGeom>
          <a:noFill/>
        </p:spPr>
        <p:txBody>
          <a:bodyPr wrap="none" rtlCol="0">
            <a:spAutoFit/>
          </a:bodyPr>
          <a:lstStyle/>
          <a:p>
            <a:r>
              <a:rPr lang="ja-JP" altLang="en-US" b="1" dirty="0">
                <a:solidFill>
                  <a:srgbClr val="FFFFFF"/>
                </a:solidFill>
                <a:latin typeface="+mn-ea"/>
              </a:rPr>
              <a:t>透析導入年齢の高齢化</a:t>
            </a:r>
            <a:endParaRPr lang="en-US" altLang="ja-JP" b="1" dirty="0">
              <a:solidFill>
                <a:srgbClr val="FFFFFF"/>
              </a:solidFill>
              <a:latin typeface="+mn-ea"/>
            </a:endParaRPr>
          </a:p>
        </p:txBody>
      </p:sp>
      <p:sp>
        <p:nvSpPr>
          <p:cNvPr id="5" name="テキスト ボックス 4"/>
          <p:cNvSpPr txBox="1"/>
          <p:nvPr/>
        </p:nvSpPr>
        <p:spPr>
          <a:xfrm>
            <a:off x="650688" y="6244789"/>
            <a:ext cx="7834597" cy="276999"/>
          </a:xfrm>
          <a:prstGeom prst="rect">
            <a:avLst/>
          </a:prstGeom>
          <a:noFill/>
        </p:spPr>
        <p:txBody>
          <a:bodyPr wrap="none" rtlCol="0">
            <a:spAutoFit/>
          </a:bodyPr>
          <a:lstStyle/>
          <a:p>
            <a:pPr algn="ctr">
              <a:defRPr/>
            </a:pPr>
            <a:r>
              <a:rPr lang="en-US" altLang="ja-JP" sz="1200" dirty="0">
                <a:solidFill>
                  <a:prstClr val="black"/>
                </a:solidFill>
                <a:latin typeface="+mj-ea"/>
                <a:ea typeface="+mj-ea"/>
              </a:rPr>
              <a:t>『</a:t>
            </a:r>
            <a:r>
              <a:rPr lang="ja-JP" altLang="en-US" sz="1200" dirty="0">
                <a:solidFill>
                  <a:prstClr val="black"/>
                </a:solidFill>
                <a:latin typeface="+mj-ea"/>
                <a:ea typeface="+mj-ea"/>
              </a:rPr>
              <a:t>一般社団法人　日本透析医学会　統計調査委員会　「図説　わが国の慢性透析療法の現況（</a:t>
            </a:r>
            <a:r>
              <a:rPr lang="en-US" altLang="ja-JP" sz="1200" dirty="0">
                <a:solidFill>
                  <a:prstClr val="black"/>
                </a:solidFill>
                <a:latin typeface="+mj-ea"/>
                <a:ea typeface="+mj-ea"/>
              </a:rPr>
              <a:t>2020</a:t>
            </a:r>
            <a:r>
              <a:rPr lang="ja-JP" altLang="en-US" sz="1200" dirty="0">
                <a:solidFill>
                  <a:prstClr val="black"/>
                </a:solidFill>
                <a:latin typeface="+mj-ea"/>
                <a:ea typeface="+mj-ea"/>
              </a:rPr>
              <a:t>年</a:t>
            </a:r>
            <a:r>
              <a:rPr lang="en-US" altLang="ja-JP" sz="1200" dirty="0">
                <a:solidFill>
                  <a:prstClr val="black"/>
                </a:solidFill>
                <a:latin typeface="+mj-ea"/>
                <a:ea typeface="+mj-ea"/>
              </a:rPr>
              <a:t>12</a:t>
            </a:r>
            <a:r>
              <a:rPr lang="ja-JP" altLang="en-US" sz="1200" dirty="0">
                <a:solidFill>
                  <a:prstClr val="black"/>
                </a:solidFill>
                <a:latin typeface="+mj-ea"/>
                <a:ea typeface="+mj-ea"/>
              </a:rPr>
              <a:t>月</a:t>
            </a:r>
            <a:r>
              <a:rPr lang="en-US" altLang="ja-JP" sz="1200" dirty="0">
                <a:solidFill>
                  <a:prstClr val="black"/>
                </a:solidFill>
                <a:latin typeface="+mj-ea"/>
                <a:ea typeface="+mj-ea"/>
              </a:rPr>
              <a:t>31</a:t>
            </a:r>
            <a:r>
              <a:rPr lang="ja-JP" altLang="en-US" sz="1200" dirty="0">
                <a:solidFill>
                  <a:prstClr val="black"/>
                </a:solidFill>
                <a:latin typeface="+mj-ea"/>
                <a:ea typeface="+mj-ea"/>
              </a:rPr>
              <a:t>日現在）」</a:t>
            </a:r>
            <a:r>
              <a:rPr lang="en-US" altLang="ja-JP" sz="1200" dirty="0">
                <a:solidFill>
                  <a:prstClr val="black"/>
                </a:solidFill>
                <a:latin typeface="+mj-ea"/>
                <a:ea typeface="+mj-ea"/>
              </a:rPr>
              <a:t>』</a:t>
            </a:r>
            <a:endParaRPr lang="ja-JP" altLang="en-US" sz="1200" dirty="0">
              <a:solidFill>
                <a:prstClr val="black"/>
              </a:solidFill>
              <a:latin typeface="+mj-ea"/>
              <a:ea typeface="+mj-ea"/>
            </a:endParaRPr>
          </a:p>
        </p:txBody>
      </p:sp>
      <p:sp>
        <p:nvSpPr>
          <p:cNvPr id="7" name="テキスト ボックス 6"/>
          <p:cNvSpPr txBox="1"/>
          <p:nvPr/>
        </p:nvSpPr>
        <p:spPr>
          <a:xfrm>
            <a:off x="921301" y="923837"/>
            <a:ext cx="4661918" cy="1477328"/>
          </a:xfrm>
          <a:prstGeom prst="rect">
            <a:avLst/>
          </a:prstGeom>
          <a:solidFill>
            <a:schemeClr val="bg1"/>
          </a:solidFill>
          <a:ln>
            <a:solidFill>
              <a:srgbClr val="0070C0"/>
            </a:solidFill>
          </a:ln>
        </p:spPr>
        <p:txBody>
          <a:bodyPr wrap="square" rtlCol="0">
            <a:spAutoFit/>
          </a:bodyPr>
          <a:lstStyle/>
          <a:p>
            <a:pPr algn="ctr">
              <a:defRPr/>
            </a:pPr>
            <a:r>
              <a:rPr lang="ja-JP" altLang="en-US" dirty="0">
                <a:solidFill>
                  <a:prstClr val="black"/>
                </a:solidFill>
                <a:latin typeface="+mj-ea"/>
                <a:ea typeface="+mj-ea"/>
              </a:rPr>
              <a:t>導入時平均年齢：</a:t>
            </a:r>
            <a:r>
              <a:rPr lang="en-US" altLang="ja-JP" dirty="0">
                <a:solidFill>
                  <a:prstClr val="black"/>
                </a:solidFill>
                <a:latin typeface="+mj-ea"/>
                <a:ea typeface="+mj-ea"/>
              </a:rPr>
              <a:t> 70.88</a:t>
            </a:r>
            <a:r>
              <a:rPr lang="ja-JP" altLang="en-US" dirty="0">
                <a:solidFill>
                  <a:prstClr val="black"/>
                </a:solidFill>
                <a:latin typeface="+mj-ea"/>
                <a:ea typeface="+mj-ea"/>
              </a:rPr>
              <a:t>歳（</a:t>
            </a:r>
            <a:r>
              <a:rPr lang="en-US" altLang="ja-JP" dirty="0">
                <a:solidFill>
                  <a:srgbClr val="FF0000"/>
                </a:solidFill>
                <a:latin typeface="+mj-ea"/>
                <a:ea typeface="+mj-ea"/>
              </a:rPr>
              <a:t>+</a:t>
            </a:r>
            <a:r>
              <a:rPr lang="en-US" altLang="ja-JP" dirty="0">
                <a:solidFill>
                  <a:prstClr val="black"/>
                </a:solidFill>
                <a:latin typeface="+mj-ea"/>
                <a:ea typeface="+mj-ea"/>
              </a:rPr>
              <a:t>0.46</a:t>
            </a:r>
            <a:r>
              <a:rPr lang="ja-JP" altLang="en-US" dirty="0">
                <a:solidFill>
                  <a:prstClr val="black"/>
                </a:solidFill>
                <a:latin typeface="+mj-ea"/>
                <a:ea typeface="+mj-ea"/>
              </a:rPr>
              <a:t>歳）</a:t>
            </a:r>
            <a:endParaRPr lang="en-US" altLang="ja-JP" dirty="0">
              <a:solidFill>
                <a:prstClr val="black"/>
              </a:solidFill>
              <a:latin typeface="+mj-ea"/>
              <a:ea typeface="+mj-ea"/>
            </a:endParaRPr>
          </a:p>
          <a:p>
            <a:pPr algn="ctr">
              <a:defRPr/>
            </a:pPr>
            <a:r>
              <a:rPr lang="ja-JP" altLang="en-US" dirty="0">
                <a:solidFill>
                  <a:prstClr val="black"/>
                </a:solidFill>
                <a:latin typeface="+mj-ea"/>
                <a:ea typeface="+mj-ea"/>
              </a:rPr>
              <a:t>男性</a:t>
            </a:r>
            <a:r>
              <a:rPr lang="en-US" altLang="ja-JP" dirty="0">
                <a:solidFill>
                  <a:prstClr val="black"/>
                </a:solidFill>
                <a:latin typeface="+mj-ea"/>
                <a:ea typeface="+mj-ea"/>
              </a:rPr>
              <a:t>70.19</a:t>
            </a:r>
            <a:r>
              <a:rPr lang="ja-JP" altLang="en-US" dirty="0">
                <a:solidFill>
                  <a:prstClr val="black"/>
                </a:solidFill>
                <a:latin typeface="+mj-ea"/>
                <a:ea typeface="+mj-ea"/>
              </a:rPr>
              <a:t>歳</a:t>
            </a:r>
            <a:r>
              <a:rPr lang="en-US" altLang="ja-JP" dirty="0">
                <a:solidFill>
                  <a:prstClr val="black"/>
                </a:solidFill>
                <a:latin typeface="+mj-ea"/>
                <a:ea typeface="+mj-ea"/>
              </a:rPr>
              <a:t>(</a:t>
            </a:r>
            <a:r>
              <a:rPr lang="en-US" altLang="ja-JP" dirty="0">
                <a:solidFill>
                  <a:srgbClr val="FF0000"/>
                </a:solidFill>
                <a:latin typeface="+mj-ea"/>
                <a:ea typeface="+mj-ea"/>
              </a:rPr>
              <a:t>+</a:t>
            </a:r>
            <a:r>
              <a:rPr lang="en-US" altLang="ja-JP" dirty="0">
                <a:solidFill>
                  <a:prstClr val="black"/>
                </a:solidFill>
                <a:latin typeface="+mj-ea"/>
                <a:ea typeface="+mj-ea"/>
              </a:rPr>
              <a:t>0.51</a:t>
            </a:r>
            <a:r>
              <a:rPr lang="ja-JP" altLang="en-US" dirty="0">
                <a:solidFill>
                  <a:prstClr val="black"/>
                </a:solidFill>
                <a:latin typeface="+mj-ea"/>
                <a:ea typeface="+mj-ea"/>
              </a:rPr>
              <a:t>歳</a:t>
            </a:r>
            <a:r>
              <a:rPr lang="en-US" altLang="ja-JP" dirty="0">
                <a:solidFill>
                  <a:prstClr val="black"/>
                </a:solidFill>
                <a:latin typeface="+mj-ea"/>
                <a:ea typeface="+mj-ea"/>
              </a:rPr>
              <a:t>)</a:t>
            </a:r>
            <a:r>
              <a:rPr lang="ja-JP" altLang="en-US" dirty="0">
                <a:solidFill>
                  <a:prstClr val="black"/>
                </a:solidFill>
                <a:latin typeface="+mj-ea"/>
                <a:ea typeface="+mj-ea"/>
              </a:rPr>
              <a:t>　女性</a:t>
            </a:r>
            <a:r>
              <a:rPr lang="en-US" altLang="ja-JP" dirty="0">
                <a:solidFill>
                  <a:prstClr val="black"/>
                </a:solidFill>
                <a:latin typeface="+mj-ea"/>
                <a:ea typeface="+mj-ea"/>
              </a:rPr>
              <a:t>72.48</a:t>
            </a:r>
            <a:r>
              <a:rPr lang="ja-JP" altLang="en-US" dirty="0">
                <a:solidFill>
                  <a:prstClr val="black"/>
                </a:solidFill>
                <a:latin typeface="+mj-ea"/>
                <a:ea typeface="+mj-ea"/>
              </a:rPr>
              <a:t>歳</a:t>
            </a:r>
            <a:r>
              <a:rPr lang="en-US" altLang="ja-JP" dirty="0">
                <a:solidFill>
                  <a:prstClr val="black"/>
                </a:solidFill>
                <a:latin typeface="+mj-ea"/>
                <a:ea typeface="+mj-ea"/>
              </a:rPr>
              <a:t>(</a:t>
            </a:r>
            <a:r>
              <a:rPr lang="en-US" altLang="ja-JP" dirty="0">
                <a:solidFill>
                  <a:srgbClr val="FF0000"/>
                </a:solidFill>
                <a:latin typeface="+mj-ea"/>
                <a:ea typeface="+mj-ea"/>
              </a:rPr>
              <a:t>+</a:t>
            </a:r>
            <a:r>
              <a:rPr lang="en-US" altLang="ja-JP" dirty="0">
                <a:solidFill>
                  <a:prstClr val="black"/>
                </a:solidFill>
                <a:latin typeface="+mj-ea"/>
                <a:ea typeface="+mj-ea"/>
              </a:rPr>
              <a:t>0.37</a:t>
            </a:r>
            <a:r>
              <a:rPr lang="ja-JP" altLang="en-US" dirty="0">
                <a:solidFill>
                  <a:prstClr val="black"/>
                </a:solidFill>
                <a:latin typeface="+mj-ea"/>
                <a:ea typeface="+mj-ea"/>
              </a:rPr>
              <a:t>歳</a:t>
            </a:r>
            <a:r>
              <a:rPr lang="en-US" altLang="ja-JP" dirty="0">
                <a:solidFill>
                  <a:prstClr val="black"/>
                </a:solidFill>
                <a:latin typeface="+mj-ea"/>
                <a:ea typeface="+mj-ea"/>
              </a:rPr>
              <a:t>)</a:t>
            </a:r>
          </a:p>
          <a:p>
            <a:pPr algn="ctr">
              <a:defRPr/>
            </a:pPr>
            <a:endParaRPr lang="en-US" altLang="ja-JP" dirty="0">
              <a:solidFill>
                <a:prstClr val="black"/>
              </a:solidFill>
              <a:latin typeface="+mj-ea"/>
              <a:ea typeface="+mj-ea"/>
            </a:endParaRPr>
          </a:p>
          <a:p>
            <a:pPr algn="ctr">
              <a:defRPr/>
            </a:pPr>
            <a:r>
              <a:rPr lang="ja-JP" altLang="en-US" dirty="0">
                <a:solidFill>
                  <a:prstClr val="black"/>
                </a:solidFill>
                <a:latin typeface="+mj-ea"/>
                <a:ea typeface="+mj-ea"/>
              </a:rPr>
              <a:t>男：</a:t>
            </a:r>
            <a:r>
              <a:rPr lang="en-US" altLang="ja-JP" dirty="0">
                <a:solidFill>
                  <a:prstClr val="black"/>
                </a:solidFill>
                <a:latin typeface="+mj-ea"/>
                <a:ea typeface="+mj-ea"/>
              </a:rPr>
              <a:t>70-74</a:t>
            </a:r>
            <a:r>
              <a:rPr lang="ja-JP" altLang="en-US" dirty="0">
                <a:solidFill>
                  <a:prstClr val="black"/>
                </a:solidFill>
                <a:latin typeface="+mj-ea"/>
                <a:ea typeface="+mj-ea"/>
              </a:rPr>
              <a:t>歳、女：</a:t>
            </a:r>
            <a:r>
              <a:rPr lang="en-US" altLang="ja-JP" dirty="0">
                <a:solidFill>
                  <a:prstClr val="black"/>
                </a:solidFill>
                <a:latin typeface="+mj-ea"/>
                <a:ea typeface="+mj-ea"/>
              </a:rPr>
              <a:t>80-84</a:t>
            </a:r>
            <a:r>
              <a:rPr lang="ja-JP" altLang="en-US" dirty="0">
                <a:solidFill>
                  <a:prstClr val="black"/>
                </a:solidFill>
                <a:latin typeface="+mj-ea"/>
                <a:ea typeface="+mj-ea"/>
              </a:rPr>
              <a:t>歳での導入が最多</a:t>
            </a:r>
            <a:endParaRPr lang="en-US" altLang="ja-JP" dirty="0">
              <a:solidFill>
                <a:prstClr val="black"/>
              </a:solidFill>
              <a:latin typeface="+mj-ea"/>
              <a:ea typeface="+mj-ea"/>
            </a:endParaRPr>
          </a:p>
          <a:p>
            <a:pPr algn="ctr">
              <a:defRPr/>
            </a:pPr>
            <a:r>
              <a:rPr lang="en-US" altLang="ja-JP" dirty="0">
                <a:solidFill>
                  <a:prstClr val="black"/>
                </a:solidFill>
                <a:latin typeface="+mj-ea"/>
                <a:ea typeface="+mj-ea"/>
              </a:rPr>
              <a:t>75</a:t>
            </a:r>
            <a:r>
              <a:rPr lang="ja-JP" altLang="en-US" dirty="0">
                <a:solidFill>
                  <a:prstClr val="black"/>
                </a:solidFill>
                <a:latin typeface="+mj-ea"/>
                <a:ea typeface="+mj-ea"/>
              </a:rPr>
              <a:t>歳以上の割合：男性</a:t>
            </a:r>
            <a:r>
              <a:rPr lang="en-US" altLang="ja-JP" dirty="0">
                <a:solidFill>
                  <a:prstClr val="black"/>
                </a:solidFill>
                <a:latin typeface="+mj-ea"/>
                <a:ea typeface="+mj-ea"/>
              </a:rPr>
              <a:t>42.5</a:t>
            </a:r>
            <a:r>
              <a:rPr lang="ja-JP" altLang="en-US" dirty="0">
                <a:solidFill>
                  <a:prstClr val="black"/>
                </a:solidFill>
                <a:latin typeface="+mj-ea"/>
                <a:ea typeface="+mj-ea"/>
              </a:rPr>
              <a:t>％女性</a:t>
            </a:r>
            <a:r>
              <a:rPr lang="en-US" altLang="ja-JP" dirty="0">
                <a:solidFill>
                  <a:prstClr val="black"/>
                </a:solidFill>
                <a:latin typeface="+mj-ea"/>
                <a:ea typeface="+mj-ea"/>
              </a:rPr>
              <a:t>51.1</a:t>
            </a:r>
            <a:r>
              <a:rPr lang="ja-JP" altLang="en-US" dirty="0">
                <a:solidFill>
                  <a:prstClr val="black"/>
                </a:solidFill>
                <a:latin typeface="+mj-ea"/>
                <a:ea typeface="+mj-ea"/>
              </a:rPr>
              <a:t>％</a:t>
            </a:r>
            <a:endParaRPr lang="en-US" altLang="ja-JP" dirty="0">
              <a:solidFill>
                <a:prstClr val="black"/>
              </a:solidFill>
              <a:latin typeface="+mj-ea"/>
              <a:ea typeface="+mj-ea"/>
            </a:endParaRPr>
          </a:p>
        </p:txBody>
      </p:sp>
    </p:spTree>
    <p:extLst>
      <p:ext uri="{BB962C8B-B14F-4D97-AF65-F5344CB8AC3E}">
        <p14:creationId xmlns:p14="http://schemas.microsoft.com/office/powerpoint/2010/main" val="16284105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13318" y="38139"/>
            <a:ext cx="4750018" cy="369332"/>
          </a:xfrm>
          <a:prstGeom prst="rect">
            <a:avLst/>
          </a:prstGeom>
          <a:noFill/>
        </p:spPr>
        <p:txBody>
          <a:bodyPr wrap="none" rtlCol="0">
            <a:spAutoFit/>
          </a:bodyPr>
          <a:lstStyle/>
          <a:p>
            <a:pPr fontAlgn="base">
              <a:spcBef>
                <a:spcPct val="0"/>
              </a:spcBef>
              <a:spcAft>
                <a:spcPct val="0"/>
              </a:spcAft>
            </a:pPr>
            <a:r>
              <a:rPr lang="en-US" altLang="ja-JP" b="1" dirty="0">
                <a:solidFill>
                  <a:srgbClr val="FFFFFF"/>
                </a:solidFill>
                <a:latin typeface="+mj-ea"/>
                <a:ea typeface="+mj-ea"/>
              </a:rPr>
              <a:t>CKD</a:t>
            </a:r>
            <a:r>
              <a:rPr lang="ja-JP" altLang="en-US" b="1" dirty="0">
                <a:solidFill>
                  <a:srgbClr val="FFFFFF"/>
                </a:solidFill>
                <a:latin typeface="+mj-ea"/>
                <a:ea typeface="+mj-ea"/>
              </a:rPr>
              <a:t>の早期から心血管病のリスクが高まります</a:t>
            </a:r>
          </a:p>
        </p:txBody>
      </p:sp>
      <p:cxnSp>
        <p:nvCxnSpPr>
          <p:cNvPr id="5" name="直線矢印コネクタ 4"/>
          <p:cNvCxnSpPr/>
          <p:nvPr/>
        </p:nvCxnSpPr>
        <p:spPr>
          <a:xfrm flipV="1">
            <a:off x="2458430" y="5095876"/>
            <a:ext cx="6307197" cy="181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rot="19239032">
            <a:off x="188736" y="5539736"/>
            <a:ext cx="1900535" cy="646331"/>
          </a:xfrm>
          <a:prstGeom prst="rect">
            <a:avLst/>
          </a:prstGeom>
          <a:noFill/>
        </p:spPr>
        <p:txBody>
          <a:bodyPr wrap="square" rtlCol="0">
            <a:spAutoFit/>
          </a:bodyPr>
          <a:lstStyle/>
          <a:p>
            <a:pPr algn="r"/>
            <a:r>
              <a:rPr lang="en-US" altLang="ja-JP" dirty="0">
                <a:solidFill>
                  <a:prstClr val="black"/>
                </a:solidFill>
                <a:latin typeface="+mj-ea"/>
                <a:ea typeface="+mj-ea"/>
              </a:rPr>
              <a:t>100</a:t>
            </a:r>
            <a:r>
              <a:rPr lang="ja-JP" altLang="en-US" dirty="0">
                <a:solidFill>
                  <a:prstClr val="black"/>
                </a:solidFill>
                <a:latin typeface="+mj-ea"/>
                <a:ea typeface="+mj-ea"/>
              </a:rPr>
              <a:t>点満点の点数</a:t>
            </a:r>
            <a:endParaRPr lang="en-US" altLang="ja-JP" dirty="0">
              <a:solidFill>
                <a:prstClr val="black"/>
              </a:solidFill>
              <a:latin typeface="+mj-ea"/>
              <a:ea typeface="+mj-ea"/>
            </a:endParaRPr>
          </a:p>
          <a:p>
            <a:pPr algn="r"/>
            <a:r>
              <a:rPr lang="ja-JP" altLang="en-US" dirty="0">
                <a:solidFill>
                  <a:prstClr val="black"/>
                </a:solidFill>
                <a:latin typeface="+mj-ea"/>
                <a:ea typeface="+mj-ea"/>
              </a:rPr>
              <a:t>（</a:t>
            </a:r>
            <a:r>
              <a:rPr lang="en-US" altLang="ja-JP" dirty="0">
                <a:solidFill>
                  <a:prstClr val="black"/>
                </a:solidFill>
                <a:latin typeface="+mj-ea"/>
                <a:ea typeface="+mj-ea"/>
              </a:rPr>
              <a:t>GFR)</a:t>
            </a:r>
            <a:endParaRPr lang="ja-JP" altLang="en-US" dirty="0">
              <a:solidFill>
                <a:prstClr val="black"/>
              </a:solidFill>
              <a:latin typeface="+mj-ea"/>
              <a:ea typeface="+mj-ea"/>
            </a:endParaRPr>
          </a:p>
        </p:txBody>
      </p:sp>
      <p:sp>
        <p:nvSpPr>
          <p:cNvPr id="7" name="テキスト ボックス 6"/>
          <p:cNvSpPr txBox="1"/>
          <p:nvPr/>
        </p:nvSpPr>
        <p:spPr>
          <a:xfrm rot="19046750">
            <a:off x="1787082" y="5415874"/>
            <a:ext cx="1342697" cy="369332"/>
          </a:xfrm>
          <a:prstGeom prst="rect">
            <a:avLst/>
          </a:prstGeom>
          <a:noFill/>
        </p:spPr>
        <p:txBody>
          <a:bodyPr wrap="square" rtlCol="0">
            <a:spAutoFit/>
          </a:bodyPr>
          <a:lstStyle/>
          <a:p>
            <a:pPr algn="r"/>
            <a:r>
              <a:rPr lang="en-US" altLang="ja-JP" dirty="0">
                <a:solidFill>
                  <a:prstClr val="black"/>
                </a:solidFill>
                <a:latin typeface="+mj-ea"/>
                <a:ea typeface="+mj-ea"/>
              </a:rPr>
              <a:t>90</a:t>
            </a:r>
            <a:r>
              <a:rPr lang="ja-JP" altLang="en-US" dirty="0">
                <a:solidFill>
                  <a:prstClr val="black"/>
                </a:solidFill>
                <a:latin typeface="+mj-ea"/>
                <a:ea typeface="+mj-ea"/>
              </a:rPr>
              <a:t>点以上</a:t>
            </a:r>
          </a:p>
        </p:txBody>
      </p:sp>
      <p:sp>
        <p:nvSpPr>
          <p:cNvPr id="8" name="テキスト ボックス 7"/>
          <p:cNvSpPr txBox="1"/>
          <p:nvPr/>
        </p:nvSpPr>
        <p:spPr>
          <a:xfrm rot="19046750">
            <a:off x="2834528" y="5415875"/>
            <a:ext cx="1342697" cy="369332"/>
          </a:xfrm>
          <a:prstGeom prst="rect">
            <a:avLst/>
          </a:prstGeom>
          <a:noFill/>
        </p:spPr>
        <p:txBody>
          <a:bodyPr wrap="square" rtlCol="0">
            <a:spAutoFit/>
          </a:bodyPr>
          <a:lstStyle/>
          <a:p>
            <a:pPr algn="r"/>
            <a:r>
              <a:rPr lang="en-US" altLang="ja-JP" dirty="0">
                <a:solidFill>
                  <a:prstClr val="black"/>
                </a:solidFill>
                <a:latin typeface="+mj-ea"/>
                <a:ea typeface="+mj-ea"/>
              </a:rPr>
              <a:t>90-60</a:t>
            </a:r>
            <a:r>
              <a:rPr lang="ja-JP" altLang="en-US" dirty="0">
                <a:solidFill>
                  <a:prstClr val="black"/>
                </a:solidFill>
                <a:latin typeface="+mj-ea"/>
                <a:ea typeface="+mj-ea"/>
              </a:rPr>
              <a:t>点</a:t>
            </a:r>
          </a:p>
        </p:txBody>
      </p:sp>
      <p:sp>
        <p:nvSpPr>
          <p:cNvPr id="9" name="テキスト ボックス 8"/>
          <p:cNvSpPr txBox="1"/>
          <p:nvPr/>
        </p:nvSpPr>
        <p:spPr>
          <a:xfrm rot="19046750">
            <a:off x="3900652" y="5445858"/>
            <a:ext cx="1342697" cy="369332"/>
          </a:xfrm>
          <a:prstGeom prst="rect">
            <a:avLst/>
          </a:prstGeom>
          <a:noFill/>
        </p:spPr>
        <p:txBody>
          <a:bodyPr wrap="square" rtlCol="0">
            <a:spAutoFit/>
          </a:bodyPr>
          <a:lstStyle/>
          <a:p>
            <a:pPr algn="r"/>
            <a:r>
              <a:rPr lang="en-US" altLang="ja-JP" dirty="0">
                <a:solidFill>
                  <a:prstClr val="black"/>
                </a:solidFill>
                <a:latin typeface="+mj-ea"/>
                <a:ea typeface="+mj-ea"/>
              </a:rPr>
              <a:t>60-45</a:t>
            </a:r>
            <a:r>
              <a:rPr lang="ja-JP" altLang="en-US" dirty="0">
                <a:solidFill>
                  <a:prstClr val="black"/>
                </a:solidFill>
                <a:latin typeface="+mj-ea"/>
                <a:ea typeface="+mj-ea"/>
              </a:rPr>
              <a:t>点</a:t>
            </a:r>
          </a:p>
        </p:txBody>
      </p:sp>
      <p:sp>
        <p:nvSpPr>
          <p:cNvPr id="10" name="テキスト ボックス 9"/>
          <p:cNvSpPr txBox="1"/>
          <p:nvPr/>
        </p:nvSpPr>
        <p:spPr>
          <a:xfrm rot="19046750">
            <a:off x="4948098" y="5475841"/>
            <a:ext cx="1342697" cy="369332"/>
          </a:xfrm>
          <a:prstGeom prst="rect">
            <a:avLst/>
          </a:prstGeom>
          <a:noFill/>
        </p:spPr>
        <p:txBody>
          <a:bodyPr wrap="square" rtlCol="0">
            <a:spAutoFit/>
          </a:bodyPr>
          <a:lstStyle/>
          <a:p>
            <a:pPr algn="r"/>
            <a:r>
              <a:rPr lang="en-US" altLang="ja-JP" dirty="0">
                <a:solidFill>
                  <a:prstClr val="black"/>
                </a:solidFill>
                <a:latin typeface="+mj-ea"/>
                <a:ea typeface="+mj-ea"/>
              </a:rPr>
              <a:t>45-30</a:t>
            </a:r>
            <a:r>
              <a:rPr lang="ja-JP" altLang="en-US" dirty="0">
                <a:solidFill>
                  <a:prstClr val="black"/>
                </a:solidFill>
                <a:latin typeface="+mj-ea"/>
                <a:ea typeface="+mj-ea"/>
              </a:rPr>
              <a:t>点</a:t>
            </a:r>
          </a:p>
        </p:txBody>
      </p:sp>
      <p:sp>
        <p:nvSpPr>
          <p:cNvPr id="11" name="テキスト ボックス 10"/>
          <p:cNvSpPr txBox="1"/>
          <p:nvPr/>
        </p:nvSpPr>
        <p:spPr>
          <a:xfrm rot="19046750">
            <a:off x="5915652" y="5475840"/>
            <a:ext cx="1342697" cy="369332"/>
          </a:xfrm>
          <a:prstGeom prst="rect">
            <a:avLst/>
          </a:prstGeom>
          <a:noFill/>
        </p:spPr>
        <p:txBody>
          <a:bodyPr wrap="square" rtlCol="0">
            <a:spAutoFit/>
          </a:bodyPr>
          <a:lstStyle/>
          <a:p>
            <a:pPr algn="r"/>
            <a:r>
              <a:rPr lang="en-US" altLang="ja-JP" dirty="0">
                <a:solidFill>
                  <a:prstClr val="black"/>
                </a:solidFill>
                <a:latin typeface="+mj-ea"/>
                <a:ea typeface="+mj-ea"/>
              </a:rPr>
              <a:t>15-30</a:t>
            </a:r>
            <a:r>
              <a:rPr lang="ja-JP" altLang="en-US" dirty="0">
                <a:solidFill>
                  <a:prstClr val="black"/>
                </a:solidFill>
                <a:latin typeface="+mj-ea"/>
                <a:ea typeface="+mj-ea"/>
              </a:rPr>
              <a:t>点</a:t>
            </a:r>
          </a:p>
        </p:txBody>
      </p:sp>
      <p:sp>
        <p:nvSpPr>
          <p:cNvPr id="12" name="テキスト ボックス 11"/>
          <p:cNvSpPr txBox="1"/>
          <p:nvPr/>
        </p:nvSpPr>
        <p:spPr>
          <a:xfrm rot="19046750">
            <a:off x="6890451" y="5415873"/>
            <a:ext cx="1342697" cy="369332"/>
          </a:xfrm>
          <a:prstGeom prst="rect">
            <a:avLst/>
          </a:prstGeom>
          <a:noFill/>
        </p:spPr>
        <p:txBody>
          <a:bodyPr wrap="square" rtlCol="0">
            <a:spAutoFit/>
          </a:bodyPr>
          <a:lstStyle/>
          <a:p>
            <a:pPr algn="r"/>
            <a:r>
              <a:rPr lang="en-US" altLang="ja-JP" dirty="0">
                <a:solidFill>
                  <a:prstClr val="black"/>
                </a:solidFill>
                <a:latin typeface="+mj-ea"/>
                <a:ea typeface="+mj-ea"/>
              </a:rPr>
              <a:t>15</a:t>
            </a:r>
            <a:r>
              <a:rPr lang="ja-JP" altLang="en-US" dirty="0">
                <a:solidFill>
                  <a:prstClr val="black"/>
                </a:solidFill>
                <a:latin typeface="+mj-ea"/>
                <a:ea typeface="+mj-ea"/>
              </a:rPr>
              <a:t>点未満</a:t>
            </a:r>
          </a:p>
        </p:txBody>
      </p:sp>
      <p:sp>
        <p:nvSpPr>
          <p:cNvPr id="13" name="テキスト ボックス 12"/>
          <p:cNvSpPr txBox="1"/>
          <p:nvPr/>
        </p:nvSpPr>
        <p:spPr>
          <a:xfrm rot="19046750">
            <a:off x="7442711" y="5445858"/>
            <a:ext cx="1342697" cy="369332"/>
          </a:xfrm>
          <a:prstGeom prst="rect">
            <a:avLst/>
          </a:prstGeom>
          <a:noFill/>
        </p:spPr>
        <p:txBody>
          <a:bodyPr wrap="square" rtlCol="0">
            <a:spAutoFit/>
          </a:bodyPr>
          <a:lstStyle/>
          <a:p>
            <a:pPr algn="r"/>
            <a:r>
              <a:rPr lang="ja-JP" altLang="en-US" dirty="0">
                <a:solidFill>
                  <a:prstClr val="black"/>
                </a:solidFill>
                <a:latin typeface="+mj-ea"/>
                <a:ea typeface="+mj-ea"/>
              </a:rPr>
              <a:t>透析</a:t>
            </a:r>
          </a:p>
        </p:txBody>
      </p:sp>
      <p:grpSp>
        <p:nvGrpSpPr>
          <p:cNvPr id="14" name="グループ化 21"/>
          <p:cNvGrpSpPr/>
          <p:nvPr/>
        </p:nvGrpSpPr>
        <p:grpSpPr>
          <a:xfrm>
            <a:off x="4324686" y="5999043"/>
            <a:ext cx="4390697" cy="519997"/>
            <a:chOff x="4324686" y="5999043"/>
            <a:chExt cx="4390697" cy="519997"/>
          </a:xfrm>
        </p:grpSpPr>
        <p:sp>
          <p:nvSpPr>
            <p:cNvPr id="15" name="角丸四角形 14"/>
            <p:cNvSpPr/>
            <p:nvPr/>
          </p:nvSpPr>
          <p:spPr>
            <a:xfrm>
              <a:off x="4324686" y="5999043"/>
              <a:ext cx="4390697" cy="519997"/>
            </a:xfrm>
            <a:prstGeom prst="round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endParaRPr>
            </a:p>
          </p:txBody>
        </p:sp>
        <p:sp>
          <p:nvSpPr>
            <p:cNvPr id="16" name="テキスト ボックス 15"/>
            <p:cNvSpPr txBox="1"/>
            <p:nvPr/>
          </p:nvSpPr>
          <p:spPr>
            <a:xfrm>
              <a:off x="5144087" y="6023849"/>
              <a:ext cx="2723731" cy="461665"/>
            </a:xfrm>
            <a:prstGeom prst="rect">
              <a:avLst/>
            </a:prstGeom>
            <a:noFill/>
          </p:spPr>
          <p:txBody>
            <a:bodyPr wrap="square" rtlCol="0">
              <a:spAutoFit/>
            </a:bodyPr>
            <a:lstStyle/>
            <a:p>
              <a:pPr algn="ctr"/>
              <a:r>
                <a:rPr lang="en-US" altLang="ja-JP" sz="2400" dirty="0">
                  <a:solidFill>
                    <a:prstClr val="white"/>
                  </a:solidFill>
                  <a:effectLst>
                    <a:outerShdw blurRad="38100" dist="38100" dir="2700000" algn="tl">
                      <a:srgbClr val="000000">
                        <a:alpha val="43137"/>
                      </a:srgbClr>
                    </a:outerShdw>
                  </a:effectLst>
                  <a:latin typeface="+mj-ea"/>
                  <a:ea typeface="+mj-ea"/>
                </a:rPr>
                <a:t>CKD</a:t>
              </a:r>
              <a:r>
                <a:rPr lang="ja-JP" altLang="en-US" sz="2400" dirty="0">
                  <a:solidFill>
                    <a:prstClr val="white"/>
                  </a:solidFill>
                  <a:effectLst>
                    <a:outerShdw blurRad="38100" dist="38100" dir="2700000" algn="tl">
                      <a:srgbClr val="000000">
                        <a:alpha val="43137"/>
                      </a:srgbClr>
                    </a:outerShdw>
                  </a:effectLst>
                  <a:latin typeface="+mj-ea"/>
                  <a:ea typeface="+mj-ea"/>
                </a:rPr>
                <a:t>　（</a:t>
              </a:r>
              <a:r>
                <a:rPr lang="en-US" altLang="ja-JP" sz="2400" dirty="0">
                  <a:solidFill>
                    <a:prstClr val="white"/>
                  </a:solidFill>
                  <a:effectLst>
                    <a:outerShdw blurRad="38100" dist="38100" dir="2700000" algn="tl">
                      <a:srgbClr val="000000">
                        <a:alpha val="43137"/>
                      </a:srgbClr>
                    </a:outerShdw>
                  </a:effectLst>
                  <a:latin typeface="+mj-ea"/>
                  <a:ea typeface="+mj-ea"/>
                </a:rPr>
                <a:t>60</a:t>
              </a:r>
              <a:r>
                <a:rPr lang="ja-JP" altLang="en-US" sz="2400" dirty="0">
                  <a:solidFill>
                    <a:prstClr val="white"/>
                  </a:solidFill>
                  <a:effectLst>
                    <a:outerShdw blurRad="38100" dist="38100" dir="2700000" algn="tl">
                      <a:srgbClr val="000000">
                        <a:alpha val="43137"/>
                      </a:srgbClr>
                    </a:outerShdw>
                  </a:effectLst>
                  <a:latin typeface="+mj-ea"/>
                  <a:ea typeface="+mj-ea"/>
                </a:rPr>
                <a:t>点以下）</a:t>
              </a:r>
            </a:p>
          </p:txBody>
        </p:sp>
      </p:grpSp>
      <p:grpSp>
        <p:nvGrpSpPr>
          <p:cNvPr id="17" name="グループ化 27"/>
          <p:cNvGrpSpPr/>
          <p:nvPr/>
        </p:nvGrpSpPr>
        <p:grpSpPr>
          <a:xfrm>
            <a:off x="1169955" y="2056937"/>
            <a:ext cx="2102840" cy="1003306"/>
            <a:chOff x="3077859" y="2510174"/>
            <a:chExt cx="2102840" cy="1003306"/>
          </a:xfrm>
        </p:grpSpPr>
        <p:sp>
          <p:nvSpPr>
            <p:cNvPr id="18" name="爆発 1 17"/>
            <p:cNvSpPr/>
            <p:nvPr/>
          </p:nvSpPr>
          <p:spPr>
            <a:xfrm>
              <a:off x="3275056" y="2510174"/>
              <a:ext cx="1769310" cy="1003306"/>
            </a:xfrm>
            <a:prstGeom prst="irregularSeal1">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9" name="テキスト ボックス 18"/>
            <p:cNvSpPr txBox="1"/>
            <p:nvPr/>
          </p:nvSpPr>
          <p:spPr>
            <a:xfrm>
              <a:off x="3077859" y="2797334"/>
              <a:ext cx="2102840" cy="369332"/>
            </a:xfrm>
            <a:prstGeom prst="rect">
              <a:avLst/>
            </a:prstGeom>
            <a:noFill/>
          </p:spPr>
          <p:txBody>
            <a:bodyPr wrap="square" rtlCol="0">
              <a:spAutoFit/>
            </a:bodyPr>
            <a:lstStyle/>
            <a:p>
              <a:pPr algn="ctr"/>
              <a:r>
                <a:rPr lang="ja-JP" altLang="en-US" b="1" dirty="0">
                  <a:solidFill>
                    <a:prstClr val="white"/>
                  </a:solidFill>
                  <a:effectLst>
                    <a:outerShdw blurRad="38100" dist="38100" dir="2700000" algn="tl">
                      <a:srgbClr val="000000">
                        <a:alpha val="43137"/>
                      </a:srgbClr>
                    </a:outerShdw>
                  </a:effectLst>
                  <a:latin typeface="+mj-ea"/>
                  <a:ea typeface="+mj-ea"/>
                </a:rPr>
                <a:t>心筋梗塞</a:t>
              </a:r>
            </a:p>
          </p:txBody>
        </p:sp>
      </p:grpSp>
      <p:grpSp>
        <p:nvGrpSpPr>
          <p:cNvPr id="20" name="グループ化 28"/>
          <p:cNvGrpSpPr/>
          <p:nvPr/>
        </p:nvGrpSpPr>
        <p:grpSpPr>
          <a:xfrm>
            <a:off x="1210787" y="3402308"/>
            <a:ext cx="2102840" cy="1003306"/>
            <a:chOff x="2941526" y="3379339"/>
            <a:chExt cx="2102840" cy="1003306"/>
          </a:xfrm>
        </p:grpSpPr>
        <p:sp>
          <p:nvSpPr>
            <p:cNvPr id="21" name="爆発 1 20"/>
            <p:cNvSpPr/>
            <p:nvPr/>
          </p:nvSpPr>
          <p:spPr>
            <a:xfrm>
              <a:off x="3138723" y="3379339"/>
              <a:ext cx="1769310" cy="1003306"/>
            </a:xfrm>
            <a:prstGeom prst="irregularSeal1">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2" name="テキスト ボックス 21"/>
            <p:cNvSpPr txBox="1"/>
            <p:nvPr/>
          </p:nvSpPr>
          <p:spPr>
            <a:xfrm>
              <a:off x="2941526" y="3666499"/>
              <a:ext cx="2102840" cy="369332"/>
            </a:xfrm>
            <a:prstGeom prst="rect">
              <a:avLst/>
            </a:prstGeom>
            <a:noFill/>
          </p:spPr>
          <p:txBody>
            <a:bodyPr wrap="square" rtlCol="0">
              <a:spAutoFit/>
            </a:bodyPr>
            <a:lstStyle/>
            <a:p>
              <a:pPr algn="ctr"/>
              <a:r>
                <a:rPr lang="ja-JP" altLang="en-US" b="1" dirty="0">
                  <a:solidFill>
                    <a:prstClr val="white"/>
                  </a:solidFill>
                  <a:effectLst>
                    <a:outerShdw blurRad="38100" dist="38100" dir="2700000" algn="tl">
                      <a:srgbClr val="000000">
                        <a:alpha val="43137"/>
                      </a:srgbClr>
                    </a:outerShdw>
                  </a:effectLst>
                  <a:latin typeface="+mj-ea"/>
                  <a:ea typeface="+mj-ea"/>
                </a:rPr>
                <a:t>脳卒中</a:t>
              </a:r>
            </a:p>
          </p:txBody>
        </p:sp>
      </p:grpSp>
      <p:grpSp>
        <p:nvGrpSpPr>
          <p:cNvPr id="23" name="グループ化 44"/>
          <p:cNvGrpSpPr/>
          <p:nvPr/>
        </p:nvGrpSpPr>
        <p:grpSpPr>
          <a:xfrm>
            <a:off x="2806262" y="953814"/>
            <a:ext cx="5654020" cy="4035973"/>
            <a:chOff x="2806262" y="953814"/>
            <a:chExt cx="5654020" cy="4035973"/>
          </a:xfrm>
        </p:grpSpPr>
        <p:sp>
          <p:nvSpPr>
            <p:cNvPr id="24" name="フリーフォーム 23"/>
            <p:cNvSpPr/>
            <p:nvPr/>
          </p:nvSpPr>
          <p:spPr>
            <a:xfrm>
              <a:off x="2806262" y="953814"/>
              <a:ext cx="4390696" cy="4035973"/>
            </a:xfrm>
            <a:custGeom>
              <a:avLst/>
              <a:gdLst>
                <a:gd name="connsiteX0" fmla="*/ 0 w 4264572"/>
                <a:gd name="connsiteY0" fmla="*/ 3137338 h 3137338"/>
                <a:gd name="connsiteX1" fmla="*/ 1986455 w 4264572"/>
                <a:gd name="connsiteY1" fmla="*/ 2672255 h 3137338"/>
                <a:gd name="connsiteX2" fmla="*/ 3216166 w 4264572"/>
                <a:gd name="connsiteY2" fmla="*/ 2246586 h 3137338"/>
                <a:gd name="connsiteX3" fmla="*/ 4264572 w 4264572"/>
                <a:gd name="connsiteY3" fmla="*/ 0 h 3137338"/>
                <a:gd name="connsiteX0" fmla="*/ 0 w 4390696"/>
                <a:gd name="connsiteY0" fmla="*/ 4035973 h 4035973"/>
                <a:gd name="connsiteX1" fmla="*/ 1986455 w 4390696"/>
                <a:gd name="connsiteY1" fmla="*/ 3570890 h 4035973"/>
                <a:gd name="connsiteX2" fmla="*/ 3216166 w 4390696"/>
                <a:gd name="connsiteY2" fmla="*/ 3145221 h 4035973"/>
                <a:gd name="connsiteX3" fmla="*/ 4390696 w 4390696"/>
                <a:gd name="connsiteY3" fmla="*/ 0 h 4035973"/>
                <a:gd name="connsiteX0" fmla="*/ 0 w 4390696"/>
                <a:gd name="connsiteY0" fmla="*/ 4035973 h 4035973"/>
                <a:gd name="connsiteX1" fmla="*/ 2002221 w 4390696"/>
                <a:gd name="connsiteY1" fmla="*/ 3673366 h 4035973"/>
                <a:gd name="connsiteX2" fmla="*/ 3216166 w 4390696"/>
                <a:gd name="connsiteY2" fmla="*/ 3145221 h 4035973"/>
                <a:gd name="connsiteX3" fmla="*/ 4390696 w 4390696"/>
                <a:gd name="connsiteY3" fmla="*/ 0 h 4035973"/>
                <a:gd name="connsiteX0" fmla="*/ 0 w 4390696"/>
                <a:gd name="connsiteY0" fmla="*/ 4035973 h 4035973"/>
                <a:gd name="connsiteX1" fmla="*/ 2002221 w 4390696"/>
                <a:gd name="connsiteY1" fmla="*/ 3673366 h 4035973"/>
                <a:gd name="connsiteX2" fmla="*/ 3255580 w 4390696"/>
                <a:gd name="connsiteY2" fmla="*/ 3263462 h 4035973"/>
                <a:gd name="connsiteX3" fmla="*/ 4390696 w 4390696"/>
                <a:gd name="connsiteY3" fmla="*/ 0 h 4035973"/>
              </a:gdLst>
              <a:ahLst/>
              <a:cxnLst>
                <a:cxn ang="0">
                  <a:pos x="connsiteX0" y="connsiteY0"/>
                </a:cxn>
                <a:cxn ang="0">
                  <a:pos x="connsiteX1" y="connsiteY1"/>
                </a:cxn>
                <a:cxn ang="0">
                  <a:pos x="connsiteX2" y="connsiteY2"/>
                </a:cxn>
                <a:cxn ang="0">
                  <a:pos x="connsiteX3" y="connsiteY3"/>
                </a:cxn>
              </a:cxnLst>
              <a:rect l="l" t="t" r="r" b="b"/>
              <a:pathLst>
                <a:path w="4390696" h="4035973">
                  <a:moveTo>
                    <a:pt x="0" y="4035973"/>
                  </a:moveTo>
                  <a:lnTo>
                    <a:pt x="2002221" y="3673366"/>
                  </a:lnTo>
                  <a:lnTo>
                    <a:pt x="3255580" y="3263462"/>
                  </a:lnTo>
                  <a:lnTo>
                    <a:pt x="4390696" y="0"/>
                  </a:lnTo>
                </a:path>
              </a:pathLst>
            </a:custGeom>
            <a:noFill/>
            <a:ln w="38100">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5" name="テキスト ボックス 24"/>
            <p:cNvSpPr txBox="1"/>
            <p:nvPr/>
          </p:nvSpPr>
          <p:spPr>
            <a:xfrm>
              <a:off x="5424459" y="4459437"/>
              <a:ext cx="3035823" cy="369332"/>
            </a:xfrm>
            <a:prstGeom prst="rect">
              <a:avLst/>
            </a:prstGeom>
            <a:noFill/>
          </p:spPr>
          <p:txBody>
            <a:bodyPr wrap="square" rtlCol="0">
              <a:spAutoFit/>
            </a:bodyPr>
            <a:lstStyle/>
            <a:p>
              <a:r>
                <a:rPr lang="ja-JP" altLang="en-US" b="1" dirty="0">
                  <a:solidFill>
                    <a:srgbClr val="339933"/>
                  </a:solidFill>
                  <a:latin typeface="+mj-ea"/>
                  <a:ea typeface="+mj-ea"/>
                </a:rPr>
                <a:t>たとえ尿蛋白が正常でも</a:t>
              </a:r>
            </a:p>
          </p:txBody>
        </p:sp>
        <p:sp>
          <p:nvSpPr>
            <p:cNvPr id="26" name="テキスト ボックス 25"/>
            <p:cNvSpPr txBox="1"/>
            <p:nvPr/>
          </p:nvSpPr>
          <p:spPr>
            <a:xfrm>
              <a:off x="4532043" y="4594857"/>
              <a:ext cx="979425" cy="338554"/>
            </a:xfrm>
            <a:prstGeom prst="rect">
              <a:avLst/>
            </a:prstGeom>
            <a:noFill/>
          </p:spPr>
          <p:txBody>
            <a:bodyPr wrap="square" rtlCol="0">
              <a:spAutoFit/>
            </a:bodyPr>
            <a:lstStyle/>
            <a:p>
              <a:r>
                <a:rPr lang="en-US" altLang="ja-JP" sz="1600" b="1" dirty="0">
                  <a:solidFill>
                    <a:srgbClr val="339933"/>
                  </a:solidFill>
                  <a:latin typeface="+mj-ea"/>
                  <a:ea typeface="+mj-ea"/>
                </a:rPr>
                <a:t>1.5</a:t>
              </a:r>
              <a:r>
                <a:rPr lang="ja-JP" altLang="en-US" sz="1600" b="1" dirty="0">
                  <a:solidFill>
                    <a:srgbClr val="339933"/>
                  </a:solidFill>
                  <a:latin typeface="+mj-ea"/>
                  <a:ea typeface="+mj-ea"/>
                </a:rPr>
                <a:t>倍</a:t>
              </a:r>
            </a:p>
          </p:txBody>
        </p:sp>
        <p:sp>
          <p:nvSpPr>
            <p:cNvPr id="27" name="テキスト ボックス 26"/>
            <p:cNvSpPr txBox="1"/>
            <p:nvPr/>
          </p:nvSpPr>
          <p:spPr>
            <a:xfrm>
              <a:off x="5857743" y="4187468"/>
              <a:ext cx="979425" cy="338554"/>
            </a:xfrm>
            <a:prstGeom prst="rect">
              <a:avLst/>
            </a:prstGeom>
            <a:noFill/>
          </p:spPr>
          <p:txBody>
            <a:bodyPr wrap="square" rtlCol="0">
              <a:spAutoFit/>
            </a:bodyPr>
            <a:lstStyle/>
            <a:p>
              <a:r>
                <a:rPr lang="en-US" altLang="ja-JP" sz="1600" b="1" dirty="0">
                  <a:solidFill>
                    <a:srgbClr val="339933"/>
                  </a:solidFill>
                  <a:latin typeface="+mj-ea"/>
                  <a:ea typeface="+mj-ea"/>
                </a:rPr>
                <a:t>2</a:t>
              </a:r>
              <a:r>
                <a:rPr lang="ja-JP" altLang="en-US" sz="1600" b="1" dirty="0">
                  <a:solidFill>
                    <a:srgbClr val="339933"/>
                  </a:solidFill>
                  <a:latin typeface="+mj-ea"/>
                  <a:ea typeface="+mj-ea"/>
                </a:rPr>
                <a:t>倍</a:t>
              </a:r>
            </a:p>
          </p:txBody>
        </p:sp>
      </p:grpSp>
      <p:grpSp>
        <p:nvGrpSpPr>
          <p:cNvPr id="28" name="グループ化 45"/>
          <p:cNvGrpSpPr/>
          <p:nvPr/>
        </p:nvGrpSpPr>
        <p:grpSpPr>
          <a:xfrm>
            <a:off x="2814145" y="1347952"/>
            <a:ext cx="6184782" cy="3657600"/>
            <a:chOff x="2814145" y="1347952"/>
            <a:chExt cx="6184782" cy="3657600"/>
          </a:xfrm>
        </p:grpSpPr>
        <p:sp>
          <p:nvSpPr>
            <p:cNvPr id="29" name="フリーフォーム 28"/>
            <p:cNvSpPr/>
            <p:nvPr/>
          </p:nvSpPr>
          <p:spPr>
            <a:xfrm>
              <a:off x="2814145" y="1347952"/>
              <a:ext cx="4398579" cy="3657600"/>
            </a:xfrm>
            <a:custGeom>
              <a:avLst/>
              <a:gdLst>
                <a:gd name="connsiteX0" fmla="*/ 0 w 4264572"/>
                <a:gd name="connsiteY0" fmla="*/ 2956035 h 2956035"/>
                <a:gd name="connsiteX1" fmla="*/ 2010103 w 4264572"/>
                <a:gd name="connsiteY1" fmla="*/ 2025869 h 2956035"/>
                <a:gd name="connsiteX2" fmla="*/ 3184634 w 4264572"/>
                <a:gd name="connsiteY2" fmla="*/ 1324303 h 2956035"/>
                <a:gd name="connsiteX3" fmla="*/ 4264572 w 4264572"/>
                <a:gd name="connsiteY3" fmla="*/ 0 h 2956035"/>
                <a:gd name="connsiteX0" fmla="*/ 0 w 4264572"/>
                <a:gd name="connsiteY0" fmla="*/ 3145221 h 3145221"/>
                <a:gd name="connsiteX1" fmla="*/ 2010103 w 4264572"/>
                <a:gd name="connsiteY1" fmla="*/ 2025869 h 3145221"/>
                <a:gd name="connsiteX2" fmla="*/ 3184634 w 4264572"/>
                <a:gd name="connsiteY2" fmla="*/ 1324303 h 3145221"/>
                <a:gd name="connsiteX3" fmla="*/ 4264572 w 4264572"/>
                <a:gd name="connsiteY3" fmla="*/ 0 h 3145221"/>
                <a:gd name="connsiteX0" fmla="*/ 0 w 4264572"/>
                <a:gd name="connsiteY0" fmla="*/ 3145221 h 3145221"/>
                <a:gd name="connsiteX1" fmla="*/ 1994337 w 4264572"/>
                <a:gd name="connsiteY1" fmla="*/ 2278117 h 3145221"/>
                <a:gd name="connsiteX2" fmla="*/ 3184634 w 4264572"/>
                <a:gd name="connsiteY2" fmla="*/ 1324303 h 3145221"/>
                <a:gd name="connsiteX3" fmla="*/ 4264572 w 4264572"/>
                <a:gd name="connsiteY3" fmla="*/ 0 h 3145221"/>
                <a:gd name="connsiteX0" fmla="*/ 0 w 4264572"/>
                <a:gd name="connsiteY0" fmla="*/ 3145221 h 3145221"/>
                <a:gd name="connsiteX1" fmla="*/ 1994337 w 4264572"/>
                <a:gd name="connsiteY1" fmla="*/ 2278117 h 3145221"/>
                <a:gd name="connsiteX2" fmla="*/ 3231930 w 4264572"/>
                <a:gd name="connsiteY2" fmla="*/ 1860331 h 3145221"/>
                <a:gd name="connsiteX3" fmla="*/ 4264572 w 4264572"/>
                <a:gd name="connsiteY3" fmla="*/ 0 h 3145221"/>
                <a:gd name="connsiteX0" fmla="*/ 0 w 4398579"/>
                <a:gd name="connsiteY0" fmla="*/ 3657600 h 3657600"/>
                <a:gd name="connsiteX1" fmla="*/ 1994337 w 4398579"/>
                <a:gd name="connsiteY1" fmla="*/ 2790496 h 3657600"/>
                <a:gd name="connsiteX2" fmla="*/ 3231930 w 4398579"/>
                <a:gd name="connsiteY2" fmla="*/ 2372710 h 3657600"/>
                <a:gd name="connsiteX3" fmla="*/ 4398579 w 4398579"/>
                <a:gd name="connsiteY3" fmla="*/ 0 h 3657600"/>
              </a:gdLst>
              <a:ahLst/>
              <a:cxnLst>
                <a:cxn ang="0">
                  <a:pos x="connsiteX0" y="connsiteY0"/>
                </a:cxn>
                <a:cxn ang="0">
                  <a:pos x="connsiteX1" y="connsiteY1"/>
                </a:cxn>
                <a:cxn ang="0">
                  <a:pos x="connsiteX2" y="connsiteY2"/>
                </a:cxn>
                <a:cxn ang="0">
                  <a:pos x="connsiteX3" y="connsiteY3"/>
                </a:cxn>
              </a:cxnLst>
              <a:rect l="l" t="t" r="r" b="b"/>
              <a:pathLst>
                <a:path w="4398579" h="3657600">
                  <a:moveTo>
                    <a:pt x="0" y="3657600"/>
                  </a:moveTo>
                  <a:lnTo>
                    <a:pt x="1994337" y="2790496"/>
                  </a:lnTo>
                  <a:lnTo>
                    <a:pt x="3231930" y="2372710"/>
                  </a:lnTo>
                  <a:lnTo>
                    <a:pt x="4398579" y="0"/>
                  </a:lnTo>
                </a:path>
              </a:pathLst>
            </a:cu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0" name="テキスト ボックス 29"/>
            <p:cNvSpPr txBox="1"/>
            <p:nvPr/>
          </p:nvSpPr>
          <p:spPr>
            <a:xfrm>
              <a:off x="6349906" y="3382898"/>
              <a:ext cx="2649021" cy="646331"/>
            </a:xfrm>
            <a:prstGeom prst="rect">
              <a:avLst/>
            </a:prstGeom>
            <a:noFill/>
          </p:spPr>
          <p:txBody>
            <a:bodyPr wrap="square" rtlCol="0">
              <a:spAutoFit/>
            </a:bodyPr>
            <a:lstStyle/>
            <a:p>
              <a:r>
                <a:rPr lang="ja-JP" altLang="en-US" b="1" dirty="0">
                  <a:solidFill>
                    <a:srgbClr val="FF9900"/>
                  </a:solidFill>
                  <a:latin typeface="+mj-ea"/>
                  <a:ea typeface="+mj-ea"/>
                </a:rPr>
                <a:t>少し尿蛋白が出現すると</a:t>
              </a:r>
              <a:endParaRPr lang="en-US" altLang="ja-JP" b="1" dirty="0">
                <a:solidFill>
                  <a:srgbClr val="FF9900"/>
                </a:solidFill>
                <a:latin typeface="+mj-ea"/>
                <a:ea typeface="+mj-ea"/>
              </a:endParaRPr>
            </a:p>
            <a:p>
              <a:r>
                <a:rPr lang="ja-JP" altLang="en-US" b="1" dirty="0">
                  <a:solidFill>
                    <a:srgbClr val="FF9900"/>
                  </a:solidFill>
                  <a:latin typeface="+mj-ea"/>
                  <a:ea typeface="+mj-ea"/>
                </a:rPr>
                <a:t>（微量蛋白尿）</a:t>
              </a:r>
            </a:p>
          </p:txBody>
        </p:sp>
        <p:sp>
          <p:nvSpPr>
            <p:cNvPr id="31" name="テキスト ボックス 30"/>
            <p:cNvSpPr txBox="1"/>
            <p:nvPr/>
          </p:nvSpPr>
          <p:spPr>
            <a:xfrm>
              <a:off x="4663999" y="4097942"/>
              <a:ext cx="979425" cy="338554"/>
            </a:xfrm>
            <a:prstGeom prst="rect">
              <a:avLst/>
            </a:prstGeom>
            <a:noFill/>
          </p:spPr>
          <p:txBody>
            <a:bodyPr wrap="square" rtlCol="0">
              <a:spAutoFit/>
            </a:bodyPr>
            <a:lstStyle/>
            <a:p>
              <a:r>
                <a:rPr lang="en-US" altLang="ja-JP" sz="1600" b="1" dirty="0">
                  <a:solidFill>
                    <a:srgbClr val="FF9900"/>
                  </a:solidFill>
                  <a:latin typeface="+mj-ea"/>
                  <a:ea typeface="+mj-ea"/>
                </a:rPr>
                <a:t>3</a:t>
              </a:r>
              <a:r>
                <a:rPr lang="ja-JP" altLang="en-US" sz="1600" b="1" dirty="0">
                  <a:solidFill>
                    <a:srgbClr val="FF9900"/>
                  </a:solidFill>
                  <a:latin typeface="+mj-ea"/>
                  <a:ea typeface="+mj-ea"/>
                </a:rPr>
                <a:t>倍</a:t>
              </a:r>
            </a:p>
          </p:txBody>
        </p:sp>
        <p:sp>
          <p:nvSpPr>
            <p:cNvPr id="32" name="テキスト ボックス 31"/>
            <p:cNvSpPr txBox="1"/>
            <p:nvPr/>
          </p:nvSpPr>
          <p:spPr>
            <a:xfrm>
              <a:off x="5477859" y="3798634"/>
              <a:ext cx="979425" cy="338554"/>
            </a:xfrm>
            <a:prstGeom prst="rect">
              <a:avLst/>
            </a:prstGeom>
            <a:noFill/>
          </p:spPr>
          <p:txBody>
            <a:bodyPr wrap="square" rtlCol="0">
              <a:spAutoFit/>
            </a:bodyPr>
            <a:lstStyle/>
            <a:p>
              <a:r>
                <a:rPr lang="en-US" altLang="ja-JP" sz="1600" b="1" dirty="0">
                  <a:solidFill>
                    <a:srgbClr val="FF9900"/>
                  </a:solidFill>
                  <a:latin typeface="+mj-ea"/>
                  <a:ea typeface="+mj-ea"/>
                </a:rPr>
                <a:t>3.5</a:t>
              </a:r>
              <a:r>
                <a:rPr lang="ja-JP" altLang="en-US" sz="1600" b="1" dirty="0">
                  <a:solidFill>
                    <a:srgbClr val="FF9900"/>
                  </a:solidFill>
                  <a:latin typeface="+mj-ea"/>
                  <a:ea typeface="+mj-ea"/>
                </a:rPr>
                <a:t>倍</a:t>
              </a:r>
            </a:p>
          </p:txBody>
        </p:sp>
      </p:grpSp>
      <p:grpSp>
        <p:nvGrpSpPr>
          <p:cNvPr id="33" name="グループ化 46"/>
          <p:cNvGrpSpPr/>
          <p:nvPr/>
        </p:nvGrpSpPr>
        <p:grpSpPr>
          <a:xfrm>
            <a:off x="2822028" y="1150883"/>
            <a:ext cx="4374931" cy="3846786"/>
            <a:chOff x="2822028" y="1150883"/>
            <a:chExt cx="4374931" cy="3846786"/>
          </a:xfrm>
        </p:grpSpPr>
        <p:sp>
          <p:nvSpPr>
            <p:cNvPr id="34" name="フリーフォーム 33"/>
            <p:cNvSpPr/>
            <p:nvPr/>
          </p:nvSpPr>
          <p:spPr>
            <a:xfrm>
              <a:off x="2822028" y="1150883"/>
              <a:ext cx="4374931" cy="3846786"/>
            </a:xfrm>
            <a:custGeom>
              <a:avLst/>
              <a:gdLst>
                <a:gd name="connsiteX0" fmla="*/ 0 w 4374931"/>
                <a:gd name="connsiteY0" fmla="*/ 3846786 h 3846786"/>
                <a:gd name="connsiteX1" fmla="*/ 1954924 w 4374931"/>
                <a:gd name="connsiteY1" fmla="*/ 2624958 h 3846786"/>
                <a:gd name="connsiteX2" fmla="*/ 3271344 w 4374931"/>
                <a:gd name="connsiteY2" fmla="*/ 1931276 h 3846786"/>
                <a:gd name="connsiteX3" fmla="*/ 4374931 w 4374931"/>
                <a:gd name="connsiteY3" fmla="*/ 0 h 3846786"/>
              </a:gdLst>
              <a:ahLst/>
              <a:cxnLst>
                <a:cxn ang="0">
                  <a:pos x="connsiteX0" y="connsiteY0"/>
                </a:cxn>
                <a:cxn ang="0">
                  <a:pos x="connsiteX1" y="connsiteY1"/>
                </a:cxn>
                <a:cxn ang="0">
                  <a:pos x="connsiteX2" y="connsiteY2"/>
                </a:cxn>
                <a:cxn ang="0">
                  <a:pos x="connsiteX3" y="connsiteY3"/>
                </a:cxn>
              </a:cxnLst>
              <a:rect l="l" t="t" r="r" b="b"/>
              <a:pathLst>
                <a:path w="4374931" h="3846786">
                  <a:moveTo>
                    <a:pt x="0" y="3846786"/>
                  </a:moveTo>
                  <a:lnTo>
                    <a:pt x="1954924" y="2624958"/>
                  </a:lnTo>
                  <a:lnTo>
                    <a:pt x="3271344" y="1931276"/>
                  </a:lnTo>
                  <a:lnTo>
                    <a:pt x="4374931"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5" name="テキスト ボックス 34"/>
            <p:cNvSpPr txBox="1"/>
            <p:nvPr/>
          </p:nvSpPr>
          <p:spPr>
            <a:xfrm>
              <a:off x="3550986" y="1688161"/>
              <a:ext cx="3035823" cy="646331"/>
            </a:xfrm>
            <a:prstGeom prst="rect">
              <a:avLst/>
            </a:prstGeom>
            <a:noFill/>
          </p:spPr>
          <p:txBody>
            <a:bodyPr wrap="square" rtlCol="0">
              <a:spAutoFit/>
            </a:bodyPr>
            <a:lstStyle/>
            <a:p>
              <a:pPr algn="r"/>
              <a:r>
                <a:rPr lang="ja-JP" altLang="en-US" b="1" dirty="0">
                  <a:solidFill>
                    <a:srgbClr val="FF0000"/>
                  </a:solidFill>
                  <a:latin typeface="+mj-ea"/>
                  <a:ea typeface="+mj-ea"/>
                </a:rPr>
                <a:t>尿蛋白がさらに多くなると</a:t>
              </a:r>
              <a:endParaRPr lang="en-US" altLang="ja-JP" b="1" dirty="0">
                <a:solidFill>
                  <a:srgbClr val="FF0000"/>
                </a:solidFill>
                <a:latin typeface="+mj-ea"/>
                <a:ea typeface="+mj-ea"/>
              </a:endParaRPr>
            </a:p>
            <a:p>
              <a:pPr algn="r"/>
              <a:r>
                <a:rPr lang="ja-JP" altLang="en-US" b="1" dirty="0">
                  <a:solidFill>
                    <a:srgbClr val="FF0000"/>
                  </a:solidFill>
                  <a:latin typeface="+mj-ea"/>
                  <a:ea typeface="+mj-ea"/>
                </a:rPr>
                <a:t>（顕性蛋白尿）</a:t>
              </a:r>
              <a:endParaRPr lang="en-US" altLang="ja-JP" b="1" dirty="0">
                <a:solidFill>
                  <a:srgbClr val="FF0000"/>
                </a:solidFill>
                <a:latin typeface="+mj-ea"/>
                <a:ea typeface="+mj-ea"/>
              </a:endParaRPr>
            </a:p>
          </p:txBody>
        </p:sp>
        <p:sp>
          <p:nvSpPr>
            <p:cNvPr id="36" name="テキスト ボックス 35"/>
            <p:cNvSpPr txBox="1"/>
            <p:nvPr/>
          </p:nvSpPr>
          <p:spPr>
            <a:xfrm>
              <a:off x="5607384" y="2735722"/>
              <a:ext cx="631491" cy="338554"/>
            </a:xfrm>
            <a:prstGeom prst="rect">
              <a:avLst/>
            </a:prstGeom>
            <a:noFill/>
          </p:spPr>
          <p:txBody>
            <a:bodyPr wrap="square" rtlCol="0">
              <a:spAutoFit/>
            </a:bodyPr>
            <a:lstStyle/>
            <a:p>
              <a:r>
                <a:rPr lang="en-US" altLang="ja-JP" sz="1600" b="1" dirty="0">
                  <a:solidFill>
                    <a:srgbClr val="FF0000"/>
                  </a:solidFill>
                  <a:latin typeface="+mj-ea"/>
                  <a:ea typeface="+mj-ea"/>
                </a:rPr>
                <a:t>5</a:t>
              </a:r>
              <a:r>
                <a:rPr lang="ja-JP" altLang="en-US" sz="1600" b="1" dirty="0">
                  <a:solidFill>
                    <a:srgbClr val="FF0000"/>
                  </a:solidFill>
                  <a:latin typeface="+mj-ea"/>
                  <a:ea typeface="+mj-ea"/>
                </a:rPr>
                <a:t>倍</a:t>
              </a:r>
            </a:p>
          </p:txBody>
        </p:sp>
        <p:sp>
          <p:nvSpPr>
            <p:cNvPr id="37" name="テキスト ボックス 36"/>
            <p:cNvSpPr txBox="1"/>
            <p:nvPr/>
          </p:nvSpPr>
          <p:spPr>
            <a:xfrm>
              <a:off x="4581689" y="3316896"/>
              <a:ext cx="595459" cy="338554"/>
            </a:xfrm>
            <a:prstGeom prst="rect">
              <a:avLst/>
            </a:prstGeom>
            <a:noFill/>
          </p:spPr>
          <p:txBody>
            <a:bodyPr wrap="square" rtlCol="0">
              <a:spAutoFit/>
            </a:bodyPr>
            <a:lstStyle/>
            <a:p>
              <a:r>
                <a:rPr lang="en-US" altLang="ja-JP" sz="1600" b="1" dirty="0">
                  <a:solidFill>
                    <a:srgbClr val="FF0000"/>
                  </a:solidFill>
                  <a:latin typeface="+mj-ea"/>
                  <a:ea typeface="+mj-ea"/>
                </a:rPr>
                <a:t>4</a:t>
              </a:r>
              <a:r>
                <a:rPr lang="ja-JP" altLang="en-US" sz="1600" b="1" dirty="0">
                  <a:solidFill>
                    <a:srgbClr val="FF0000"/>
                  </a:solidFill>
                  <a:latin typeface="+mj-ea"/>
                  <a:ea typeface="+mj-ea"/>
                </a:rPr>
                <a:t>倍</a:t>
              </a:r>
            </a:p>
          </p:txBody>
        </p:sp>
      </p:grpSp>
      <p:sp>
        <p:nvSpPr>
          <p:cNvPr id="38" name="テキスト ボックス 37"/>
          <p:cNvSpPr txBox="1"/>
          <p:nvPr/>
        </p:nvSpPr>
        <p:spPr>
          <a:xfrm>
            <a:off x="3005657" y="714562"/>
            <a:ext cx="4411366" cy="707886"/>
          </a:xfrm>
          <a:prstGeom prst="rect">
            <a:avLst/>
          </a:prstGeom>
          <a:noFill/>
        </p:spPr>
        <p:txBody>
          <a:bodyPr wrap="square" rtlCol="0">
            <a:spAutoFit/>
          </a:bodyPr>
          <a:lstStyle/>
          <a:p>
            <a:pPr algn="ctr"/>
            <a:r>
              <a:rPr lang="en-US" altLang="ja-JP" sz="2000" u="sng" dirty="0">
                <a:solidFill>
                  <a:prstClr val="black"/>
                </a:solidFill>
                <a:effectLst>
                  <a:outerShdw blurRad="38100" dist="38100" dir="2700000" algn="tl">
                    <a:srgbClr val="000000">
                      <a:alpha val="43137"/>
                    </a:srgbClr>
                  </a:outerShdw>
                </a:effectLst>
                <a:latin typeface="+mj-ea"/>
                <a:ea typeface="+mj-ea"/>
              </a:rPr>
              <a:t>CKD</a:t>
            </a:r>
            <a:r>
              <a:rPr lang="ja-JP" altLang="en-US" sz="2000" u="sng" dirty="0">
                <a:solidFill>
                  <a:prstClr val="black"/>
                </a:solidFill>
                <a:effectLst>
                  <a:outerShdw blurRad="38100" dist="38100" dir="2700000" algn="tl">
                    <a:srgbClr val="000000">
                      <a:alpha val="43137"/>
                    </a:srgbClr>
                  </a:outerShdw>
                </a:effectLst>
                <a:latin typeface="+mj-ea"/>
                <a:ea typeface="+mj-ea"/>
              </a:rPr>
              <a:t>患者さんにおける</a:t>
            </a:r>
            <a:endParaRPr lang="en-US" altLang="ja-JP" sz="2000" u="sng" dirty="0">
              <a:solidFill>
                <a:prstClr val="black"/>
              </a:solidFill>
              <a:effectLst>
                <a:outerShdw blurRad="38100" dist="38100" dir="2700000" algn="tl">
                  <a:srgbClr val="000000">
                    <a:alpha val="43137"/>
                  </a:srgbClr>
                </a:outerShdw>
              </a:effectLst>
              <a:latin typeface="+mj-ea"/>
              <a:ea typeface="+mj-ea"/>
            </a:endParaRPr>
          </a:p>
          <a:p>
            <a:pPr algn="ctr"/>
            <a:r>
              <a:rPr lang="ja-JP" altLang="en-US" sz="2000" u="sng" dirty="0">
                <a:solidFill>
                  <a:prstClr val="black"/>
                </a:solidFill>
                <a:effectLst>
                  <a:outerShdw blurRad="38100" dist="38100" dir="2700000" algn="tl">
                    <a:srgbClr val="000000">
                      <a:alpha val="43137"/>
                    </a:srgbClr>
                  </a:outerShdw>
                </a:effectLst>
                <a:latin typeface="+mj-ea"/>
                <a:ea typeface="+mj-ea"/>
              </a:rPr>
              <a:t>心血管病による死亡リスク</a:t>
            </a:r>
          </a:p>
        </p:txBody>
      </p:sp>
    </p:spTree>
    <p:extLst>
      <p:ext uri="{BB962C8B-B14F-4D97-AF65-F5344CB8AC3E}">
        <p14:creationId xmlns:p14="http://schemas.microsoft.com/office/powerpoint/2010/main" val="176607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srcRect l="-381" t="816" r="381" b="2977"/>
          <a:stretch/>
        </p:blipFill>
        <p:spPr>
          <a:xfrm>
            <a:off x="11575" y="482599"/>
            <a:ext cx="7504882" cy="5178649"/>
          </a:xfrm>
          <a:prstGeom prst="rect">
            <a:avLst/>
          </a:prstGeom>
        </p:spPr>
      </p:pic>
      <p:pic>
        <p:nvPicPr>
          <p:cNvPr id="6" name="図 5">
            <a:extLst>
              <a:ext uri="{FF2B5EF4-FFF2-40B4-BE49-F238E27FC236}">
                <a16:creationId xmlns:a16="http://schemas.microsoft.com/office/drawing/2014/main" id="{D47AD9AA-17B2-434C-B050-CF2E4041E5A2}"/>
              </a:ext>
            </a:extLst>
          </p:cNvPr>
          <p:cNvPicPr>
            <a:picLocks noChangeAspect="1"/>
          </p:cNvPicPr>
          <p:nvPr/>
        </p:nvPicPr>
        <p:blipFill>
          <a:blip r:embed="rId3"/>
          <a:stretch>
            <a:fillRect/>
          </a:stretch>
        </p:blipFill>
        <p:spPr>
          <a:xfrm>
            <a:off x="7059318" y="3861048"/>
            <a:ext cx="2070994" cy="2949853"/>
          </a:xfrm>
          <a:prstGeom prst="rect">
            <a:avLst/>
          </a:prstGeom>
          <a:effectLst>
            <a:outerShdw blurRad="50800" dist="38100" dir="2700000" algn="tl" rotWithShape="0">
              <a:prstClr val="black">
                <a:alpha val="40000"/>
              </a:prstClr>
            </a:outerShdw>
          </a:effectLst>
        </p:spPr>
      </p:pic>
      <p:sp>
        <p:nvSpPr>
          <p:cNvPr id="7" name="テキスト ボックス 6">
            <a:extLst>
              <a:ext uri="{FF2B5EF4-FFF2-40B4-BE49-F238E27FC236}">
                <a16:creationId xmlns:a16="http://schemas.microsoft.com/office/drawing/2014/main" id="{51074C43-1473-4D66-A6BE-31F9A2DAD708}"/>
              </a:ext>
            </a:extLst>
          </p:cNvPr>
          <p:cNvSpPr txBox="1"/>
          <p:nvPr/>
        </p:nvSpPr>
        <p:spPr>
          <a:xfrm>
            <a:off x="1979712" y="6533377"/>
            <a:ext cx="5184576" cy="338554"/>
          </a:xfrm>
          <a:prstGeom prst="rect">
            <a:avLst/>
          </a:prstGeom>
          <a:noFill/>
        </p:spPr>
        <p:txBody>
          <a:bodyPr wrap="square" rtlCol="0">
            <a:spAutoFit/>
          </a:bodyPr>
          <a:lstStyle/>
          <a:p>
            <a:pPr algn="r"/>
            <a:r>
              <a:rPr kumimoji="1" lang="ja-JP" altLang="en-US" sz="1600" dirty="0">
                <a:latin typeface="メイリオ" panose="020B0604030504040204" pitchFamily="50" charset="-128"/>
                <a:ea typeface="メイリオ" panose="020B0604030504040204" pitchFamily="50" charset="-128"/>
              </a:rPr>
              <a:t>（平成</a:t>
            </a:r>
            <a:r>
              <a:rPr kumimoji="1" lang="en-US" altLang="ja-JP" sz="1600" dirty="0">
                <a:latin typeface="メイリオ" panose="020B0604030504040204" pitchFamily="50" charset="-128"/>
                <a:ea typeface="メイリオ" panose="020B0604030504040204" pitchFamily="50" charset="-128"/>
              </a:rPr>
              <a:t>20</a:t>
            </a:r>
            <a:r>
              <a:rPr kumimoji="1" lang="ja-JP" altLang="en-US" sz="1600" dirty="0">
                <a:latin typeface="メイリオ" panose="020B0604030504040204" pitchFamily="50" charset="-128"/>
                <a:ea typeface="メイリオ" panose="020B0604030504040204" pitchFamily="50" charset="-128"/>
              </a:rPr>
              <a:t>年　腎疾患対策検討会　使用より抜粋）</a:t>
            </a:r>
          </a:p>
        </p:txBody>
      </p:sp>
    </p:spTree>
    <p:extLst>
      <p:ext uri="{BB962C8B-B14F-4D97-AF65-F5344CB8AC3E}">
        <p14:creationId xmlns:p14="http://schemas.microsoft.com/office/powerpoint/2010/main" val="33297858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61785" y="38139"/>
            <a:ext cx="3296095" cy="369332"/>
          </a:xfrm>
          <a:prstGeom prst="rect">
            <a:avLst/>
          </a:prstGeom>
          <a:noFill/>
        </p:spPr>
        <p:txBody>
          <a:bodyPr wrap="none" rtlCol="0">
            <a:spAutoFit/>
          </a:bodyPr>
          <a:lstStyle/>
          <a:p>
            <a:pPr lvl="0" algn="ctr" defTabSz="914400" eaLnBrk="0" fontAlgn="base" hangingPunct="0">
              <a:spcBef>
                <a:spcPct val="0"/>
              </a:spcBef>
              <a:spcAft>
                <a:spcPct val="0"/>
              </a:spcAft>
              <a:defRPr/>
            </a:pPr>
            <a:r>
              <a:rPr lang="en-US" altLang="ja-JP" b="1" kern="0" dirty="0">
                <a:solidFill>
                  <a:srgbClr val="FFFFFF"/>
                </a:solidFill>
                <a:latin typeface="+mj-ea"/>
                <a:ea typeface="+mj-ea"/>
              </a:rPr>
              <a:t>CKD</a:t>
            </a:r>
            <a:r>
              <a:rPr lang="ja-JP" altLang="en-US" b="1" kern="0" dirty="0">
                <a:solidFill>
                  <a:srgbClr val="FFFFFF"/>
                </a:solidFill>
                <a:latin typeface="+mj-ea"/>
                <a:ea typeface="+mj-ea"/>
              </a:rPr>
              <a:t>対策が強化されている理由</a:t>
            </a:r>
          </a:p>
        </p:txBody>
      </p:sp>
      <p:sp>
        <p:nvSpPr>
          <p:cNvPr id="5" name="コンテンツ プレースホルダー 3"/>
          <p:cNvSpPr txBox="1">
            <a:spLocks/>
          </p:cNvSpPr>
          <p:nvPr/>
        </p:nvSpPr>
        <p:spPr bwMode="auto">
          <a:xfrm>
            <a:off x="636574" y="1321980"/>
            <a:ext cx="8228026" cy="42140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514350" lvl="0" indent="-514350" defTabSz="914400">
              <a:lnSpc>
                <a:spcPct val="150000"/>
              </a:lnSpc>
              <a:buFont typeface="+mj-lt"/>
              <a:buAutoNum type="arabicPeriod"/>
              <a:defRPr/>
            </a:pPr>
            <a:r>
              <a:rPr kumimoji="1" lang="ja-JP" altLang="en-US" sz="2800" b="1" i="0" u="none" strike="noStrike" kern="0" cap="none" spc="0" normalizeH="0" baseline="0" noProof="0" dirty="0">
                <a:ln>
                  <a:noFill/>
                </a:ln>
                <a:solidFill>
                  <a:srgbClr val="DADADA">
                    <a:lumMod val="10000"/>
                  </a:srgbClr>
                </a:solidFill>
                <a:effectLst/>
                <a:uLnTx/>
                <a:uFillTx/>
                <a:latin typeface="+mj-ea"/>
                <a:ea typeface="+mj-ea"/>
                <a:cs typeface="+mn-cs"/>
              </a:rPr>
              <a:t>国民８人に１人が</a:t>
            </a:r>
            <a:r>
              <a:rPr kumimoji="1" lang="en-US" altLang="ja-JP" sz="2800" b="1" i="0" u="none" strike="noStrike" kern="0" cap="none" spc="0" normalizeH="0" baseline="0" noProof="0" dirty="0">
                <a:ln>
                  <a:noFill/>
                </a:ln>
                <a:solidFill>
                  <a:srgbClr val="DADADA">
                    <a:lumMod val="10000"/>
                  </a:srgbClr>
                </a:solidFill>
                <a:effectLst/>
                <a:uLnTx/>
                <a:uFillTx/>
                <a:latin typeface="+mj-ea"/>
                <a:ea typeface="+mj-ea"/>
                <a:cs typeface="+mn-cs"/>
              </a:rPr>
              <a:t>CKD</a:t>
            </a:r>
            <a:r>
              <a:rPr kumimoji="1" lang="ja-JP" altLang="en-US" sz="2800" b="1" i="0" u="none" strike="noStrike" kern="0" cap="none" spc="0" normalizeH="0" baseline="0" noProof="0" dirty="0">
                <a:ln>
                  <a:noFill/>
                </a:ln>
                <a:solidFill>
                  <a:srgbClr val="DADADA">
                    <a:lumMod val="10000"/>
                  </a:srgbClr>
                </a:solidFill>
                <a:effectLst/>
                <a:uLnTx/>
                <a:uFillTx/>
                <a:latin typeface="+mj-ea"/>
                <a:ea typeface="+mj-ea"/>
                <a:cs typeface="+mn-cs"/>
              </a:rPr>
              <a:t>といわれている</a:t>
            </a:r>
            <a:r>
              <a:rPr lang="ja-JP" altLang="en-US" sz="2800" b="1" kern="0" dirty="0" err="1">
                <a:solidFill>
                  <a:srgbClr val="DADADA">
                    <a:lumMod val="10000"/>
                  </a:srgbClr>
                </a:solidFill>
                <a:latin typeface="+mj-ea"/>
              </a:rPr>
              <a:t>。</a:t>
            </a:r>
            <a:endParaRPr kumimoji="1" lang="en-US" altLang="ja-JP" sz="2800" b="1" i="0" u="none" strike="noStrike" kern="0" cap="none" spc="0" normalizeH="0" baseline="0" noProof="0" dirty="0">
              <a:ln>
                <a:noFill/>
              </a:ln>
              <a:solidFill>
                <a:srgbClr val="DADADA">
                  <a:lumMod val="10000"/>
                </a:srgbClr>
              </a:solidFill>
              <a:effectLst/>
              <a:uLnTx/>
              <a:uFillTx/>
              <a:latin typeface="+mj-ea"/>
              <a:ea typeface="+mj-ea"/>
              <a:cs typeface="+mn-cs"/>
            </a:endParaRPr>
          </a:p>
          <a:p>
            <a:pPr marL="514350" lvl="0" indent="-514350" defTabSz="914400">
              <a:lnSpc>
                <a:spcPct val="150000"/>
              </a:lnSpc>
              <a:buFont typeface="+mj-lt"/>
              <a:buAutoNum type="arabicPeriod"/>
              <a:defRPr/>
            </a:pPr>
            <a:r>
              <a:rPr kumimoji="1" lang="ja-JP" altLang="en-US" sz="2800" b="1" i="0" u="none" strike="noStrike" kern="0" cap="none" spc="0" normalizeH="0" baseline="0" noProof="0" dirty="0">
                <a:ln>
                  <a:noFill/>
                </a:ln>
                <a:solidFill>
                  <a:srgbClr val="DADADA">
                    <a:lumMod val="10000"/>
                  </a:srgbClr>
                </a:solidFill>
                <a:effectLst/>
                <a:uLnTx/>
                <a:uFillTx/>
                <a:latin typeface="+mj-ea"/>
                <a:ea typeface="+mj-ea"/>
                <a:cs typeface="+mn-cs"/>
              </a:rPr>
              <a:t>透析患者は国民４３０人に１人、世界的に急増</a:t>
            </a:r>
            <a:r>
              <a:rPr lang="ja-JP" altLang="en-US" sz="2800" b="1" kern="0" dirty="0" err="1">
                <a:solidFill>
                  <a:srgbClr val="DADADA">
                    <a:lumMod val="10000"/>
                  </a:srgbClr>
                </a:solidFill>
                <a:latin typeface="+mj-ea"/>
              </a:rPr>
              <a:t>。</a:t>
            </a:r>
            <a:endParaRPr kumimoji="1" lang="en-US" altLang="ja-JP" sz="2800" b="1" i="0" u="none" strike="noStrike" kern="0" cap="none" spc="0" normalizeH="0" baseline="0" noProof="0" dirty="0">
              <a:ln>
                <a:noFill/>
              </a:ln>
              <a:solidFill>
                <a:srgbClr val="DADADA">
                  <a:lumMod val="10000"/>
                </a:srgbClr>
              </a:solidFill>
              <a:effectLst/>
              <a:uLnTx/>
              <a:uFillTx/>
              <a:latin typeface="+mj-ea"/>
              <a:ea typeface="+mj-ea"/>
              <a:cs typeface="+mn-cs"/>
            </a:endParaRPr>
          </a:p>
          <a:p>
            <a:pPr marL="514350" marR="0" lvl="0" indent="-514350" algn="l" defTabSz="914400" rtl="0" eaLnBrk="0" fontAlgn="base" latinLnBrk="0" hangingPunct="0">
              <a:lnSpc>
                <a:spcPct val="150000"/>
              </a:lnSpc>
              <a:spcBef>
                <a:spcPct val="20000"/>
              </a:spcBef>
              <a:spcAft>
                <a:spcPct val="0"/>
              </a:spcAft>
              <a:buClrTx/>
              <a:buSzTx/>
              <a:buFont typeface="+mj-lt"/>
              <a:buAutoNum type="arabicPeriod"/>
              <a:tabLst/>
              <a:defRPr/>
            </a:pPr>
            <a:r>
              <a:rPr kumimoji="1" lang="ja-JP" altLang="en-US" sz="2800" b="1" i="0" u="none" strike="noStrike" kern="0" cap="none" spc="0" normalizeH="0" baseline="0" noProof="0" dirty="0">
                <a:ln>
                  <a:noFill/>
                </a:ln>
                <a:solidFill>
                  <a:srgbClr val="DADADA">
                    <a:lumMod val="10000"/>
                  </a:srgbClr>
                </a:solidFill>
                <a:effectLst/>
                <a:uLnTx/>
                <a:uFillTx/>
                <a:latin typeface="+mj-ea"/>
                <a:ea typeface="+mj-ea"/>
                <a:cs typeface="+mn-cs"/>
              </a:rPr>
              <a:t>脳梗塞・心筋梗塞等と慢性腎臓病は関連が深い。</a:t>
            </a:r>
            <a:endParaRPr kumimoji="1" lang="en-US" altLang="ja-JP" sz="2800" b="1" i="0" u="none" strike="noStrike" kern="0" cap="none" spc="0" normalizeH="0" baseline="0" noProof="0" dirty="0">
              <a:ln>
                <a:noFill/>
              </a:ln>
              <a:solidFill>
                <a:srgbClr val="DADADA">
                  <a:lumMod val="10000"/>
                </a:srgbClr>
              </a:solidFill>
              <a:effectLst/>
              <a:uLnTx/>
              <a:uFillTx/>
              <a:latin typeface="+mj-ea"/>
              <a:ea typeface="+mj-ea"/>
              <a:cs typeface="+mn-cs"/>
            </a:endParaRPr>
          </a:p>
          <a:p>
            <a:pPr marL="514350" marR="0" lvl="0" indent="-514350" algn="l" defTabSz="914400" rtl="0" eaLnBrk="0" fontAlgn="base" latinLnBrk="0" hangingPunct="0">
              <a:lnSpc>
                <a:spcPct val="150000"/>
              </a:lnSpc>
              <a:spcBef>
                <a:spcPct val="20000"/>
              </a:spcBef>
              <a:spcAft>
                <a:spcPct val="0"/>
              </a:spcAft>
              <a:buClrTx/>
              <a:buSzTx/>
              <a:buFont typeface="+mj-lt"/>
              <a:buAutoNum type="arabicPeriod"/>
              <a:tabLst/>
              <a:defRPr/>
            </a:pPr>
            <a:r>
              <a:rPr kumimoji="1" lang="ja-JP" altLang="en-US" sz="2800" b="1" i="0" u="none" strike="noStrike" kern="0" cap="none" spc="0" normalizeH="0" baseline="0" noProof="0" dirty="0">
                <a:ln>
                  <a:noFill/>
                </a:ln>
                <a:solidFill>
                  <a:srgbClr val="DADADA">
                    <a:lumMod val="10000"/>
                  </a:srgbClr>
                </a:solidFill>
                <a:effectLst/>
                <a:uLnTx/>
                <a:uFillTx/>
                <a:latin typeface="+mj-ea"/>
                <a:ea typeface="+mj-ea"/>
                <a:cs typeface="+mn-cs"/>
              </a:rPr>
              <a:t>進行すると健康への重大な影響がある。</a:t>
            </a:r>
            <a:endParaRPr kumimoji="1" lang="en-US" altLang="ja-JP" sz="2800" b="1" i="0" u="none" strike="noStrike" kern="0" cap="none" spc="0" normalizeH="0" baseline="0" noProof="0" dirty="0">
              <a:ln>
                <a:noFill/>
              </a:ln>
              <a:solidFill>
                <a:srgbClr val="DADADA">
                  <a:lumMod val="10000"/>
                </a:srgbClr>
              </a:solidFill>
              <a:effectLst/>
              <a:uLnTx/>
              <a:uFillTx/>
              <a:latin typeface="+mj-ea"/>
              <a:ea typeface="+mj-ea"/>
              <a:cs typeface="+mn-cs"/>
            </a:endParaRPr>
          </a:p>
          <a:p>
            <a:pPr marL="514350" marR="0" lvl="0" indent="-514350" algn="l" defTabSz="914400" rtl="0" eaLnBrk="0" fontAlgn="base" latinLnBrk="0" hangingPunct="0">
              <a:lnSpc>
                <a:spcPct val="150000"/>
              </a:lnSpc>
              <a:spcBef>
                <a:spcPct val="20000"/>
              </a:spcBef>
              <a:spcAft>
                <a:spcPct val="0"/>
              </a:spcAft>
              <a:buClrTx/>
              <a:buSzTx/>
              <a:buFont typeface="+mj-lt"/>
              <a:buAutoNum type="arabicPeriod"/>
              <a:tabLst/>
              <a:defRPr/>
            </a:pPr>
            <a:r>
              <a:rPr kumimoji="1" lang="ja-JP" altLang="en-US" sz="2800" b="1" i="0" u="none" strike="noStrike" kern="0" cap="none" spc="0" normalizeH="0" baseline="0" noProof="0" dirty="0">
                <a:ln>
                  <a:noFill/>
                </a:ln>
                <a:solidFill>
                  <a:srgbClr val="DADADA">
                    <a:lumMod val="10000"/>
                  </a:srgbClr>
                </a:solidFill>
                <a:effectLst/>
                <a:uLnTx/>
                <a:uFillTx/>
                <a:latin typeface="+mj-ea"/>
                <a:ea typeface="+mj-ea"/>
                <a:cs typeface="+mn-cs"/>
              </a:rPr>
              <a:t>適切な治療や生活習慣の改善により、発症や</a:t>
            </a:r>
            <a:br>
              <a:rPr kumimoji="1" lang="en-US" altLang="ja-JP" sz="2800" b="1" i="0" u="none" strike="noStrike" kern="0" cap="none" spc="0" normalizeH="0" baseline="0" noProof="0" dirty="0">
                <a:ln>
                  <a:noFill/>
                </a:ln>
                <a:solidFill>
                  <a:srgbClr val="DADADA">
                    <a:lumMod val="10000"/>
                  </a:srgbClr>
                </a:solidFill>
                <a:effectLst/>
                <a:uLnTx/>
                <a:uFillTx/>
                <a:latin typeface="+mj-ea"/>
                <a:ea typeface="+mj-ea"/>
                <a:cs typeface="+mn-cs"/>
              </a:rPr>
            </a:br>
            <a:r>
              <a:rPr kumimoji="1" lang="ja-JP" altLang="en-US" sz="2800" b="1" i="0" u="none" strike="noStrike" kern="0" cap="none" spc="0" normalizeH="0" baseline="0" noProof="0" dirty="0">
                <a:ln>
                  <a:noFill/>
                </a:ln>
                <a:solidFill>
                  <a:srgbClr val="DADADA">
                    <a:lumMod val="10000"/>
                  </a:srgbClr>
                </a:solidFill>
                <a:effectLst/>
                <a:uLnTx/>
                <a:uFillTx/>
                <a:latin typeface="+mj-ea"/>
                <a:ea typeface="+mj-ea"/>
                <a:cs typeface="+mn-cs"/>
              </a:rPr>
              <a:t>重症化の予防が可能である。</a:t>
            </a:r>
          </a:p>
        </p:txBody>
      </p:sp>
    </p:spTree>
    <p:extLst>
      <p:ext uri="{BB962C8B-B14F-4D97-AF65-F5344CB8AC3E}">
        <p14:creationId xmlns:p14="http://schemas.microsoft.com/office/powerpoint/2010/main" val="15533138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38718" y="38139"/>
            <a:ext cx="3441968" cy="369332"/>
          </a:xfrm>
          <a:prstGeom prst="rect">
            <a:avLst/>
          </a:prstGeom>
          <a:noFill/>
        </p:spPr>
        <p:txBody>
          <a:bodyPr wrap="none" rtlCol="0">
            <a:spAutoFit/>
          </a:bodyPr>
          <a:lstStyle/>
          <a:p>
            <a:pPr lvl="0">
              <a:defRPr/>
            </a:pPr>
            <a:r>
              <a:rPr lang="ja-JP" altLang="en-US" b="1" dirty="0">
                <a:solidFill>
                  <a:srgbClr val="FFFFFF"/>
                </a:solidFill>
                <a:latin typeface="+mj-ea"/>
                <a:ea typeface="+mj-ea"/>
              </a:rPr>
              <a:t>腎疾患対策検討会（平成</a:t>
            </a:r>
            <a:r>
              <a:rPr lang="en-US" altLang="ja-JP" b="1" dirty="0">
                <a:solidFill>
                  <a:srgbClr val="FFFFFF"/>
                </a:solidFill>
                <a:latin typeface="+mj-ea"/>
                <a:ea typeface="+mj-ea"/>
              </a:rPr>
              <a:t>29</a:t>
            </a:r>
            <a:r>
              <a:rPr lang="ja-JP" altLang="en-US" b="1" dirty="0">
                <a:solidFill>
                  <a:srgbClr val="FFFFFF"/>
                </a:solidFill>
                <a:latin typeface="+mj-ea"/>
                <a:ea typeface="+mj-ea"/>
              </a:rPr>
              <a:t>年度）</a:t>
            </a:r>
          </a:p>
        </p:txBody>
      </p:sp>
      <p:sp>
        <p:nvSpPr>
          <p:cNvPr id="5" name="正方形/長方形 4"/>
          <p:cNvSpPr/>
          <p:nvPr/>
        </p:nvSpPr>
        <p:spPr>
          <a:xfrm>
            <a:off x="529389" y="1134940"/>
            <a:ext cx="8542692" cy="4370428"/>
          </a:xfrm>
          <a:prstGeom prst="rect">
            <a:avLst/>
          </a:prstGeom>
        </p:spPr>
        <p:txBody>
          <a:bodyPr wrap="square">
            <a:spAutoFit/>
          </a:bodyPr>
          <a:lstStyle/>
          <a:p>
            <a:pPr marL="693213" marR="0" lvl="0" indent="-693213" algn="l" defTabSz="4572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prstClr val="black"/>
                </a:solidFill>
                <a:effectLst/>
                <a:uLnTx/>
                <a:uFillTx/>
                <a:latin typeface="Arial"/>
                <a:ea typeface="ＭＳ Ｐゴシック" panose="020B0600070205080204" pitchFamily="50" charset="-128"/>
                <a:cs typeface="+mn-cs"/>
              </a:rPr>
              <a:t>　</a:t>
            </a:r>
            <a:r>
              <a:rPr kumimoji="1" lang="ja-JP" altLang="en-US" b="0" i="0" u="none" strike="noStrike" kern="1200" cap="none" spc="0" normalizeH="0" baseline="0" noProof="0" dirty="0">
                <a:ln>
                  <a:noFill/>
                </a:ln>
                <a:solidFill>
                  <a:prstClr val="black"/>
                </a:solidFill>
                <a:effectLst/>
                <a:uLnTx/>
                <a:uFillTx/>
                <a:latin typeface="+mj-ea"/>
                <a:ea typeface="+mj-ea"/>
                <a:cs typeface="+mn-cs"/>
              </a:rPr>
              <a:t>○目標</a:t>
            </a:r>
          </a:p>
          <a:p>
            <a:pPr marL="914174" marR="0" lvl="1" indent="-600785" algn="l" defTabSz="457200" rtl="0" eaLnBrk="1" fontAlgn="auto" latinLnBrk="0" hangingPunct="1">
              <a:lnSpc>
                <a:spcPct val="100000"/>
              </a:lnSpc>
              <a:spcBef>
                <a:spcPts val="0"/>
              </a:spcBef>
              <a:spcAft>
                <a:spcPts val="0"/>
              </a:spcAft>
              <a:buClrTx/>
              <a:buSzTx/>
              <a:buFontTx/>
              <a:buNone/>
              <a:tabLst/>
              <a:defRPr/>
            </a:pPr>
            <a:r>
              <a:rPr kumimoji="1" lang="ja-JP" altLang="ja-JP" sz="2000" b="0" i="0" u="none" strike="noStrike" kern="1200" cap="none" spc="0" normalizeH="0" baseline="0" noProof="0" dirty="0">
                <a:ln>
                  <a:noFill/>
                </a:ln>
                <a:solidFill>
                  <a:prstClr val="black"/>
                </a:solidFill>
                <a:effectLst/>
                <a:uLnTx/>
                <a:uFillTx/>
                <a:latin typeface="+mj-ea"/>
                <a:ea typeface="+mj-ea"/>
                <a:cs typeface="+mn-cs"/>
              </a:rPr>
              <a:t>自覚症状に乏しい慢性腎臓病（</a:t>
            </a:r>
            <a:r>
              <a:rPr kumimoji="1" lang="en-US" altLang="ja-JP" sz="2000" b="0" i="0" u="none" strike="noStrike" kern="1200" cap="none" spc="0" normalizeH="0" baseline="0" noProof="0" dirty="0">
                <a:ln>
                  <a:noFill/>
                </a:ln>
                <a:solidFill>
                  <a:prstClr val="black"/>
                </a:solidFill>
                <a:effectLst/>
                <a:uLnTx/>
                <a:uFillTx/>
                <a:latin typeface="+mj-ea"/>
                <a:ea typeface="+mj-ea"/>
                <a:cs typeface="+mn-cs"/>
              </a:rPr>
              <a:t>CKD</a:t>
            </a:r>
            <a:r>
              <a:rPr kumimoji="1" lang="ja-JP" altLang="ja-JP" sz="2000" b="0" i="0" u="none" strike="noStrike" kern="1200" cap="none" spc="0" normalizeH="0" baseline="0" noProof="0" dirty="0">
                <a:ln>
                  <a:noFill/>
                </a:ln>
                <a:solidFill>
                  <a:prstClr val="black"/>
                </a:solidFill>
                <a:effectLst/>
                <a:uLnTx/>
                <a:uFillTx/>
                <a:latin typeface="+mj-ea"/>
                <a:ea typeface="+mj-ea"/>
                <a:cs typeface="+mn-cs"/>
              </a:rPr>
              <a:t>）を早期に発見･診断し、</a:t>
            </a:r>
            <a:endParaRPr kumimoji="1" lang="en-US" altLang="ja-JP" sz="2000" b="0" i="0" u="none" strike="noStrike" kern="1200" cap="none" spc="0" normalizeH="0" baseline="0" noProof="0" dirty="0">
              <a:ln>
                <a:noFill/>
              </a:ln>
              <a:solidFill>
                <a:prstClr val="black"/>
              </a:solidFill>
              <a:effectLst/>
              <a:uLnTx/>
              <a:uFillTx/>
              <a:latin typeface="+mj-ea"/>
              <a:ea typeface="+mj-ea"/>
              <a:cs typeface="+mn-cs"/>
            </a:endParaRPr>
          </a:p>
          <a:p>
            <a:pPr marL="914174" marR="0" lvl="1" indent="-600785" algn="l" defTabSz="457200" rtl="0" eaLnBrk="1" fontAlgn="auto" latinLnBrk="0" hangingPunct="1">
              <a:lnSpc>
                <a:spcPct val="100000"/>
              </a:lnSpc>
              <a:spcBef>
                <a:spcPts val="0"/>
              </a:spcBef>
              <a:spcAft>
                <a:spcPts val="0"/>
              </a:spcAft>
              <a:buClrTx/>
              <a:buSzTx/>
              <a:buFontTx/>
              <a:buNone/>
              <a:tabLst/>
              <a:defRPr/>
            </a:pPr>
            <a:r>
              <a:rPr kumimoji="1" lang="ja-JP" altLang="ja-JP" sz="2000" b="0" i="0" u="none" strike="noStrike" kern="1200" cap="none" spc="0" normalizeH="0" baseline="0" noProof="0" dirty="0">
                <a:ln>
                  <a:noFill/>
                </a:ln>
                <a:solidFill>
                  <a:prstClr val="black"/>
                </a:solidFill>
                <a:effectLst/>
                <a:uLnTx/>
                <a:uFillTx/>
                <a:latin typeface="+mj-ea"/>
                <a:ea typeface="+mj-ea"/>
                <a:cs typeface="+mn-cs"/>
              </a:rPr>
              <a:t>良質で適切な</a:t>
            </a:r>
            <a:r>
              <a:rPr kumimoji="1" lang="ja-JP" altLang="en-US" sz="2000" b="0" i="0" u="none" strike="noStrike" kern="1200" cap="none" spc="0" normalizeH="0" baseline="0" noProof="0" dirty="0">
                <a:ln>
                  <a:noFill/>
                </a:ln>
                <a:solidFill>
                  <a:prstClr val="black"/>
                </a:solidFill>
                <a:effectLst/>
                <a:uLnTx/>
                <a:uFillTx/>
                <a:latin typeface="+mj-ea"/>
                <a:ea typeface="+mj-ea"/>
                <a:cs typeface="+mn-cs"/>
              </a:rPr>
              <a:t>治</a:t>
            </a:r>
            <a:r>
              <a:rPr kumimoji="1" lang="ja-JP" altLang="ja-JP" sz="2000" b="0" i="0" u="none" strike="noStrike" kern="1200" cap="none" spc="0" normalizeH="0" baseline="0" noProof="0" dirty="0">
                <a:ln>
                  <a:noFill/>
                </a:ln>
                <a:solidFill>
                  <a:prstClr val="black"/>
                </a:solidFill>
                <a:effectLst/>
                <a:uLnTx/>
                <a:uFillTx/>
                <a:latin typeface="+mj-ea"/>
                <a:ea typeface="+mj-ea"/>
                <a:cs typeface="+mn-cs"/>
              </a:rPr>
              <a:t>療を早期から実施・継続することにより</a:t>
            </a:r>
            <a:r>
              <a:rPr kumimoji="1" lang="ja-JP" altLang="en-US" sz="2000" b="0" i="0" u="none" strike="noStrike" kern="1200" cap="none" spc="0" normalizeH="0" baseline="0" noProof="0" dirty="0">
                <a:ln>
                  <a:noFill/>
                </a:ln>
                <a:solidFill>
                  <a:prstClr val="black"/>
                </a:solidFill>
                <a:effectLst/>
                <a:uLnTx/>
                <a:uFillTx/>
                <a:latin typeface="+mj-ea"/>
                <a:ea typeface="+mj-ea"/>
                <a:cs typeface="+mn-cs"/>
              </a:rPr>
              <a:t>、</a:t>
            </a:r>
            <a:endParaRPr kumimoji="1" lang="en-US" altLang="ja-JP" sz="2000" b="0" i="0" u="none" strike="noStrike" kern="1200" cap="none" spc="0" normalizeH="0" baseline="0" noProof="0" dirty="0">
              <a:ln>
                <a:noFill/>
              </a:ln>
              <a:solidFill>
                <a:prstClr val="black"/>
              </a:solidFill>
              <a:effectLst/>
              <a:uLnTx/>
              <a:uFillTx/>
              <a:latin typeface="+mj-ea"/>
              <a:ea typeface="+mj-ea"/>
              <a:cs typeface="+mn-cs"/>
            </a:endParaRPr>
          </a:p>
          <a:p>
            <a:pPr marL="914174" marR="0" lvl="1" indent="-600785"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FF0000"/>
                </a:solidFill>
                <a:effectLst/>
                <a:uLnTx/>
                <a:uFillTx/>
                <a:latin typeface="+mj-ea"/>
                <a:ea typeface="+mj-ea"/>
                <a:cs typeface="+mn-cs"/>
              </a:rPr>
              <a:t>CKD</a:t>
            </a:r>
            <a:r>
              <a:rPr kumimoji="1" lang="ja-JP" altLang="ja-JP" sz="2000" b="0" i="0" u="none" strike="noStrike" kern="1200" cap="none" spc="0" normalizeH="0" baseline="0" noProof="0" dirty="0">
                <a:ln>
                  <a:noFill/>
                </a:ln>
                <a:solidFill>
                  <a:srgbClr val="FF0000"/>
                </a:solidFill>
                <a:effectLst/>
                <a:uLnTx/>
                <a:uFillTx/>
                <a:latin typeface="+mj-ea"/>
                <a:ea typeface="+mj-ea"/>
                <a:cs typeface="+mn-cs"/>
              </a:rPr>
              <a:t>重症化予防</a:t>
            </a:r>
            <a:r>
              <a:rPr kumimoji="1" lang="ja-JP" altLang="en-US" sz="2000" b="0" i="0" u="none" strike="noStrike" kern="1200" cap="none" spc="0" normalizeH="0" baseline="0" noProof="0" dirty="0">
                <a:ln>
                  <a:noFill/>
                </a:ln>
                <a:solidFill>
                  <a:srgbClr val="FF0000"/>
                </a:solidFill>
                <a:effectLst/>
                <a:uLnTx/>
                <a:uFillTx/>
                <a:latin typeface="+mj-ea"/>
                <a:ea typeface="+mj-ea"/>
                <a:cs typeface="+mn-cs"/>
              </a:rPr>
              <a:t>を</a:t>
            </a:r>
            <a:r>
              <a:rPr kumimoji="1" lang="ja-JP" altLang="ja-JP" sz="2000" b="0" i="0" u="none" strike="noStrike" kern="1200" cap="none" spc="0" normalizeH="0" baseline="0" noProof="0" dirty="0">
                <a:ln>
                  <a:noFill/>
                </a:ln>
                <a:solidFill>
                  <a:srgbClr val="FF0000"/>
                </a:solidFill>
                <a:effectLst/>
                <a:uLnTx/>
                <a:uFillTx/>
                <a:latin typeface="+mj-ea"/>
                <a:ea typeface="+mj-ea"/>
                <a:cs typeface="+mn-cs"/>
              </a:rPr>
              <a:t>徹底</a:t>
            </a:r>
            <a:r>
              <a:rPr kumimoji="1" lang="ja-JP" altLang="en-US" sz="2000" b="0" i="0" u="none" strike="noStrike" kern="1200" cap="none" spc="0" normalizeH="0" baseline="0" noProof="0" dirty="0">
                <a:ln>
                  <a:noFill/>
                </a:ln>
                <a:solidFill>
                  <a:srgbClr val="FF0000"/>
                </a:solidFill>
                <a:effectLst/>
                <a:uLnTx/>
                <a:uFillTx/>
                <a:latin typeface="+mj-ea"/>
                <a:ea typeface="+mj-ea"/>
                <a:cs typeface="+mn-cs"/>
              </a:rPr>
              <a:t>する</a:t>
            </a:r>
            <a:r>
              <a:rPr kumimoji="1" lang="ja-JP" altLang="ja-JP" sz="2000" b="0" i="0" u="none" strike="noStrike" kern="1200" cap="none" spc="0" normalizeH="0" baseline="0" noProof="0" dirty="0">
                <a:ln>
                  <a:noFill/>
                </a:ln>
                <a:solidFill>
                  <a:srgbClr val="FF0000"/>
                </a:solidFill>
                <a:effectLst/>
                <a:uLnTx/>
                <a:uFillTx/>
                <a:latin typeface="+mj-ea"/>
                <a:ea typeface="+mj-ea"/>
                <a:cs typeface="+mn-cs"/>
              </a:rPr>
              <a:t>とともに、</a:t>
            </a:r>
            <a:r>
              <a:rPr kumimoji="1" lang="en-US" altLang="ja-JP" sz="2000" b="0" i="0" u="none" strike="noStrike" kern="1200" cap="none" spc="0" normalizeH="0" baseline="0" noProof="0" dirty="0">
                <a:ln>
                  <a:noFill/>
                </a:ln>
                <a:solidFill>
                  <a:srgbClr val="FF0000"/>
                </a:solidFill>
                <a:effectLst/>
                <a:uLnTx/>
                <a:uFillTx/>
                <a:latin typeface="+mj-ea"/>
                <a:ea typeface="+mj-ea"/>
                <a:cs typeface="+mn-cs"/>
              </a:rPr>
              <a:t>CKD</a:t>
            </a:r>
            <a:r>
              <a:rPr kumimoji="1" lang="ja-JP" altLang="ja-JP" sz="2000" b="0" i="0" u="none" strike="noStrike" kern="1200" cap="none" spc="0" normalizeH="0" baseline="0" noProof="0" dirty="0">
                <a:ln>
                  <a:noFill/>
                </a:ln>
                <a:solidFill>
                  <a:srgbClr val="FF0000"/>
                </a:solidFill>
                <a:effectLst/>
                <a:uLnTx/>
                <a:uFillTx/>
                <a:latin typeface="+mj-ea"/>
                <a:ea typeface="+mj-ea"/>
                <a:cs typeface="+mn-cs"/>
              </a:rPr>
              <a:t>患者（透析患者</a:t>
            </a:r>
            <a:r>
              <a:rPr kumimoji="1" lang="ja-JP" altLang="en-US" sz="2000" b="0" i="0" u="none" strike="noStrike" kern="1200" cap="none" spc="0" normalizeH="0" baseline="0" noProof="0" dirty="0">
                <a:ln>
                  <a:noFill/>
                </a:ln>
                <a:solidFill>
                  <a:srgbClr val="FF0000"/>
                </a:solidFill>
                <a:effectLst/>
                <a:uLnTx/>
                <a:uFillTx/>
                <a:latin typeface="+mj-ea"/>
                <a:ea typeface="+mj-ea"/>
                <a:cs typeface="+mn-cs"/>
              </a:rPr>
              <a:t>、</a:t>
            </a:r>
            <a:endParaRPr kumimoji="1" lang="en-US" altLang="ja-JP" sz="2000" b="0" i="0" u="none" strike="noStrike" kern="1200" cap="none" spc="0" normalizeH="0" baseline="0" noProof="0" dirty="0">
              <a:ln>
                <a:noFill/>
              </a:ln>
              <a:solidFill>
                <a:srgbClr val="FF0000"/>
              </a:solidFill>
              <a:effectLst/>
              <a:uLnTx/>
              <a:uFillTx/>
              <a:latin typeface="+mj-ea"/>
              <a:ea typeface="+mj-ea"/>
              <a:cs typeface="+mn-cs"/>
            </a:endParaRPr>
          </a:p>
          <a:p>
            <a:pPr marL="914174" marR="0" lvl="1" indent="-600785"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0000"/>
                </a:solidFill>
                <a:effectLst/>
                <a:uLnTx/>
                <a:uFillTx/>
                <a:latin typeface="+mj-ea"/>
                <a:ea typeface="+mj-ea"/>
                <a:cs typeface="+mn-cs"/>
              </a:rPr>
              <a:t>腎移植患者</a:t>
            </a:r>
            <a:r>
              <a:rPr kumimoji="1" lang="ja-JP" altLang="ja-JP" sz="2000" b="0" i="0" u="none" strike="noStrike" kern="1200" cap="none" spc="0" normalizeH="0" baseline="0" noProof="0" dirty="0">
                <a:ln>
                  <a:noFill/>
                </a:ln>
                <a:solidFill>
                  <a:srgbClr val="FF0000"/>
                </a:solidFill>
                <a:effectLst/>
                <a:uLnTx/>
                <a:uFillTx/>
                <a:latin typeface="+mj-ea"/>
                <a:ea typeface="+mj-ea"/>
                <a:cs typeface="+mn-cs"/>
              </a:rPr>
              <a:t>を含む）の</a:t>
            </a:r>
            <a:r>
              <a:rPr kumimoji="1" lang="en-US" altLang="ja-JP" sz="2000" b="0" i="0" u="none" strike="noStrike" kern="1200" cap="none" spc="0" normalizeH="0" baseline="0" noProof="0" dirty="0">
                <a:ln>
                  <a:noFill/>
                </a:ln>
                <a:solidFill>
                  <a:srgbClr val="FF0000"/>
                </a:solidFill>
                <a:effectLst/>
                <a:uLnTx/>
                <a:uFillTx/>
                <a:latin typeface="+mj-ea"/>
                <a:ea typeface="+mj-ea"/>
                <a:cs typeface="+mn-cs"/>
              </a:rPr>
              <a:t>QOL</a:t>
            </a:r>
            <a:r>
              <a:rPr kumimoji="1" lang="ja-JP" altLang="ja-JP" sz="2000" b="0" i="0" u="none" strike="noStrike" kern="1200" cap="none" spc="0" normalizeH="0" baseline="0" noProof="0" dirty="0">
                <a:ln>
                  <a:noFill/>
                </a:ln>
                <a:solidFill>
                  <a:srgbClr val="FF0000"/>
                </a:solidFill>
                <a:effectLst/>
                <a:uLnTx/>
                <a:uFillTx/>
                <a:latin typeface="+mj-ea"/>
                <a:ea typeface="+mj-ea"/>
                <a:cs typeface="+mn-cs"/>
              </a:rPr>
              <a:t>の維持向上</a:t>
            </a:r>
            <a:r>
              <a:rPr kumimoji="1" lang="ja-JP" altLang="ja-JP" sz="2000" b="0" i="0" u="none" strike="noStrike" kern="1200" cap="none" spc="0" normalizeH="0" baseline="0" noProof="0" dirty="0">
                <a:ln>
                  <a:noFill/>
                </a:ln>
                <a:solidFill>
                  <a:prstClr val="black"/>
                </a:solidFill>
                <a:effectLst/>
                <a:uLnTx/>
                <a:uFillTx/>
                <a:latin typeface="+mj-ea"/>
                <a:ea typeface="+mj-ea"/>
                <a:cs typeface="+mn-cs"/>
              </a:rPr>
              <a:t>を図る。</a:t>
            </a:r>
            <a:endParaRPr kumimoji="1" lang="en-US" altLang="ja-JP" sz="2000" b="0" i="0" u="none" strike="noStrike" kern="1200" cap="none" spc="0" normalizeH="0" baseline="0" noProof="0" dirty="0">
              <a:ln>
                <a:noFill/>
              </a:ln>
              <a:solidFill>
                <a:prstClr val="black"/>
              </a:solidFill>
              <a:effectLst/>
              <a:uLnTx/>
              <a:uFillTx/>
              <a:latin typeface="+mj-ea"/>
              <a:ea typeface="+mj-ea"/>
              <a:cs typeface="+mn-cs"/>
            </a:endParaRPr>
          </a:p>
          <a:p>
            <a:pPr marL="914174" marR="0" lvl="1" indent="-600785"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j-ea"/>
                <a:ea typeface="+mj-ea"/>
                <a:cs typeface="+mn-cs"/>
              </a:rPr>
              <a:t>　</a:t>
            </a:r>
            <a:endParaRPr kumimoji="1" lang="ja-JP" altLang="en-US" b="0" i="0" u="none" strike="noStrike" kern="1200" cap="none" spc="0" normalizeH="0" baseline="0" noProof="0" dirty="0">
              <a:ln>
                <a:noFill/>
              </a:ln>
              <a:solidFill>
                <a:prstClr val="black"/>
              </a:solidFill>
              <a:effectLst/>
              <a:uLnTx/>
              <a:uFillTx/>
              <a:latin typeface="+mj-ea"/>
              <a:ea typeface="+mj-ea"/>
              <a:cs typeface="+mn-cs"/>
            </a:endParaRPr>
          </a:p>
          <a:p>
            <a:pPr marL="693213" marR="0" lvl="0" indent="-693213" algn="l" defTabSz="4572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prstClr val="black"/>
                </a:solidFill>
                <a:effectLst/>
                <a:uLnTx/>
                <a:uFillTx/>
                <a:latin typeface="+mj-ea"/>
                <a:ea typeface="+mj-ea"/>
                <a:cs typeface="+mn-cs"/>
              </a:rPr>
              <a:t>　○開催状況</a:t>
            </a:r>
            <a:endParaRPr kumimoji="1" lang="en-US" altLang="ja-JP" b="0" i="0" u="none" strike="noStrike" kern="1200" cap="none" spc="0" normalizeH="0" baseline="0" noProof="0" dirty="0">
              <a:ln>
                <a:noFill/>
              </a:ln>
              <a:solidFill>
                <a:prstClr val="black"/>
              </a:solidFill>
              <a:effectLst/>
              <a:uLnTx/>
              <a:uFillTx/>
              <a:latin typeface="+mj-ea"/>
              <a:ea typeface="+mj-ea"/>
              <a:cs typeface="+mn-cs"/>
            </a:endParaRPr>
          </a:p>
          <a:p>
            <a:pPr marL="693213" marR="0" lvl="0" indent="-693213" algn="l" defTabSz="4572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prstClr val="black"/>
                </a:solidFill>
                <a:effectLst/>
                <a:uLnTx/>
                <a:uFillTx/>
                <a:latin typeface="+mj-ea"/>
                <a:ea typeface="+mj-ea"/>
                <a:cs typeface="+mn-cs"/>
              </a:rPr>
              <a:t>　　平成２９年１２月～平成３０年５月（計４回開催）</a:t>
            </a:r>
            <a:endParaRPr kumimoji="1" lang="en-US" altLang="ja-JP" b="0" i="0" u="none" strike="noStrike" kern="1200" cap="none" spc="0" normalizeH="0" baseline="0" noProof="0" dirty="0">
              <a:ln>
                <a:noFill/>
              </a:ln>
              <a:solidFill>
                <a:prstClr val="black"/>
              </a:solidFill>
              <a:effectLst/>
              <a:uLnTx/>
              <a:uFillTx/>
              <a:latin typeface="+mj-ea"/>
              <a:ea typeface="+mj-ea"/>
              <a:cs typeface="+mn-cs"/>
            </a:endParaRPr>
          </a:p>
          <a:p>
            <a:pPr marL="693213" marR="0" lvl="0" indent="-693213" algn="l" defTabSz="4572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prstClr val="black"/>
                </a:solidFill>
                <a:effectLst/>
                <a:uLnTx/>
                <a:uFillTx/>
                <a:latin typeface="+mj-ea"/>
                <a:ea typeface="+mj-ea"/>
                <a:cs typeface="+mn-cs"/>
              </a:rPr>
              <a:t>　</a:t>
            </a:r>
            <a:endParaRPr kumimoji="1" lang="en-US" altLang="ja-JP" b="0" i="0" u="none" strike="noStrike" kern="1200" cap="none" spc="0" normalizeH="0" baseline="0" noProof="0" dirty="0">
              <a:ln>
                <a:noFill/>
              </a:ln>
              <a:solidFill>
                <a:prstClr val="black"/>
              </a:solidFill>
              <a:effectLst/>
              <a:uLnTx/>
              <a:uFillTx/>
              <a:latin typeface="+mj-ea"/>
              <a:ea typeface="+mj-ea"/>
              <a:cs typeface="+mn-cs"/>
            </a:endParaRPr>
          </a:p>
          <a:p>
            <a:pPr marL="693213" marR="0" lvl="0" indent="-693213" algn="l" defTabSz="4572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prstClr val="black"/>
                </a:solidFill>
                <a:effectLst/>
                <a:uLnTx/>
                <a:uFillTx/>
                <a:latin typeface="+mj-ea"/>
                <a:ea typeface="+mj-ea"/>
                <a:cs typeface="+mn-cs"/>
              </a:rPr>
              <a:t>　○構成員</a:t>
            </a:r>
            <a:endParaRPr kumimoji="1" lang="en-US" altLang="ja-JP" b="0" i="0" u="none" strike="noStrike" kern="1200" cap="none" spc="0" normalizeH="0" baseline="0" noProof="0" dirty="0">
              <a:ln>
                <a:noFill/>
              </a:ln>
              <a:solidFill>
                <a:prstClr val="black"/>
              </a:solidFill>
              <a:effectLst/>
              <a:uLnTx/>
              <a:uFillTx/>
              <a:latin typeface="+mj-ea"/>
              <a:ea typeface="+mj-ea"/>
              <a:cs typeface="+mn-cs"/>
            </a:endParaRPr>
          </a:p>
          <a:p>
            <a:pPr marL="914174" marR="0" lvl="1" indent="-600785" algn="l" defTabSz="4572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prstClr val="black"/>
                </a:solidFill>
                <a:effectLst/>
                <a:uLnTx/>
                <a:uFillTx/>
                <a:latin typeface="+mj-ea"/>
                <a:ea typeface="+mj-ea"/>
                <a:cs typeface="+mn-cs"/>
              </a:rPr>
              <a:t>・座長　</a:t>
            </a:r>
            <a:r>
              <a:rPr kumimoji="1" lang="ja-JP" altLang="ja-JP" b="0" i="0" u="none" strike="noStrike" kern="1200" cap="none" spc="0" normalizeH="0" baseline="0" noProof="0" dirty="0">
                <a:ln>
                  <a:noFill/>
                </a:ln>
                <a:solidFill>
                  <a:prstClr val="black"/>
                </a:solidFill>
                <a:effectLst/>
                <a:uLnTx/>
                <a:uFillTx/>
                <a:latin typeface="+mj-ea"/>
                <a:ea typeface="+mj-ea"/>
                <a:cs typeface="+mn-cs"/>
              </a:rPr>
              <a:t>柏原　直樹　　川崎医科大学副学長</a:t>
            </a:r>
            <a:r>
              <a:rPr kumimoji="1" lang="ja-JP" altLang="en-US" b="0" i="0" u="none" strike="noStrike" kern="1200" cap="none" spc="0" normalizeH="0" baseline="0" noProof="0" dirty="0">
                <a:ln>
                  <a:noFill/>
                </a:ln>
                <a:solidFill>
                  <a:prstClr val="black"/>
                </a:solidFill>
                <a:effectLst/>
                <a:uLnTx/>
                <a:uFillTx/>
                <a:latin typeface="+mj-ea"/>
                <a:ea typeface="+mj-ea"/>
                <a:cs typeface="+mn-cs"/>
              </a:rPr>
              <a:t>、日本腎臓学会理事長</a:t>
            </a:r>
            <a:endParaRPr kumimoji="1" lang="en-US" altLang="ja-JP" b="0" i="0" u="none" strike="noStrike" kern="1200" cap="none" spc="0" normalizeH="0" baseline="0" noProof="0" dirty="0">
              <a:ln>
                <a:noFill/>
              </a:ln>
              <a:solidFill>
                <a:prstClr val="black"/>
              </a:solidFill>
              <a:effectLst/>
              <a:uLnTx/>
              <a:uFillTx/>
              <a:latin typeface="+mj-ea"/>
              <a:ea typeface="+mj-ea"/>
              <a:cs typeface="+mn-cs"/>
            </a:endParaRPr>
          </a:p>
          <a:p>
            <a:pPr marL="914174" marR="0" lvl="1" indent="-600785"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j-ea"/>
                <a:ea typeface="+mj-ea"/>
                <a:cs typeface="+mn-cs"/>
              </a:rPr>
              <a:t>・</a:t>
            </a:r>
            <a:r>
              <a:rPr kumimoji="1" lang="ja-JP" altLang="ja-JP" sz="1600" b="0" i="0" u="none" strike="noStrike" kern="1200" cap="none" spc="0" normalizeH="0" baseline="0" noProof="0" dirty="0">
                <a:ln>
                  <a:noFill/>
                </a:ln>
                <a:solidFill>
                  <a:prstClr val="black"/>
                </a:solidFill>
                <a:effectLst/>
                <a:uLnTx/>
                <a:uFillTx/>
                <a:latin typeface="+mj-ea"/>
                <a:ea typeface="+mj-ea"/>
                <a:cs typeface="+mn-cs"/>
              </a:rPr>
              <a:t>門脇　孝</a:t>
            </a:r>
            <a:r>
              <a:rPr kumimoji="1" lang="ja-JP" altLang="en-US" sz="1600" b="0" i="0" u="none" strike="noStrike" kern="1200" cap="none" spc="0" normalizeH="0" baseline="0" noProof="0" dirty="0">
                <a:ln>
                  <a:noFill/>
                </a:ln>
                <a:solidFill>
                  <a:prstClr val="black"/>
                </a:solidFill>
                <a:effectLst/>
                <a:uLnTx/>
                <a:uFillTx/>
                <a:latin typeface="+mj-ea"/>
                <a:ea typeface="+mj-ea"/>
                <a:cs typeface="+mn-cs"/>
              </a:rPr>
              <a:t>（</a:t>
            </a:r>
            <a:r>
              <a:rPr kumimoji="1" lang="ja-JP" altLang="ja-JP" sz="1600" b="0" i="0" u="none" strike="noStrike" kern="1200" cap="none" spc="0" normalizeH="0" baseline="0" noProof="0" dirty="0">
                <a:ln>
                  <a:noFill/>
                </a:ln>
                <a:solidFill>
                  <a:prstClr val="black"/>
                </a:solidFill>
                <a:effectLst/>
                <a:uLnTx/>
                <a:uFillTx/>
                <a:latin typeface="+mj-ea"/>
                <a:ea typeface="+mj-ea"/>
                <a:cs typeface="+mn-cs"/>
              </a:rPr>
              <a:t>東</a:t>
            </a:r>
            <a:r>
              <a:rPr kumimoji="1" lang="ja-JP" altLang="en-US" sz="1600" b="0" i="0" u="none" strike="noStrike" kern="1200" cap="none" spc="0" normalizeH="0" baseline="0" noProof="0" dirty="0">
                <a:ln>
                  <a:noFill/>
                </a:ln>
                <a:solidFill>
                  <a:prstClr val="black"/>
                </a:solidFill>
                <a:effectLst/>
                <a:uLnTx/>
                <a:uFillTx/>
                <a:latin typeface="+mj-ea"/>
                <a:ea typeface="+mj-ea"/>
                <a:cs typeface="+mn-cs"/>
              </a:rPr>
              <a:t>大、日本糖尿病学会理事長）、</a:t>
            </a:r>
            <a:r>
              <a:rPr kumimoji="1" lang="ja-JP" altLang="ja-JP" sz="1600" b="0" i="0" u="none" strike="noStrike" kern="1200" cap="none" spc="0" normalizeH="0" baseline="0" noProof="0" dirty="0">
                <a:ln>
                  <a:noFill/>
                </a:ln>
                <a:solidFill>
                  <a:prstClr val="black"/>
                </a:solidFill>
                <a:effectLst/>
                <a:uLnTx/>
                <a:uFillTx/>
                <a:latin typeface="+mj-ea"/>
                <a:ea typeface="+mj-ea"/>
                <a:cs typeface="+mn-cs"/>
              </a:rPr>
              <a:t>川村　孝</a:t>
            </a:r>
            <a:r>
              <a:rPr kumimoji="1" lang="ja-JP" altLang="en-US" sz="1600" b="0" i="0" u="none" strike="noStrike" kern="1200" cap="none" spc="0" normalizeH="0" baseline="0" noProof="0" dirty="0">
                <a:ln>
                  <a:noFill/>
                </a:ln>
                <a:solidFill>
                  <a:prstClr val="black"/>
                </a:solidFill>
                <a:effectLst/>
                <a:uLnTx/>
                <a:uFillTx/>
                <a:latin typeface="+mj-ea"/>
                <a:ea typeface="+mj-ea"/>
                <a:cs typeface="+mn-cs"/>
              </a:rPr>
              <a:t>（</a:t>
            </a:r>
            <a:r>
              <a:rPr kumimoji="1" lang="ja-JP" altLang="ja-JP" sz="1600" b="0" i="0" u="none" strike="noStrike" kern="1200" cap="none" spc="0" normalizeH="0" baseline="0" noProof="0" dirty="0">
                <a:ln>
                  <a:noFill/>
                </a:ln>
                <a:solidFill>
                  <a:prstClr val="black"/>
                </a:solidFill>
                <a:effectLst/>
                <a:uLnTx/>
                <a:uFillTx/>
                <a:latin typeface="+mj-ea"/>
                <a:ea typeface="+mj-ea"/>
                <a:cs typeface="+mn-cs"/>
              </a:rPr>
              <a:t>京都</a:t>
            </a:r>
            <a:r>
              <a:rPr kumimoji="1" lang="ja-JP" altLang="en-US" sz="1600" b="0" i="0" u="none" strike="noStrike" kern="1200" cap="none" spc="0" normalizeH="0" baseline="0" noProof="0" dirty="0">
                <a:ln>
                  <a:noFill/>
                </a:ln>
                <a:solidFill>
                  <a:prstClr val="black"/>
                </a:solidFill>
                <a:effectLst/>
                <a:uLnTx/>
                <a:uFillTx/>
                <a:latin typeface="+mj-ea"/>
                <a:ea typeface="+mj-ea"/>
                <a:cs typeface="+mn-cs"/>
              </a:rPr>
              <a:t>大）、</a:t>
            </a:r>
            <a:r>
              <a:rPr kumimoji="1" lang="ja-JP" altLang="ja-JP" sz="1600" b="0" i="0" u="none" strike="noStrike" kern="1200" cap="none" spc="0" normalizeH="0" baseline="0" noProof="0" dirty="0">
                <a:ln>
                  <a:noFill/>
                </a:ln>
                <a:solidFill>
                  <a:prstClr val="black"/>
                </a:solidFill>
                <a:effectLst/>
                <a:uLnTx/>
                <a:uFillTx/>
                <a:latin typeface="+mj-ea"/>
                <a:ea typeface="+mj-ea"/>
                <a:cs typeface="+mn-cs"/>
              </a:rPr>
              <a:t>川本　利恵子</a:t>
            </a:r>
            <a:endParaRPr kumimoji="1" lang="en-US" altLang="ja-JP" sz="1600" b="0" i="0" u="none" strike="noStrike" kern="1200" cap="none" spc="0" normalizeH="0" baseline="0" noProof="0" dirty="0">
              <a:ln>
                <a:noFill/>
              </a:ln>
              <a:solidFill>
                <a:prstClr val="black"/>
              </a:solidFill>
              <a:effectLst/>
              <a:uLnTx/>
              <a:uFillTx/>
              <a:latin typeface="+mj-ea"/>
              <a:ea typeface="+mj-ea"/>
              <a:cs typeface="+mn-cs"/>
            </a:endParaRPr>
          </a:p>
          <a:p>
            <a:pPr marL="914174" marR="0" lvl="1" indent="-600785"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j-ea"/>
                <a:ea typeface="+mj-ea"/>
                <a:cs typeface="+mn-cs"/>
              </a:rPr>
              <a:t> （日看協） 、</a:t>
            </a:r>
            <a:r>
              <a:rPr kumimoji="1" lang="ja-JP" altLang="ja-JP" sz="1600" b="0" i="0" u="none" strike="noStrike" kern="1200" cap="none" spc="0" normalizeH="0" baseline="0" noProof="0" dirty="0">
                <a:ln>
                  <a:noFill/>
                </a:ln>
                <a:solidFill>
                  <a:prstClr val="black"/>
                </a:solidFill>
                <a:effectLst/>
                <a:uLnTx/>
                <a:uFillTx/>
                <a:latin typeface="+mj-ea"/>
                <a:ea typeface="+mj-ea"/>
                <a:cs typeface="+mn-cs"/>
              </a:rPr>
              <a:t>小室　一成</a:t>
            </a:r>
            <a:r>
              <a:rPr kumimoji="1" lang="ja-JP" altLang="en-US" sz="1600" b="0" i="0" u="none" strike="noStrike" kern="1200" cap="none" spc="0" normalizeH="0" baseline="0" noProof="0" dirty="0">
                <a:ln>
                  <a:noFill/>
                </a:ln>
                <a:solidFill>
                  <a:prstClr val="black"/>
                </a:solidFill>
                <a:effectLst/>
                <a:uLnTx/>
                <a:uFillTx/>
                <a:latin typeface="+mj-ea"/>
                <a:ea typeface="+mj-ea"/>
                <a:cs typeface="+mn-cs"/>
              </a:rPr>
              <a:t>（</a:t>
            </a:r>
            <a:r>
              <a:rPr kumimoji="1" lang="ja-JP" altLang="ja-JP" sz="1600" b="0" i="0" u="none" strike="noStrike" kern="1200" cap="none" spc="0" normalizeH="0" baseline="0" noProof="0" dirty="0">
                <a:ln>
                  <a:noFill/>
                </a:ln>
                <a:solidFill>
                  <a:prstClr val="black"/>
                </a:solidFill>
                <a:effectLst/>
                <a:uLnTx/>
                <a:uFillTx/>
                <a:latin typeface="+mj-ea"/>
                <a:ea typeface="+mj-ea"/>
                <a:cs typeface="+mn-cs"/>
              </a:rPr>
              <a:t>東大</a:t>
            </a:r>
            <a:r>
              <a:rPr kumimoji="1" lang="ja-JP" altLang="en-US" sz="1600" b="0" i="0" u="none" strike="noStrike" kern="1200" cap="none" spc="0" normalizeH="0" baseline="0" noProof="0" dirty="0">
                <a:ln>
                  <a:noFill/>
                </a:ln>
                <a:solidFill>
                  <a:prstClr val="black"/>
                </a:solidFill>
                <a:effectLst/>
                <a:uLnTx/>
                <a:uFillTx/>
                <a:latin typeface="+mj-ea"/>
                <a:ea typeface="+mj-ea"/>
                <a:cs typeface="+mn-cs"/>
              </a:rPr>
              <a:t>、日本循環器学会代表理事）、</a:t>
            </a:r>
            <a:r>
              <a:rPr kumimoji="1" lang="ja-JP" altLang="ja-JP" sz="1600" b="0" i="0" u="none" strike="noStrike" kern="1200" cap="none" spc="0" normalizeH="0" baseline="0" noProof="0" dirty="0">
                <a:ln>
                  <a:noFill/>
                </a:ln>
                <a:solidFill>
                  <a:prstClr val="black"/>
                </a:solidFill>
                <a:effectLst/>
                <a:uLnTx/>
                <a:uFillTx/>
                <a:latin typeface="+mj-ea"/>
                <a:ea typeface="+mj-ea"/>
                <a:cs typeface="+mn-cs"/>
              </a:rPr>
              <a:t>中澤　よう子</a:t>
            </a:r>
            <a:r>
              <a:rPr kumimoji="1" lang="ja-JP" altLang="en-US" sz="1600" b="0" i="0" u="none" strike="noStrike" kern="1200" cap="none" spc="0" normalizeH="0" baseline="0" noProof="0" dirty="0">
                <a:ln>
                  <a:noFill/>
                </a:ln>
                <a:solidFill>
                  <a:prstClr val="black"/>
                </a:solidFill>
                <a:effectLst/>
                <a:uLnTx/>
                <a:uFillTx/>
                <a:latin typeface="+mj-ea"/>
                <a:ea typeface="+mj-ea"/>
                <a:cs typeface="+mn-cs"/>
              </a:rPr>
              <a:t>（</a:t>
            </a:r>
            <a:r>
              <a:rPr kumimoji="1" lang="ja-JP" altLang="ja-JP" sz="1600" b="0" i="0" u="none" strike="noStrike" kern="1200" cap="none" spc="0" normalizeH="0" baseline="0" noProof="0" dirty="0">
                <a:ln>
                  <a:noFill/>
                </a:ln>
                <a:solidFill>
                  <a:prstClr val="black"/>
                </a:solidFill>
                <a:effectLst/>
                <a:uLnTx/>
                <a:uFillTx/>
                <a:latin typeface="+mj-ea"/>
                <a:ea typeface="+mj-ea"/>
                <a:cs typeface="+mn-cs"/>
              </a:rPr>
              <a:t>神奈川</a:t>
            </a:r>
            <a:r>
              <a:rPr kumimoji="1" lang="ja-JP" altLang="en-US" sz="1600" b="0" i="0" u="none" strike="noStrike" kern="1200" cap="none" spc="0" normalizeH="0" baseline="0" noProof="0" dirty="0">
                <a:ln>
                  <a:noFill/>
                </a:ln>
                <a:solidFill>
                  <a:prstClr val="black"/>
                </a:solidFill>
                <a:effectLst/>
                <a:uLnTx/>
                <a:uFillTx/>
                <a:latin typeface="+mj-ea"/>
                <a:ea typeface="+mj-ea"/>
                <a:cs typeface="+mn-cs"/>
              </a:rPr>
              <a:t>県庁）、</a:t>
            </a:r>
            <a:endParaRPr kumimoji="1" lang="en-US" altLang="ja-JP" sz="1600" b="0" i="0" u="none" strike="noStrike" kern="1200" cap="none" spc="0" normalizeH="0" baseline="0" noProof="0" dirty="0">
              <a:ln>
                <a:noFill/>
              </a:ln>
              <a:solidFill>
                <a:prstClr val="black"/>
              </a:solidFill>
              <a:effectLst/>
              <a:uLnTx/>
              <a:uFillTx/>
              <a:latin typeface="+mj-ea"/>
              <a:ea typeface="+mj-ea"/>
              <a:cs typeface="+mn-cs"/>
            </a:endParaRPr>
          </a:p>
          <a:p>
            <a:pPr marL="914174" marR="0" lvl="1" indent="-600785"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j-ea"/>
                <a:ea typeface="+mj-ea"/>
                <a:cs typeface="+mn-cs"/>
              </a:rPr>
              <a:t>　</a:t>
            </a:r>
            <a:r>
              <a:rPr kumimoji="1" lang="ja-JP" altLang="ja-JP" sz="1600" b="0" i="0" u="none" strike="noStrike" kern="1200" cap="none" spc="0" normalizeH="0" baseline="0" noProof="0" dirty="0">
                <a:ln>
                  <a:noFill/>
                </a:ln>
                <a:solidFill>
                  <a:prstClr val="black"/>
                </a:solidFill>
                <a:effectLst/>
                <a:uLnTx/>
                <a:uFillTx/>
                <a:latin typeface="+mj-ea"/>
                <a:ea typeface="+mj-ea"/>
                <a:cs typeface="+mn-cs"/>
              </a:rPr>
              <a:t>中元</a:t>
            </a:r>
            <a:r>
              <a:rPr kumimoji="1" lang="ja-JP" altLang="en-US" sz="1600" b="0" i="0" u="none" strike="noStrike" kern="1200" cap="none" spc="0" normalizeH="0" baseline="0" noProof="0" dirty="0">
                <a:ln>
                  <a:noFill/>
                </a:ln>
                <a:solidFill>
                  <a:prstClr val="black"/>
                </a:solidFill>
                <a:effectLst/>
                <a:uLnTx/>
                <a:uFillTx/>
                <a:latin typeface="+mj-ea"/>
                <a:ea typeface="+mj-ea"/>
                <a:cs typeface="+mn-cs"/>
              </a:rPr>
              <a:t>　</a:t>
            </a:r>
            <a:r>
              <a:rPr kumimoji="1" lang="ja-JP" altLang="ja-JP" sz="1600" b="0" i="0" u="none" strike="noStrike" kern="1200" cap="none" spc="0" normalizeH="0" baseline="0" noProof="0" dirty="0">
                <a:ln>
                  <a:noFill/>
                </a:ln>
                <a:solidFill>
                  <a:prstClr val="black"/>
                </a:solidFill>
                <a:effectLst/>
                <a:uLnTx/>
                <a:uFillTx/>
                <a:latin typeface="+mj-ea"/>
                <a:ea typeface="+mj-ea"/>
                <a:cs typeface="+mn-cs"/>
              </a:rPr>
              <a:t>秀友</a:t>
            </a:r>
            <a:r>
              <a:rPr kumimoji="1" lang="ja-JP" altLang="en-US" sz="1600" b="0" i="0" u="none" strike="noStrike" kern="1200" cap="none" spc="0" normalizeH="0" baseline="0" noProof="0" dirty="0">
                <a:ln>
                  <a:noFill/>
                </a:ln>
                <a:solidFill>
                  <a:prstClr val="black"/>
                </a:solidFill>
                <a:effectLst/>
                <a:uLnTx/>
                <a:uFillTx/>
                <a:latin typeface="+mj-ea"/>
                <a:ea typeface="+mj-ea"/>
                <a:cs typeface="+mn-cs"/>
              </a:rPr>
              <a:t>（</a:t>
            </a:r>
            <a:r>
              <a:rPr kumimoji="1" lang="ja-JP" altLang="ja-JP" sz="1600" b="0" i="0" u="none" strike="noStrike" kern="1200" cap="none" spc="0" normalizeH="0" baseline="0" noProof="0" dirty="0">
                <a:ln>
                  <a:noFill/>
                </a:ln>
                <a:solidFill>
                  <a:prstClr val="black"/>
                </a:solidFill>
                <a:effectLst/>
                <a:uLnTx/>
                <a:uFillTx/>
                <a:latin typeface="+mj-ea"/>
                <a:ea typeface="+mj-ea"/>
                <a:cs typeface="+mn-cs"/>
              </a:rPr>
              <a:t>埼医</a:t>
            </a:r>
            <a:r>
              <a:rPr kumimoji="1" lang="ja-JP" altLang="en-US" sz="1600" b="0" i="0" u="none" strike="noStrike" kern="1200" cap="none" spc="0" normalizeH="0" baseline="0" noProof="0" dirty="0">
                <a:ln>
                  <a:noFill/>
                </a:ln>
                <a:solidFill>
                  <a:prstClr val="black"/>
                </a:solidFill>
                <a:effectLst/>
                <a:uLnTx/>
                <a:uFillTx/>
                <a:latin typeface="+mj-ea"/>
                <a:ea typeface="+mj-ea"/>
                <a:cs typeface="+mn-cs"/>
              </a:rPr>
              <a:t>大、日本透析医学会理事長）、</a:t>
            </a:r>
            <a:r>
              <a:rPr kumimoji="1" lang="en-US" altLang="ja-JP" sz="1600" b="0" i="0" u="none" strike="noStrike" kern="1200" cap="none" spc="0" normalizeH="0" baseline="0" noProof="0" dirty="0">
                <a:ln>
                  <a:noFill/>
                </a:ln>
                <a:solidFill>
                  <a:prstClr val="black"/>
                </a:solidFill>
                <a:effectLst/>
                <a:uLnTx/>
                <a:uFillTx/>
                <a:latin typeface="+mj-ea"/>
                <a:ea typeface="+mj-ea"/>
                <a:cs typeface="+mn-cs"/>
              </a:rPr>
              <a:t> </a:t>
            </a:r>
            <a:r>
              <a:rPr kumimoji="1" lang="ja-JP" altLang="ja-JP" sz="1600" b="0" i="0" u="none" strike="noStrike" kern="1200" cap="none" spc="0" normalizeH="0" baseline="0" noProof="0" dirty="0">
                <a:ln>
                  <a:noFill/>
                </a:ln>
                <a:solidFill>
                  <a:prstClr val="black"/>
                </a:solidFill>
                <a:effectLst/>
                <a:uLnTx/>
                <a:uFillTx/>
                <a:latin typeface="+mj-ea"/>
                <a:ea typeface="+mj-ea"/>
                <a:cs typeface="+mn-cs"/>
              </a:rPr>
              <a:t>南学　正臣</a:t>
            </a:r>
            <a:r>
              <a:rPr kumimoji="1" lang="ja-JP" altLang="en-US" sz="1600" b="0" i="0" u="none" strike="noStrike" kern="1200" cap="none" spc="0" normalizeH="0" baseline="0" noProof="0" dirty="0">
                <a:ln>
                  <a:noFill/>
                </a:ln>
                <a:solidFill>
                  <a:prstClr val="black"/>
                </a:solidFill>
                <a:effectLst/>
                <a:uLnTx/>
                <a:uFillTx/>
                <a:latin typeface="+mj-ea"/>
                <a:ea typeface="+mj-ea"/>
                <a:cs typeface="+mn-cs"/>
              </a:rPr>
              <a:t>（</a:t>
            </a:r>
            <a:r>
              <a:rPr kumimoji="1" lang="ja-JP" altLang="ja-JP" sz="1600" b="0" i="0" u="none" strike="noStrike" kern="1200" cap="none" spc="0" normalizeH="0" baseline="0" noProof="0" dirty="0">
                <a:ln>
                  <a:noFill/>
                </a:ln>
                <a:solidFill>
                  <a:prstClr val="black"/>
                </a:solidFill>
                <a:effectLst/>
                <a:uLnTx/>
                <a:uFillTx/>
                <a:latin typeface="+mj-ea"/>
                <a:ea typeface="+mj-ea"/>
                <a:cs typeface="+mn-cs"/>
              </a:rPr>
              <a:t>東</a:t>
            </a:r>
            <a:r>
              <a:rPr kumimoji="1" lang="ja-JP" altLang="en-US" sz="1600" b="0" i="0" u="none" strike="noStrike" kern="1200" cap="none" spc="0" normalizeH="0" baseline="0" noProof="0" dirty="0">
                <a:ln>
                  <a:noFill/>
                </a:ln>
                <a:solidFill>
                  <a:prstClr val="black"/>
                </a:solidFill>
                <a:effectLst/>
                <a:uLnTx/>
                <a:uFillTx/>
                <a:latin typeface="+mj-ea"/>
                <a:ea typeface="+mj-ea"/>
                <a:cs typeface="+mn-cs"/>
              </a:rPr>
              <a:t>大）、</a:t>
            </a:r>
            <a:r>
              <a:rPr kumimoji="1" lang="ja-JP" altLang="ja-JP" sz="1600" b="0" i="0" u="none" strike="noStrike" kern="1200" cap="none" spc="0" normalizeH="0" baseline="0" noProof="0" dirty="0">
                <a:ln>
                  <a:noFill/>
                </a:ln>
                <a:solidFill>
                  <a:prstClr val="black"/>
                </a:solidFill>
                <a:effectLst/>
                <a:uLnTx/>
                <a:uFillTx/>
                <a:latin typeface="+mj-ea"/>
                <a:ea typeface="+mj-ea"/>
                <a:cs typeface="+mn-cs"/>
              </a:rPr>
              <a:t>羽鳥　裕</a:t>
            </a:r>
            <a:endParaRPr kumimoji="1" lang="en-US" altLang="ja-JP" sz="1600" b="0" i="0" u="none" strike="noStrike" kern="1200" cap="none" spc="0" normalizeH="0" baseline="0" noProof="0" dirty="0">
              <a:ln>
                <a:noFill/>
              </a:ln>
              <a:solidFill>
                <a:prstClr val="black"/>
              </a:solidFill>
              <a:effectLst/>
              <a:uLnTx/>
              <a:uFillTx/>
              <a:latin typeface="+mj-ea"/>
              <a:ea typeface="+mj-ea"/>
              <a:cs typeface="+mn-cs"/>
            </a:endParaRPr>
          </a:p>
          <a:p>
            <a:pPr marL="914174" marR="0" lvl="1" indent="-600785"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j-ea"/>
                <a:ea typeface="+mj-ea"/>
                <a:cs typeface="+mn-cs"/>
              </a:rPr>
              <a:t> （日医）、</a:t>
            </a:r>
            <a:r>
              <a:rPr kumimoji="1" lang="ja-JP" altLang="ja-JP" sz="1600" b="0" i="0" u="none" strike="noStrike" kern="1200" cap="none" spc="0" normalizeH="0" baseline="0" noProof="0" dirty="0">
                <a:ln>
                  <a:noFill/>
                </a:ln>
                <a:solidFill>
                  <a:prstClr val="black"/>
                </a:solidFill>
                <a:effectLst/>
                <a:uLnTx/>
                <a:uFillTx/>
                <a:latin typeface="+mj-ea"/>
                <a:ea typeface="+mj-ea"/>
                <a:cs typeface="+mn-cs"/>
              </a:rPr>
              <a:t>馬場　亨</a:t>
            </a:r>
            <a:r>
              <a:rPr kumimoji="1" lang="ja-JP" altLang="en-US" sz="1600" b="0" i="0" u="none" strike="noStrike" kern="1200" cap="none" spc="0" normalizeH="0" baseline="0" noProof="0" dirty="0">
                <a:ln>
                  <a:noFill/>
                </a:ln>
                <a:solidFill>
                  <a:prstClr val="black"/>
                </a:solidFill>
                <a:effectLst/>
                <a:uLnTx/>
                <a:uFillTx/>
                <a:latin typeface="+mj-ea"/>
                <a:ea typeface="+mj-ea"/>
                <a:cs typeface="+mn-cs"/>
              </a:rPr>
              <a:t>（全腎協） 、</a:t>
            </a:r>
            <a:r>
              <a:rPr kumimoji="1" lang="ja-JP" altLang="ja-JP" sz="1600" b="0" i="0" u="none" strike="noStrike" kern="1200" cap="none" spc="0" normalizeH="0" baseline="0" noProof="0" dirty="0">
                <a:ln>
                  <a:noFill/>
                </a:ln>
                <a:solidFill>
                  <a:prstClr val="black"/>
                </a:solidFill>
                <a:effectLst/>
                <a:uLnTx/>
                <a:uFillTx/>
                <a:latin typeface="+mj-ea"/>
                <a:ea typeface="+mj-ea"/>
                <a:cs typeface="+mn-cs"/>
              </a:rPr>
              <a:t>松村　満美子</a:t>
            </a:r>
            <a:r>
              <a:rPr kumimoji="1" lang="ja-JP" altLang="en-US" sz="1600" b="0" i="0" u="none" strike="noStrike" kern="1200" cap="none" spc="0" normalizeH="0" baseline="0" noProof="0" dirty="0">
                <a:ln>
                  <a:noFill/>
                </a:ln>
                <a:solidFill>
                  <a:prstClr val="black"/>
                </a:solidFill>
                <a:effectLst/>
                <a:uLnTx/>
                <a:uFillTx/>
                <a:latin typeface="+mj-ea"/>
                <a:ea typeface="+mj-ea"/>
                <a:cs typeface="+mn-cs"/>
              </a:rPr>
              <a:t>（ＮＰＯ）</a:t>
            </a:r>
            <a:endParaRPr kumimoji="1" lang="en-US" altLang="ja-JP" sz="1600" b="0" i="0" u="none" strike="noStrike" kern="1200" cap="none" spc="0" normalizeH="0" baseline="0" noProof="0" dirty="0">
              <a:ln>
                <a:noFill/>
              </a:ln>
              <a:solidFill>
                <a:prstClr val="black"/>
              </a:solidFill>
              <a:effectLst/>
              <a:uLnTx/>
              <a:uFillTx/>
              <a:latin typeface="+mj-ea"/>
              <a:ea typeface="+mj-ea"/>
              <a:cs typeface="+mn-cs"/>
            </a:endParaRPr>
          </a:p>
        </p:txBody>
      </p:sp>
    </p:spTree>
    <p:extLst>
      <p:ext uri="{BB962C8B-B14F-4D97-AF65-F5344CB8AC3E}">
        <p14:creationId xmlns:p14="http://schemas.microsoft.com/office/powerpoint/2010/main" val="2836152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950217" y="1143513"/>
            <a:ext cx="7193783" cy="4440639"/>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1" lang="ja-JP" altLang="ja-JP" sz="1638" b="0" i="0" u="none" strike="noStrike" kern="0" cap="none" spc="0" normalizeH="0" baseline="0" noProof="0" dirty="0">
                <a:ln>
                  <a:noFill/>
                </a:ln>
                <a:solidFill>
                  <a:prstClr val="black"/>
                </a:solidFill>
                <a:effectLst/>
                <a:uLnTx/>
                <a:uFillTx/>
                <a:latin typeface="Century" panose="02040604050505020304" pitchFamily="18" charset="0"/>
                <a:ea typeface="ＭＳ Ｐゴシック" panose="020B0600070205080204" pitchFamily="50" charset="-128"/>
                <a:cs typeface="MS-Gothic"/>
              </a:rPr>
              <a:t>目次</a:t>
            </a:r>
            <a:endParaRPr kumimoji="1" lang="ja-JP" altLang="ja-JP" sz="1456" b="0" i="0" u="none" strike="noStrike" kern="100" cap="none" spc="0" normalizeH="0" baseline="0" noProof="0" dirty="0">
              <a:ln>
                <a:noFill/>
              </a:ln>
              <a:solidFill>
                <a:prstClr val="black"/>
              </a:solidFill>
              <a:effectLst/>
              <a:uLnTx/>
              <a:uFillTx/>
              <a:latin typeface="Century" panose="02040604050505020304" pitchFamily="18" charset="0"/>
              <a:ea typeface="ＭＳ ゴシック" panose="020B0609070205080204" pitchFamily="49" charset="-128"/>
              <a:cs typeface="Times New Roman" panose="02020603050405020304" pitchFamily="18" charset="0"/>
            </a:endParaRPr>
          </a:p>
          <a:p>
            <a:pPr marL="0" marR="0" lvl="0" indent="0" algn="l" defTabSz="457200" rtl="0" eaLnBrk="1" fontAlgn="auto" latinLnBrk="0" hangingPunct="1">
              <a:lnSpc>
                <a:spcPct val="115000"/>
              </a:lnSpc>
              <a:spcBef>
                <a:spcPts val="0"/>
              </a:spcBef>
              <a:spcAft>
                <a:spcPts val="0"/>
              </a:spcAft>
              <a:buClrTx/>
              <a:buSzTx/>
              <a:buFontTx/>
              <a:buNone/>
              <a:tabLst/>
              <a:defRPr/>
            </a:pPr>
            <a:r>
              <a:rPr kumimoji="1" lang="en-US" altLang="ja-JP" sz="1638" b="0" i="0" u="none" strike="noStrike" kern="0" cap="none" spc="0" normalizeH="0" baseline="0" noProof="0" dirty="0">
                <a:ln>
                  <a:noFill/>
                </a:ln>
                <a:solidFill>
                  <a:prstClr val="black"/>
                </a:solidFill>
                <a:effectLst/>
                <a:uLnTx/>
                <a:uFillTx/>
                <a:latin typeface="ＭＳ Ｐゴシック" panose="020B0600070205080204" pitchFamily="50" charset="-128"/>
                <a:ea typeface="ＭＳ ゴシック" panose="020B0609070205080204" pitchFamily="49" charset="-128"/>
                <a:cs typeface="MS-Gothic"/>
              </a:rPr>
              <a:t> </a:t>
            </a:r>
            <a:endParaRPr kumimoji="1" lang="ja-JP" altLang="ja-JP" sz="1456" b="0" i="0" u="none" strike="noStrike" kern="100" cap="none" spc="0" normalizeH="0" baseline="0" noProof="0" dirty="0">
              <a:ln>
                <a:noFill/>
              </a:ln>
              <a:solidFill>
                <a:prstClr val="black"/>
              </a:solidFill>
              <a:effectLst/>
              <a:uLnTx/>
              <a:uFillTx/>
              <a:latin typeface="Century" panose="02040604050505020304" pitchFamily="18" charset="0"/>
              <a:ea typeface="ＭＳ ゴシック" panose="020B0609070205080204" pitchFamily="49" charset="-128"/>
              <a:cs typeface="Times New Roman" panose="02020603050405020304" pitchFamily="18" charset="0"/>
            </a:endParaRPr>
          </a:p>
          <a:p>
            <a:pPr marL="0" marR="0" lvl="0" indent="0" algn="l" defTabSz="457200" rtl="0" eaLnBrk="1" fontAlgn="auto" latinLnBrk="0" hangingPunct="1">
              <a:lnSpc>
                <a:spcPct val="115000"/>
              </a:lnSpc>
              <a:spcBef>
                <a:spcPts val="0"/>
              </a:spcBef>
              <a:spcAft>
                <a:spcPts val="0"/>
              </a:spcAft>
              <a:buClrTx/>
              <a:buSzTx/>
              <a:buFontTx/>
              <a:buNone/>
              <a:tabLst/>
              <a:defRPr/>
            </a:pPr>
            <a:r>
              <a:rPr kumimoji="1" lang="ja-JP" altLang="en-US" sz="1638" b="1" i="0" u="sng" strike="noStrike" kern="0" cap="none" spc="0" normalizeH="0" baseline="0" noProof="0" dirty="0">
                <a:ln>
                  <a:noFill/>
                </a:ln>
                <a:solidFill>
                  <a:prstClr val="black"/>
                </a:solidFill>
                <a:effectLst/>
                <a:uLnTx/>
                <a:uFillTx/>
                <a:latin typeface="+mj-ea"/>
                <a:ea typeface="+mj-ea"/>
                <a:cs typeface="MS-Gothic"/>
              </a:rPr>
              <a:t>１．</a:t>
            </a:r>
            <a:r>
              <a:rPr kumimoji="1" lang="ja-JP" altLang="ja-JP" sz="1638" b="1" i="0" u="sng" strike="noStrike" kern="0" cap="none" spc="0" normalizeH="0" baseline="0" noProof="0" dirty="0">
                <a:ln>
                  <a:noFill/>
                </a:ln>
                <a:solidFill>
                  <a:prstClr val="black"/>
                </a:solidFill>
                <a:effectLst/>
                <a:uLnTx/>
                <a:uFillTx/>
                <a:latin typeface="+mj-ea"/>
                <a:ea typeface="+mj-ea"/>
                <a:cs typeface="MS-Gothic"/>
              </a:rPr>
              <a:t>はじめに</a:t>
            </a:r>
            <a:r>
              <a:rPr kumimoji="1" lang="ja-JP" altLang="ja-JP" sz="1638" b="1" i="0" u="none" strike="noStrike" kern="0" cap="none" spc="0" normalizeH="0" baseline="0" noProof="0" dirty="0">
                <a:ln>
                  <a:noFill/>
                </a:ln>
                <a:solidFill>
                  <a:prstClr val="black"/>
                </a:solidFill>
                <a:effectLst/>
                <a:uLnTx/>
                <a:uFillTx/>
                <a:latin typeface="+mj-ea"/>
                <a:ea typeface="+mj-ea"/>
                <a:cs typeface="MS-Gothic"/>
              </a:rPr>
              <a:t>　　　　　　　　　　　　　　　　　　　　　 　・・・・・・１</a:t>
            </a:r>
            <a:endParaRPr kumimoji="1" lang="ja-JP" altLang="ja-JP" sz="1092" b="0" i="0" u="none" strike="noStrike" kern="100" cap="none" spc="0" normalizeH="0" baseline="0" noProof="0" dirty="0">
              <a:ln>
                <a:noFill/>
              </a:ln>
              <a:solidFill>
                <a:prstClr val="black"/>
              </a:solidFill>
              <a:effectLst/>
              <a:uLnTx/>
              <a:uFillTx/>
              <a:latin typeface="+mj-ea"/>
              <a:ea typeface="+mj-ea"/>
              <a:cs typeface="Times New Roman" panose="02020603050405020304" pitchFamily="18" charset="0"/>
            </a:endParaRPr>
          </a:p>
          <a:p>
            <a:pPr marL="0" marR="0" lvl="0" indent="0" algn="l" defTabSz="457200" rtl="0" eaLnBrk="1" fontAlgn="auto" latinLnBrk="0" hangingPunct="1">
              <a:lnSpc>
                <a:spcPct val="115000"/>
              </a:lnSpc>
              <a:spcBef>
                <a:spcPts val="0"/>
              </a:spcBef>
              <a:spcAft>
                <a:spcPts val="0"/>
              </a:spcAft>
              <a:buClrTx/>
              <a:buSzTx/>
              <a:buFontTx/>
              <a:buNone/>
              <a:tabLst/>
              <a:defRPr/>
            </a:pPr>
            <a:r>
              <a:rPr kumimoji="1" lang="ja-JP" altLang="en-US" sz="1638" b="1" i="0" u="sng" strike="noStrike" kern="0" cap="none" spc="0" normalizeH="0" baseline="0" noProof="0" dirty="0">
                <a:ln>
                  <a:noFill/>
                </a:ln>
                <a:solidFill>
                  <a:prstClr val="black"/>
                </a:solidFill>
                <a:effectLst/>
                <a:uLnTx/>
                <a:uFillTx/>
                <a:latin typeface="+mj-ea"/>
                <a:ea typeface="+mj-ea"/>
                <a:cs typeface="MS-Gothic"/>
              </a:rPr>
              <a:t>２．</a:t>
            </a:r>
            <a:r>
              <a:rPr kumimoji="1" lang="ja-JP" altLang="ja-JP" sz="1638" b="1" i="0" u="sng" strike="noStrike" kern="0" cap="none" spc="0" normalizeH="0" baseline="0" noProof="0" dirty="0">
                <a:ln>
                  <a:noFill/>
                </a:ln>
                <a:solidFill>
                  <a:prstClr val="black"/>
                </a:solidFill>
                <a:effectLst/>
                <a:uLnTx/>
                <a:uFillTx/>
                <a:latin typeface="+mj-ea"/>
                <a:ea typeface="+mj-ea"/>
                <a:cs typeface="MS-Gothic"/>
              </a:rPr>
              <a:t>腎疾患の現状</a:t>
            </a:r>
            <a:r>
              <a:rPr kumimoji="1" lang="ja-JP" altLang="ja-JP" sz="1638" b="1" i="0" u="none" strike="noStrike" kern="0" cap="none" spc="0" normalizeH="0" baseline="0" noProof="0" dirty="0">
                <a:ln>
                  <a:noFill/>
                </a:ln>
                <a:solidFill>
                  <a:prstClr val="black"/>
                </a:solidFill>
                <a:effectLst/>
                <a:uLnTx/>
                <a:uFillTx/>
                <a:latin typeface="+mj-ea"/>
                <a:ea typeface="+mj-ea"/>
                <a:cs typeface="MS-Gothic"/>
              </a:rPr>
              <a:t>　　　　　　　　　　　　　　　　　　　・・・・・・２</a:t>
            </a:r>
            <a:endParaRPr kumimoji="1" lang="ja-JP" altLang="ja-JP" sz="1092" b="0" i="0" u="none" strike="noStrike" kern="100" cap="none" spc="0" normalizeH="0" baseline="0" noProof="0" dirty="0">
              <a:ln>
                <a:noFill/>
              </a:ln>
              <a:solidFill>
                <a:prstClr val="black"/>
              </a:solidFill>
              <a:effectLst/>
              <a:uLnTx/>
              <a:uFillTx/>
              <a:latin typeface="+mj-ea"/>
              <a:ea typeface="+mj-ea"/>
              <a:cs typeface="Times New Roman" panose="02020603050405020304" pitchFamily="18" charset="0"/>
            </a:endParaRPr>
          </a:p>
          <a:p>
            <a:pPr marL="0" marR="0" lvl="0" indent="0" algn="l" defTabSz="457200" rtl="0" eaLnBrk="1" fontAlgn="auto" latinLnBrk="0" hangingPunct="1">
              <a:lnSpc>
                <a:spcPct val="115000"/>
              </a:lnSpc>
              <a:spcBef>
                <a:spcPts val="0"/>
              </a:spcBef>
              <a:spcAft>
                <a:spcPts val="0"/>
              </a:spcAft>
              <a:buClrTx/>
              <a:buSzTx/>
              <a:buFontTx/>
              <a:buNone/>
              <a:tabLst/>
              <a:defRPr/>
            </a:pPr>
            <a:r>
              <a:rPr kumimoji="1" lang="ja-JP" altLang="en-US" sz="1638" b="1" i="0" u="sng" strike="noStrike" kern="0" cap="none" spc="0" normalizeH="0" baseline="0" noProof="0" dirty="0">
                <a:ln>
                  <a:noFill/>
                </a:ln>
                <a:solidFill>
                  <a:prstClr val="black"/>
                </a:solidFill>
                <a:effectLst/>
                <a:uLnTx/>
                <a:uFillTx/>
                <a:latin typeface="+mj-ea"/>
                <a:ea typeface="+mj-ea"/>
                <a:cs typeface="MS-Gothic"/>
              </a:rPr>
              <a:t>３．</a:t>
            </a:r>
            <a:r>
              <a:rPr kumimoji="1" lang="ja-JP" altLang="ja-JP" sz="1638" b="1" i="0" u="sng" strike="noStrike" kern="0" cap="none" spc="0" normalizeH="0" baseline="0" noProof="0" dirty="0">
                <a:ln>
                  <a:noFill/>
                </a:ln>
                <a:solidFill>
                  <a:prstClr val="black"/>
                </a:solidFill>
                <a:effectLst/>
                <a:uLnTx/>
                <a:uFillTx/>
                <a:latin typeface="+mj-ea"/>
                <a:ea typeface="+mj-ea"/>
                <a:cs typeface="MS-Gothic"/>
              </a:rPr>
              <a:t>腎疾患対策の更なる推進のために</a:t>
            </a:r>
            <a:r>
              <a:rPr kumimoji="1" lang="ja-JP" altLang="ja-JP" sz="1638" b="1" i="0" u="none" strike="noStrike" kern="0" cap="none" spc="0" normalizeH="0" baseline="0" noProof="0" dirty="0">
                <a:ln>
                  <a:noFill/>
                </a:ln>
                <a:solidFill>
                  <a:prstClr val="black"/>
                </a:solidFill>
                <a:effectLst/>
                <a:uLnTx/>
                <a:uFillTx/>
                <a:latin typeface="+mj-ea"/>
                <a:ea typeface="+mj-ea"/>
                <a:cs typeface="MS-Gothic"/>
              </a:rPr>
              <a:t>　　　　　　・・・・・・</a:t>
            </a:r>
            <a:r>
              <a:rPr kumimoji="1" lang="ja-JP" altLang="en-US" sz="1638" b="1" i="0" u="none" strike="noStrike" kern="0" cap="none" spc="0" normalizeH="0" baseline="0" noProof="0" dirty="0">
                <a:ln>
                  <a:noFill/>
                </a:ln>
                <a:solidFill>
                  <a:prstClr val="black"/>
                </a:solidFill>
                <a:effectLst/>
                <a:uLnTx/>
                <a:uFillTx/>
                <a:latin typeface="+mj-ea"/>
                <a:ea typeface="+mj-ea"/>
                <a:cs typeface="MS-Gothic"/>
              </a:rPr>
              <a:t>６</a:t>
            </a:r>
            <a:endParaRPr kumimoji="1" lang="ja-JP" altLang="ja-JP" sz="1092" b="0" i="0" u="none" strike="noStrike" kern="100" cap="none" spc="0" normalizeH="0" baseline="0" noProof="0" dirty="0">
              <a:ln>
                <a:noFill/>
              </a:ln>
              <a:solidFill>
                <a:prstClr val="black"/>
              </a:solidFill>
              <a:effectLst/>
              <a:uLnTx/>
              <a:uFillTx/>
              <a:latin typeface="+mj-ea"/>
              <a:ea typeface="+mj-ea"/>
              <a:cs typeface="Times New Roman" panose="02020603050405020304" pitchFamily="18" charset="0"/>
            </a:endParaRPr>
          </a:p>
          <a:p>
            <a:pPr marL="0" marR="0" lvl="0" indent="0" algn="l" defTabSz="457200" rtl="0" eaLnBrk="1" fontAlgn="auto" latinLnBrk="0" hangingPunct="1">
              <a:lnSpc>
                <a:spcPct val="115000"/>
              </a:lnSpc>
              <a:spcBef>
                <a:spcPts val="0"/>
              </a:spcBef>
              <a:spcAft>
                <a:spcPts val="0"/>
              </a:spcAft>
              <a:buClrTx/>
              <a:buSzTx/>
              <a:buFontTx/>
              <a:buNone/>
              <a:tabLst/>
              <a:defRPr/>
            </a:pPr>
            <a:r>
              <a:rPr kumimoji="1" lang="ja-JP" altLang="en-US" sz="1638" b="0" i="0" u="none" strike="noStrike" kern="0" cap="none" spc="0" normalizeH="0" baseline="0" noProof="0" dirty="0">
                <a:ln>
                  <a:noFill/>
                </a:ln>
                <a:solidFill>
                  <a:prstClr val="black"/>
                </a:solidFill>
                <a:effectLst/>
                <a:uLnTx/>
                <a:uFillTx/>
                <a:latin typeface="+mj-ea"/>
                <a:ea typeface="+mj-ea"/>
                <a:cs typeface="MS-Gothic"/>
              </a:rPr>
              <a:t>　（１）</a:t>
            </a:r>
            <a:r>
              <a:rPr kumimoji="1" lang="ja-JP" altLang="ja-JP" sz="1638" b="0" i="0" u="none" strike="noStrike" kern="0" cap="none" spc="0" normalizeH="0" baseline="0" noProof="0" dirty="0">
                <a:ln>
                  <a:noFill/>
                </a:ln>
                <a:solidFill>
                  <a:prstClr val="black"/>
                </a:solidFill>
                <a:effectLst/>
                <a:uLnTx/>
                <a:uFillTx/>
                <a:latin typeface="+mj-ea"/>
                <a:ea typeface="+mj-ea"/>
                <a:cs typeface="MS-Gothic"/>
              </a:rPr>
              <a:t>対策の全体目標</a:t>
            </a:r>
            <a:r>
              <a:rPr kumimoji="1" lang="ja-JP" altLang="ja-JP" sz="1638" b="1" i="0" u="none" strike="noStrike" kern="0" cap="none" spc="0" normalizeH="0" baseline="0" noProof="0" dirty="0">
                <a:ln>
                  <a:noFill/>
                </a:ln>
                <a:solidFill>
                  <a:prstClr val="black"/>
                </a:solidFill>
                <a:effectLst/>
                <a:uLnTx/>
                <a:uFillTx/>
                <a:latin typeface="+mj-ea"/>
                <a:ea typeface="+mj-ea"/>
                <a:cs typeface="MS-Gothic"/>
              </a:rPr>
              <a:t>　　　　　　　　　　　　　　　　・・・・・・</a:t>
            </a:r>
            <a:r>
              <a:rPr kumimoji="1" lang="ja-JP" altLang="en-US" sz="1638" b="1" i="0" u="none" strike="noStrike" kern="0" cap="none" spc="0" normalizeH="0" baseline="0" noProof="0" dirty="0">
                <a:ln>
                  <a:noFill/>
                </a:ln>
                <a:solidFill>
                  <a:prstClr val="black"/>
                </a:solidFill>
                <a:effectLst/>
                <a:uLnTx/>
                <a:uFillTx/>
                <a:latin typeface="+mj-ea"/>
                <a:ea typeface="+mj-ea"/>
                <a:cs typeface="MS-Gothic"/>
              </a:rPr>
              <a:t>６</a:t>
            </a:r>
            <a:endParaRPr kumimoji="1" lang="ja-JP" altLang="ja-JP" sz="1092" b="0" i="0" u="none" strike="noStrike" kern="100" cap="none" spc="0" normalizeH="0" baseline="0" noProof="0" dirty="0">
              <a:ln>
                <a:noFill/>
              </a:ln>
              <a:solidFill>
                <a:prstClr val="black"/>
              </a:solidFill>
              <a:effectLst/>
              <a:uLnTx/>
              <a:uFillTx/>
              <a:latin typeface="+mj-ea"/>
              <a:ea typeface="+mj-ea"/>
              <a:cs typeface="Times New Roman" panose="02020603050405020304" pitchFamily="18" charset="0"/>
            </a:endParaRPr>
          </a:p>
          <a:p>
            <a:pPr marL="0" marR="0" lvl="0" indent="0" algn="l" defTabSz="457200" rtl="0" eaLnBrk="1" fontAlgn="auto" latinLnBrk="0" hangingPunct="1">
              <a:lnSpc>
                <a:spcPct val="115000"/>
              </a:lnSpc>
              <a:spcBef>
                <a:spcPts val="0"/>
              </a:spcBef>
              <a:spcAft>
                <a:spcPts val="0"/>
              </a:spcAft>
              <a:buClrTx/>
              <a:buSzTx/>
              <a:buFontTx/>
              <a:buNone/>
              <a:tabLst/>
              <a:defRPr/>
            </a:pPr>
            <a:r>
              <a:rPr kumimoji="1" lang="ja-JP" altLang="en-US" sz="1638" b="0" i="0" u="none" strike="noStrike" kern="0" cap="none" spc="0" normalizeH="0" baseline="0" noProof="0" dirty="0">
                <a:ln>
                  <a:noFill/>
                </a:ln>
                <a:solidFill>
                  <a:prstClr val="black"/>
                </a:solidFill>
                <a:effectLst/>
                <a:uLnTx/>
                <a:uFillTx/>
                <a:latin typeface="+mj-ea"/>
                <a:ea typeface="+mj-ea"/>
                <a:cs typeface="MS-Gothic"/>
              </a:rPr>
              <a:t>　（２）</a:t>
            </a:r>
            <a:r>
              <a:rPr kumimoji="1" lang="ja-JP" altLang="ja-JP" sz="1638" b="0" i="0" u="none" strike="noStrike" kern="0" cap="none" spc="0" normalizeH="0" baseline="0" noProof="0" dirty="0">
                <a:ln>
                  <a:noFill/>
                </a:ln>
                <a:solidFill>
                  <a:prstClr val="black"/>
                </a:solidFill>
                <a:effectLst/>
                <a:uLnTx/>
                <a:uFillTx/>
                <a:latin typeface="+mj-ea"/>
                <a:ea typeface="+mj-ea"/>
                <a:cs typeface="MS-Gothic"/>
              </a:rPr>
              <a:t>個別対策</a:t>
            </a:r>
            <a:endParaRPr kumimoji="1" lang="en-US" altLang="ja-JP" sz="1092" b="0" i="0" u="none" strike="noStrike" kern="100" cap="none" spc="0" normalizeH="0" baseline="0" noProof="0" dirty="0">
              <a:ln>
                <a:noFill/>
              </a:ln>
              <a:solidFill>
                <a:prstClr val="black"/>
              </a:solidFill>
              <a:effectLst/>
              <a:uLnTx/>
              <a:uFillTx/>
              <a:latin typeface="+mj-ea"/>
              <a:ea typeface="+mj-ea"/>
              <a:cs typeface="Times New Roman" panose="02020603050405020304" pitchFamily="18" charset="0"/>
            </a:endParaRPr>
          </a:p>
          <a:p>
            <a:pPr marL="0" marR="0" lvl="0" indent="0" algn="l" defTabSz="457200" rtl="0" eaLnBrk="1" fontAlgn="auto" latinLnBrk="0" hangingPunct="1">
              <a:lnSpc>
                <a:spcPct val="115000"/>
              </a:lnSpc>
              <a:spcBef>
                <a:spcPts val="0"/>
              </a:spcBef>
              <a:spcAft>
                <a:spcPts val="0"/>
              </a:spcAft>
              <a:buClrTx/>
              <a:buSzTx/>
              <a:buFontTx/>
              <a:buNone/>
              <a:tabLst/>
              <a:defRPr/>
            </a:pPr>
            <a:r>
              <a:rPr kumimoji="1" lang="ja-JP" altLang="en-US" sz="1092" b="0" i="0" u="none" strike="noStrike" kern="100" cap="none" spc="0" normalizeH="0" baseline="0" noProof="0" dirty="0">
                <a:ln>
                  <a:noFill/>
                </a:ln>
                <a:solidFill>
                  <a:prstClr val="black"/>
                </a:solidFill>
                <a:effectLst/>
                <a:uLnTx/>
                <a:uFillTx/>
                <a:latin typeface="+mj-ea"/>
                <a:ea typeface="+mj-ea"/>
                <a:cs typeface="Times New Roman" panose="02020603050405020304" pitchFamily="18" charset="0"/>
              </a:rPr>
              <a:t>　　　   </a:t>
            </a:r>
            <a:r>
              <a:rPr kumimoji="1" lang="ja-JP" altLang="en-US" sz="1638" b="0" i="0" u="none" strike="noStrike" kern="100" cap="none" spc="0" normalizeH="0" baseline="0" noProof="0" dirty="0">
                <a:ln>
                  <a:noFill/>
                </a:ln>
                <a:solidFill>
                  <a:prstClr val="black"/>
                </a:solidFill>
                <a:effectLst/>
                <a:uLnTx/>
                <a:uFillTx/>
                <a:latin typeface="+mj-ea"/>
                <a:ea typeface="+mj-ea"/>
                <a:cs typeface="Times New Roman" panose="02020603050405020304" pitchFamily="18" charset="0"/>
              </a:rPr>
              <a:t>①</a:t>
            </a:r>
            <a:r>
              <a:rPr kumimoji="1" lang="ja-JP" altLang="ja-JP" sz="1638" b="0" i="0" u="none" strike="noStrike" kern="0" cap="none" spc="0" normalizeH="0" baseline="0" noProof="0" dirty="0">
                <a:ln>
                  <a:noFill/>
                </a:ln>
                <a:solidFill>
                  <a:prstClr val="black"/>
                </a:solidFill>
                <a:effectLst/>
                <a:uLnTx/>
                <a:uFillTx/>
                <a:latin typeface="+mj-ea"/>
                <a:ea typeface="+mj-ea"/>
                <a:cs typeface="MS-Gothic"/>
              </a:rPr>
              <a:t>普及啓発　</a:t>
            </a:r>
            <a:r>
              <a:rPr kumimoji="1" lang="en-US" altLang="ja-JP" sz="1638" b="0" i="0" u="none" strike="noStrike" kern="0" cap="none" spc="0" normalizeH="0" baseline="0" noProof="0" dirty="0">
                <a:ln>
                  <a:noFill/>
                </a:ln>
                <a:solidFill>
                  <a:prstClr val="black"/>
                </a:solidFill>
                <a:effectLst/>
                <a:uLnTx/>
                <a:uFillTx/>
                <a:latin typeface="+mj-ea"/>
                <a:ea typeface="+mj-ea"/>
                <a:cs typeface="MS-Gothic"/>
              </a:rPr>
              <a:t> </a:t>
            </a:r>
            <a:r>
              <a:rPr kumimoji="1" lang="ja-JP" altLang="ja-JP" sz="1638" b="0" i="0" u="none" strike="noStrike" kern="0" cap="none" spc="0" normalizeH="0" baseline="0" noProof="0" dirty="0">
                <a:ln>
                  <a:noFill/>
                </a:ln>
                <a:solidFill>
                  <a:prstClr val="black"/>
                </a:solidFill>
                <a:effectLst/>
                <a:uLnTx/>
                <a:uFillTx/>
                <a:latin typeface="+mj-ea"/>
                <a:ea typeface="+mj-ea"/>
                <a:cs typeface="MS-Gothic"/>
              </a:rPr>
              <a:t>　　　　　　　　　　　　　　　</a:t>
            </a:r>
            <a:r>
              <a:rPr kumimoji="1" lang="ja-JP" altLang="en-US" sz="1638" b="0" i="0" u="none" strike="noStrike" kern="0" cap="none" spc="0" normalizeH="0" baseline="0" noProof="0" dirty="0">
                <a:ln>
                  <a:noFill/>
                </a:ln>
                <a:solidFill>
                  <a:prstClr val="black"/>
                </a:solidFill>
                <a:effectLst/>
                <a:uLnTx/>
                <a:uFillTx/>
                <a:latin typeface="+mj-ea"/>
                <a:ea typeface="+mj-ea"/>
                <a:cs typeface="MS-Gothic"/>
              </a:rPr>
              <a:t>　　　</a:t>
            </a:r>
            <a:r>
              <a:rPr kumimoji="1" lang="ja-JP" altLang="ja-JP" sz="1638" b="0" i="0" u="none" strike="noStrike" kern="0" cap="none" spc="0" normalizeH="0" baseline="0" noProof="0" dirty="0">
                <a:ln>
                  <a:noFill/>
                </a:ln>
                <a:solidFill>
                  <a:prstClr val="black"/>
                </a:solidFill>
                <a:effectLst/>
                <a:uLnTx/>
                <a:uFillTx/>
                <a:latin typeface="+mj-ea"/>
                <a:ea typeface="+mj-ea"/>
                <a:cs typeface="MS-Gothic"/>
              </a:rPr>
              <a:t>・・・・・・</a:t>
            </a:r>
            <a:r>
              <a:rPr kumimoji="1" lang="ja-JP" altLang="en-US" sz="1638" b="1" i="0" u="none" strike="noStrike" kern="0" cap="none" spc="0" normalizeH="0" baseline="0" noProof="0" dirty="0">
                <a:ln>
                  <a:noFill/>
                </a:ln>
                <a:solidFill>
                  <a:prstClr val="black"/>
                </a:solidFill>
                <a:effectLst/>
                <a:uLnTx/>
                <a:uFillTx/>
                <a:latin typeface="+mj-ea"/>
                <a:ea typeface="+mj-ea"/>
                <a:cs typeface="MS-Gothic"/>
              </a:rPr>
              <a:t>７</a:t>
            </a:r>
            <a:endParaRPr kumimoji="1" lang="ja-JP" altLang="ja-JP" sz="1092" b="1" i="0" u="none" strike="noStrike" kern="100" cap="none" spc="0" normalizeH="0" baseline="0" noProof="0" dirty="0">
              <a:ln>
                <a:noFill/>
              </a:ln>
              <a:solidFill>
                <a:prstClr val="black"/>
              </a:solidFill>
              <a:effectLst/>
              <a:uLnTx/>
              <a:uFillTx/>
              <a:latin typeface="+mj-ea"/>
              <a:ea typeface="+mj-ea"/>
              <a:cs typeface="Times New Roman" panose="02020603050405020304" pitchFamily="18" charset="0"/>
            </a:endParaRPr>
          </a:p>
          <a:p>
            <a:pPr marL="0" marR="0" lvl="0" indent="0" algn="l" defTabSz="457200" rtl="0" eaLnBrk="1" fontAlgn="auto" latinLnBrk="0" hangingPunct="1">
              <a:lnSpc>
                <a:spcPct val="115000"/>
              </a:lnSpc>
              <a:spcBef>
                <a:spcPts val="0"/>
              </a:spcBef>
              <a:spcAft>
                <a:spcPts val="0"/>
              </a:spcAft>
              <a:buClrTx/>
              <a:buSzTx/>
              <a:buFontTx/>
              <a:buNone/>
              <a:tabLst/>
              <a:defRPr/>
            </a:pPr>
            <a:r>
              <a:rPr kumimoji="1" lang="ja-JP" altLang="en-US" sz="1638" b="0" i="0" u="none" strike="noStrike" kern="0" cap="none" spc="0" normalizeH="0" baseline="0" noProof="0" dirty="0">
                <a:ln>
                  <a:noFill/>
                </a:ln>
                <a:solidFill>
                  <a:prstClr val="black"/>
                </a:solidFill>
                <a:effectLst/>
                <a:uLnTx/>
                <a:uFillTx/>
                <a:latin typeface="+mj-ea"/>
                <a:ea typeface="+mj-ea"/>
                <a:cs typeface="MS-Gothic"/>
              </a:rPr>
              <a:t>　　　②</a:t>
            </a:r>
            <a:r>
              <a:rPr kumimoji="1" lang="ja-JP" altLang="ja-JP" sz="1638" b="0" i="0" u="none" strike="noStrike" kern="0" cap="none" spc="0" normalizeH="0" baseline="0" noProof="0" dirty="0">
                <a:ln>
                  <a:noFill/>
                </a:ln>
                <a:solidFill>
                  <a:prstClr val="black"/>
                </a:solidFill>
                <a:effectLst/>
                <a:uLnTx/>
                <a:uFillTx/>
                <a:latin typeface="+mj-ea"/>
                <a:ea typeface="+mj-ea"/>
                <a:cs typeface="MS-Gothic"/>
              </a:rPr>
              <a:t>地域における医療提供体制の整備</a:t>
            </a:r>
            <a:r>
              <a:rPr kumimoji="1" lang="en-US" altLang="ja-JP" sz="1638" b="0" i="0" u="none" strike="noStrike" kern="0" cap="none" spc="0" normalizeH="0" baseline="0" noProof="0" dirty="0">
                <a:ln>
                  <a:noFill/>
                </a:ln>
                <a:solidFill>
                  <a:prstClr val="black"/>
                </a:solidFill>
                <a:effectLst/>
                <a:uLnTx/>
                <a:uFillTx/>
                <a:latin typeface="+mj-ea"/>
                <a:ea typeface="+mj-ea"/>
                <a:cs typeface="MS-Gothic"/>
              </a:rPr>
              <a:t> </a:t>
            </a:r>
            <a:r>
              <a:rPr kumimoji="1" lang="ja-JP" altLang="en-US" sz="1638" b="0" i="0" u="none" strike="noStrike" kern="0" cap="none" spc="0" normalizeH="0" baseline="0" noProof="0" dirty="0">
                <a:ln>
                  <a:noFill/>
                </a:ln>
                <a:solidFill>
                  <a:prstClr val="black"/>
                </a:solidFill>
                <a:effectLst/>
                <a:uLnTx/>
                <a:uFillTx/>
                <a:latin typeface="+mj-ea"/>
                <a:ea typeface="+mj-ea"/>
                <a:cs typeface="MS-Gothic"/>
              </a:rPr>
              <a:t>　　　</a:t>
            </a:r>
            <a:r>
              <a:rPr kumimoji="1" lang="ja-JP" altLang="ja-JP" sz="1638" b="0" i="0" u="none" strike="noStrike" kern="0" cap="none" spc="0" normalizeH="0" baseline="0" noProof="0" dirty="0">
                <a:ln>
                  <a:noFill/>
                </a:ln>
                <a:solidFill>
                  <a:prstClr val="black"/>
                </a:solidFill>
                <a:effectLst/>
                <a:uLnTx/>
                <a:uFillTx/>
                <a:latin typeface="+mj-ea"/>
                <a:ea typeface="+mj-ea"/>
                <a:cs typeface="MS-Gothic"/>
              </a:rPr>
              <a:t>・・・・・・</a:t>
            </a:r>
            <a:r>
              <a:rPr kumimoji="1" lang="ja-JP" altLang="en-US" sz="1638" b="1" i="0" u="none" strike="noStrike" kern="0" cap="none" spc="0" normalizeH="0" baseline="0" noProof="0" dirty="0">
                <a:ln>
                  <a:noFill/>
                </a:ln>
                <a:solidFill>
                  <a:prstClr val="black"/>
                </a:solidFill>
                <a:effectLst/>
                <a:uLnTx/>
                <a:uFillTx/>
                <a:latin typeface="+mj-ea"/>
                <a:ea typeface="+mj-ea"/>
                <a:cs typeface="MS-Gothic"/>
              </a:rPr>
              <a:t>８</a:t>
            </a:r>
            <a:endParaRPr kumimoji="1" lang="ja-JP" altLang="ja-JP" sz="1092" b="1" i="0" u="none" strike="noStrike" kern="100" cap="none" spc="0" normalizeH="0" baseline="0" noProof="0" dirty="0">
              <a:ln>
                <a:noFill/>
              </a:ln>
              <a:solidFill>
                <a:prstClr val="black"/>
              </a:solidFill>
              <a:effectLst/>
              <a:uLnTx/>
              <a:uFillTx/>
              <a:latin typeface="+mj-ea"/>
              <a:ea typeface="+mj-ea"/>
              <a:cs typeface="Times New Roman" panose="02020603050405020304" pitchFamily="18" charset="0"/>
            </a:endParaRPr>
          </a:p>
          <a:p>
            <a:pPr marL="0" marR="0" lvl="0" indent="0" algn="l" defTabSz="457200" rtl="0" eaLnBrk="1" fontAlgn="auto" latinLnBrk="0" hangingPunct="1">
              <a:lnSpc>
                <a:spcPct val="115000"/>
              </a:lnSpc>
              <a:spcBef>
                <a:spcPts val="0"/>
              </a:spcBef>
              <a:spcAft>
                <a:spcPts val="0"/>
              </a:spcAft>
              <a:buClrTx/>
              <a:buSzTx/>
              <a:buFontTx/>
              <a:buNone/>
              <a:tabLst/>
              <a:defRPr/>
            </a:pPr>
            <a:r>
              <a:rPr kumimoji="1" lang="ja-JP" altLang="en-US" sz="1638" b="0" i="0" u="none" strike="noStrike" kern="0" cap="none" spc="0" normalizeH="0" baseline="0" noProof="0" dirty="0">
                <a:ln>
                  <a:noFill/>
                </a:ln>
                <a:solidFill>
                  <a:prstClr val="black"/>
                </a:solidFill>
                <a:effectLst/>
                <a:uLnTx/>
                <a:uFillTx/>
                <a:latin typeface="+mj-ea"/>
                <a:ea typeface="+mj-ea"/>
                <a:cs typeface="MS-Gothic"/>
              </a:rPr>
              <a:t>　　　③</a:t>
            </a:r>
            <a:r>
              <a:rPr kumimoji="1" lang="ja-JP" altLang="ja-JP" sz="1638" b="0" i="0" u="none" strike="noStrike" kern="0" cap="none" spc="0" normalizeH="0" baseline="0" noProof="0" dirty="0">
                <a:ln>
                  <a:noFill/>
                </a:ln>
                <a:solidFill>
                  <a:prstClr val="black"/>
                </a:solidFill>
                <a:effectLst/>
                <a:uLnTx/>
                <a:uFillTx/>
                <a:latin typeface="+mj-ea"/>
                <a:ea typeface="+mj-ea"/>
                <a:cs typeface="MS-Gothic"/>
              </a:rPr>
              <a:t>診療水準の向上　　　　</a:t>
            </a:r>
            <a:r>
              <a:rPr kumimoji="1" lang="en-US" altLang="ja-JP" sz="1638" b="0" i="0" u="none" strike="noStrike" kern="0" cap="none" spc="0" normalizeH="0" baseline="0" noProof="0" dirty="0">
                <a:ln>
                  <a:noFill/>
                </a:ln>
                <a:solidFill>
                  <a:prstClr val="black"/>
                </a:solidFill>
                <a:effectLst/>
                <a:uLnTx/>
                <a:uFillTx/>
                <a:latin typeface="+mj-ea"/>
                <a:ea typeface="+mj-ea"/>
                <a:cs typeface="MS-Gothic"/>
              </a:rPr>
              <a:t> </a:t>
            </a:r>
            <a:r>
              <a:rPr kumimoji="1" lang="ja-JP" altLang="ja-JP" sz="1638" b="0" i="0" u="none" strike="noStrike" kern="0" cap="none" spc="0" normalizeH="0" baseline="0" noProof="0" dirty="0">
                <a:ln>
                  <a:noFill/>
                </a:ln>
                <a:solidFill>
                  <a:prstClr val="black"/>
                </a:solidFill>
                <a:effectLst/>
                <a:uLnTx/>
                <a:uFillTx/>
                <a:latin typeface="+mj-ea"/>
                <a:ea typeface="+mj-ea"/>
                <a:cs typeface="MS-Gothic"/>
              </a:rPr>
              <a:t>　　　　　　　</a:t>
            </a:r>
            <a:r>
              <a:rPr kumimoji="1" lang="ja-JP" altLang="en-US" sz="1638" b="0" i="0" u="none" strike="noStrike" kern="0" cap="none" spc="0" normalizeH="0" baseline="0" noProof="0" dirty="0">
                <a:ln>
                  <a:noFill/>
                </a:ln>
                <a:solidFill>
                  <a:prstClr val="black"/>
                </a:solidFill>
                <a:effectLst/>
                <a:uLnTx/>
                <a:uFillTx/>
                <a:latin typeface="+mj-ea"/>
                <a:ea typeface="+mj-ea"/>
                <a:cs typeface="MS-Gothic"/>
              </a:rPr>
              <a:t>　　　</a:t>
            </a:r>
            <a:r>
              <a:rPr lang="ja-JP" altLang="en-US" sz="1638" kern="0" dirty="0">
                <a:solidFill>
                  <a:prstClr val="black"/>
                </a:solidFill>
                <a:latin typeface="+mj-ea"/>
                <a:ea typeface="+mj-ea"/>
                <a:cs typeface="MS-Gothic"/>
              </a:rPr>
              <a:t> </a:t>
            </a:r>
            <a:r>
              <a:rPr kumimoji="1" lang="ja-JP" altLang="ja-JP" sz="1638" b="0" i="0" u="none" strike="noStrike" kern="0" cap="none" spc="0" normalizeH="0" baseline="0" noProof="0" dirty="0">
                <a:ln>
                  <a:noFill/>
                </a:ln>
                <a:solidFill>
                  <a:prstClr val="black"/>
                </a:solidFill>
                <a:effectLst/>
                <a:uLnTx/>
                <a:uFillTx/>
                <a:latin typeface="+mj-ea"/>
                <a:ea typeface="+mj-ea"/>
                <a:cs typeface="MS-Gothic"/>
              </a:rPr>
              <a:t>・・・・・・</a:t>
            </a:r>
            <a:r>
              <a:rPr kumimoji="1" lang="ja-JP" altLang="en-US" sz="1638" b="1" i="0" u="none" strike="noStrike" kern="0" cap="none" spc="0" normalizeH="0" baseline="0" noProof="0" dirty="0">
                <a:ln>
                  <a:noFill/>
                </a:ln>
                <a:solidFill>
                  <a:prstClr val="black"/>
                </a:solidFill>
                <a:effectLst/>
                <a:uLnTx/>
                <a:uFillTx/>
                <a:latin typeface="+mj-ea"/>
                <a:ea typeface="+mj-ea"/>
                <a:cs typeface="MS-Gothic"/>
              </a:rPr>
              <a:t>１１</a:t>
            </a:r>
            <a:endParaRPr lang="ja-JP" altLang="ja-JP" sz="1638" b="1" kern="0" dirty="0">
              <a:solidFill>
                <a:prstClr val="black"/>
              </a:solidFill>
              <a:latin typeface="+mj-ea"/>
              <a:ea typeface="+mj-ea"/>
            </a:endParaRPr>
          </a:p>
          <a:p>
            <a:pPr marL="0" marR="0" lvl="0" indent="0" algn="l" defTabSz="457200" rtl="0" eaLnBrk="1" fontAlgn="auto" latinLnBrk="0" hangingPunct="1">
              <a:lnSpc>
                <a:spcPct val="115000"/>
              </a:lnSpc>
              <a:spcBef>
                <a:spcPts val="0"/>
              </a:spcBef>
              <a:spcAft>
                <a:spcPts val="0"/>
              </a:spcAft>
              <a:buClrTx/>
              <a:buSzTx/>
              <a:buFontTx/>
              <a:buNone/>
              <a:tabLst/>
              <a:defRPr/>
            </a:pPr>
            <a:r>
              <a:rPr kumimoji="1" lang="ja-JP" altLang="en-US" sz="1638" b="0" i="0" u="none" strike="noStrike" kern="0" cap="none" spc="0" normalizeH="0" baseline="0" noProof="0" dirty="0">
                <a:ln>
                  <a:noFill/>
                </a:ln>
                <a:solidFill>
                  <a:prstClr val="black"/>
                </a:solidFill>
                <a:effectLst/>
                <a:uLnTx/>
                <a:uFillTx/>
                <a:latin typeface="+mj-ea"/>
                <a:ea typeface="+mj-ea"/>
                <a:cs typeface="MS-Gothic"/>
              </a:rPr>
              <a:t>　　　④</a:t>
            </a:r>
            <a:r>
              <a:rPr kumimoji="1" lang="ja-JP" altLang="ja-JP" sz="1638" b="0" i="0" u="none" strike="noStrike" kern="0" cap="none" spc="0" normalizeH="0" baseline="0" noProof="0" dirty="0">
                <a:ln>
                  <a:noFill/>
                </a:ln>
                <a:solidFill>
                  <a:prstClr val="black"/>
                </a:solidFill>
                <a:effectLst/>
                <a:uLnTx/>
                <a:uFillTx/>
                <a:latin typeface="+mj-ea"/>
                <a:ea typeface="+mj-ea"/>
                <a:cs typeface="MS-Gothic"/>
              </a:rPr>
              <a:t>人材育成　　　　　　　　　　　　　　</a:t>
            </a:r>
            <a:r>
              <a:rPr kumimoji="1" lang="en-US" altLang="ja-JP" sz="1638" b="0" i="0" u="none" strike="noStrike" kern="0" cap="none" spc="0" normalizeH="0" baseline="0" noProof="0" dirty="0">
                <a:ln>
                  <a:noFill/>
                </a:ln>
                <a:solidFill>
                  <a:prstClr val="black"/>
                </a:solidFill>
                <a:effectLst/>
                <a:uLnTx/>
                <a:uFillTx/>
                <a:latin typeface="+mj-ea"/>
                <a:ea typeface="+mj-ea"/>
                <a:cs typeface="MS-Gothic"/>
              </a:rPr>
              <a:t>  </a:t>
            </a:r>
            <a:r>
              <a:rPr kumimoji="1" lang="ja-JP" altLang="ja-JP" sz="1638" b="0" i="0" u="none" strike="noStrike" kern="0" cap="none" spc="0" normalizeH="0" baseline="0" noProof="0" dirty="0">
                <a:ln>
                  <a:noFill/>
                </a:ln>
                <a:solidFill>
                  <a:prstClr val="black"/>
                </a:solidFill>
                <a:effectLst/>
                <a:uLnTx/>
                <a:uFillTx/>
                <a:latin typeface="+mj-ea"/>
                <a:ea typeface="+mj-ea"/>
                <a:cs typeface="MS-Gothic"/>
              </a:rPr>
              <a:t>　</a:t>
            </a:r>
            <a:r>
              <a:rPr kumimoji="1" lang="ja-JP" altLang="en-US" sz="1638" b="0" i="0" u="none" strike="noStrike" kern="0" cap="none" spc="0" normalizeH="0" baseline="0" noProof="0" dirty="0">
                <a:ln>
                  <a:noFill/>
                </a:ln>
                <a:solidFill>
                  <a:prstClr val="black"/>
                </a:solidFill>
                <a:effectLst/>
                <a:uLnTx/>
                <a:uFillTx/>
                <a:latin typeface="+mj-ea"/>
                <a:ea typeface="+mj-ea"/>
                <a:cs typeface="MS-Gothic"/>
              </a:rPr>
              <a:t>　　　 </a:t>
            </a:r>
            <a:r>
              <a:rPr kumimoji="1" lang="ja-JP" altLang="ja-JP" sz="1638" b="0" i="0" u="none" strike="noStrike" kern="0" cap="none" spc="0" normalizeH="0" baseline="0" noProof="0" dirty="0">
                <a:ln>
                  <a:noFill/>
                </a:ln>
                <a:solidFill>
                  <a:prstClr val="black"/>
                </a:solidFill>
                <a:effectLst/>
                <a:uLnTx/>
                <a:uFillTx/>
                <a:latin typeface="+mj-ea"/>
                <a:ea typeface="+mj-ea"/>
                <a:cs typeface="MS-Gothic"/>
              </a:rPr>
              <a:t>・・・・・・</a:t>
            </a:r>
            <a:r>
              <a:rPr kumimoji="1" lang="ja-JP" altLang="en-US" sz="1638" b="1" i="0" u="none" strike="noStrike" kern="0" cap="none" spc="0" normalizeH="0" baseline="0" noProof="0" dirty="0">
                <a:ln>
                  <a:noFill/>
                </a:ln>
                <a:solidFill>
                  <a:prstClr val="black"/>
                </a:solidFill>
                <a:effectLst/>
                <a:uLnTx/>
                <a:uFillTx/>
                <a:latin typeface="+mj-ea"/>
                <a:ea typeface="+mj-ea"/>
                <a:cs typeface="MS-Gothic"/>
              </a:rPr>
              <a:t>１２</a:t>
            </a:r>
            <a:endParaRPr kumimoji="1" lang="ja-JP" altLang="ja-JP" sz="1092" b="1" i="0" u="none" strike="noStrike" kern="100" cap="none" spc="0" normalizeH="0" baseline="0" noProof="0" dirty="0">
              <a:ln>
                <a:noFill/>
              </a:ln>
              <a:solidFill>
                <a:prstClr val="black"/>
              </a:solidFill>
              <a:effectLst/>
              <a:uLnTx/>
              <a:uFillTx/>
              <a:latin typeface="+mj-ea"/>
              <a:ea typeface="+mj-ea"/>
              <a:cs typeface="Times New Roman" panose="02020603050405020304" pitchFamily="18" charset="0"/>
            </a:endParaRPr>
          </a:p>
          <a:p>
            <a:pPr marL="0" marR="0" lvl="0" indent="0" algn="l" defTabSz="457200" rtl="0" eaLnBrk="1" fontAlgn="auto" latinLnBrk="0" hangingPunct="1">
              <a:lnSpc>
                <a:spcPct val="115000"/>
              </a:lnSpc>
              <a:spcBef>
                <a:spcPts val="0"/>
              </a:spcBef>
              <a:spcAft>
                <a:spcPts val="0"/>
              </a:spcAft>
              <a:buClrTx/>
              <a:buSzTx/>
              <a:buFontTx/>
              <a:buNone/>
              <a:tabLst/>
              <a:defRPr/>
            </a:pPr>
            <a:r>
              <a:rPr kumimoji="1" lang="ja-JP" altLang="en-US" sz="1638" b="0" i="0" u="none" strike="noStrike" kern="0" cap="none" spc="0" normalizeH="0" baseline="0" noProof="0" dirty="0">
                <a:ln>
                  <a:noFill/>
                </a:ln>
                <a:solidFill>
                  <a:prstClr val="black"/>
                </a:solidFill>
                <a:effectLst/>
                <a:uLnTx/>
                <a:uFillTx/>
                <a:latin typeface="+mj-ea"/>
                <a:ea typeface="+mj-ea"/>
                <a:cs typeface="MS-Gothic"/>
              </a:rPr>
              <a:t>　　　⑤</a:t>
            </a:r>
            <a:r>
              <a:rPr kumimoji="1" lang="ja-JP" altLang="ja-JP" sz="1638" b="0" i="0" u="none" strike="noStrike" kern="0" cap="none" spc="0" normalizeH="0" baseline="0" noProof="0" dirty="0">
                <a:ln>
                  <a:noFill/>
                </a:ln>
                <a:solidFill>
                  <a:prstClr val="black"/>
                </a:solidFill>
                <a:effectLst/>
                <a:uLnTx/>
                <a:uFillTx/>
                <a:latin typeface="+mj-ea"/>
                <a:ea typeface="+mj-ea"/>
                <a:cs typeface="MS-Gothic"/>
              </a:rPr>
              <a:t>研究開発の推進　　　　　　　　</a:t>
            </a:r>
            <a:r>
              <a:rPr kumimoji="1" lang="en-US" altLang="ja-JP" sz="1638" b="0" i="0" u="none" strike="noStrike" kern="0" cap="none" spc="0" normalizeH="0" baseline="0" noProof="0" dirty="0">
                <a:ln>
                  <a:noFill/>
                </a:ln>
                <a:solidFill>
                  <a:prstClr val="black"/>
                </a:solidFill>
                <a:effectLst/>
                <a:uLnTx/>
                <a:uFillTx/>
                <a:latin typeface="+mj-ea"/>
                <a:ea typeface="+mj-ea"/>
                <a:cs typeface="MS-Gothic"/>
              </a:rPr>
              <a:t> </a:t>
            </a:r>
            <a:r>
              <a:rPr kumimoji="1" lang="ja-JP" altLang="ja-JP" sz="1638" b="0" i="0" u="none" strike="noStrike" kern="0" cap="none" spc="0" normalizeH="0" baseline="0" noProof="0" dirty="0">
                <a:ln>
                  <a:noFill/>
                </a:ln>
                <a:solidFill>
                  <a:prstClr val="black"/>
                </a:solidFill>
                <a:effectLst/>
                <a:uLnTx/>
                <a:uFillTx/>
                <a:latin typeface="+mj-ea"/>
                <a:ea typeface="+mj-ea"/>
                <a:cs typeface="MS-Gothic"/>
              </a:rPr>
              <a:t>　　　</a:t>
            </a:r>
            <a:r>
              <a:rPr kumimoji="1" lang="ja-JP" altLang="en-US" sz="1638" b="0" i="0" u="none" strike="noStrike" kern="0" cap="none" spc="0" normalizeH="0" baseline="0" noProof="0" dirty="0">
                <a:ln>
                  <a:noFill/>
                </a:ln>
                <a:solidFill>
                  <a:prstClr val="black"/>
                </a:solidFill>
                <a:effectLst/>
                <a:uLnTx/>
                <a:uFillTx/>
                <a:latin typeface="+mj-ea"/>
                <a:ea typeface="+mj-ea"/>
                <a:cs typeface="MS-Gothic"/>
              </a:rPr>
              <a:t>　　　 </a:t>
            </a:r>
            <a:r>
              <a:rPr kumimoji="1" lang="ja-JP" altLang="ja-JP" sz="1638" b="0" i="0" u="none" strike="noStrike" kern="0" cap="none" spc="0" normalizeH="0" baseline="0" noProof="0" dirty="0">
                <a:ln>
                  <a:noFill/>
                </a:ln>
                <a:solidFill>
                  <a:prstClr val="black"/>
                </a:solidFill>
                <a:effectLst/>
                <a:uLnTx/>
                <a:uFillTx/>
                <a:latin typeface="+mj-ea"/>
                <a:ea typeface="+mj-ea"/>
                <a:cs typeface="MS-Gothic"/>
              </a:rPr>
              <a:t>・・・・・・</a:t>
            </a:r>
            <a:r>
              <a:rPr lang="ja-JP" altLang="en-US" sz="1638" b="1" kern="0" dirty="0">
                <a:solidFill>
                  <a:prstClr val="black"/>
                </a:solidFill>
                <a:latin typeface="+mj-ea"/>
                <a:ea typeface="+mj-ea"/>
              </a:rPr>
              <a:t>１３</a:t>
            </a:r>
            <a:endParaRPr lang="ja-JP" altLang="ja-JP" sz="1638" b="1" kern="0" dirty="0">
              <a:solidFill>
                <a:prstClr val="black"/>
              </a:solidFill>
              <a:latin typeface="+mj-ea"/>
              <a:ea typeface="+mj-ea"/>
            </a:endParaRPr>
          </a:p>
          <a:p>
            <a:pPr marL="0" marR="0" lvl="0" indent="0" algn="l" defTabSz="457200" rtl="0" eaLnBrk="1" fontAlgn="auto" latinLnBrk="0" hangingPunct="1">
              <a:lnSpc>
                <a:spcPct val="115000"/>
              </a:lnSpc>
              <a:spcBef>
                <a:spcPts val="0"/>
              </a:spcBef>
              <a:spcAft>
                <a:spcPts val="0"/>
              </a:spcAft>
              <a:buClrTx/>
              <a:buSzTx/>
              <a:buFontTx/>
              <a:buNone/>
              <a:tabLst/>
              <a:defRPr/>
            </a:pPr>
            <a:r>
              <a:rPr kumimoji="1" lang="ja-JP" altLang="en-US" sz="1638" b="0" i="0" u="none" strike="noStrike" kern="0" cap="none" spc="0" normalizeH="0" baseline="0" noProof="0" dirty="0">
                <a:ln>
                  <a:noFill/>
                </a:ln>
                <a:solidFill>
                  <a:prstClr val="black"/>
                </a:solidFill>
                <a:effectLst/>
                <a:uLnTx/>
                <a:uFillTx/>
                <a:latin typeface="+mj-ea"/>
                <a:ea typeface="+mj-ea"/>
                <a:cs typeface="MS-Gothic"/>
              </a:rPr>
              <a:t>　 （３）</a:t>
            </a:r>
            <a:r>
              <a:rPr kumimoji="1" lang="ja-JP" altLang="ja-JP" sz="1638" b="0" i="0" u="none" strike="noStrike" kern="0" cap="none" spc="0" normalizeH="0" baseline="0" noProof="0" dirty="0">
                <a:ln>
                  <a:noFill/>
                </a:ln>
                <a:solidFill>
                  <a:prstClr val="black"/>
                </a:solidFill>
                <a:effectLst/>
                <a:uLnTx/>
                <a:uFillTx/>
                <a:latin typeface="+mj-ea"/>
                <a:ea typeface="+mj-ea"/>
                <a:cs typeface="MS-Gothic"/>
              </a:rPr>
              <a:t>腎疾患対策の全体像　　　　　　　　　　　　</a:t>
            </a:r>
            <a:r>
              <a:rPr kumimoji="1" lang="ja-JP" altLang="en-US" sz="1638" b="0" i="0" u="none" strike="noStrike" kern="0" cap="none" spc="0" normalizeH="0" baseline="0" noProof="0" dirty="0">
                <a:ln>
                  <a:noFill/>
                </a:ln>
                <a:solidFill>
                  <a:prstClr val="black"/>
                </a:solidFill>
                <a:effectLst/>
                <a:uLnTx/>
                <a:uFillTx/>
                <a:latin typeface="+mj-ea"/>
                <a:ea typeface="+mj-ea"/>
                <a:cs typeface="MS-Gothic"/>
              </a:rPr>
              <a:t> </a:t>
            </a:r>
            <a:r>
              <a:rPr kumimoji="1" lang="ja-JP" altLang="ja-JP" sz="1638" b="0" i="0" u="none" strike="noStrike" kern="0" cap="none" spc="0" normalizeH="0" baseline="0" noProof="0" dirty="0">
                <a:ln>
                  <a:noFill/>
                </a:ln>
                <a:solidFill>
                  <a:prstClr val="black"/>
                </a:solidFill>
                <a:effectLst/>
                <a:uLnTx/>
                <a:uFillTx/>
                <a:latin typeface="+mj-ea"/>
                <a:ea typeface="+mj-ea"/>
                <a:cs typeface="MS-Gothic"/>
              </a:rPr>
              <a:t>・・・・・・</a:t>
            </a:r>
            <a:r>
              <a:rPr lang="ja-JP" altLang="en-US" sz="1638" b="1" kern="0" dirty="0">
                <a:solidFill>
                  <a:prstClr val="black"/>
                </a:solidFill>
                <a:latin typeface="+mj-ea"/>
                <a:ea typeface="+mj-ea"/>
              </a:rPr>
              <a:t>１４</a:t>
            </a:r>
            <a:endParaRPr lang="ja-JP" altLang="ja-JP" sz="1638" b="1" kern="0" dirty="0">
              <a:solidFill>
                <a:prstClr val="black"/>
              </a:solidFill>
              <a:latin typeface="+mj-ea"/>
              <a:ea typeface="+mj-ea"/>
            </a:endParaRPr>
          </a:p>
          <a:p>
            <a:pPr marL="0" marR="0" lvl="0" indent="0" algn="l" defTabSz="457200" rtl="0" eaLnBrk="1" fontAlgn="auto" latinLnBrk="0" hangingPunct="1">
              <a:lnSpc>
                <a:spcPct val="115000"/>
              </a:lnSpc>
              <a:spcBef>
                <a:spcPts val="0"/>
              </a:spcBef>
              <a:spcAft>
                <a:spcPts val="0"/>
              </a:spcAft>
              <a:buClrTx/>
              <a:buSzTx/>
              <a:buFontTx/>
              <a:buNone/>
              <a:tabLst/>
              <a:defRPr/>
            </a:pPr>
            <a:r>
              <a:rPr kumimoji="1" lang="ja-JP" altLang="en-US" sz="1638" b="1" i="0" u="sng" strike="noStrike" kern="0" cap="none" spc="0" normalizeH="0" baseline="0" noProof="0" dirty="0">
                <a:ln>
                  <a:noFill/>
                </a:ln>
                <a:solidFill>
                  <a:prstClr val="black"/>
                </a:solidFill>
                <a:effectLst/>
                <a:uLnTx/>
                <a:uFillTx/>
                <a:latin typeface="+mj-ea"/>
                <a:ea typeface="+mj-ea"/>
                <a:cs typeface="MS-Gothic"/>
              </a:rPr>
              <a:t>４．</a:t>
            </a:r>
            <a:r>
              <a:rPr kumimoji="1" lang="ja-JP" altLang="ja-JP" sz="1638" b="1" i="0" u="sng" strike="noStrike" kern="0" cap="none" spc="0" normalizeH="0" baseline="0" noProof="0" dirty="0">
                <a:ln>
                  <a:noFill/>
                </a:ln>
                <a:solidFill>
                  <a:prstClr val="black"/>
                </a:solidFill>
                <a:effectLst/>
                <a:uLnTx/>
                <a:uFillTx/>
                <a:latin typeface="+mj-ea"/>
                <a:ea typeface="+mj-ea"/>
                <a:cs typeface="MS-Gothic"/>
              </a:rPr>
              <a:t>おわりに</a:t>
            </a:r>
            <a:r>
              <a:rPr kumimoji="1" lang="ja-JP" altLang="ja-JP" sz="1638" b="0" i="0" u="none" strike="noStrike" kern="0" cap="none" spc="0" normalizeH="0" baseline="0" noProof="0" dirty="0">
                <a:ln>
                  <a:noFill/>
                </a:ln>
                <a:solidFill>
                  <a:prstClr val="black"/>
                </a:solidFill>
                <a:effectLst/>
                <a:uLnTx/>
                <a:uFillTx/>
                <a:latin typeface="+mj-ea"/>
                <a:ea typeface="+mj-ea"/>
                <a:cs typeface="MS-Gothic"/>
              </a:rPr>
              <a:t>　　　　　　　　　　　　　　　　　　　　　</a:t>
            </a:r>
            <a:r>
              <a:rPr kumimoji="1" lang="ja-JP" altLang="en-US" sz="1638" b="0" i="0" u="none" strike="noStrike" kern="0" cap="none" spc="0" normalizeH="0" baseline="0" noProof="0" dirty="0">
                <a:ln>
                  <a:noFill/>
                </a:ln>
                <a:solidFill>
                  <a:prstClr val="black"/>
                </a:solidFill>
                <a:effectLst/>
                <a:uLnTx/>
                <a:uFillTx/>
                <a:latin typeface="+mj-ea"/>
                <a:ea typeface="+mj-ea"/>
                <a:cs typeface="MS-Gothic"/>
              </a:rPr>
              <a:t> </a:t>
            </a:r>
            <a:r>
              <a:rPr kumimoji="1" lang="ja-JP" altLang="ja-JP" sz="1638" b="0" i="0" u="none" strike="noStrike" kern="0" cap="none" spc="0" normalizeH="0" baseline="0" noProof="0" dirty="0">
                <a:ln>
                  <a:noFill/>
                </a:ln>
                <a:solidFill>
                  <a:prstClr val="black"/>
                </a:solidFill>
                <a:effectLst/>
                <a:uLnTx/>
                <a:uFillTx/>
                <a:latin typeface="+mj-ea"/>
                <a:ea typeface="+mj-ea"/>
                <a:cs typeface="MS-Gothic"/>
              </a:rPr>
              <a:t>　・・・・・・</a:t>
            </a:r>
            <a:r>
              <a:rPr lang="ja-JP" altLang="en-US" sz="1638" b="1" kern="0" dirty="0">
                <a:solidFill>
                  <a:prstClr val="black"/>
                </a:solidFill>
                <a:latin typeface="+mj-ea"/>
                <a:ea typeface="+mj-ea"/>
              </a:rPr>
              <a:t>１８</a:t>
            </a:r>
            <a:endParaRPr lang="ja-JP" altLang="ja-JP" sz="1638" b="1" kern="0" dirty="0">
              <a:solidFill>
                <a:prstClr val="black"/>
              </a:solidFill>
              <a:latin typeface="+mj-ea"/>
              <a:ea typeface="+mj-ea"/>
            </a:endParaRPr>
          </a:p>
          <a:p>
            <a:pPr marL="0" marR="0" lvl="0" indent="0" algn="l" defTabSz="457200" rtl="0" eaLnBrk="1" fontAlgn="auto" latinLnBrk="0" hangingPunct="1">
              <a:lnSpc>
                <a:spcPct val="115000"/>
              </a:lnSpc>
              <a:spcBef>
                <a:spcPts val="0"/>
              </a:spcBef>
              <a:spcAft>
                <a:spcPts val="0"/>
              </a:spcAft>
              <a:buClrTx/>
              <a:buSzTx/>
              <a:buFontTx/>
              <a:buNone/>
              <a:tabLst/>
              <a:defRPr/>
            </a:pPr>
            <a:r>
              <a:rPr kumimoji="1" lang="ja-JP" altLang="en-US" sz="1638" b="0" i="0" u="none" strike="noStrike" kern="0" cap="none" spc="0" normalizeH="0" baseline="0" noProof="0" dirty="0">
                <a:ln>
                  <a:noFill/>
                </a:ln>
                <a:solidFill>
                  <a:prstClr val="black"/>
                </a:solidFill>
                <a:effectLst/>
                <a:uLnTx/>
                <a:uFillTx/>
                <a:latin typeface="+mj-ea"/>
                <a:ea typeface="+mj-ea"/>
                <a:cs typeface="MS-Gothic"/>
              </a:rPr>
              <a:t>　 </a:t>
            </a:r>
            <a:r>
              <a:rPr kumimoji="1" lang="ja-JP" altLang="ja-JP" sz="1638" b="0" i="0" u="none" strike="noStrike" kern="0" cap="none" spc="0" normalizeH="0" baseline="0" noProof="0" dirty="0">
                <a:ln>
                  <a:noFill/>
                </a:ln>
                <a:solidFill>
                  <a:prstClr val="black"/>
                </a:solidFill>
                <a:effectLst/>
                <a:uLnTx/>
                <a:uFillTx/>
                <a:latin typeface="+mj-ea"/>
                <a:ea typeface="+mj-ea"/>
                <a:cs typeface="MS-Gothic"/>
              </a:rPr>
              <a:t>腎疾患対策検討会構成員名簿　　　　　　　　　</a:t>
            </a:r>
            <a:r>
              <a:rPr kumimoji="1" lang="ja-JP" altLang="en-US" sz="1638" b="0" i="0" u="none" strike="noStrike" kern="0" cap="none" spc="0" normalizeH="0" baseline="0" noProof="0" dirty="0">
                <a:ln>
                  <a:noFill/>
                </a:ln>
                <a:solidFill>
                  <a:prstClr val="black"/>
                </a:solidFill>
                <a:effectLst/>
                <a:uLnTx/>
                <a:uFillTx/>
                <a:latin typeface="+mj-ea"/>
                <a:ea typeface="+mj-ea"/>
                <a:cs typeface="MS-Gothic"/>
              </a:rPr>
              <a:t> </a:t>
            </a:r>
            <a:r>
              <a:rPr kumimoji="1" lang="ja-JP" altLang="ja-JP" sz="1638" b="0" i="0" u="none" strike="noStrike" kern="0" cap="none" spc="0" normalizeH="0" baseline="0" noProof="0" dirty="0">
                <a:ln>
                  <a:noFill/>
                </a:ln>
                <a:solidFill>
                  <a:prstClr val="black"/>
                </a:solidFill>
                <a:effectLst/>
                <a:uLnTx/>
                <a:uFillTx/>
                <a:latin typeface="+mj-ea"/>
                <a:ea typeface="+mj-ea"/>
                <a:cs typeface="MS-Gothic"/>
              </a:rPr>
              <a:t>・・・・・・</a:t>
            </a:r>
            <a:r>
              <a:rPr lang="ja-JP" altLang="en-US" sz="1638" b="1" kern="0" dirty="0">
                <a:solidFill>
                  <a:prstClr val="black"/>
                </a:solidFill>
                <a:latin typeface="+mj-ea"/>
                <a:ea typeface="+mj-ea"/>
              </a:rPr>
              <a:t>１９</a:t>
            </a:r>
            <a:endParaRPr lang="ja-JP" altLang="ja-JP" sz="1638" b="1" kern="0" dirty="0">
              <a:solidFill>
                <a:prstClr val="black"/>
              </a:solidFill>
              <a:latin typeface="+mj-ea"/>
              <a:ea typeface="+mj-ea"/>
            </a:endParaRPr>
          </a:p>
        </p:txBody>
      </p:sp>
      <p:sp>
        <p:nvSpPr>
          <p:cNvPr id="5" name="テキスト ボックス 4"/>
          <p:cNvSpPr txBox="1"/>
          <p:nvPr/>
        </p:nvSpPr>
        <p:spPr>
          <a:xfrm rot="19802515">
            <a:off x="283840" y="1503782"/>
            <a:ext cx="2252540" cy="484620"/>
          </a:xfrm>
          <a:prstGeom prst="rect">
            <a:avLst/>
          </a:prstGeom>
          <a:noFill/>
          <a:ln>
            <a:solidFill>
              <a:srgbClr val="FF0000"/>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549" b="0" i="0" u="none" strike="noStrike" kern="1200" cap="none" spc="0" normalizeH="0" baseline="0" noProof="0" dirty="0">
                <a:ln>
                  <a:noFill/>
                </a:ln>
                <a:solidFill>
                  <a:srgbClr val="FF0000"/>
                </a:solidFill>
                <a:effectLst/>
                <a:uLnTx/>
                <a:uFillTx/>
                <a:latin typeface="+mj-ea"/>
                <a:ea typeface="+mj-ea"/>
                <a:cs typeface="+mn-cs"/>
              </a:rPr>
              <a:t>7</a:t>
            </a:r>
            <a:r>
              <a:rPr kumimoji="1" lang="ja-JP" altLang="en-US" sz="2549" b="0" i="0" u="none" strike="noStrike" kern="1200" cap="none" spc="0" normalizeH="0" baseline="0" noProof="0" dirty="0">
                <a:ln>
                  <a:noFill/>
                </a:ln>
                <a:solidFill>
                  <a:srgbClr val="FF0000"/>
                </a:solidFill>
                <a:effectLst/>
                <a:uLnTx/>
                <a:uFillTx/>
                <a:latin typeface="+mj-ea"/>
                <a:ea typeface="+mj-ea"/>
                <a:cs typeface="+mn-cs"/>
              </a:rPr>
              <a:t>月</a:t>
            </a:r>
            <a:r>
              <a:rPr kumimoji="1" lang="en-US" altLang="ja-JP" sz="2549" b="0" i="0" u="none" strike="noStrike" kern="1200" cap="none" spc="0" normalizeH="0" baseline="0" noProof="0" dirty="0">
                <a:ln>
                  <a:noFill/>
                </a:ln>
                <a:solidFill>
                  <a:srgbClr val="FF0000"/>
                </a:solidFill>
                <a:effectLst/>
                <a:uLnTx/>
                <a:uFillTx/>
                <a:latin typeface="+mj-ea"/>
                <a:ea typeface="+mj-ea"/>
                <a:cs typeface="+mn-cs"/>
              </a:rPr>
              <a:t>12</a:t>
            </a:r>
            <a:r>
              <a:rPr kumimoji="1" lang="ja-JP" altLang="en-US" sz="2549" b="0" i="0" u="none" strike="noStrike" kern="1200" cap="none" spc="0" normalizeH="0" baseline="0" noProof="0" dirty="0">
                <a:ln>
                  <a:noFill/>
                </a:ln>
                <a:solidFill>
                  <a:srgbClr val="FF0000"/>
                </a:solidFill>
                <a:effectLst/>
                <a:uLnTx/>
                <a:uFillTx/>
                <a:latin typeface="+mj-ea"/>
                <a:ea typeface="+mj-ea"/>
                <a:cs typeface="+mn-cs"/>
              </a:rPr>
              <a:t>日　通知</a:t>
            </a:r>
          </a:p>
        </p:txBody>
      </p:sp>
      <p:sp>
        <p:nvSpPr>
          <p:cNvPr id="6" name="テキスト ボックス 5">
            <a:extLst>
              <a:ext uri="{FF2B5EF4-FFF2-40B4-BE49-F238E27FC236}">
                <a16:creationId xmlns:a16="http://schemas.microsoft.com/office/drawing/2014/main" id="{894262B5-74BF-4D10-9E96-B389B0D8B4A1}"/>
              </a:ext>
            </a:extLst>
          </p:cNvPr>
          <p:cNvSpPr txBox="1"/>
          <p:nvPr/>
        </p:nvSpPr>
        <p:spPr>
          <a:xfrm>
            <a:off x="313318" y="63539"/>
            <a:ext cx="8830682" cy="369332"/>
          </a:xfrm>
          <a:prstGeom prst="rect">
            <a:avLst/>
          </a:prstGeom>
          <a:noFill/>
        </p:spPr>
        <p:txBody>
          <a:bodyPr wrap="square" rtlCol="0">
            <a:spAutoFit/>
          </a:bodyPr>
          <a:lstStyle/>
          <a:p>
            <a:pPr lvl="0">
              <a:defRPr/>
            </a:pPr>
            <a:r>
              <a:rPr lang="ja-JP" altLang="en-US" b="1" dirty="0">
                <a:solidFill>
                  <a:srgbClr val="FFFFFF"/>
                </a:solidFill>
                <a:latin typeface="+mj-ea"/>
                <a:ea typeface="+mj-ea"/>
              </a:rPr>
              <a:t>腎疾患対策検討会報告書 </a:t>
            </a:r>
            <a:r>
              <a:rPr lang="ja-JP" altLang="en-US" sz="1400" b="1" dirty="0">
                <a:solidFill>
                  <a:srgbClr val="FFFFFF"/>
                </a:solidFill>
                <a:latin typeface="+mj-ea"/>
                <a:ea typeface="+mj-ea"/>
              </a:rPr>
              <a:t>～腎疾患対策の更なる推進を目指して～</a:t>
            </a:r>
          </a:p>
        </p:txBody>
      </p:sp>
      <p:sp>
        <p:nvSpPr>
          <p:cNvPr id="7" name="テキスト ボックス 6">
            <a:extLst>
              <a:ext uri="{FF2B5EF4-FFF2-40B4-BE49-F238E27FC236}">
                <a16:creationId xmlns:a16="http://schemas.microsoft.com/office/drawing/2014/main" id="{0EB61931-7DCA-4B49-B916-560A8CC13E38}"/>
              </a:ext>
            </a:extLst>
          </p:cNvPr>
          <p:cNvSpPr txBox="1"/>
          <p:nvPr/>
        </p:nvSpPr>
        <p:spPr>
          <a:xfrm>
            <a:off x="2659270" y="676113"/>
            <a:ext cx="3905260" cy="400110"/>
          </a:xfrm>
          <a:prstGeom prst="rect">
            <a:avLst/>
          </a:prstGeom>
          <a:noFill/>
        </p:spPr>
        <p:txBody>
          <a:bodyPr wrap="square" rtlCol="0">
            <a:spAutoFit/>
          </a:bodyPr>
          <a:lstStyle/>
          <a:p>
            <a:pPr lvl="0">
              <a:defRPr/>
            </a:pPr>
            <a:r>
              <a:rPr lang="ja-JP" altLang="en-US" sz="2000" dirty="0">
                <a:latin typeface="+mj-ea"/>
                <a:ea typeface="+mj-ea"/>
              </a:rPr>
              <a:t>平成</a:t>
            </a:r>
            <a:r>
              <a:rPr lang="en-US" altLang="ja-JP" sz="2000" dirty="0">
                <a:latin typeface="+mj-ea"/>
                <a:ea typeface="+mj-ea"/>
              </a:rPr>
              <a:t>30</a:t>
            </a:r>
            <a:r>
              <a:rPr lang="ja-JP" altLang="en-US" sz="2000" dirty="0">
                <a:latin typeface="+mj-ea"/>
                <a:ea typeface="+mj-ea"/>
              </a:rPr>
              <a:t>年</a:t>
            </a:r>
            <a:r>
              <a:rPr lang="en-US" altLang="ja-JP" sz="2000" dirty="0">
                <a:latin typeface="+mj-ea"/>
                <a:ea typeface="+mj-ea"/>
              </a:rPr>
              <a:t>7</a:t>
            </a:r>
            <a:r>
              <a:rPr lang="ja-JP" altLang="en-US" sz="2000" dirty="0">
                <a:latin typeface="+mj-ea"/>
                <a:ea typeface="+mj-ea"/>
              </a:rPr>
              <a:t>月　腎疾患対策検討会</a:t>
            </a:r>
          </a:p>
        </p:txBody>
      </p:sp>
    </p:spTree>
    <p:extLst>
      <p:ext uri="{BB962C8B-B14F-4D97-AF65-F5344CB8AC3E}">
        <p14:creationId xmlns:p14="http://schemas.microsoft.com/office/powerpoint/2010/main" val="261203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utoShape 2"/>
          <p:cNvSpPr>
            <a:spLocks noChangeArrowheads="1"/>
          </p:cNvSpPr>
          <p:nvPr/>
        </p:nvSpPr>
        <p:spPr bwMode="auto">
          <a:xfrm>
            <a:off x="508236" y="1003162"/>
            <a:ext cx="8138219" cy="590591"/>
          </a:xfrm>
          <a:prstGeom prst="roundRect">
            <a:avLst>
              <a:gd name="adj" fmla="val 7144"/>
            </a:avLst>
          </a:prstGeom>
          <a:solidFill>
            <a:srgbClr val="FFFFCC"/>
          </a:solidFill>
          <a:ln>
            <a:solidFill>
              <a:schemeClr val="tx1"/>
            </a:solidFill>
            <a:headEnd/>
            <a:tailEnd/>
          </a:ln>
        </p:spPr>
        <p:style>
          <a:lnRef idx="1">
            <a:schemeClr val="accent5"/>
          </a:lnRef>
          <a:fillRef idx="2">
            <a:schemeClr val="accent5"/>
          </a:fillRef>
          <a:effectRef idx="1">
            <a:schemeClr val="accent5"/>
          </a:effectRef>
          <a:fontRef idx="minor">
            <a:schemeClr val="dk1"/>
          </a:fontRef>
        </p:style>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自覚症状に乏しい慢性腎臓病（</a:t>
            </a:r>
            <a:r>
              <a:rPr kumimoji="1" lang="en-US" altLang="ja-JP" sz="1274"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CKD</a:t>
            </a:r>
            <a:r>
              <a:rPr kumimoji="1" lang="ja-JP" altLang="en-US" sz="1274"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）を</a:t>
            </a:r>
            <a:r>
              <a:rPr kumimoji="1" lang="ja-JP" altLang="ja-JP" sz="1274"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早期</a:t>
            </a:r>
            <a:r>
              <a:rPr kumimoji="1" lang="ja-JP" altLang="en-US" sz="1274"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に発見・</a:t>
            </a:r>
            <a:r>
              <a:rPr kumimoji="1" lang="ja-JP" altLang="ja-JP" sz="1274"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診断</a:t>
            </a:r>
            <a:r>
              <a:rPr kumimoji="1" lang="ja-JP" altLang="en-US" sz="1274"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し、良質で適切</a:t>
            </a:r>
            <a:r>
              <a:rPr kumimoji="1" lang="ja-JP" altLang="ja-JP" sz="1274"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な治療</a:t>
            </a:r>
            <a:r>
              <a:rPr kumimoji="1" lang="ja-JP" altLang="en-US" sz="1274"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を早期から実施・</a:t>
            </a:r>
            <a:r>
              <a:rPr kumimoji="1" lang="ja-JP" altLang="ja-JP" sz="1274"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継続</a:t>
            </a:r>
            <a:r>
              <a:rPr kumimoji="1" lang="ja-JP" altLang="en-US" sz="1274"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すること</a:t>
            </a:r>
            <a:r>
              <a:rPr kumimoji="1" lang="ja-JP" altLang="ja-JP" sz="1274"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によ</a:t>
            </a:r>
            <a:r>
              <a:rPr kumimoji="1" lang="ja-JP" altLang="en-US" sz="1274"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り</a:t>
            </a:r>
            <a:r>
              <a:rPr kumimoji="1" lang="ja-JP" altLang="ja-JP" sz="1274"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274"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74"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CKD</a:t>
            </a:r>
            <a:r>
              <a:rPr kumimoji="1" lang="ja-JP" altLang="ja-JP" sz="1274"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重症化予防</a:t>
            </a:r>
            <a:r>
              <a:rPr kumimoji="1" lang="ja-JP" altLang="en-US" sz="1274"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を</a:t>
            </a:r>
            <a:r>
              <a:rPr kumimoji="1" lang="ja-JP" altLang="ja-JP" sz="1274"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徹底</a:t>
            </a:r>
            <a:r>
              <a:rPr kumimoji="1" lang="ja-JP" altLang="en-US" sz="1274"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するとともに、</a:t>
            </a:r>
            <a:r>
              <a:rPr kumimoji="1" lang="en-US" altLang="ja-JP" sz="1274"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CKD</a:t>
            </a:r>
            <a:r>
              <a:rPr kumimoji="1" lang="ja-JP" altLang="en-US" sz="1274"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患者（透析患者及び腎移植患者を含む）の</a:t>
            </a:r>
            <a:r>
              <a:rPr kumimoji="1" lang="en-US" altLang="ja-JP" sz="1274"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QOL</a:t>
            </a:r>
            <a:r>
              <a:rPr kumimoji="1" lang="ja-JP" altLang="en-US" sz="1274"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a:t>
            </a:r>
            <a:r>
              <a:rPr kumimoji="1" lang="ja-JP" altLang="ja-JP" sz="1274"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維持向上</a:t>
            </a:r>
            <a:r>
              <a:rPr kumimoji="1" lang="ja-JP" altLang="en-US" sz="1274"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を図る。</a:t>
            </a:r>
            <a:endParaRPr kumimoji="1" lang="en-US" altLang="ja-JP" sz="1274"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5" name="AutoShape 33"/>
          <p:cNvSpPr>
            <a:spLocks noChangeArrowheads="1"/>
          </p:cNvSpPr>
          <p:nvPr/>
        </p:nvSpPr>
        <p:spPr bwMode="auto">
          <a:xfrm>
            <a:off x="508238" y="737103"/>
            <a:ext cx="959381" cy="319094"/>
          </a:xfrm>
          <a:prstGeom prst="roundRect">
            <a:avLst>
              <a:gd name="adj" fmla="val 16667"/>
            </a:avLst>
          </a:prstGeom>
          <a:solidFill>
            <a:schemeClr val="accent1">
              <a:lumMod val="75000"/>
            </a:schemeClr>
          </a:solidFill>
          <a:ln w="9525">
            <a:solidFill>
              <a:schemeClr val="tx1"/>
            </a:solidFill>
            <a:round/>
            <a:headEnd/>
            <a:tailEnd/>
          </a:ln>
          <a:effectLst/>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全体目標</a:t>
            </a:r>
            <a:endParaRPr kumimoji="1" lang="en-US" altLang="ja-JP" sz="1274"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 name="AutoShape 2"/>
          <p:cNvSpPr>
            <a:spLocks noChangeArrowheads="1"/>
          </p:cNvSpPr>
          <p:nvPr/>
        </p:nvSpPr>
        <p:spPr bwMode="auto">
          <a:xfrm>
            <a:off x="508236" y="1977101"/>
            <a:ext cx="8138219" cy="1178223"/>
          </a:xfrm>
          <a:prstGeom prst="roundRect">
            <a:avLst>
              <a:gd name="adj" fmla="val 7144"/>
            </a:avLst>
          </a:prstGeom>
          <a:solidFill>
            <a:schemeClr val="accent5">
              <a:lumMod val="20000"/>
              <a:lumOff val="80000"/>
            </a:schemeClr>
          </a:solidFill>
          <a:ln>
            <a:solidFill>
              <a:schemeClr val="tx1"/>
            </a:solidFill>
            <a:headEnd/>
            <a:tailEnd/>
          </a:ln>
        </p:spPr>
        <p:style>
          <a:lnRef idx="1">
            <a:schemeClr val="accent5"/>
          </a:lnRef>
          <a:fillRef idx="2">
            <a:schemeClr val="accent5"/>
          </a:fillRef>
          <a:effectRef idx="1">
            <a:schemeClr val="accent5"/>
          </a:effectRef>
          <a:fontRef idx="minor">
            <a:schemeClr val="dk1"/>
          </a:fontRef>
        </p:style>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①地方公共団体は、他の行政機関、企業、学校、家庭等の多くの関係者からの参画を得て、腎疾患の原因となる生活習慣病対策や、</a:t>
            </a:r>
            <a:endParaRPr kumimoji="1" lang="en-US" altLang="ja-JP"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糖尿病性腎症重症化予防プログラムの活用等も含め、地域の実情に応じて、本報告書に基づく腎疾患対策に取り組む。　</a:t>
            </a:r>
            <a:endParaRPr kumimoji="1" lang="en-US" altLang="ja-JP"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②かかりつけ医、メディカルスタッフ、腎臓専門医療機関等が連携して、</a:t>
            </a:r>
            <a:r>
              <a:rPr kumimoji="1" lang="en-US" altLang="ja-JP"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CKD</a:t>
            </a:r>
            <a:r>
              <a:rPr kumimoji="1" lang="ja-JP" altLang="en-US"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患者が早期に適切な診療を受けられるよう、</a:t>
            </a:r>
            <a:endParaRPr kumimoji="1" lang="en-US" altLang="ja-JP"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地域における</a:t>
            </a:r>
            <a:r>
              <a:rPr kumimoji="1" lang="en-US" altLang="ja-JP"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CKD</a:t>
            </a:r>
            <a:r>
              <a:rPr kumimoji="1" lang="ja-JP" altLang="en-US"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診療体制を充実させる。　</a:t>
            </a:r>
            <a:endParaRPr kumimoji="1" lang="en-US" altLang="ja-JP"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③</a:t>
            </a:r>
            <a:r>
              <a:rPr kumimoji="1" lang="en-US" altLang="ja-JP"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2028</a:t>
            </a:r>
            <a:r>
              <a:rPr kumimoji="1" lang="ja-JP" altLang="en-US"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年までに、年間新規透析導入患者数を</a:t>
            </a:r>
            <a:r>
              <a:rPr kumimoji="1" lang="en-US" altLang="ja-JP"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35,000</a:t>
            </a:r>
            <a:r>
              <a:rPr kumimoji="1" lang="ja-JP" altLang="en-US"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人以下に減少させる。（</a:t>
            </a:r>
            <a:r>
              <a:rPr kumimoji="1" lang="en-US" altLang="ja-JP"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2016</a:t>
            </a:r>
            <a:r>
              <a:rPr kumimoji="1" lang="ja-JP" altLang="en-US"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年の年間新規透析導入患者数は約</a:t>
            </a:r>
            <a:r>
              <a:rPr kumimoji="1" lang="en-US" altLang="ja-JP"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39,000</a:t>
            </a:r>
            <a:r>
              <a:rPr kumimoji="1" lang="ja-JP" altLang="en-US"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人）</a:t>
            </a:r>
            <a:endParaRPr kumimoji="1" lang="en-US" altLang="ja-JP"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5" name="AutoShape 33"/>
          <p:cNvSpPr>
            <a:spLocks noChangeArrowheads="1"/>
          </p:cNvSpPr>
          <p:nvPr/>
        </p:nvSpPr>
        <p:spPr bwMode="auto">
          <a:xfrm>
            <a:off x="508236" y="1698653"/>
            <a:ext cx="2245133" cy="319094"/>
          </a:xfrm>
          <a:prstGeom prst="roundRect">
            <a:avLst>
              <a:gd name="adj" fmla="val 16667"/>
            </a:avLst>
          </a:prstGeom>
          <a:solidFill>
            <a:schemeClr val="accent1">
              <a:lumMod val="75000"/>
            </a:schemeClr>
          </a:solidFill>
          <a:ln w="9525">
            <a:solidFill>
              <a:schemeClr val="tx1"/>
            </a:solidFill>
            <a:round/>
            <a:headEnd/>
            <a:tailEnd/>
          </a:ln>
          <a:effectLst/>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達成すべき成果目標（ＫＰＩ）</a:t>
            </a:r>
            <a:endParaRPr kumimoji="1" lang="en-US" altLang="ja-JP" sz="1274"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9" name="AutoShape 2"/>
          <p:cNvSpPr>
            <a:spLocks noChangeArrowheads="1"/>
          </p:cNvSpPr>
          <p:nvPr/>
        </p:nvSpPr>
        <p:spPr bwMode="auto">
          <a:xfrm>
            <a:off x="486618" y="3334189"/>
            <a:ext cx="8159837" cy="3161839"/>
          </a:xfrm>
          <a:prstGeom prst="roundRect">
            <a:avLst>
              <a:gd name="adj" fmla="val 7144"/>
            </a:avLst>
          </a:prstGeom>
          <a:solidFill>
            <a:schemeClr val="accent2">
              <a:lumMod val="40000"/>
              <a:lumOff val="60000"/>
            </a:schemeClr>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10" b="0" i="0" u="none" strike="noStrike" kern="1200" cap="none" spc="0" normalizeH="0" baseline="0" noProof="0" dirty="0">
              <a:ln>
                <a:noFill/>
              </a:ln>
              <a:solidFill>
                <a:prstClr val="black"/>
              </a:solidFill>
              <a:effectLst/>
              <a:uLnTx/>
              <a:uFillTx/>
              <a:latin typeface="+mj-ea"/>
              <a:ea typeface="+mj-ea"/>
              <a:cs typeface="+mn-cs"/>
            </a:endParaRPr>
          </a:p>
        </p:txBody>
      </p:sp>
      <p:sp>
        <p:nvSpPr>
          <p:cNvPr id="8" name="テキスト ボックス 7"/>
          <p:cNvSpPr txBox="1"/>
          <p:nvPr/>
        </p:nvSpPr>
        <p:spPr>
          <a:xfrm>
            <a:off x="529854" y="3908051"/>
            <a:ext cx="3499314" cy="76456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①対象に応じた普及啓発資材の開発とその普及</a:t>
            </a:r>
            <a:endParaRPr kumimoji="1" lang="en-US" altLang="ja-JP"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②糖尿病や高血圧、心血管疾患等と連携した取組</a:t>
            </a:r>
            <a:endParaRPr kumimoji="1" lang="en-US" altLang="ja-JP"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③</a:t>
            </a:r>
            <a:r>
              <a:rPr kumimoji="1" lang="ja-JP" altLang="ja-JP"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地域での</a:t>
            </a:r>
            <a:r>
              <a:rPr kumimoji="1" lang="ja-JP" altLang="en-US"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取組</a:t>
            </a:r>
            <a:r>
              <a:rPr kumimoji="1" lang="ja-JP" altLang="ja-JP"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の実施状況等を把握</a:t>
            </a:r>
            <a:r>
              <a:rPr kumimoji="1" lang="ja-JP" altLang="en-US"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し、活動の効果の評価、効果的・効率的な普及啓発活動の共有、横展開</a:t>
            </a:r>
            <a:endParaRPr kumimoji="1" lang="en-US" altLang="ja-JP"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6" name="テキスト ボックス 25"/>
          <p:cNvSpPr txBox="1"/>
          <p:nvPr/>
        </p:nvSpPr>
        <p:spPr>
          <a:xfrm>
            <a:off x="580911" y="5034831"/>
            <a:ext cx="3204555" cy="143680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①かかりつけ医から腎臓専門医療機関等や糖尿病専門医療機関等への紹介基準の普及</a:t>
            </a:r>
            <a:endParaRPr kumimoji="1" lang="en-US" altLang="ja-JP"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②</a:t>
            </a:r>
            <a:r>
              <a:rPr kumimoji="1" lang="ja-JP" altLang="ja-JP" sz="1092" b="1" i="0" u="none" strike="noStrike" kern="1200" cap="none" spc="0" normalizeH="0" baseline="0" noProof="0" dirty="0">
                <a:ln>
                  <a:noFill/>
                </a:ln>
                <a:solidFill>
                  <a:prstClr val="black"/>
                </a:solidFill>
                <a:effectLst/>
                <a:uLnTx/>
                <a:uFillTx/>
                <a:latin typeface="Arial"/>
                <a:ea typeface="ＭＳ Ｐゴシック" panose="020B0600070205080204" pitchFamily="50" charset="-128"/>
                <a:cs typeface="+mn-cs"/>
              </a:rPr>
              <a:t>定期的な健診受診を通じ</a:t>
            </a:r>
            <a:r>
              <a:rPr kumimoji="1" lang="ja-JP" altLang="en-US" sz="1092" b="1" i="0" u="none" strike="noStrike" kern="1200" cap="none" spc="0" normalizeH="0" baseline="0" noProof="0" dirty="0">
                <a:ln>
                  <a:noFill/>
                </a:ln>
                <a:solidFill>
                  <a:prstClr val="black"/>
                </a:solidFill>
                <a:effectLst/>
                <a:uLnTx/>
                <a:uFillTx/>
                <a:latin typeface="Arial"/>
                <a:ea typeface="ＭＳ Ｐゴシック" panose="020B0600070205080204" pitchFamily="50" charset="-128"/>
                <a:cs typeface="+mn-cs"/>
              </a:rPr>
              <a:t>た</a:t>
            </a:r>
            <a:r>
              <a:rPr kumimoji="1" lang="ja-JP" altLang="ja-JP" sz="1092" b="1" i="0" u="none" strike="noStrike" kern="1200" cap="none" spc="0" normalizeH="0" baseline="0" noProof="0" dirty="0">
                <a:ln>
                  <a:noFill/>
                </a:ln>
                <a:solidFill>
                  <a:prstClr val="black"/>
                </a:solidFill>
                <a:effectLst/>
                <a:uLnTx/>
                <a:uFillTx/>
                <a:latin typeface="Arial"/>
                <a:ea typeface="ＭＳ Ｐゴシック" panose="020B0600070205080204" pitchFamily="50" charset="-128"/>
                <a:cs typeface="+mn-cs"/>
              </a:rPr>
              <a:t>、</a:t>
            </a:r>
            <a:r>
              <a:rPr kumimoji="1" lang="ja-JP" altLang="en-US"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適切な保健指導や　受診勧奨</a:t>
            </a:r>
            <a:endParaRPr kumimoji="1" lang="en-US" altLang="ja-JP"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③地域で</a:t>
            </a:r>
            <a:r>
              <a:rPr kumimoji="1" lang="en-US" altLang="ja-JP"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CKD</a:t>
            </a:r>
            <a:r>
              <a:rPr kumimoji="1" lang="ja-JP" altLang="en-US"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診療を担う医療従事者や腎臓専門医療機関等の情報共有・発信</a:t>
            </a:r>
            <a:endParaRPr kumimoji="1" lang="en-US" altLang="ja-JP"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④かかりつけ医等と腎臓専門医療機関等が連携した</a:t>
            </a:r>
            <a:r>
              <a:rPr kumimoji="1" lang="en-US" altLang="ja-JP"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CKD</a:t>
            </a:r>
            <a:r>
              <a:rPr kumimoji="1" lang="ja-JP" altLang="en-US"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診療連携体制の好事例の共有と均</a:t>
            </a:r>
            <a:r>
              <a:rPr kumimoji="1" lang="ja-JP" altLang="en-US" sz="1092" b="1" i="0" u="none" strike="noStrike" kern="12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てん化</a:t>
            </a:r>
            <a:endParaRPr kumimoji="1" lang="en-US" altLang="ja-JP"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7" name="テキスト ボックス 26"/>
          <p:cNvSpPr txBox="1"/>
          <p:nvPr/>
        </p:nvSpPr>
        <p:spPr>
          <a:xfrm>
            <a:off x="6561335" y="3753139"/>
            <a:ext cx="1913571" cy="21090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①関連学会との連携による、</a:t>
            </a:r>
            <a:r>
              <a:rPr kumimoji="1" lang="ja-JP" altLang="ja-JP"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データベース間の連携</a:t>
            </a:r>
            <a:r>
              <a:rPr kumimoji="1" lang="ja-JP" altLang="en-US"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構築</a:t>
            </a:r>
            <a:endParaRPr kumimoji="1" lang="en-US" altLang="ja-JP"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②研究及び診療への</a:t>
            </a:r>
            <a:r>
              <a:rPr kumimoji="1" lang="en-US" altLang="ja-JP"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ICT</a:t>
            </a:r>
            <a:r>
              <a:rPr kumimoji="1" lang="ja-JP" altLang="en-US"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やビッグデータの活用</a:t>
            </a:r>
            <a:endParaRPr kumimoji="1" lang="en-US" altLang="ja-JP"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③国際共同試験を含めた臨床試験の基盤整備</a:t>
            </a:r>
            <a:endParaRPr kumimoji="1" lang="en-US" altLang="ja-JP"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④</a:t>
            </a:r>
            <a:r>
              <a:rPr kumimoji="1" lang="ja-JP" altLang="ja-JP"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病態解明に基づく</a:t>
            </a:r>
            <a:r>
              <a:rPr kumimoji="1" lang="ja-JP" altLang="en-US"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効果的な</a:t>
            </a:r>
            <a:r>
              <a:rPr kumimoji="1" lang="ja-JP" altLang="ja-JP"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新規治療薬の開発</a:t>
            </a:r>
            <a:endParaRPr kumimoji="1" lang="en-US" altLang="ja-JP"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⑤</a:t>
            </a:r>
            <a:r>
              <a:rPr kumimoji="1" lang="ja-JP" altLang="ja-JP"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再生・</a:t>
            </a:r>
            <a:r>
              <a:rPr kumimoji="1" lang="ja-JP" altLang="en-US"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オミックス（ゲノム等）</a:t>
            </a:r>
            <a:r>
              <a:rPr kumimoji="1" lang="ja-JP" altLang="ja-JP"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研究</a:t>
            </a:r>
            <a:r>
              <a:rPr kumimoji="1" lang="ja-JP" altLang="en-US"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の推進</a:t>
            </a:r>
            <a:endParaRPr kumimoji="1" lang="en-US" altLang="ja-JP"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⑥腎臓病の基礎研究や国際競争力の基盤強化</a:t>
            </a:r>
            <a:endParaRPr kumimoji="1" lang="en-US" altLang="ja-JP"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8" name="テキスト ボックス 27"/>
          <p:cNvSpPr txBox="1"/>
          <p:nvPr/>
        </p:nvSpPr>
        <p:spPr>
          <a:xfrm>
            <a:off x="4004436" y="3730702"/>
            <a:ext cx="2468358" cy="11006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①関連学会等が合同で協議し、推奨内容を合致させた、ガイドライン等の作成</a:t>
            </a:r>
            <a:endParaRPr kumimoji="1" lang="en-US" altLang="ja-JP"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②利用する対象を明確にしたガイドライン等の作成・普及</a:t>
            </a:r>
            <a:endParaRPr kumimoji="1" lang="en-US" altLang="ja-JP"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③関連する疾患の専門医療機関との連携基準等の作成・普及</a:t>
            </a:r>
            <a:endParaRPr kumimoji="1" lang="en-US" altLang="ja-JP"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0" name="テキスト ボックス 29"/>
          <p:cNvSpPr txBox="1"/>
          <p:nvPr/>
        </p:nvSpPr>
        <p:spPr>
          <a:xfrm>
            <a:off x="4029168" y="5371012"/>
            <a:ext cx="2443626" cy="11006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①腎臓病療養指導士等の</a:t>
            </a:r>
            <a:r>
              <a:rPr kumimoji="1" lang="en-US" altLang="ja-JP"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CKD</a:t>
            </a:r>
            <a:r>
              <a:rPr kumimoji="1" lang="ja-JP" altLang="en-US"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に関する基本的な知識を有するメディカルスタッフの育成</a:t>
            </a:r>
            <a:endParaRPr kumimoji="1" lang="en-US" altLang="ja-JP"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②かかりつけ医等と腎臓病療養指導士等との連携、また、関連する療養指導士等との連携推進</a:t>
            </a:r>
            <a:endParaRPr kumimoji="1" lang="en-US" altLang="ja-JP"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1" name="AutoShape 33"/>
          <p:cNvSpPr>
            <a:spLocks noChangeArrowheads="1"/>
          </p:cNvSpPr>
          <p:nvPr/>
        </p:nvSpPr>
        <p:spPr bwMode="auto">
          <a:xfrm>
            <a:off x="508237" y="3224347"/>
            <a:ext cx="1376437" cy="319094"/>
          </a:xfrm>
          <a:prstGeom prst="roundRect">
            <a:avLst>
              <a:gd name="adj" fmla="val 16667"/>
            </a:avLst>
          </a:prstGeom>
          <a:solidFill>
            <a:schemeClr val="accent1">
              <a:lumMod val="75000"/>
            </a:schemeClr>
          </a:solidFill>
          <a:ln w="9525">
            <a:solidFill>
              <a:schemeClr val="tx1"/>
            </a:solidFill>
            <a:round/>
            <a:headEnd/>
            <a:tailEnd/>
          </a:ln>
          <a:effectLst/>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実施すべき取組</a:t>
            </a:r>
            <a:endParaRPr kumimoji="1" lang="en-US" altLang="ja-JP" sz="1274"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4" name="テキスト ボックス 33"/>
          <p:cNvSpPr txBox="1"/>
          <p:nvPr/>
        </p:nvSpPr>
        <p:spPr>
          <a:xfrm>
            <a:off x="585573" y="3623565"/>
            <a:ext cx="1593706" cy="26039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１．普及啓発</a:t>
            </a:r>
            <a:endParaRPr kumimoji="1" lang="en-US" altLang="ja-JP"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5" name="テキスト ボックス 34"/>
          <p:cNvSpPr txBox="1"/>
          <p:nvPr/>
        </p:nvSpPr>
        <p:spPr>
          <a:xfrm>
            <a:off x="586263" y="4757985"/>
            <a:ext cx="1593706" cy="26039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２．</a:t>
            </a:r>
            <a:r>
              <a:rPr kumimoji="0" lang="ja-JP" altLang="en-US"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S-Gothic" charset="-128"/>
              </a:rPr>
              <a:t>医療連携体制</a:t>
            </a:r>
            <a:endParaRPr kumimoji="1" lang="en-US" altLang="ja-JP"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6" name="テキスト ボックス 35"/>
          <p:cNvSpPr txBox="1"/>
          <p:nvPr/>
        </p:nvSpPr>
        <p:spPr>
          <a:xfrm>
            <a:off x="4027009" y="3448549"/>
            <a:ext cx="1593706" cy="26039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３．</a:t>
            </a:r>
            <a:r>
              <a:rPr kumimoji="0" lang="ja-JP" altLang="en-US" sz="1092" b="1" i="0" u="none" strike="noStrike" kern="1200" cap="none" spc="0" normalizeH="0" baseline="0" noProof="0" dirty="0">
                <a:ln>
                  <a:noFill/>
                </a:ln>
                <a:solidFill>
                  <a:prstClr val="black"/>
                </a:solidFill>
                <a:effectLst/>
                <a:uLnTx/>
                <a:uFillTx/>
                <a:latin typeface="Century" panose="02040604050505020304" pitchFamily="18" charset="0"/>
                <a:ea typeface="ＭＳ ゴシック" panose="020B0609070205080204" pitchFamily="49" charset="-128"/>
                <a:cs typeface="MS-Gothic" charset="-128"/>
              </a:rPr>
              <a:t>診療水準の向上</a:t>
            </a:r>
            <a:endParaRPr kumimoji="1" lang="en-US" altLang="ja-JP"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7" name="テキスト ボックス 36"/>
          <p:cNvSpPr txBox="1"/>
          <p:nvPr/>
        </p:nvSpPr>
        <p:spPr>
          <a:xfrm>
            <a:off x="4092553" y="5065469"/>
            <a:ext cx="1593706" cy="26039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４．</a:t>
            </a:r>
            <a:r>
              <a:rPr kumimoji="0" lang="ja-JP" altLang="en-US"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S-Gothic" charset="-128"/>
              </a:rPr>
              <a:t>人材育成</a:t>
            </a:r>
            <a:endParaRPr kumimoji="0" lang="en-US" altLang="ja-JP"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S-Gothic" charset="-128"/>
            </a:endParaRPr>
          </a:p>
        </p:txBody>
      </p:sp>
      <p:sp>
        <p:nvSpPr>
          <p:cNvPr id="38" name="テキスト ボックス 37"/>
          <p:cNvSpPr txBox="1"/>
          <p:nvPr/>
        </p:nvSpPr>
        <p:spPr>
          <a:xfrm>
            <a:off x="6627863" y="3458719"/>
            <a:ext cx="1593706" cy="26039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５．研究の推進</a:t>
            </a:r>
            <a:endParaRPr kumimoji="0" lang="en-US" altLang="ja-JP" sz="1092" b="1" i="0" u="none" strike="noStrike" kern="1200" cap="none" spc="0" normalizeH="0" baseline="0" noProof="0" dirty="0">
              <a:ln>
                <a:noFill/>
              </a:ln>
              <a:solidFill>
                <a:prstClr val="black"/>
              </a:solidFill>
              <a:effectLst/>
              <a:uLnTx/>
              <a:uFillTx/>
              <a:latin typeface="Century" panose="02040604050505020304" pitchFamily="18" charset="0"/>
              <a:ea typeface="ＭＳ ゴシック" panose="020B0609070205080204" pitchFamily="49" charset="-128"/>
              <a:cs typeface="MS-Gothic" charset="-128"/>
            </a:endParaRPr>
          </a:p>
        </p:txBody>
      </p:sp>
      <p:sp>
        <p:nvSpPr>
          <p:cNvPr id="20" name="テキスト ボックス 19">
            <a:extLst>
              <a:ext uri="{FF2B5EF4-FFF2-40B4-BE49-F238E27FC236}">
                <a16:creationId xmlns:a16="http://schemas.microsoft.com/office/drawing/2014/main" id="{90D3DDB4-5D72-4725-95F9-6FA78A3D64F5}"/>
              </a:ext>
            </a:extLst>
          </p:cNvPr>
          <p:cNvSpPr txBox="1"/>
          <p:nvPr/>
        </p:nvSpPr>
        <p:spPr>
          <a:xfrm>
            <a:off x="313318" y="38139"/>
            <a:ext cx="8830682" cy="369332"/>
          </a:xfrm>
          <a:prstGeom prst="rect">
            <a:avLst/>
          </a:prstGeom>
          <a:noFill/>
        </p:spPr>
        <p:txBody>
          <a:bodyPr wrap="square" rtlCol="0">
            <a:spAutoFit/>
          </a:bodyPr>
          <a:lstStyle/>
          <a:p>
            <a:pPr lvl="0">
              <a:defRPr/>
            </a:pPr>
            <a:r>
              <a:rPr lang="ja-JP" altLang="en-US" sz="1400" dirty="0">
                <a:solidFill>
                  <a:srgbClr val="FFFFFF"/>
                </a:solidFill>
                <a:latin typeface="Arial"/>
              </a:rPr>
              <a:t>　</a:t>
            </a:r>
            <a:r>
              <a:rPr lang="ja-JP" altLang="en-US" b="1" dirty="0">
                <a:solidFill>
                  <a:srgbClr val="FFFFFF"/>
                </a:solidFill>
                <a:latin typeface="+mj-ea"/>
                <a:ea typeface="+mj-ea"/>
              </a:rPr>
              <a:t>腎疾患対策検討会報告書（概要） </a:t>
            </a:r>
            <a:r>
              <a:rPr lang="ja-JP" altLang="en-US" sz="1400" b="1" dirty="0">
                <a:solidFill>
                  <a:srgbClr val="FFFFFF"/>
                </a:solidFill>
                <a:latin typeface="+mj-ea"/>
                <a:ea typeface="+mj-ea"/>
              </a:rPr>
              <a:t>～腎疾患対策の更なる推進を目指して～</a:t>
            </a:r>
          </a:p>
        </p:txBody>
      </p:sp>
    </p:spTree>
    <p:extLst>
      <p:ext uri="{BB962C8B-B14F-4D97-AF65-F5344CB8AC3E}">
        <p14:creationId xmlns:p14="http://schemas.microsoft.com/office/powerpoint/2010/main" val="38136779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77408" y="4756550"/>
            <a:ext cx="191543" cy="34439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638" b="0" i="0" u="none" strike="noStrike" kern="1200" cap="none" spc="0" normalizeH="0" baseline="0" noProof="0" dirty="0">
              <a:ln>
                <a:noFill/>
              </a:ln>
              <a:solidFill>
                <a:prstClr val="black"/>
              </a:solidFill>
              <a:effectLst/>
              <a:uLnTx/>
              <a:uFillTx/>
              <a:latin typeface="Arial"/>
              <a:ea typeface="ＭＳ Ｐゴシック" panose="020B0600070205080204" pitchFamily="50" charset="-128"/>
              <a:cs typeface="+mn-cs"/>
            </a:endParaRPr>
          </a:p>
        </p:txBody>
      </p:sp>
      <p:graphicFrame>
        <p:nvGraphicFramePr>
          <p:cNvPr id="6" name="表 5"/>
          <p:cNvGraphicFramePr>
            <a:graphicFrameLocks noGrp="1"/>
          </p:cNvGraphicFramePr>
          <p:nvPr>
            <p:extLst>
              <p:ext uri="{D42A27DB-BD31-4B8C-83A1-F6EECF244321}">
                <p14:modId xmlns:p14="http://schemas.microsoft.com/office/powerpoint/2010/main" val="2196595192"/>
              </p:ext>
            </p:extLst>
          </p:nvPr>
        </p:nvGraphicFramePr>
        <p:xfrm>
          <a:off x="467775" y="1611013"/>
          <a:ext cx="4031697" cy="3895660"/>
        </p:xfrm>
        <a:graphic>
          <a:graphicData uri="http://schemas.openxmlformats.org/drawingml/2006/table">
            <a:tbl>
              <a:tblPr>
                <a:tableStyleId>{5C22544A-7EE6-4342-B048-85BDC9FD1C3A}</a:tableStyleId>
              </a:tblPr>
              <a:tblGrid>
                <a:gridCol w="4031697">
                  <a:extLst>
                    <a:ext uri="{9D8B030D-6E8A-4147-A177-3AD203B41FA5}">
                      <a16:colId xmlns:a16="http://schemas.microsoft.com/office/drawing/2014/main" val="20000"/>
                    </a:ext>
                  </a:extLst>
                </a:gridCol>
              </a:tblGrid>
              <a:tr h="374741">
                <a:tc>
                  <a:txBody>
                    <a:bodyPr/>
                    <a:lstStyle/>
                    <a:p>
                      <a:pPr algn="l" rtl="0" fontAlgn="ctr"/>
                      <a:r>
                        <a:rPr lang="ja-JP" altLang="en-US" sz="1800" u="none" strike="noStrike" dirty="0">
                          <a:effectLst/>
                          <a:latin typeface="+mn-ea"/>
                          <a:ea typeface="+mn-ea"/>
                        </a:rPr>
                        <a:t>ライソゾーム病</a:t>
                      </a:r>
                      <a:endParaRPr lang="ja-JP" altLang="en-US" sz="1800" b="0" i="0" u="none" strike="noStrike" dirty="0">
                        <a:solidFill>
                          <a:srgbClr val="000000"/>
                        </a:solidFill>
                        <a:effectLst/>
                        <a:latin typeface="+mn-ea"/>
                        <a:ea typeface="+mn-ea"/>
                      </a:endParaRPr>
                    </a:p>
                  </a:txBody>
                  <a:tcPr marL="8609" marR="8609" marT="7836" marB="0" anchor="ctr"/>
                </a:tc>
                <a:extLst>
                  <a:ext uri="{0D108BD9-81ED-4DB2-BD59-A6C34878D82A}">
                    <a16:rowId xmlns:a16="http://schemas.microsoft.com/office/drawing/2014/main" val="10000"/>
                  </a:ext>
                </a:extLst>
              </a:tr>
              <a:tr h="374741">
                <a:tc>
                  <a:txBody>
                    <a:bodyPr/>
                    <a:lstStyle/>
                    <a:p>
                      <a:pPr algn="l" rtl="0" fontAlgn="ctr"/>
                      <a:r>
                        <a:rPr lang="ja-JP" altLang="en-US" sz="1800" u="none" strike="noStrike" dirty="0">
                          <a:effectLst/>
                          <a:latin typeface="+mn-ea"/>
                          <a:ea typeface="+mn-ea"/>
                        </a:rPr>
                        <a:t>全身性アミロイドーシス</a:t>
                      </a:r>
                      <a:endParaRPr lang="ja-JP" altLang="en-US" sz="1800" b="0" i="0" u="none" strike="noStrike" dirty="0">
                        <a:solidFill>
                          <a:srgbClr val="000000"/>
                        </a:solidFill>
                        <a:effectLst/>
                        <a:latin typeface="+mn-ea"/>
                        <a:ea typeface="+mn-ea"/>
                      </a:endParaRPr>
                    </a:p>
                  </a:txBody>
                  <a:tcPr marL="8609" marR="8609" marT="7836" marB="0" anchor="ctr"/>
                </a:tc>
                <a:extLst>
                  <a:ext uri="{0D108BD9-81ED-4DB2-BD59-A6C34878D82A}">
                    <a16:rowId xmlns:a16="http://schemas.microsoft.com/office/drawing/2014/main" val="10001"/>
                  </a:ext>
                </a:extLst>
              </a:tr>
              <a:tr h="374741">
                <a:tc>
                  <a:txBody>
                    <a:bodyPr/>
                    <a:lstStyle/>
                    <a:p>
                      <a:pPr algn="l" rtl="0" fontAlgn="ctr"/>
                      <a:r>
                        <a:rPr lang="zh-TW" altLang="en-US" sz="1800" u="none" strike="noStrike" dirty="0">
                          <a:effectLst/>
                          <a:latin typeface="ＭＳ Ｐゴシック" panose="020B0600070205080204" pitchFamily="50" charset="-128"/>
                          <a:ea typeface="ＭＳ Ｐゴシック" panose="020B0600070205080204" pitchFamily="50" charset="-128"/>
                        </a:rPr>
                        <a:t>顕微鏡的多発血管炎</a:t>
                      </a:r>
                      <a:endParaRPr lang="zh-TW"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609" marR="8609" marT="7836" marB="0" anchor="ctr"/>
                </a:tc>
                <a:extLst>
                  <a:ext uri="{0D108BD9-81ED-4DB2-BD59-A6C34878D82A}">
                    <a16:rowId xmlns:a16="http://schemas.microsoft.com/office/drawing/2014/main" val="10002"/>
                  </a:ext>
                </a:extLst>
              </a:tr>
              <a:tr h="374741">
                <a:tc>
                  <a:txBody>
                    <a:bodyPr/>
                    <a:lstStyle/>
                    <a:p>
                      <a:pPr algn="l" rtl="0" fontAlgn="ctr"/>
                      <a:r>
                        <a:rPr lang="zh-TW" altLang="en-US" sz="1800" u="none" strike="noStrike" dirty="0">
                          <a:effectLst/>
                          <a:latin typeface="ＭＳ Ｐゴシック" panose="020B0600070205080204" pitchFamily="50" charset="-128"/>
                          <a:ea typeface="ＭＳ Ｐゴシック" panose="020B0600070205080204" pitchFamily="50" charset="-128"/>
                        </a:rPr>
                        <a:t>多発血管炎性肉芽腫症</a:t>
                      </a:r>
                      <a:endParaRPr lang="zh-TW"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609" marR="8609" marT="7836" marB="0" anchor="ctr"/>
                </a:tc>
                <a:extLst>
                  <a:ext uri="{0D108BD9-81ED-4DB2-BD59-A6C34878D82A}">
                    <a16:rowId xmlns:a16="http://schemas.microsoft.com/office/drawing/2014/main" val="10003"/>
                  </a:ext>
                </a:extLst>
              </a:tr>
              <a:tr h="434665">
                <a:tc>
                  <a:txBody>
                    <a:bodyPr/>
                    <a:lstStyle/>
                    <a:p>
                      <a:pPr algn="l" rtl="0" fontAlgn="ctr"/>
                      <a:r>
                        <a:rPr lang="zh-TW" altLang="en-US" sz="1800" u="none" strike="noStrike" dirty="0">
                          <a:effectLst/>
                          <a:latin typeface="ＭＳ Ｐゴシック" panose="020B0600070205080204" pitchFamily="50" charset="-128"/>
                          <a:ea typeface="ＭＳ Ｐゴシック" panose="020B0600070205080204" pitchFamily="50" charset="-128"/>
                        </a:rPr>
                        <a:t>好酸球性多発血管炎性肉芽腫症</a:t>
                      </a:r>
                      <a:endParaRPr lang="zh-TW"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609" marR="8609" marT="7836" marB="0" anchor="ctr"/>
                </a:tc>
                <a:extLst>
                  <a:ext uri="{0D108BD9-81ED-4DB2-BD59-A6C34878D82A}">
                    <a16:rowId xmlns:a16="http://schemas.microsoft.com/office/drawing/2014/main" val="10004"/>
                  </a:ext>
                </a:extLst>
              </a:tr>
              <a:tr h="374741">
                <a:tc>
                  <a:txBody>
                    <a:bodyPr/>
                    <a:lstStyle/>
                    <a:p>
                      <a:pPr algn="l" rtl="0" fontAlgn="ctr"/>
                      <a:r>
                        <a:rPr lang="ja-JP" altLang="en-US" sz="1800" u="none" strike="noStrike" dirty="0">
                          <a:effectLst/>
                          <a:latin typeface="+mn-ea"/>
                          <a:ea typeface="+mn-ea"/>
                        </a:rPr>
                        <a:t>全身性エリテマトーデス</a:t>
                      </a:r>
                      <a:endParaRPr lang="ja-JP" altLang="en-US" sz="1800" b="0" i="0" u="none" strike="noStrike" dirty="0">
                        <a:solidFill>
                          <a:srgbClr val="000000"/>
                        </a:solidFill>
                        <a:effectLst/>
                        <a:latin typeface="+mn-ea"/>
                        <a:ea typeface="+mn-ea"/>
                      </a:endParaRPr>
                    </a:p>
                  </a:txBody>
                  <a:tcPr marL="8609" marR="8609" marT="7836" marB="0" anchor="ctr"/>
                </a:tc>
                <a:extLst>
                  <a:ext uri="{0D108BD9-81ED-4DB2-BD59-A6C34878D82A}">
                    <a16:rowId xmlns:a16="http://schemas.microsoft.com/office/drawing/2014/main" val="10005"/>
                  </a:ext>
                </a:extLst>
              </a:tr>
              <a:tr h="374741">
                <a:tc>
                  <a:txBody>
                    <a:bodyPr/>
                    <a:lstStyle/>
                    <a:p>
                      <a:pPr algn="l" rtl="0" fontAlgn="ctr"/>
                      <a:r>
                        <a:rPr lang="ja-JP" altLang="en-US" sz="180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en-US" sz="1800" u="none" strike="noStrike" dirty="0">
                          <a:solidFill>
                            <a:schemeClr val="tx1"/>
                          </a:solidFill>
                          <a:effectLst/>
                          <a:latin typeface="ＭＳ Ｐゴシック" panose="020B0600070205080204" pitchFamily="50" charset="-128"/>
                          <a:ea typeface="ＭＳ Ｐゴシック" panose="020B0600070205080204" pitchFamily="50" charset="-128"/>
                        </a:rPr>
                        <a:t>Ig</a:t>
                      </a:r>
                      <a:r>
                        <a:rPr lang="en-US" altLang="ja-JP" sz="1800" u="none" strike="noStrike" dirty="0">
                          <a:solidFill>
                            <a:schemeClr val="tx1"/>
                          </a:solidFill>
                          <a:effectLst/>
                          <a:latin typeface="ＭＳ Ｐゴシック" panose="020B0600070205080204" pitchFamily="50" charset="-128"/>
                          <a:ea typeface="ＭＳ Ｐゴシック" panose="020B0600070205080204" pitchFamily="50" charset="-128"/>
                        </a:rPr>
                        <a:t>A</a:t>
                      </a:r>
                      <a:r>
                        <a:rPr lang="ja-JP" altLang="en-US" sz="1800" u="none" strike="noStrike" dirty="0">
                          <a:solidFill>
                            <a:schemeClr val="tx1"/>
                          </a:solidFill>
                          <a:effectLst/>
                          <a:latin typeface="ＭＳ Ｐゴシック" panose="020B0600070205080204" pitchFamily="50" charset="-128"/>
                          <a:ea typeface="ＭＳ Ｐゴシック" panose="020B0600070205080204" pitchFamily="50" charset="-128"/>
                        </a:rPr>
                        <a:t>腎症</a:t>
                      </a:r>
                      <a:endParaRPr lang="ja-JP" altLang="en-US" sz="18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8609" marR="8609" marT="7836" marB="0" anchor="ctr"/>
                </a:tc>
                <a:extLst>
                  <a:ext uri="{0D108BD9-81ED-4DB2-BD59-A6C34878D82A}">
                    <a16:rowId xmlns:a16="http://schemas.microsoft.com/office/drawing/2014/main" val="10006"/>
                  </a:ext>
                </a:extLst>
              </a:tr>
              <a:tr h="374741">
                <a:tc>
                  <a:txBody>
                    <a:bodyPr/>
                    <a:lstStyle/>
                    <a:p>
                      <a:pPr algn="l" rtl="0" fontAlgn="ctr"/>
                      <a:r>
                        <a:rPr lang="ja-JP" altLang="en-US" sz="180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zh-TW" altLang="en-US" sz="1800" u="none" strike="noStrike" dirty="0">
                          <a:solidFill>
                            <a:schemeClr val="tx1"/>
                          </a:solidFill>
                          <a:effectLst/>
                          <a:latin typeface="ＭＳ Ｐゴシック" panose="020B0600070205080204" pitchFamily="50" charset="-128"/>
                          <a:ea typeface="ＭＳ Ｐゴシック" panose="020B0600070205080204" pitchFamily="50" charset="-128"/>
                        </a:rPr>
                        <a:t>多発性嚢胞腎</a:t>
                      </a:r>
                      <a:endParaRPr lang="zh-TW" altLang="en-US" sz="18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8609" marR="8609" marT="7836" marB="0" anchor="ctr"/>
                </a:tc>
                <a:extLst>
                  <a:ext uri="{0D108BD9-81ED-4DB2-BD59-A6C34878D82A}">
                    <a16:rowId xmlns:a16="http://schemas.microsoft.com/office/drawing/2014/main" val="10007"/>
                  </a:ext>
                </a:extLst>
              </a:tr>
              <a:tr h="463067">
                <a:tc>
                  <a:txBody>
                    <a:bodyPr/>
                    <a:lstStyle/>
                    <a:p>
                      <a:pPr algn="l" rtl="0" fontAlgn="ctr"/>
                      <a:r>
                        <a:rPr lang="ja-JP" altLang="en-US" sz="1800" u="none" strike="noStrike" dirty="0">
                          <a:effectLst/>
                          <a:latin typeface="ＭＳ Ｐゴシック" panose="020B0600070205080204" pitchFamily="50" charset="-128"/>
                          <a:ea typeface="ＭＳ Ｐゴシック" panose="020B0600070205080204" pitchFamily="50" charset="-128"/>
                        </a:rPr>
                        <a:t>非典型溶血性尿毒症症候群</a:t>
                      </a: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609" marR="8609" marT="7836" marB="0" anchor="ctr"/>
                </a:tc>
                <a:extLst>
                  <a:ext uri="{0D108BD9-81ED-4DB2-BD59-A6C34878D82A}">
                    <a16:rowId xmlns:a16="http://schemas.microsoft.com/office/drawing/2014/main" val="10008"/>
                  </a:ext>
                </a:extLst>
              </a:tr>
              <a:tr h="374741">
                <a:tc>
                  <a:txBody>
                    <a:bodyPr/>
                    <a:lstStyle/>
                    <a:p>
                      <a:pPr algn="l" rtl="0" fontAlgn="ctr"/>
                      <a:r>
                        <a:rPr lang="ja-JP" altLang="en-US" sz="1800" u="none" strike="noStrike" dirty="0">
                          <a:effectLst/>
                          <a:latin typeface="+mn-ea"/>
                          <a:ea typeface="+mn-ea"/>
                        </a:rPr>
                        <a:t>アルポート症候群</a:t>
                      </a:r>
                      <a:endParaRPr lang="ja-JP" altLang="en-US" sz="1800" b="0" i="0" u="none" strike="noStrike" dirty="0">
                        <a:solidFill>
                          <a:srgbClr val="000000"/>
                        </a:solidFill>
                        <a:effectLst/>
                        <a:latin typeface="+mn-ea"/>
                        <a:ea typeface="+mn-ea"/>
                      </a:endParaRPr>
                    </a:p>
                  </a:txBody>
                  <a:tcPr marL="8609" marR="8609" marT="7836" marB="0" anchor="ctr"/>
                </a:tc>
                <a:extLst>
                  <a:ext uri="{0D108BD9-81ED-4DB2-BD59-A6C34878D82A}">
                    <a16:rowId xmlns:a16="http://schemas.microsoft.com/office/drawing/2014/main" val="10009"/>
                  </a:ext>
                </a:extLst>
              </a:tr>
            </a:tbl>
          </a:graphicData>
        </a:graphic>
      </p:graphicFrame>
      <p:graphicFrame>
        <p:nvGraphicFramePr>
          <p:cNvPr id="9" name="表 8"/>
          <p:cNvGraphicFramePr>
            <a:graphicFrameLocks noGrp="1"/>
          </p:cNvGraphicFramePr>
          <p:nvPr>
            <p:extLst>
              <p:ext uri="{D42A27DB-BD31-4B8C-83A1-F6EECF244321}">
                <p14:modId xmlns:p14="http://schemas.microsoft.com/office/powerpoint/2010/main" val="4021740583"/>
              </p:ext>
            </p:extLst>
          </p:nvPr>
        </p:nvGraphicFramePr>
        <p:xfrm>
          <a:off x="4665193" y="1601158"/>
          <a:ext cx="4011032" cy="3905518"/>
        </p:xfrm>
        <a:graphic>
          <a:graphicData uri="http://schemas.openxmlformats.org/drawingml/2006/table">
            <a:tbl>
              <a:tblPr>
                <a:tableStyleId>{5C22544A-7EE6-4342-B048-85BDC9FD1C3A}</a:tableStyleId>
              </a:tblPr>
              <a:tblGrid>
                <a:gridCol w="4011032">
                  <a:extLst>
                    <a:ext uri="{9D8B030D-6E8A-4147-A177-3AD203B41FA5}">
                      <a16:colId xmlns:a16="http://schemas.microsoft.com/office/drawing/2014/main" val="20000"/>
                    </a:ext>
                  </a:extLst>
                </a:gridCol>
              </a:tblGrid>
              <a:tr h="382001">
                <a:tc>
                  <a:txBody>
                    <a:bodyPr/>
                    <a:lstStyle/>
                    <a:p>
                      <a:pPr algn="l" rtl="0" fontAlgn="ctr"/>
                      <a:r>
                        <a:rPr lang="ja-JP" altLang="en-US" sz="1800" u="none" strike="noStrike" dirty="0">
                          <a:effectLst/>
                          <a:latin typeface="ＭＳ Ｐゴシック" panose="020B0600070205080204" pitchFamily="50" charset="-128"/>
                          <a:ea typeface="ＭＳ Ｐゴシック" panose="020B0600070205080204" pitchFamily="50" charset="-128"/>
                        </a:rPr>
                        <a:t>ギャロウェイ・モワト症候群</a:t>
                      </a: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609" marR="8609" marT="7836" marB="0" anchor="ctr"/>
                </a:tc>
                <a:extLst>
                  <a:ext uri="{0D108BD9-81ED-4DB2-BD59-A6C34878D82A}">
                    <a16:rowId xmlns:a16="http://schemas.microsoft.com/office/drawing/2014/main" val="10000"/>
                  </a:ext>
                </a:extLst>
              </a:tr>
              <a:tr h="382001">
                <a:tc>
                  <a:txBody>
                    <a:bodyPr/>
                    <a:lstStyle/>
                    <a:p>
                      <a:pPr algn="l" rtl="0" fontAlgn="ctr"/>
                      <a:r>
                        <a:rPr lang="ja-JP" altLang="en-US" sz="180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zh-TW" altLang="en-US" sz="1800" u="none" strike="noStrike" dirty="0">
                          <a:solidFill>
                            <a:schemeClr val="tx1"/>
                          </a:solidFill>
                          <a:effectLst/>
                          <a:latin typeface="ＭＳ Ｐゴシック" panose="020B0600070205080204" pitchFamily="50" charset="-128"/>
                          <a:ea typeface="ＭＳ Ｐゴシック" panose="020B0600070205080204" pitchFamily="50" charset="-128"/>
                        </a:rPr>
                        <a:t>急速進行性糸球体腎炎</a:t>
                      </a:r>
                      <a:endParaRPr lang="zh-TW" altLang="en-US" sz="18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8609" marR="8609" marT="7836" marB="0" anchor="ctr"/>
                </a:tc>
                <a:extLst>
                  <a:ext uri="{0D108BD9-81ED-4DB2-BD59-A6C34878D82A}">
                    <a16:rowId xmlns:a16="http://schemas.microsoft.com/office/drawing/2014/main" val="10001"/>
                  </a:ext>
                </a:extLst>
              </a:tr>
              <a:tr h="382001">
                <a:tc>
                  <a:txBody>
                    <a:bodyPr/>
                    <a:lstStyle/>
                    <a:p>
                      <a:pPr algn="l" rtl="0" fontAlgn="ctr"/>
                      <a:r>
                        <a:rPr lang="ja-JP" altLang="en-US" sz="180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zh-TW" altLang="en-US" sz="1800" u="none" strike="noStrike" dirty="0">
                          <a:solidFill>
                            <a:schemeClr val="tx1"/>
                          </a:solidFill>
                          <a:effectLst/>
                          <a:latin typeface="ＭＳ Ｐゴシック" panose="020B0600070205080204" pitchFamily="50" charset="-128"/>
                          <a:ea typeface="ＭＳ Ｐゴシック" panose="020B0600070205080204" pitchFamily="50" charset="-128"/>
                        </a:rPr>
                        <a:t>抗糸球体基底膜腎炎</a:t>
                      </a:r>
                      <a:endParaRPr lang="zh-TW" altLang="en-US" sz="18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8609" marR="8609" marT="7836" marB="0" anchor="ctr"/>
                </a:tc>
                <a:extLst>
                  <a:ext uri="{0D108BD9-81ED-4DB2-BD59-A6C34878D82A}">
                    <a16:rowId xmlns:a16="http://schemas.microsoft.com/office/drawing/2014/main" val="10002"/>
                  </a:ext>
                </a:extLst>
              </a:tr>
              <a:tr h="382001">
                <a:tc>
                  <a:txBody>
                    <a:bodyPr/>
                    <a:lstStyle/>
                    <a:p>
                      <a:pPr algn="l" rtl="0" fontAlgn="ctr"/>
                      <a:r>
                        <a:rPr lang="ja-JP" altLang="en-US" sz="1800" u="none" strike="noStrike" dirty="0">
                          <a:solidFill>
                            <a:schemeClr val="tx1"/>
                          </a:solidFill>
                          <a:effectLst/>
                          <a:latin typeface="ＭＳ Ｐゴシック" panose="020B0600070205080204" pitchFamily="50" charset="-128"/>
                          <a:ea typeface="ＭＳ Ｐゴシック" panose="020B0600070205080204" pitchFamily="50" charset="-128"/>
                        </a:rPr>
                        <a:t>★一次性ネフローゼ症候群</a:t>
                      </a:r>
                      <a:endParaRPr lang="ja-JP" altLang="en-US" sz="18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8609" marR="8609" marT="7836" marB="0" anchor="ctr"/>
                </a:tc>
                <a:extLst>
                  <a:ext uri="{0D108BD9-81ED-4DB2-BD59-A6C34878D82A}">
                    <a16:rowId xmlns:a16="http://schemas.microsoft.com/office/drawing/2014/main" val="10003"/>
                  </a:ext>
                </a:extLst>
              </a:tr>
              <a:tr h="448592">
                <a:tc>
                  <a:txBody>
                    <a:bodyPr/>
                    <a:lstStyle/>
                    <a:p>
                      <a:pPr algn="l" rtl="0" fontAlgn="ctr"/>
                      <a:r>
                        <a:rPr lang="ja-JP" altLang="en-US" sz="180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zh-TW" altLang="en-US" sz="1800" u="none" strike="noStrike" dirty="0">
                          <a:solidFill>
                            <a:schemeClr val="tx1"/>
                          </a:solidFill>
                          <a:effectLst/>
                          <a:latin typeface="ＭＳ Ｐゴシック" panose="020B0600070205080204" pitchFamily="50" charset="-128"/>
                          <a:ea typeface="ＭＳ Ｐゴシック" panose="020B0600070205080204" pitchFamily="50" charset="-128"/>
                        </a:rPr>
                        <a:t>一次性膜性増殖性糸球体腎炎</a:t>
                      </a:r>
                      <a:endParaRPr lang="zh-TW" altLang="en-US" sz="18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8609" marR="8609" marT="7836" marB="0" anchor="ctr"/>
                </a:tc>
                <a:extLst>
                  <a:ext uri="{0D108BD9-81ED-4DB2-BD59-A6C34878D82A}">
                    <a16:rowId xmlns:a16="http://schemas.microsoft.com/office/drawing/2014/main" val="10004"/>
                  </a:ext>
                </a:extLst>
              </a:tr>
              <a:tr h="382001">
                <a:tc>
                  <a:txBody>
                    <a:bodyPr/>
                    <a:lstStyle/>
                    <a:p>
                      <a:pPr algn="l" rtl="0" fontAlgn="ctr"/>
                      <a:r>
                        <a:rPr lang="ja-JP" altLang="en-US" sz="180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zh-TW" altLang="en-US" sz="1800" u="none" strike="noStrike" dirty="0">
                          <a:solidFill>
                            <a:schemeClr val="tx1"/>
                          </a:solidFill>
                          <a:effectLst/>
                          <a:latin typeface="ＭＳ Ｐゴシック" panose="020B0600070205080204" pitchFamily="50" charset="-128"/>
                          <a:ea typeface="ＭＳ Ｐゴシック" panose="020B0600070205080204" pitchFamily="50" charset="-128"/>
                        </a:rPr>
                        <a:t>紫斑病性腎炎</a:t>
                      </a:r>
                      <a:endParaRPr lang="zh-TW" altLang="en-US" sz="18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8609" marR="8609" marT="7836" marB="0" anchor="ctr"/>
                </a:tc>
                <a:extLst>
                  <a:ext uri="{0D108BD9-81ED-4DB2-BD59-A6C34878D82A}">
                    <a16:rowId xmlns:a16="http://schemas.microsoft.com/office/drawing/2014/main" val="10005"/>
                  </a:ext>
                </a:extLst>
              </a:tr>
              <a:tr h="382001">
                <a:tc>
                  <a:txBody>
                    <a:bodyPr/>
                    <a:lstStyle/>
                    <a:p>
                      <a:pPr algn="l" rtl="0" fontAlgn="ctr"/>
                      <a:r>
                        <a:rPr lang="ja-JP" altLang="en-US" sz="1800" u="none" strike="noStrike" dirty="0">
                          <a:effectLst/>
                          <a:latin typeface="ＭＳ Ｐゴシック" panose="020B0600070205080204" pitchFamily="50" charset="-128"/>
                          <a:ea typeface="ＭＳ Ｐゴシック" panose="020B0600070205080204" pitchFamily="50" charset="-128"/>
                        </a:rPr>
                        <a:t>アラジール症候群</a:t>
                      </a: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609" marR="8609" marT="7836" marB="0" anchor="ctr"/>
                </a:tc>
                <a:extLst>
                  <a:ext uri="{0D108BD9-81ED-4DB2-BD59-A6C34878D82A}">
                    <a16:rowId xmlns:a16="http://schemas.microsoft.com/office/drawing/2014/main" val="10006"/>
                  </a:ext>
                </a:extLst>
              </a:tr>
              <a:tr h="382001">
                <a:tc>
                  <a:txBody>
                    <a:bodyPr/>
                    <a:lstStyle/>
                    <a:p>
                      <a:pPr algn="l" rtl="0" fontAlgn="ctr"/>
                      <a:r>
                        <a:rPr lang="en-US" altLang="ja-JP" sz="1800" u="none" strike="noStrike" dirty="0">
                          <a:effectLst/>
                          <a:latin typeface="ＭＳ Ｐゴシック" panose="020B0600070205080204" pitchFamily="50" charset="-128"/>
                          <a:ea typeface="ＭＳ Ｐゴシック" panose="020B0600070205080204" pitchFamily="50" charset="-128"/>
                        </a:rPr>
                        <a:t>IgG</a:t>
                      </a:r>
                      <a:r>
                        <a:rPr lang="zh-TW" altLang="en-US" sz="1800" u="none" strike="noStrike" dirty="0">
                          <a:effectLst/>
                          <a:latin typeface="ＭＳ Ｐゴシック" panose="020B0600070205080204" pitchFamily="50" charset="-128"/>
                          <a:ea typeface="ＭＳ Ｐゴシック" panose="020B0600070205080204" pitchFamily="50" charset="-128"/>
                        </a:rPr>
                        <a:t>４関連疾患</a:t>
                      </a:r>
                      <a:endParaRPr lang="zh-TW"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609" marR="8609" marT="7836" marB="0" anchor="ctr"/>
                </a:tc>
                <a:extLst>
                  <a:ext uri="{0D108BD9-81ED-4DB2-BD59-A6C34878D82A}">
                    <a16:rowId xmlns:a16="http://schemas.microsoft.com/office/drawing/2014/main" val="10007"/>
                  </a:ext>
                </a:extLst>
              </a:tr>
              <a:tr h="782919">
                <a:tc>
                  <a:txBody>
                    <a:bodyPr/>
                    <a:lstStyle/>
                    <a:p>
                      <a:pPr algn="l" fontAlgn="ctr"/>
                      <a:r>
                        <a:rPr lang="ja-JP" altLang="en-US" sz="1800" u="none" strike="noStrike" dirty="0">
                          <a:effectLst/>
                          <a:latin typeface="ＭＳ Ｐゴシック" panose="020B0600070205080204" pitchFamily="50" charset="-128"/>
                          <a:ea typeface="ＭＳ Ｐゴシック" panose="020B0600070205080204" pitchFamily="50" charset="-128"/>
                        </a:rPr>
                        <a:t>爪膝蓋骨症候群（ネイルパテラ症候群）</a:t>
                      </a:r>
                      <a:r>
                        <a:rPr lang="en-US" altLang="ja-JP" sz="1800" u="none" strike="noStrike" dirty="0">
                          <a:effectLst/>
                          <a:latin typeface="ＭＳ Ｐゴシック" panose="020B0600070205080204" pitchFamily="50" charset="-128"/>
                          <a:ea typeface="ＭＳ Ｐゴシック" panose="020B0600070205080204" pitchFamily="50" charset="-128"/>
                        </a:rPr>
                        <a:t>/LMX1B</a:t>
                      </a:r>
                      <a:r>
                        <a:rPr lang="ja-JP" altLang="en-US" sz="1800" u="none" strike="noStrike" dirty="0">
                          <a:effectLst/>
                          <a:latin typeface="ＭＳ Ｐゴシック" panose="020B0600070205080204" pitchFamily="50" charset="-128"/>
                          <a:ea typeface="ＭＳ Ｐゴシック" panose="020B0600070205080204" pitchFamily="50" charset="-128"/>
                        </a:rPr>
                        <a:t>関連腎症</a:t>
                      </a: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609" marR="8609" marT="7836" marB="0" anchor="ctr"/>
                </a:tc>
                <a:extLst>
                  <a:ext uri="{0D108BD9-81ED-4DB2-BD59-A6C34878D82A}">
                    <a16:rowId xmlns:a16="http://schemas.microsoft.com/office/drawing/2014/main" val="10008"/>
                  </a:ext>
                </a:extLst>
              </a:tr>
            </a:tbl>
          </a:graphicData>
        </a:graphic>
      </p:graphicFrame>
      <p:sp>
        <p:nvSpPr>
          <p:cNvPr id="10" name="正方形/長方形 9"/>
          <p:cNvSpPr/>
          <p:nvPr/>
        </p:nvSpPr>
        <p:spPr>
          <a:xfrm>
            <a:off x="439443" y="1107981"/>
            <a:ext cx="8441893" cy="31636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56"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★は、「難治性腎疾患に関する調査研究班、研究代表：</a:t>
            </a:r>
            <a:r>
              <a:rPr kumimoji="1" lang="ja-JP" altLang="ja-JP" sz="1456" b="0" i="0" u="none" strike="noStrike" kern="1200" cap="none" spc="0" normalizeH="0" baseline="0" noProof="0" dirty="0">
                <a:ln>
                  <a:noFill/>
                </a:ln>
                <a:solidFill>
                  <a:prstClr val="black"/>
                </a:solidFill>
                <a:effectLst/>
                <a:uLnTx/>
                <a:uFillTx/>
                <a:latin typeface="Arial"/>
                <a:ea typeface="ＭＳ Ｐゴシック" panose="020B0600070205080204" pitchFamily="50" charset="-128"/>
                <a:cs typeface="+mn-cs"/>
              </a:rPr>
              <a:t>成田一衛</a:t>
            </a:r>
            <a:r>
              <a:rPr kumimoji="1" lang="ja-JP" altLang="en-US" sz="1456"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先生（新潟大学）」の対象疾病</a:t>
            </a:r>
            <a:endParaRPr kumimoji="1" lang="ja-JP" altLang="en-US" sz="1456" b="0" i="0" u="none" strike="noStrike" kern="1200" cap="none" spc="0" normalizeH="0" baseline="0" noProof="0" dirty="0">
              <a:ln>
                <a:noFill/>
              </a:ln>
              <a:solidFill>
                <a:prstClr val="black"/>
              </a:solidFill>
              <a:effectLst/>
              <a:uLnTx/>
              <a:uFillTx/>
              <a:latin typeface="Arial"/>
              <a:ea typeface="ＭＳ Ｐゴシック" panose="020B0600070205080204" pitchFamily="50" charset="-128"/>
              <a:cs typeface="+mn-cs"/>
            </a:endParaRPr>
          </a:p>
        </p:txBody>
      </p:sp>
      <p:sp>
        <p:nvSpPr>
          <p:cNvPr id="7" name="テキスト ボックス 6">
            <a:extLst>
              <a:ext uri="{FF2B5EF4-FFF2-40B4-BE49-F238E27FC236}">
                <a16:creationId xmlns:a16="http://schemas.microsoft.com/office/drawing/2014/main" id="{B8FAEEA7-AD38-4177-8122-50FC3EA460EF}"/>
              </a:ext>
            </a:extLst>
          </p:cNvPr>
          <p:cNvSpPr txBox="1"/>
          <p:nvPr/>
        </p:nvSpPr>
        <p:spPr>
          <a:xfrm>
            <a:off x="275218" y="38139"/>
            <a:ext cx="8830682" cy="369332"/>
          </a:xfrm>
          <a:prstGeom prst="rect">
            <a:avLst/>
          </a:prstGeom>
          <a:noFill/>
        </p:spPr>
        <p:txBody>
          <a:bodyPr wrap="square" rtlCol="0">
            <a:spAutoFit/>
          </a:bodyPr>
          <a:lstStyle/>
          <a:p>
            <a:pPr lvl="0">
              <a:defRPr/>
            </a:pPr>
            <a:r>
              <a:rPr lang="ja-JP" altLang="en-US" dirty="0">
                <a:solidFill>
                  <a:srgbClr val="FFFFFF"/>
                </a:solidFill>
                <a:latin typeface="+mn-ea"/>
              </a:rPr>
              <a:t>　</a:t>
            </a:r>
            <a:r>
              <a:rPr lang="ja-JP" altLang="en-US" b="1" dirty="0">
                <a:solidFill>
                  <a:srgbClr val="FFFFFF"/>
                </a:solidFill>
                <a:latin typeface="+mn-ea"/>
              </a:rPr>
              <a:t>日本腎臓学会関連の指定難病　　</a:t>
            </a:r>
            <a:r>
              <a:rPr lang="en-US" altLang="ja-JP" b="1" dirty="0">
                <a:solidFill>
                  <a:srgbClr val="FFFFFF"/>
                </a:solidFill>
                <a:latin typeface="+mn-ea"/>
              </a:rPr>
              <a:t>19</a:t>
            </a:r>
            <a:r>
              <a:rPr lang="ja-JP" altLang="en-US" b="1" dirty="0">
                <a:solidFill>
                  <a:srgbClr val="FFFFFF"/>
                </a:solidFill>
                <a:latin typeface="+mn-ea"/>
              </a:rPr>
              <a:t>疾病（全</a:t>
            </a:r>
            <a:r>
              <a:rPr lang="en-US" altLang="ja-JP" b="1" dirty="0">
                <a:solidFill>
                  <a:srgbClr val="FFFFFF"/>
                </a:solidFill>
                <a:latin typeface="+mn-ea"/>
              </a:rPr>
              <a:t>331</a:t>
            </a:r>
            <a:r>
              <a:rPr lang="ja-JP" altLang="en-US" b="1" dirty="0">
                <a:solidFill>
                  <a:srgbClr val="FFFFFF"/>
                </a:solidFill>
                <a:latin typeface="+mn-ea"/>
              </a:rPr>
              <a:t>疾病）</a:t>
            </a:r>
          </a:p>
        </p:txBody>
      </p:sp>
    </p:spTree>
    <p:extLst>
      <p:ext uri="{BB962C8B-B14F-4D97-AF65-F5344CB8AC3E}">
        <p14:creationId xmlns:p14="http://schemas.microsoft.com/office/powerpoint/2010/main" val="14521521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header_0408.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正方形/長方形 7"/>
          <p:cNvSpPr/>
          <p:nvPr/>
        </p:nvSpPr>
        <p:spPr>
          <a:xfrm>
            <a:off x="195376" y="113978"/>
            <a:ext cx="2499184" cy="358216"/>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ACD86C07-1337-3D4F-AD36-E4D8D5A14BC3}"/>
              </a:ext>
            </a:extLst>
          </p:cNvPr>
          <p:cNvPicPr>
            <a:picLocks noChangeAspect="1"/>
          </p:cNvPicPr>
          <p:nvPr/>
        </p:nvPicPr>
        <p:blipFill>
          <a:blip r:embed="rId3"/>
          <a:stretch>
            <a:fillRect/>
          </a:stretch>
        </p:blipFill>
        <p:spPr>
          <a:xfrm>
            <a:off x="0" y="0"/>
            <a:ext cx="9144000" cy="3527292"/>
          </a:xfrm>
          <a:prstGeom prst="rect">
            <a:avLst/>
          </a:prstGeom>
        </p:spPr>
      </p:pic>
      <p:sp>
        <p:nvSpPr>
          <p:cNvPr id="5" name="テキスト ボックス 4"/>
          <p:cNvSpPr txBox="1"/>
          <p:nvPr/>
        </p:nvSpPr>
        <p:spPr>
          <a:xfrm>
            <a:off x="1401905" y="3136612"/>
            <a:ext cx="6340198" cy="1077218"/>
          </a:xfrm>
          <a:prstGeom prst="rect">
            <a:avLst/>
          </a:prstGeom>
          <a:noFill/>
        </p:spPr>
        <p:txBody>
          <a:bodyPr wrap="none" rtlCol="0">
            <a:spAutoFit/>
          </a:bodyPr>
          <a:lstStyle/>
          <a:p>
            <a:pPr algn="ctr"/>
            <a:r>
              <a:rPr lang="ja-JP" altLang="en-US" sz="3200" dirty="0">
                <a:solidFill>
                  <a:srgbClr val="00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病診連携・コメディカルとの連携</a:t>
            </a:r>
          </a:p>
          <a:p>
            <a:pPr algn="ctr"/>
            <a:r>
              <a:rPr lang="ja-JP" altLang="en-US" sz="3200" dirty="0">
                <a:solidFill>
                  <a:srgbClr val="00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に関するスライド</a:t>
            </a:r>
          </a:p>
        </p:txBody>
      </p:sp>
    </p:spTree>
    <p:extLst>
      <p:ext uri="{BB962C8B-B14F-4D97-AF65-F5344CB8AC3E}">
        <p14:creationId xmlns:p14="http://schemas.microsoft.com/office/powerpoint/2010/main" val="34214613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white ss"/>
          <p:cNvPicPr>
            <a:picLocks noChangeAspect="1" noChangeArrowheads="1"/>
          </p:cNvPicPr>
          <p:nvPr/>
        </p:nvPicPr>
        <p:blipFill>
          <a:blip r:embed="rId3">
            <a:extLst>
              <a:ext uri="{28A0092B-C50C-407E-A947-70E740481C1C}">
                <a14:useLocalDpi xmlns:a14="http://schemas.microsoft.com/office/drawing/2010/main" val="0"/>
              </a:ext>
            </a:extLst>
          </a:blip>
          <a:srcRect t="12480" b="86288"/>
          <a:stretch>
            <a:fillRect/>
          </a:stretch>
        </p:blipFill>
        <p:spPr bwMode="auto">
          <a:xfrm>
            <a:off x="0" y="514350"/>
            <a:ext cx="9144000"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Rectangle 4"/>
          <p:cNvSpPr>
            <a:spLocks noChangeArrowheads="1"/>
          </p:cNvSpPr>
          <p:nvPr/>
        </p:nvSpPr>
        <p:spPr bwMode="auto">
          <a:xfrm>
            <a:off x="1618545" y="1657351"/>
            <a:ext cx="1835855" cy="434975"/>
          </a:xfrm>
          <a:prstGeom prst="rect">
            <a:avLst/>
          </a:prstGeom>
          <a:solidFill>
            <a:srgbClr val="FFFF99"/>
          </a:solidFill>
          <a:ln w="9525">
            <a:solidFill>
              <a:srgbClr val="FF9933"/>
            </a:solidFill>
            <a:miter lim="800000"/>
            <a:headEnd/>
            <a:tailEnd/>
          </a:ln>
        </p:spPr>
        <p:txBody>
          <a:bodyPr wrap="none" anchor="ct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endParaRPr lang="ja-JP" altLang="en-US" sz="1600">
              <a:solidFill>
                <a:srgbClr val="000000"/>
              </a:solidFill>
              <a:latin typeface="+mn-ea"/>
              <a:ea typeface="+mn-ea"/>
            </a:endParaRPr>
          </a:p>
        </p:txBody>
      </p:sp>
      <p:sp>
        <p:nvSpPr>
          <p:cNvPr id="55301" name="Rectangle 5"/>
          <p:cNvSpPr>
            <a:spLocks noChangeArrowheads="1"/>
          </p:cNvSpPr>
          <p:nvPr/>
        </p:nvSpPr>
        <p:spPr bwMode="auto">
          <a:xfrm>
            <a:off x="3457222" y="1647826"/>
            <a:ext cx="1864078" cy="434975"/>
          </a:xfrm>
          <a:prstGeom prst="rect">
            <a:avLst/>
          </a:prstGeom>
          <a:solidFill>
            <a:srgbClr val="FFCC99"/>
          </a:solidFill>
          <a:ln w="9525">
            <a:solidFill>
              <a:srgbClr val="FF5050"/>
            </a:solidFill>
            <a:miter lim="800000"/>
            <a:headEnd/>
            <a:tailEnd/>
          </a:ln>
        </p:spPr>
        <p:txBody>
          <a:bodyPr wrap="none" anchor="ct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endParaRPr lang="ja-JP" altLang="en-US" sz="1600">
              <a:solidFill>
                <a:srgbClr val="000000"/>
              </a:solidFill>
              <a:latin typeface="+mn-ea"/>
              <a:ea typeface="+mn-ea"/>
            </a:endParaRPr>
          </a:p>
        </p:txBody>
      </p:sp>
      <p:sp>
        <p:nvSpPr>
          <p:cNvPr id="55302" name="AutoShape 6"/>
          <p:cNvSpPr>
            <a:spLocks noChangeArrowheads="1"/>
          </p:cNvSpPr>
          <p:nvPr/>
        </p:nvSpPr>
        <p:spPr bwMode="auto">
          <a:xfrm>
            <a:off x="5293079" y="1647826"/>
            <a:ext cx="3647722" cy="434975"/>
          </a:xfrm>
          <a:prstGeom prst="homePlate">
            <a:avLst>
              <a:gd name="adj" fmla="val 40402"/>
            </a:avLst>
          </a:prstGeom>
          <a:gradFill rotWithShape="1">
            <a:gsLst>
              <a:gs pos="0">
                <a:srgbClr val="FF9966"/>
              </a:gs>
              <a:gs pos="100000">
                <a:srgbClr val="FF0000"/>
              </a:gs>
            </a:gsLst>
            <a:lin ang="0" scaled="1"/>
          </a:gradFill>
          <a:ln w="9525">
            <a:solidFill>
              <a:srgbClr val="FF5050"/>
            </a:solidFill>
            <a:miter lim="800000"/>
            <a:headEnd/>
            <a:tailEnd/>
          </a:ln>
        </p:spPr>
        <p:txBody>
          <a:bodyPr wrap="none" anchor="ct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fontAlgn="base">
              <a:spcBef>
                <a:spcPct val="0"/>
              </a:spcBef>
              <a:spcAft>
                <a:spcPct val="0"/>
              </a:spcAft>
              <a:buFontTx/>
              <a:buNone/>
            </a:pPr>
            <a:endParaRPr lang="ja-JP" altLang="ja-JP" sz="1600">
              <a:solidFill>
                <a:srgbClr val="000000"/>
              </a:solidFill>
              <a:latin typeface="+mn-ea"/>
              <a:ea typeface="+mn-ea"/>
            </a:endParaRPr>
          </a:p>
        </p:txBody>
      </p:sp>
      <p:sp>
        <p:nvSpPr>
          <p:cNvPr id="55303" name="AutoShape 7"/>
          <p:cNvSpPr>
            <a:spLocks noChangeArrowheads="1"/>
          </p:cNvSpPr>
          <p:nvPr/>
        </p:nvSpPr>
        <p:spPr bwMode="auto">
          <a:xfrm>
            <a:off x="1624190" y="638175"/>
            <a:ext cx="1825978" cy="584200"/>
          </a:xfrm>
          <a:prstGeom prst="homePlate">
            <a:avLst>
              <a:gd name="adj" fmla="val 44182"/>
            </a:avLst>
          </a:prstGeom>
          <a:solidFill>
            <a:srgbClr val="FFFF99"/>
          </a:solidFill>
          <a:ln w="9525">
            <a:solidFill>
              <a:srgbClr val="FFCC00"/>
            </a:solidFill>
            <a:miter lim="800000"/>
            <a:headEnd/>
            <a:tailEnd/>
          </a:ln>
        </p:spPr>
        <p:txBody>
          <a:bodyPr wrap="none" anchor="ct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endParaRPr lang="ja-JP" altLang="en-US" sz="1600">
              <a:solidFill>
                <a:srgbClr val="000000"/>
              </a:solidFill>
              <a:latin typeface="+mn-ea"/>
              <a:ea typeface="+mn-ea"/>
            </a:endParaRPr>
          </a:p>
        </p:txBody>
      </p:sp>
      <p:sp>
        <p:nvSpPr>
          <p:cNvPr id="55304" name="AutoShape 8"/>
          <p:cNvSpPr>
            <a:spLocks noChangeArrowheads="1"/>
          </p:cNvSpPr>
          <p:nvPr/>
        </p:nvSpPr>
        <p:spPr bwMode="auto">
          <a:xfrm>
            <a:off x="3452990" y="638175"/>
            <a:ext cx="1825978" cy="584200"/>
          </a:xfrm>
          <a:prstGeom prst="homePlate">
            <a:avLst>
              <a:gd name="adj" fmla="val 44182"/>
            </a:avLst>
          </a:prstGeom>
          <a:solidFill>
            <a:srgbClr val="FFCC99"/>
          </a:solidFill>
          <a:ln w="9525">
            <a:solidFill>
              <a:srgbClr val="FF9966"/>
            </a:solidFill>
            <a:miter lim="800000"/>
            <a:headEnd/>
            <a:tailEnd/>
          </a:ln>
        </p:spPr>
        <p:txBody>
          <a:bodyPr wrap="none" anchor="ct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endParaRPr lang="ja-JP" altLang="en-US" sz="1600">
              <a:solidFill>
                <a:srgbClr val="000000"/>
              </a:solidFill>
              <a:latin typeface="+mn-ea"/>
              <a:ea typeface="+mn-ea"/>
            </a:endParaRPr>
          </a:p>
        </p:txBody>
      </p:sp>
      <p:sp>
        <p:nvSpPr>
          <p:cNvPr id="55305" name="AutoShape 9"/>
          <p:cNvSpPr>
            <a:spLocks noChangeArrowheads="1"/>
          </p:cNvSpPr>
          <p:nvPr/>
        </p:nvSpPr>
        <p:spPr bwMode="auto">
          <a:xfrm>
            <a:off x="5293079" y="638175"/>
            <a:ext cx="1825978" cy="584200"/>
          </a:xfrm>
          <a:prstGeom prst="homePlate">
            <a:avLst>
              <a:gd name="adj" fmla="val 44182"/>
            </a:avLst>
          </a:prstGeom>
          <a:solidFill>
            <a:srgbClr val="FF9966"/>
          </a:solidFill>
          <a:ln w="9525">
            <a:solidFill>
              <a:srgbClr val="FF9966"/>
            </a:solidFill>
            <a:miter lim="800000"/>
            <a:headEnd/>
            <a:tailEnd/>
          </a:ln>
        </p:spPr>
        <p:txBody>
          <a:bodyPr wrap="none" anchor="ct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endParaRPr lang="ja-JP" altLang="en-US" sz="1600">
              <a:solidFill>
                <a:srgbClr val="000000"/>
              </a:solidFill>
              <a:latin typeface="+mn-ea"/>
              <a:ea typeface="+mn-ea"/>
            </a:endParaRPr>
          </a:p>
        </p:txBody>
      </p:sp>
      <p:sp>
        <p:nvSpPr>
          <p:cNvPr id="55306" name="AutoShape 10"/>
          <p:cNvSpPr>
            <a:spLocks noChangeArrowheads="1"/>
          </p:cNvSpPr>
          <p:nvPr/>
        </p:nvSpPr>
        <p:spPr bwMode="auto">
          <a:xfrm>
            <a:off x="7138812" y="638175"/>
            <a:ext cx="1825978" cy="584200"/>
          </a:xfrm>
          <a:prstGeom prst="homePlate">
            <a:avLst>
              <a:gd name="adj" fmla="val 44182"/>
            </a:avLst>
          </a:prstGeom>
          <a:solidFill>
            <a:srgbClr val="FF0000"/>
          </a:solidFill>
          <a:ln w="9525">
            <a:solidFill>
              <a:srgbClr val="FF0000"/>
            </a:solidFill>
            <a:miter lim="800000"/>
            <a:headEnd/>
            <a:tailEnd/>
          </a:ln>
        </p:spPr>
        <p:txBody>
          <a:bodyPr wrap="none" anchor="ct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endParaRPr lang="ja-JP" altLang="en-US" sz="1600">
              <a:solidFill>
                <a:srgbClr val="000000"/>
              </a:solidFill>
              <a:latin typeface="+mn-ea"/>
              <a:ea typeface="+mn-ea"/>
            </a:endParaRPr>
          </a:p>
        </p:txBody>
      </p:sp>
      <p:sp>
        <p:nvSpPr>
          <p:cNvPr id="55307" name="Text Box 11"/>
          <p:cNvSpPr txBox="1">
            <a:spLocks noChangeArrowheads="1"/>
          </p:cNvSpPr>
          <p:nvPr/>
        </p:nvSpPr>
        <p:spPr bwMode="auto">
          <a:xfrm>
            <a:off x="1573390" y="587375"/>
            <a:ext cx="1289135" cy="410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lnSpc>
                <a:spcPct val="90000"/>
              </a:lnSpc>
              <a:spcBef>
                <a:spcPct val="0"/>
              </a:spcBef>
              <a:spcAft>
                <a:spcPct val="0"/>
              </a:spcAft>
              <a:buFontTx/>
              <a:buNone/>
            </a:pPr>
            <a:r>
              <a:rPr lang="ja-JP" altLang="en-US" sz="1100">
                <a:solidFill>
                  <a:srgbClr val="000000"/>
                </a:solidFill>
                <a:latin typeface="+mn-ea"/>
                <a:ea typeface="+mn-ea"/>
              </a:rPr>
              <a:t>ハイリスク群</a:t>
            </a:r>
          </a:p>
          <a:p>
            <a:pPr fontAlgn="base">
              <a:lnSpc>
                <a:spcPct val="90000"/>
              </a:lnSpc>
              <a:spcBef>
                <a:spcPct val="0"/>
              </a:spcBef>
              <a:spcAft>
                <a:spcPct val="0"/>
              </a:spcAft>
              <a:buFontTx/>
              <a:buNone/>
            </a:pPr>
            <a:r>
              <a:rPr lang="ja-JP" altLang="en-US" sz="1200">
                <a:solidFill>
                  <a:srgbClr val="000000"/>
                </a:solidFill>
                <a:latin typeface="+mn-ea"/>
                <a:ea typeface="+mn-ea"/>
              </a:rPr>
              <a:t>ｽﾃｰｼﾞ</a:t>
            </a:r>
            <a:r>
              <a:rPr lang="en-US" altLang="ja-JP" sz="1200">
                <a:solidFill>
                  <a:srgbClr val="000000"/>
                </a:solidFill>
                <a:latin typeface="+mn-ea"/>
                <a:ea typeface="+mn-ea"/>
              </a:rPr>
              <a:t>G1A2</a:t>
            </a:r>
            <a:r>
              <a:rPr lang="ja-JP" altLang="en-US" sz="1200">
                <a:solidFill>
                  <a:srgbClr val="000000"/>
                </a:solidFill>
                <a:latin typeface="+mn-ea"/>
                <a:ea typeface="+mn-ea"/>
              </a:rPr>
              <a:t>～</a:t>
            </a:r>
            <a:r>
              <a:rPr lang="en-US" altLang="ja-JP" sz="1200">
                <a:solidFill>
                  <a:srgbClr val="000000"/>
                </a:solidFill>
                <a:latin typeface="+mn-ea"/>
                <a:ea typeface="+mn-ea"/>
              </a:rPr>
              <a:t>A3</a:t>
            </a:r>
            <a:endParaRPr lang="ja-JP" altLang="en-US" sz="1200">
              <a:solidFill>
                <a:srgbClr val="000000"/>
              </a:solidFill>
              <a:latin typeface="+mn-ea"/>
              <a:ea typeface="+mn-ea"/>
            </a:endParaRPr>
          </a:p>
        </p:txBody>
      </p:sp>
      <p:sp>
        <p:nvSpPr>
          <p:cNvPr id="55308" name="Text Box 12"/>
          <p:cNvSpPr txBox="1">
            <a:spLocks noChangeArrowheads="1"/>
          </p:cNvSpPr>
          <p:nvPr/>
        </p:nvSpPr>
        <p:spPr bwMode="auto">
          <a:xfrm>
            <a:off x="3407834" y="638175"/>
            <a:ext cx="15552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ja-JP" altLang="en-US" sz="1400">
                <a:solidFill>
                  <a:srgbClr val="000000"/>
                </a:solidFill>
                <a:latin typeface="+mn-ea"/>
                <a:ea typeface="+mn-ea"/>
              </a:rPr>
              <a:t>ｽﾃｰｼﾞ</a:t>
            </a:r>
            <a:r>
              <a:rPr lang="en-US" altLang="ja-JP" sz="1400">
                <a:solidFill>
                  <a:srgbClr val="000000"/>
                </a:solidFill>
                <a:latin typeface="+mn-ea"/>
                <a:ea typeface="+mn-ea"/>
              </a:rPr>
              <a:t>G3aA1</a:t>
            </a:r>
            <a:r>
              <a:rPr lang="ja-JP" altLang="en-US" sz="1400">
                <a:solidFill>
                  <a:srgbClr val="000000"/>
                </a:solidFill>
                <a:latin typeface="+mn-ea"/>
                <a:ea typeface="+mn-ea"/>
              </a:rPr>
              <a:t>～</a:t>
            </a:r>
            <a:r>
              <a:rPr lang="en-US" altLang="ja-JP" sz="1400">
                <a:solidFill>
                  <a:srgbClr val="000000"/>
                </a:solidFill>
                <a:latin typeface="+mn-ea"/>
                <a:ea typeface="+mn-ea"/>
              </a:rPr>
              <a:t>A3</a:t>
            </a:r>
          </a:p>
          <a:p>
            <a:pPr fontAlgn="base">
              <a:spcBef>
                <a:spcPct val="0"/>
              </a:spcBef>
              <a:spcAft>
                <a:spcPct val="0"/>
              </a:spcAft>
              <a:buFontTx/>
              <a:buNone/>
            </a:pPr>
            <a:r>
              <a:rPr lang="ja-JP" altLang="en-US" sz="1400">
                <a:solidFill>
                  <a:srgbClr val="000000"/>
                </a:solidFill>
                <a:latin typeface="+mn-ea"/>
                <a:ea typeface="+mn-ea"/>
              </a:rPr>
              <a:t>　　　　</a:t>
            </a:r>
            <a:r>
              <a:rPr lang="en-US" altLang="ja-JP" sz="1400">
                <a:solidFill>
                  <a:srgbClr val="000000"/>
                </a:solidFill>
                <a:latin typeface="+mn-ea"/>
                <a:ea typeface="+mn-ea"/>
              </a:rPr>
              <a:t>G3bA1</a:t>
            </a:r>
            <a:r>
              <a:rPr lang="ja-JP" altLang="en-US" sz="1400">
                <a:solidFill>
                  <a:srgbClr val="000000"/>
                </a:solidFill>
                <a:latin typeface="+mn-ea"/>
                <a:ea typeface="+mn-ea"/>
              </a:rPr>
              <a:t>～</a:t>
            </a:r>
            <a:r>
              <a:rPr lang="en-US" altLang="ja-JP" sz="1400">
                <a:solidFill>
                  <a:srgbClr val="000000"/>
                </a:solidFill>
                <a:latin typeface="+mn-ea"/>
                <a:ea typeface="+mn-ea"/>
              </a:rPr>
              <a:t>A3</a:t>
            </a:r>
            <a:endParaRPr lang="ja-JP" altLang="en-US" sz="1400">
              <a:solidFill>
                <a:srgbClr val="000000"/>
              </a:solidFill>
              <a:latin typeface="+mn-ea"/>
              <a:ea typeface="+mn-ea"/>
            </a:endParaRPr>
          </a:p>
        </p:txBody>
      </p:sp>
      <p:sp>
        <p:nvSpPr>
          <p:cNvPr id="55309" name="Text Box 13"/>
          <p:cNvSpPr txBox="1">
            <a:spLocks noChangeArrowheads="1"/>
          </p:cNvSpPr>
          <p:nvPr/>
        </p:nvSpPr>
        <p:spPr bwMode="auto">
          <a:xfrm>
            <a:off x="5225059" y="761820"/>
            <a:ext cx="16385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ja-JP" altLang="en-US" sz="1400" dirty="0">
                <a:solidFill>
                  <a:srgbClr val="000000"/>
                </a:solidFill>
                <a:latin typeface="+mn-ea"/>
                <a:ea typeface="+mn-ea"/>
              </a:rPr>
              <a:t>ステージ</a:t>
            </a:r>
            <a:r>
              <a:rPr lang="en-US" altLang="ja-JP" sz="1400" dirty="0">
                <a:solidFill>
                  <a:srgbClr val="000000"/>
                </a:solidFill>
                <a:latin typeface="+mn-ea"/>
                <a:ea typeface="+mn-ea"/>
              </a:rPr>
              <a:t>G4A1</a:t>
            </a:r>
            <a:r>
              <a:rPr lang="ja-JP" altLang="en-US" sz="1400" dirty="0">
                <a:solidFill>
                  <a:srgbClr val="000000"/>
                </a:solidFill>
                <a:latin typeface="+mn-ea"/>
                <a:ea typeface="+mn-ea"/>
              </a:rPr>
              <a:t>～</a:t>
            </a:r>
            <a:r>
              <a:rPr lang="en-US" altLang="ja-JP" sz="1400" dirty="0">
                <a:solidFill>
                  <a:srgbClr val="000000"/>
                </a:solidFill>
                <a:latin typeface="+mn-ea"/>
                <a:ea typeface="+mn-ea"/>
              </a:rPr>
              <a:t>A3</a:t>
            </a:r>
            <a:endParaRPr lang="ja-JP" altLang="en-US" sz="1400" dirty="0">
              <a:solidFill>
                <a:srgbClr val="000000"/>
              </a:solidFill>
              <a:latin typeface="+mn-ea"/>
              <a:ea typeface="+mn-ea"/>
            </a:endParaRPr>
          </a:p>
        </p:txBody>
      </p:sp>
      <p:sp>
        <p:nvSpPr>
          <p:cNvPr id="55310" name="Text Box 14"/>
          <p:cNvSpPr txBox="1">
            <a:spLocks noChangeArrowheads="1"/>
          </p:cNvSpPr>
          <p:nvPr/>
        </p:nvSpPr>
        <p:spPr bwMode="auto">
          <a:xfrm>
            <a:off x="7067932" y="762084"/>
            <a:ext cx="16385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ja-JP" altLang="en-US" sz="1400" dirty="0">
                <a:solidFill>
                  <a:srgbClr val="FFFFFF"/>
                </a:solidFill>
                <a:latin typeface="+mn-ea"/>
                <a:ea typeface="+mn-ea"/>
              </a:rPr>
              <a:t>ステージ</a:t>
            </a:r>
            <a:r>
              <a:rPr lang="en-US" altLang="ja-JP" sz="1400" dirty="0">
                <a:solidFill>
                  <a:srgbClr val="FFFFFF"/>
                </a:solidFill>
                <a:latin typeface="+mn-ea"/>
                <a:ea typeface="+mn-ea"/>
              </a:rPr>
              <a:t>G5A1</a:t>
            </a:r>
            <a:r>
              <a:rPr lang="ja-JP" altLang="en-US" sz="1400" dirty="0">
                <a:solidFill>
                  <a:srgbClr val="FFFFFF"/>
                </a:solidFill>
                <a:latin typeface="+mn-ea"/>
                <a:ea typeface="+mn-ea"/>
              </a:rPr>
              <a:t>～</a:t>
            </a:r>
            <a:r>
              <a:rPr lang="en-US" altLang="ja-JP" sz="1400" dirty="0">
                <a:solidFill>
                  <a:srgbClr val="FFFFFF"/>
                </a:solidFill>
                <a:latin typeface="+mn-ea"/>
                <a:ea typeface="+mn-ea"/>
              </a:rPr>
              <a:t>A3</a:t>
            </a:r>
            <a:endParaRPr lang="ja-JP" altLang="en-US" sz="1400" dirty="0">
              <a:solidFill>
                <a:srgbClr val="FFFFFF"/>
              </a:solidFill>
              <a:latin typeface="+mn-ea"/>
              <a:ea typeface="+mn-ea"/>
            </a:endParaRPr>
          </a:p>
        </p:txBody>
      </p:sp>
      <p:sp>
        <p:nvSpPr>
          <p:cNvPr id="55311" name="Text Box 15"/>
          <p:cNvSpPr txBox="1">
            <a:spLocks noChangeArrowheads="1"/>
          </p:cNvSpPr>
          <p:nvPr/>
        </p:nvSpPr>
        <p:spPr bwMode="auto">
          <a:xfrm>
            <a:off x="226482" y="1246188"/>
            <a:ext cx="115288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fontAlgn="base">
              <a:spcBef>
                <a:spcPct val="0"/>
              </a:spcBef>
              <a:spcAft>
                <a:spcPct val="0"/>
              </a:spcAft>
              <a:buFontTx/>
              <a:buNone/>
            </a:pPr>
            <a:r>
              <a:rPr lang="ja-JP" altLang="en-US" sz="1100">
                <a:solidFill>
                  <a:srgbClr val="000000"/>
                </a:solidFill>
                <a:latin typeface="+mn-ea"/>
                <a:ea typeface="+mn-ea"/>
              </a:rPr>
              <a:t>ＧＦＲ値</a:t>
            </a:r>
          </a:p>
          <a:p>
            <a:pPr algn="ctr" fontAlgn="base">
              <a:spcBef>
                <a:spcPct val="0"/>
              </a:spcBef>
              <a:spcAft>
                <a:spcPct val="0"/>
              </a:spcAft>
              <a:buFontTx/>
              <a:buNone/>
            </a:pPr>
            <a:r>
              <a:rPr lang="en-US" altLang="ja-JP" sz="1100">
                <a:solidFill>
                  <a:srgbClr val="000000"/>
                </a:solidFill>
                <a:latin typeface="+mn-ea"/>
                <a:ea typeface="+mn-ea"/>
              </a:rPr>
              <a:t>(mL/</a:t>
            </a:r>
            <a:r>
              <a:rPr lang="ja-JP" altLang="en-US" sz="1100">
                <a:solidFill>
                  <a:srgbClr val="000000"/>
                </a:solidFill>
                <a:latin typeface="+mn-ea"/>
                <a:ea typeface="+mn-ea"/>
              </a:rPr>
              <a:t>分</a:t>
            </a:r>
            <a:r>
              <a:rPr lang="en-US" altLang="ja-JP" sz="1100">
                <a:solidFill>
                  <a:srgbClr val="000000"/>
                </a:solidFill>
                <a:latin typeface="+mn-ea"/>
                <a:ea typeface="+mn-ea"/>
              </a:rPr>
              <a:t>/1.73</a:t>
            </a:r>
            <a:r>
              <a:rPr lang="ja-JP" altLang="en-US" sz="1100">
                <a:solidFill>
                  <a:srgbClr val="000000"/>
                </a:solidFill>
                <a:latin typeface="+mn-ea"/>
                <a:ea typeface="+mn-ea"/>
              </a:rPr>
              <a:t>ｍ</a:t>
            </a:r>
            <a:r>
              <a:rPr lang="en-US" altLang="ja-JP" sz="1100" baseline="30000">
                <a:solidFill>
                  <a:srgbClr val="000000"/>
                </a:solidFill>
                <a:latin typeface="+mn-ea"/>
                <a:ea typeface="+mn-ea"/>
              </a:rPr>
              <a:t>2</a:t>
            </a:r>
            <a:r>
              <a:rPr lang="en-US" altLang="ja-JP" sz="1100">
                <a:solidFill>
                  <a:srgbClr val="000000"/>
                </a:solidFill>
                <a:latin typeface="+mn-ea"/>
                <a:ea typeface="+mn-ea"/>
              </a:rPr>
              <a:t>)</a:t>
            </a:r>
          </a:p>
        </p:txBody>
      </p:sp>
      <p:sp>
        <p:nvSpPr>
          <p:cNvPr id="55312" name="Text Box 16"/>
          <p:cNvSpPr txBox="1">
            <a:spLocks noChangeArrowheads="1"/>
          </p:cNvSpPr>
          <p:nvPr/>
        </p:nvSpPr>
        <p:spPr bwMode="auto">
          <a:xfrm>
            <a:off x="207434" y="800100"/>
            <a:ext cx="12442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ja-JP" altLang="en-US" sz="1400" dirty="0">
                <a:solidFill>
                  <a:srgbClr val="000000"/>
                </a:solidFill>
                <a:latin typeface="+mn-ea"/>
                <a:ea typeface="+mn-ea"/>
              </a:rPr>
              <a:t>ＣＫＤステージ</a:t>
            </a:r>
          </a:p>
        </p:txBody>
      </p:sp>
      <p:sp>
        <p:nvSpPr>
          <p:cNvPr id="55313" name="Line 17"/>
          <p:cNvSpPr>
            <a:spLocks noChangeShapeType="1"/>
          </p:cNvSpPr>
          <p:nvPr/>
        </p:nvSpPr>
        <p:spPr bwMode="auto">
          <a:xfrm flipV="1">
            <a:off x="1665111" y="914401"/>
            <a:ext cx="1543756" cy="225425"/>
          </a:xfrm>
          <a:prstGeom prst="line">
            <a:avLst/>
          </a:prstGeom>
          <a:noFill/>
          <a:ln w="19050">
            <a:solidFill>
              <a:srgbClr val="FF9933"/>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mn-ea"/>
            </a:endParaRPr>
          </a:p>
        </p:txBody>
      </p:sp>
      <p:grpSp>
        <p:nvGrpSpPr>
          <p:cNvPr id="55314" name="グループ化 4"/>
          <p:cNvGrpSpPr>
            <a:grpSpLocks/>
          </p:cNvGrpSpPr>
          <p:nvPr/>
        </p:nvGrpSpPr>
        <p:grpSpPr bwMode="auto">
          <a:xfrm>
            <a:off x="1691923" y="1241425"/>
            <a:ext cx="1483408" cy="383781"/>
            <a:chOff x="1903416" y="1318705"/>
            <a:chExt cx="1669167" cy="388313"/>
          </a:xfrm>
        </p:grpSpPr>
        <p:sp>
          <p:nvSpPr>
            <p:cNvPr id="55382" name="Text Box 19"/>
            <p:cNvSpPr txBox="1">
              <a:spLocks noChangeArrowheads="1"/>
            </p:cNvSpPr>
            <p:nvPr/>
          </p:nvSpPr>
          <p:spPr bwMode="auto">
            <a:xfrm>
              <a:off x="1903416" y="1318705"/>
              <a:ext cx="727268" cy="28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en-US" altLang="ja-JP" sz="1200">
                  <a:solidFill>
                    <a:srgbClr val="000000"/>
                  </a:solidFill>
                  <a:latin typeface="+mn-ea"/>
                  <a:ea typeface="+mn-ea"/>
                </a:rPr>
                <a:t>90</a:t>
              </a:r>
              <a:r>
                <a:rPr lang="ja-JP" altLang="en-US" sz="1200">
                  <a:solidFill>
                    <a:srgbClr val="000000"/>
                  </a:solidFill>
                  <a:latin typeface="+mn-ea"/>
                  <a:ea typeface="+mn-ea"/>
                </a:rPr>
                <a:t>以上</a:t>
              </a:r>
            </a:p>
          </p:txBody>
        </p:sp>
        <p:sp>
          <p:nvSpPr>
            <p:cNvPr id="55383" name="Text Box 20"/>
            <p:cNvSpPr txBox="1">
              <a:spLocks noChangeArrowheads="1"/>
            </p:cNvSpPr>
            <p:nvPr/>
          </p:nvSpPr>
          <p:spPr bwMode="auto">
            <a:xfrm>
              <a:off x="2793400" y="1426748"/>
              <a:ext cx="727268" cy="28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en-US" altLang="ja-JP" sz="1200">
                  <a:solidFill>
                    <a:srgbClr val="000000"/>
                  </a:solidFill>
                  <a:latin typeface="+mn-ea"/>
                  <a:ea typeface="+mn-ea"/>
                </a:rPr>
                <a:t>89</a:t>
              </a:r>
              <a:r>
                <a:rPr lang="ja-JP" altLang="en-US" sz="1200">
                  <a:solidFill>
                    <a:srgbClr val="000000"/>
                  </a:solidFill>
                  <a:latin typeface="+mn-ea"/>
                  <a:ea typeface="+mn-ea"/>
                </a:rPr>
                <a:t>～</a:t>
              </a:r>
              <a:r>
                <a:rPr lang="en-US" altLang="ja-JP" sz="1200">
                  <a:solidFill>
                    <a:srgbClr val="000000"/>
                  </a:solidFill>
                  <a:latin typeface="+mn-ea"/>
                  <a:ea typeface="+mn-ea"/>
                </a:rPr>
                <a:t>60</a:t>
              </a:r>
            </a:p>
          </p:txBody>
        </p:sp>
        <p:sp>
          <p:nvSpPr>
            <p:cNvPr id="55384" name="Line 21"/>
            <p:cNvSpPr>
              <a:spLocks noChangeShapeType="1"/>
            </p:cNvSpPr>
            <p:nvPr/>
          </p:nvSpPr>
          <p:spPr bwMode="auto">
            <a:xfrm flipV="1">
              <a:off x="1951668" y="1429124"/>
              <a:ext cx="1620915" cy="215899"/>
            </a:xfrm>
            <a:prstGeom prst="line">
              <a:avLst/>
            </a:prstGeom>
            <a:noFill/>
            <a:ln w="19050">
              <a:solidFill>
                <a:srgbClr val="FF9933"/>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mn-ea"/>
              </a:endParaRPr>
            </a:p>
          </p:txBody>
        </p:sp>
      </p:grpSp>
      <p:sp>
        <p:nvSpPr>
          <p:cNvPr id="55315" name="Text Box 22"/>
          <p:cNvSpPr txBox="1">
            <a:spLocks noChangeArrowheads="1"/>
          </p:cNvSpPr>
          <p:nvPr/>
        </p:nvSpPr>
        <p:spPr bwMode="auto">
          <a:xfrm>
            <a:off x="3588457" y="1293814"/>
            <a:ext cx="11849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en-US" altLang="ja-JP" sz="1200">
                <a:solidFill>
                  <a:srgbClr val="000000"/>
                </a:solidFill>
                <a:latin typeface="+mn-ea"/>
                <a:ea typeface="+mn-ea"/>
              </a:rPr>
              <a:t>59</a:t>
            </a:r>
            <a:r>
              <a:rPr lang="ja-JP" altLang="en-US" sz="1200">
                <a:solidFill>
                  <a:srgbClr val="000000"/>
                </a:solidFill>
                <a:latin typeface="+mn-ea"/>
                <a:ea typeface="+mn-ea"/>
              </a:rPr>
              <a:t>～</a:t>
            </a:r>
            <a:r>
              <a:rPr lang="en-US" altLang="ja-JP" sz="1200">
                <a:solidFill>
                  <a:srgbClr val="000000"/>
                </a:solidFill>
                <a:latin typeface="+mn-ea"/>
                <a:ea typeface="+mn-ea"/>
              </a:rPr>
              <a:t>45/44</a:t>
            </a:r>
            <a:r>
              <a:rPr lang="ja-JP" altLang="en-US" sz="1200">
                <a:solidFill>
                  <a:srgbClr val="000000"/>
                </a:solidFill>
                <a:latin typeface="+mn-ea"/>
                <a:ea typeface="+mn-ea"/>
              </a:rPr>
              <a:t>～</a:t>
            </a:r>
            <a:r>
              <a:rPr lang="en-US" altLang="ja-JP" sz="1200">
                <a:solidFill>
                  <a:srgbClr val="000000"/>
                </a:solidFill>
                <a:latin typeface="+mn-ea"/>
                <a:ea typeface="+mn-ea"/>
              </a:rPr>
              <a:t>30</a:t>
            </a:r>
          </a:p>
        </p:txBody>
      </p:sp>
      <p:sp>
        <p:nvSpPr>
          <p:cNvPr id="55316" name="Text Box 23"/>
          <p:cNvSpPr txBox="1">
            <a:spLocks noChangeArrowheads="1"/>
          </p:cNvSpPr>
          <p:nvPr/>
        </p:nvSpPr>
        <p:spPr bwMode="auto">
          <a:xfrm>
            <a:off x="5681133" y="1293814"/>
            <a:ext cx="6463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en-US" altLang="ja-JP" sz="1200">
                <a:solidFill>
                  <a:srgbClr val="000000"/>
                </a:solidFill>
                <a:latin typeface="+mn-ea"/>
                <a:ea typeface="+mn-ea"/>
              </a:rPr>
              <a:t>29</a:t>
            </a:r>
            <a:r>
              <a:rPr lang="ja-JP" altLang="en-US" sz="1200">
                <a:solidFill>
                  <a:srgbClr val="000000"/>
                </a:solidFill>
                <a:latin typeface="+mn-ea"/>
                <a:ea typeface="+mn-ea"/>
              </a:rPr>
              <a:t>～</a:t>
            </a:r>
            <a:r>
              <a:rPr lang="en-US" altLang="ja-JP" sz="1200">
                <a:solidFill>
                  <a:srgbClr val="000000"/>
                </a:solidFill>
                <a:latin typeface="+mn-ea"/>
                <a:ea typeface="+mn-ea"/>
              </a:rPr>
              <a:t>15</a:t>
            </a:r>
          </a:p>
        </p:txBody>
      </p:sp>
      <p:sp>
        <p:nvSpPr>
          <p:cNvPr id="55317" name="Text Box 24"/>
          <p:cNvSpPr txBox="1">
            <a:spLocks noChangeArrowheads="1"/>
          </p:cNvSpPr>
          <p:nvPr/>
        </p:nvSpPr>
        <p:spPr bwMode="auto">
          <a:xfrm>
            <a:off x="7627057" y="1293814"/>
            <a:ext cx="6463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en-US" altLang="ja-JP" sz="1200">
                <a:solidFill>
                  <a:srgbClr val="000000"/>
                </a:solidFill>
                <a:latin typeface="+mn-ea"/>
                <a:ea typeface="+mn-ea"/>
              </a:rPr>
              <a:t>15</a:t>
            </a:r>
            <a:r>
              <a:rPr lang="ja-JP" altLang="en-US" sz="1200">
                <a:solidFill>
                  <a:srgbClr val="000000"/>
                </a:solidFill>
                <a:latin typeface="+mn-ea"/>
                <a:ea typeface="+mn-ea"/>
              </a:rPr>
              <a:t>未満</a:t>
            </a:r>
          </a:p>
        </p:txBody>
      </p:sp>
      <p:grpSp>
        <p:nvGrpSpPr>
          <p:cNvPr id="55318" name="グループ化 7"/>
          <p:cNvGrpSpPr>
            <a:grpSpLocks/>
          </p:cNvGrpSpPr>
          <p:nvPr/>
        </p:nvGrpSpPr>
        <p:grpSpPr bwMode="auto">
          <a:xfrm>
            <a:off x="112889" y="2530475"/>
            <a:ext cx="8851900" cy="347662"/>
            <a:chOff x="127000" y="2634394"/>
            <a:chExt cx="9958388" cy="347663"/>
          </a:xfrm>
        </p:grpSpPr>
        <p:sp>
          <p:nvSpPr>
            <p:cNvPr id="55379" name="Text Box 26"/>
            <p:cNvSpPr txBox="1">
              <a:spLocks noChangeArrowheads="1"/>
            </p:cNvSpPr>
            <p:nvPr/>
          </p:nvSpPr>
          <p:spPr bwMode="auto">
            <a:xfrm>
              <a:off x="127000" y="2645507"/>
              <a:ext cx="1741289" cy="307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fontAlgn="base">
                <a:spcBef>
                  <a:spcPct val="0"/>
                </a:spcBef>
                <a:spcAft>
                  <a:spcPct val="0"/>
                </a:spcAft>
                <a:buFontTx/>
                <a:buNone/>
              </a:pPr>
              <a:r>
                <a:rPr lang="ja-JP" altLang="en-US" sz="1400">
                  <a:solidFill>
                    <a:srgbClr val="000000"/>
                  </a:solidFill>
                  <a:latin typeface="+mn-ea"/>
                  <a:ea typeface="+mn-ea"/>
                </a:rPr>
                <a:t>生活習慣改善</a:t>
              </a:r>
            </a:p>
          </p:txBody>
        </p:sp>
        <p:sp>
          <p:nvSpPr>
            <p:cNvPr id="55380" name="AutoShape 27"/>
            <p:cNvSpPr>
              <a:spLocks noChangeArrowheads="1"/>
            </p:cNvSpPr>
            <p:nvPr/>
          </p:nvSpPr>
          <p:spPr bwMode="auto">
            <a:xfrm>
              <a:off x="1821855" y="2634394"/>
              <a:ext cx="8263533" cy="347663"/>
            </a:xfrm>
            <a:prstGeom prst="homePlate">
              <a:avLst>
                <a:gd name="adj" fmla="val 85832"/>
              </a:avLst>
            </a:prstGeom>
            <a:solidFill>
              <a:srgbClr val="CCECFF"/>
            </a:solidFill>
            <a:ln w="9525">
              <a:solidFill>
                <a:schemeClr val="accent2"/>
              </a:solidFill>
              <a:miter lim="800000"/>
              <a:headEnd/>
              <a:tailEnd/>
            </a:ln>
          </p:spPr>
          <p:txBody>
            <a:bodyPr wrap="none" anchor="ct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endParaRPr lang="ja-JP" altLang="en-US" sz="1600">
                <a:solidFill>
                  <a:srgbClr val="000000"/>
                </a:solidFill>
                <a:latin typeface="+mn-ea"/>
                <a:ea typeface="+mn-ea"/>
              </a:endParaRPr>
            </a:p>
          </p:txBody>
        </p:sp>
        <p:sp>
          <p:nvSpPr>
            <p:cNvPr id="55381" name="Text Box 28"/>
            <p:cNvSpPr txBox="1">
              <a:spLocks noChangeArrowheads="1"/>
            </p:cNvSpPr>
            <p:nvPr/>
          </p:nvSpPr>
          <p:spPr bwMode="auto">
            <a:xfrm>
              <a:off x="1800424" y="2645507"/>
              <a:ext cx="1518806" cy="307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ja-JP" altLang="en-US" sz="1400">
                  <a:solidFill>
                    <a:srgbClr val="000066"/>
                  </a:solidFill>
                  <a:latin typeface="+mn-ea"/>
                  <a:ea typeface="+mn-ea"/>
                </a:rPr>
                <a:t>禁煙・ＢＭＩ＜</a:t>
              </a:r>
              <a:r>
                <a:rPr lang="en-US" altLang="ja-JP" sz="1400">
                  <a:solidFill>
                    <a:srgbClr val="000066"/>
                  </a:solidFill>
                  <a:latin typeface="+mn-ea"/>
                  <a:ea typeface="+mn-ea"/>
                </a:rPr>
                <a:t>25</a:t>
              </a:r>
            </a:p>
          </p:txBody>
        </p:sp>
      </p:grpSp>
      <p:grpSp>
        <p:nvGrpSpPr>
          <p:cNvPr id="55319" name="グループ化 5"/>
          <p:cNvGrpSpPr>
            <a:grpSpLocks/>
          </p:cNvGrpSpPr>
          <p:nvPr/>
        </p:nvGrpSpPr>
        <p:grpSpPr bwMode="auto">
          <a:xfrm>
            <a:off x="388057" y="3595695"/>
            <a:ext cx="8576733" cy="367017"/>
            <a:chOff x="436566" y="4020615"/>
            <a:chExt cx="9648822" cy="366731"/>
          </a:xfrm>
        </p:grpSpPr>
        <p:sp>
          <p:nvSpPr>
            <p:cNvPr id="55376" name="AutoShape 37"/>
            <p:cNvSpPr>
              <a:spLocks noChangeArrowheads="1"/>
            </p:cNvSpPr>
            <p:nvPr/>
          </p:nvSpPr>
          <p:spPr bwMode="auto">
            <a:xfrm>
              <a:off x="1822450" y="4020615"/>
              <a:ext cx="8262938" cy="366731"/>
            </a:xfrm>
            <a:prstGeom prst="homePlate">
              <a:avLst>
                <a:gd name="adj" fmla="val 65403"/>
              </a:avLst>
            </a:prstGeom>
            <a:solidFill>
              <a:srgbClr val="CCECFF"/>
            </a:solidFill>
            <a:ln w="9525">
              <a:solidFill>
                <a:schemeClr val="accent2"/>
              </a:solidFill>
              <a:miter lim="800000"/>
              <a:headEnd/>
              <a:tailEnd/>
            </a:ln>
          </p:spPr>
          <p:txBody>
            <a:bodyPr wrap="none" anchor="ct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fontAlgn="base">
                <a:spcBef>
                  <a:spcPct val="0"/>
                </a:spcBef>
                <a:spcAft>
                  <a:spcPct val="0"/>
                </a:spcAft>
                <a:buFontTx/>
                <a:buNone/>
              </a:pPr>
              <a:endParaRPr lang="ja-JP" altLang="ja-JP" sz="1600">
                <a:solidFill>
                  <a:srgbClr val="000000"/>
                </a:solidFill>
                <a:latin typeface="+mn-ea"/>
                <a:ea typeface="+mn-ea"/>
              </a:endParaRPr>
            </a:p>
          </p:txBody>
        </p:sp>
        <p:sp>
          <p:nvSpPr>
            <p:cNvPr id="55377" name="Text Box 38"/>
            <p:cNvSpPr txBox="1">
              <a:spLocks noChangeArrowheads="1"/>
            </p:cNvSpPr>
            <p:nvPr/>
          </p:nvSpPr>
          <p:spPr bwMode="auto">
            <a:xfrm>
              <a:off x="436566" y="4061178"/>
              <a:ext cx="1015662" cy="30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ja-JP" altLang="en-US" sz="1400">
                  <a:solidFill>
                    <a:srgbClr val="000000"/>
                  </a:solidFill>
                  <a:latin typeface="+mn-ea"/>
                  <a:ea typeface="+mn-ea"/>
                </a:rPr>
                <a:t>血圧管理</a:t>
              </a:r>
            </a:p>
          </p:txBody>
        </p:sp>
        <p:sp>
          <p:nvSpPr>
            <p:cNvPr id="55378" name="Text Box 40"/>
            <p:cNvSpPr txBox="1">
              <a:spLocks noChangeArrowheads="1"/>
            </p:cNvSpPr>
            <p:nvPr/>
          </p:nvSpPr>
          <p:spPr bwMode="auto">
            <a:xfrm>
              <a:off x="1800228" y="4048792"/>
              <a:ext cx="4871285" cy="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en-US" altLang="ja-JP" sz="1400">
                  <a:solidFill>
                    <a:srgbClr val="000066"/>
                  </a:solidFill>
                  <a:latin typeface="+mn-ea"/>
                  <a:ea typeface="+mn-ea"/>
                </a:rPr>
                <a:t>130/80</a:t>
              </a:r>
              <a:r>
                <a:rPr lang="en-US" altLang="ja-JP" sz="1200">
                  <a:solidFill>
                    <a:srgbClr val="000066"/>
                  </a:solidFill>
                  <a:latin typeface="+mn-ea"/>
                  <a:ea typeface="+mn-ea"/>
                </a:rPr>
                <a:t>mmHg</a:t>
              </a:r>
              <a:r>
                <a:rPr lang="ja-JP" altLang="en-US" sz="1400">
                  <a:solidFill>
                    <a:srgbClr val="000066"/>
                  </a:solidFill>
                  <a:latin typeface="+mn-ea"/>
                  <a:ea typeface="+mn-ea"/>
                </a:rPr>
                <a:t>以下，原則的にＡＣＥ阻害薬やＡＲＢを処方</a:t>
              </a:r>
              <a:endParaRPr lang="ja-JP" altLang="en-US" sz="1200">
                <a:solidFill>
                  <a:srgbClr val="000066"/>
                </a:solidFill>
                <a:latin typeface="+mn-ea"/>
                <a:ea typeface="+mn-ea"/>
              </a:endParaRPr>
            </a:p>
          </p:txBody>
        </p:sp>
      </p:grpSp>
      <p:grpSp>
        <p:nvGrpSpPr>
          <p:cNvPr id="55320" name="グループ化 3"/>
          <p:cNvGrpSpPr>
            <a:grpSpLocks/>
          </p:cNvGrpSpPr>
          <p:nvPr/>
        </p:nvGrpSpPr>
        <p:grpSpPr bwMode="auto">
          <a:xfrm>
            <a:off x="286457" y="4349735"/>
            <a:ext cx="8678333" cy="327623"/>
            <a:chOff x="322263" y="5291931"/>
            <a:chExt cx="9763125" cy="328027"/>
          </a:xfrm>
        </p:grpSpPr>
        <p:sp>
          <p:nvSpPr>
            <p:cNvPr id="55373" name="AutoShape 42"/>
            <p:cNvSpPr>
              <a:spLocks noChangeArrowheads="1"/>
            </p:cNvSpPr>
            <p:nvPr/>
          </p:nvSpPr>
          <p:spPr bwMode="auto">
            <a:xfrm>
              <a:off x="1822450" y="5302458"/>
              <a:ext cx="8262938" cy="317500"/>
            </a:xfrm>
            <a:prstGeom prst="homePlate">
              <a:avLst>
                <a:gd name="adj" fmla="val 83858"/>
              </a:avLst>
            </a:prstGeom>
            <a:solidFill>
              <a:srgbClr val="CCECFF"/>
            </a:solidFill>
            <a:ln w="9525">
              <a:solidFill>
                <a:schemeClr val="accent2"/>
              </a:solidFill>
              <a:miter lim="800000"/>
              <a:headEnd/>
              <a:tailEnd/>
            </a:ln>
          </p:spPr>
          <p:txBody>
            <a:bodyPr wrap="none" anchor="ct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fontAlgn="base">
                <a:spcBef>
                  <a:spcPct val="0"/>
                </a:spcBef>
                <a:spcAft>
                  <a:spcPct val="0"/>
                </a:spcAft>
                <a:buFontTx/>
                <a:buNone/>
              </a:pPr>
              <a:endParaRPr lang="ja-JP" altLang="ja-JP" sz="1600">
                <a:solidFill>
                  <a:srgbClr val="000000"/>
                </a:solidFill>
                <a:latin typeface="+mn-ea"/>
                <a:ea typeface="+mn-ea"/>
              </a:endParaRPr>
            </a:p>
          </p:txBody>
        </p:sp>
        <p:sp>
          <p:nvSpPr>
            <p:cNvPr id="55374" name="Text Box 43"/>
            <p:cNvSpPr txBox="1">
              <a:spLocks noChangeArrowheads="1"/>
            </p:cNvSpPr>
            <p:nvPr/>
          </p:nvSpPr>
          <p:spPr bwMode="auto">
            <a:xfrm>
              <a:off x="322263" y="5291931"/>
              <a:ext cx="1217642" cy="308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ja-JP" altLang="en-US" sz="1400">
                  <a:solidFill>
                    <a:srgbClr val="000000"/>
                  </a:solidFill>
                  <a:latin typeface="+mn-ea"/>
                  <a:ea typeface="+mn-ea"/>
                </a:rPr>
                <a:t>血糖値管理</a:t>
              </a:r>
            </a:p>
          </p:txBody>
        </p:sp>
        <p:sp>
          <p:nvSpPr>
            <p:cNvPr id="55375" name="Text Box 44"/>
            <p:cNvSpPr txBox="1">
              <a:spLocks noChangeArrowheads="1"/>
            </p:cNvSpPr>
            <p:nvPr/>
          </p:nvSpPr>
          <p:spPr bwMode="auto">
            <a:xfrm>
              <a:off x="1800225" y="5291931"/>
              <a:ext cx="2461973" cy="308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en-US" altLang="ja-JP" sz="1400">
                  <a:solidFill>
                    <a:srgbClr val="000066"/>
                  </a:solidFill>
                  <a:latin typeface="+mn-ea"/>
                  <a:ea typeface="+mn-ea"/>
                </a:rPr>
                <a:t>HbA</a:t>
              </a:r>
              <a:r>
                <a:rPr lang="en-US" altLang="ja-JP" sz="900">
                  <a:solidFill>
                    <a:srgbClr val="000066"/>
                  </a:solidFill>
                  <a:latin typeface="+mn-ea"/>
                  <a:ea typeface="+mn-ea"/>
                </a:rPr>
                <a:t>1c</a:t>
              </a:r>
              <a:r>
                <a:rPr lang="en-US" altLang="ja-JP" sz="1400">
                  <a:solidFill>
                    <a:srgbClr val="000066"/>
                  </a:solidFill>
                  <a:latin typeface="+mn-ea"/>
                  <a:ea typeface="+mn-ea"/>
                </a:rPr>
                <a:t>6.9</a:t>
              </a:r>
              <a:r>
                <a:rPr lang="ja-JP" altLang="en-US" sz="1400">
                  <a:solidFill>
                    <a:srgbClr val="000066"/>
                  </a:solidFill>
                  <a:latin typeface="+mn-ea"/>
                  <a:ea typeface="+mn-ea"/>
                </a:rPr>
                <a:t>％未満（</a:t>
              </a:r>
              <a:r>
                <a:rPr lang="en-US" altLang="ja-JP" sz="1400">
                  <a:solidFill>
                    <a:srgbClr val="000066"/>
                  </a:solidFill>
                  <a:latin typeface="+mn-ea"/>
                  <a:ea typeface="+mn-ea"/>
                </a:rPr>
                <a:t>NGSP</a:t>
              </a:r>
              <a:r>
                <a:rPr lang="ja-JP" altLang="en-US" sz="1400">
                  <a:solidFill>
                    <a:srgbClr val="000066"/>
                  </a:solidFill>
                  <a:latin typeface="+mn-ea"/>
                  <a:ea typeface="+mn-ea"/>
                </a:rPr>
                <a:t>値）</a:t>
              </a:r>
            </a:p>
          </p:txBody>
        </p:sp>
      </p:grpSp>
      <p:grpSp>
        <p:nvGrpSpPr>
          <p:cNvPr id="55321" name="グループ化 9"/>
          <p:cNvGrpSpPr>
            <a:grpSpLocks/>
          </p:cNvGrpSpPr>
          <p:nvPr/>
        </p:nvGrpSpPr>
        <p:grpSpPr bwMode="auto">
          <a:xfrm>
            <a:off x="388057" y="4708525"/>
            <a:ext cx="8576733" cy="326624"/>
            <a:chOff x="436566" y="5667375"/>
            <a:chExt cx="9648822" cy="327025"/>
          </a:xfrm>
        </p:grpSpPr>
        <p:sp>
          <p:nvSpPr>
            <p:cNvPr id="55370" name="Text Box 45"/>
            <p:cNvSpPr txBox="1">
              <a:spLocks noChangeArrowheads="1"/>
            </p:cNvSpPr>
            <p:nvPr/>
          </p:nvSpPr>
          <p:spPr bwMode="auto">
            <a:xfrm>
              <a:off x="436566" y="5667375"/>
              <a:ext cx="1015662" cy="308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ja-JP" altLang="en-US" sz="1400">
                  <a:solidFill>
                    <a:srgbClr val="000000"/>
                  </a:solidFill>
                  <a:latin typeface="+mn-ea"/>
                  <a:ea typeface="+mn-ea"/>
                </a:rPr>
                <a:t>脂質管理</a:t>
              </a:r>
            </a:p>
          </p:txBody>
        </p:sp>
        <p:sp>
          <p:nvSpPr>
            <p:cNvPr id="55371" name="AutoShape 46"/>
            <p:cNvSpPr>
              <a:spLocks noChangeArrowheads="1"/>
            </p:cNvSpPr>
            <p:nvPr/>
          </p:nvSpPr>
          <p:spPr bwMode="auto">
            <a:xfrm>
              <a:off x="1822450" y="5676900"/>
              <a:ext cx="8262938" cy="317500"/>
            </a:xfrm>
            <a:prstGeom prst="homePlate">
              <a:avLst>
                <a:gd name="adj" fmla="val 83858"/>
              </a:avLst>
            </a:prstGeom>
            <a:solidFill>
              <a:srgbClr val="CCECFF"/>
            </a:solidFill>
            <a:ln w="9525">
              <a:solidFill>
                <a:schemeClr val="accent2"/>
              </a:solidFill>
              <a:miter lim="800000"/>
              <a:headEnd/>
              <a:tailEnd/>
            </a:ln>
          </p:spPr>
          <p:txBody>
            <a:bodyPr wrap="none" anchor="ct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fontAlgn="base">
                <a:spcBef>
                  <a:spcPct val="0"/>
                </a:spcBef>
                <a:spcAft>
                  <a:spcPct val="0"/>
                </a:spcAft>
                <a:buFontTx/>
                <a:buNone/>
              </a:pPr>
              <a:endParaRPr lang="ja-JP" altLang="ja-JP" sz="1600">
                <a:solidFill>
                  <a:srgbClr val="000000"/>
                </a:solidFill>
                <a:latin typeface="+mn-ea"/>
                <a:ea typeface="+mn-ea"/>
              </a:endParaRPr>
            </a:p>
          </p:txBody>
        </p:sp>
        <p:sp>
          <p:nvSpPr>
            <p:cNvPr id="55372" name="Text Box 47"/>
            <p:cNvSpPr txBox="1">
              <a:spLocks noChangeArrowheads="1"/>
            </p:cNvSpPr>
            <p:nvPr/>
          </p:nvSpPr>
          <p:spPr bwMode="auto">
            <a:xfrm>
              <a:off x="1800229" y="5668963"/>
              <a:ext cx="4032714" cy="308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ja-JP" altLang="en-US" sz="1400">
                  <a:solidFill>
                    <a:srgbClr val="000066"/>
                  </a:solidFill>
                  <a:latin typeface="+mn-ea"/>
                  <a:ea typeface="+mn-ea"/>
                </a:rPr>
                <a:t>食事療法・運動療法　　</a:t>
              </a:r>
              <a:r>
                <a:rPr lang="en-US" altLang="ja-JP" sz="1400">
                  <a:solidFill>
                    <a:srgbClr val="000066"/>
                  </a:solidFill>
                  <a:latin typeface="+mn-ea"/>
                  <a:ea typeface="+mn-ea"/>
                </a:rPr>
                <a:t>LDL-C120mg/dL</a:t>
              </a:r>
              <a:r>
                <a:rPr lang="ja-JP" altLang="en-US" sz="1400">
                  <a:solidFill>
                    <a:srgbClr val="000066"/>
                  </a:solidFill>
                  <a:latin typeface="+mn-ea"/>
                  <a:ea typeface="+mn-ea"/>
                </a:rPr>
                <a:t>未満</a:t>
              </a:r>
            </a:p>
          </p:txBody>
        </p:sp>
      </p:grpSp>
      <p:grpSp>
        <p:nvGrpSpPr>
          <p:cNvPr id="55322" name="グループ化 6"/>
          <p:cNvGrpSpPr>
            <a:grpSpLocks/>
          </p:cNvGrpSpPr>
          <p:nvPr/>
        </p:nvGrpSpPr>
        <p:grpSpPr bwMode="auto">
          <a:xfrm>
            <a:off x="388056" y="2119314"/>
            <a:ext cx="8552744" cy="363537"/>
            <a:chOff x="436566" y="2222736"/>
            <a:chExt cx="9621835" cy="363537"/>
          </a:xfrm>
        </p:grpSpPr>
        <p:sp>
          <p:nvSpPr>
            <p:cNvPr id="55363" name="Text Box 48"/>
            <p:cNvSpPr txBox="1">
              <a:spLocks noChangeArrowheads="1"/>
            </p:cNvSpPr>
            <p:nvPr/>
          </p:nvSpPr>
          <p:spPr bwMode="auto">
            <a:xfrm>
              <a:off x="436566" y="2237023"/>
              <a:ext cx="10156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ja-JP" altLang="en-US" sz="1400">
                  <a:solidFill>
                    <a:srgbClr val="000000"/>
                  </a:solidFill>
                  <a:latin typeface="+mn-ea"/>
                  <a:ea typeface="+mn-ea"/>
                </a:rPr>
                <a:t>医療連携</a:t>
              </a:r>
            </a:p>
          </p:txBody>
        </p:sp>
        <p:sp>
          <p:nvSpPr>
            <p:cNvPr id="55364" name="Rectangle 49"/>
            <p:cNvSpPr>
              <a:spLocks noChangeArrowheads="1"/>
            </p:cNvSpPr>
            <p:nvPr/>
          </p:nvSpPr>
          <p:spPr bwMode="auto">
            <a:xfrm>
              <a:off x="1820866" y="2225911"/>
              <a:ext cx="2065337" cy="360362"/>
            </a:xfrm>
            <a:prstGeom prst="rect">
              <a:avLst/>
            </a:prstGeom>
            <a:solidFill>
              <a:srgbClr val="FFFF99"/>
            </a:solidFill>
            <a:ln w="9525">
              <a:solidFill>
                <a:srgbClr val="FF9933"/>
              </a:solidFill>
              <a:miter lim="800000"/>
              <a:headEnd/>
              <a:tailEnd/>
            </a:ln>
          </p:spPr>
          <p:txBody>
            <a:bodyPr wrap="none" anchor="ct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endParaRPr lang="ja-JP" altLang="en-US" sz="1600">
                <a:solidFill>
                  <a:srgbClr val="000000"/>
                </a:solidFill>
                <a:latin typeface="+mn-ea"/>
                <a:ea typeface="+mn-ea"/>
              </a:endParaRPr>
            </a:p>
          </p:txBody>
        </p:sp>
        <p:sp>
          <p:nvSpPr>
            <p:cNvPr id="55365" name="Text Box 50"/>
            <p:cNvSpPr txBox="1">
              <a:spLocks noChangeArrowheads="1"/>
            </p:cNvSpPr>
            <p:nvPr/>
          </p:nvSpPr>
          <p:spPr bwMode="auto">
            <a:xfrm>
              <a:off x="1873253" y="2225911"/>
              <a:ext cx="19605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fontAlgn="base">
                <a:spcBef>
                  <a:spcPct val="0"/>
                </a:spcBef>
                <a:spcAft>
                  <a:spcPct val="0"/>
                </a:spcAft>
                <a:buFontTx/>
                <a:buNone/>
              </a:pPr>
              <a:r>
                <a:rPr lang="ja-JP" altLang="en-US" sz="1600">
                  <a:solidFill>
                    <a:srgbClr val="000000"/>
                  </a:solidFill>
                  <a:latin typeface="+mn-ea"/>
                  <a:ea typeface="+mn-ea"/>
                </a:rPr>
                <a:t>一般医</a:t>
              </a:r>
              <a:r>
                <a:rPr lang="en-US" altLang="ja-JP" sz="1600">
                  <a:solidFill>
                    <a:srgbClr val="000000"/>
                  </a:solidFill>
                  <a:latin typeface="+mn-ea"/>
                  <a:ea typeface="+mn-ea"/>
                </a:rPr>
                <a:t>&gt;</a:t>
              </a:r>
              <a:r>
                <a:rPr lang="ja-JP" altLang="en-US" sz="1200">
                  <a:solidFill>
                    <a:srgbClr val="000000"/>
                  </a:solidFill>
                  <a:latin typeface="+mn-ea"/>
                  <a:ea typeface="+mn-ea"/>
                </a:rPr>
                <a:t>専門医</a:t>
              </a:r>
            </a:p>
          </p:txBody>
        </p:sp>
        <p:sp>
          <p:nvSpPr>
            <p:cNvPr id="55366" name="Rectangle 51"/>
            <p:cNvSpPr>
              <a:spLocks noChangeArrowheads="1"/>
            </p:cNvSpPr>
            <p:nvPr/>
          </p:nvSpPr>
          <p:spPr bwMode="auto">
            <a:xfrm>
              <a:off x="3889375" y="2225911"/>
              <a:ext cx="2065338" cy="360362"/>
            </a:xfrm>
            <a:prstGeom prst="rect">
              <a:avLst/>
            </a:prstGeom>
            <a:solidFill>
              <a:srgbClr val="FFCC99"/>
            </a:solidFill>
            <a:ln w="9525">
              <a:solidFill>
                <a:srgbClr val="FF5050"/>
              </a:solidFill>
              <a:miter lim="800000"/>
              <a:headEnd/>
              <a:tailEnd/>
            </a:ln>
          </p:spPr>
          <p:txBody>
            <a:bodyPr wrap="none" anchor="ct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endParaRPr lang="ja-JP" altLang="en-US" sz="1600">
                <a:solidFill>
                  <a:srgbClr val="000000"/>
                </a:solidFill>
                <a:latin typeface="+mn-ea"/>
                <a:ea typeface="+mn-ea"/>
              </a:endParaRPr>
            </a:p>
          </p:txBody>
        </p:sp>
        <p:sp>
          <p:nvSpPr>
            <p:cNvPr id="55367" name="Text Box 52"/>
            <p:cNvSpPr txBox="1">
              <a:spLocks noChangeArrowheads="1"/>
            </p:cNvSpPr>
            <p:nvPr/>
          </p:nvSpPr>
          <p:spPr bwMode="auto">
            <a:xfrm>
              <a:off x="3897315" y="2225911"/>
              <a:ext cx="20510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fontAlgn="base">
                <a:spcBef>
                  <a:spcPct val="0"/>
                </a:spcBef>
                <a:spcAft>
                  <a:spcPct val="0"/>
                </a:spcAft>
                <a:buFontTx/>
                <a:buNone/>
              </a:pPr>
              <a:r>
                <a:rPr lang="ja-JP" altLang="en-US" sz="1600">
                  <a:solidFill>
                    <a:srgbClr val="000000"/>
                  </a:solidFill>
                  <a:latin typeface="+mn-ea"/>
                  <a:ea typeface="+mn-ea"/>
                </a:rPr>
                <a:t>専門医</a:t>
              </a:r>
              <a:r>
                <a:rPr lang="en-US" altLang="ja-JP" sz="1600">
                  <a:solidFill>
                    <a:srgbClr val="000000"/>
                  </a:solidFill>
                  <a:latin typeface="+mn-ea"/>
                  <a:ea typeface="+mn-ea"/>
                </a:rPr>
                <a:t>&gt;</a:t>
              </a:r>
              <a:r>
                <a:rPr lang="ja-JP" altLang="en-US" sz="1200">
                  <a:solidFill>
                    <a:srgbClr val="000000"/>
                  </a:solidFill>
                  <a:latin typeface="+mn-ea"/>
                  <a:ea typeface="+mn-ea"/>
                </a:rPr>
                <a:t>一般医</a:t>
              </a:r>
              <a:endParaRPr lang="ja-JP" altLang="en-US" sz="1100">
                <a:solidFill>
                  <a:srgbClr val="000000"/>
                </a:solidFill>
                <a:latin typeface="+mn-ea"/>
                <a:ea typeface="+mn-ea"/>
              </a:endParaRPr>
            </a:p>
          </p:txBody>
        </p:sp>
        <p:sp>
          <p:nvSpPr>
            <p:cNvPr id="55368" name="AutoShape 53"/>
            <p:cNvSpPr>
              <a:spLocks noChangeArrowheads="1"/>
            </p:cNvSpPr>
            <p:nvPr/>
          </p:nvSpPr>
          <p:spPr bwMode="auto">
            <a:xfrm>
              <a:off x="5954714" y="2225911"/>
              <a:ext cx="4103687" cy="360362"/>
            </a:xfrm>
            <a:prstGeom prst="homePlate">
              <a:avLst>
                <a:gd name="adj" fmla="val 59891"/>
              </a:avLst>
            </a:prstGeom>
            <a:gradFill rotWithShape="1">
              <a:gsLst>
                <a:gs pos="0">
                  <a:srgbClr val="FF9966"/>
                </a:gs>
                <a:gs pos="100000">
                  <a:srgbClr val="FF0000"/>
                </a:gs>
              </a:gsLst>
              <a:lin ang="0" scaled="1"/>
            </a:gradFill>
            <a:ln w="9525">
              <a:solidFill>
                <a:srgbClr val="FF5050"/>
              </a:solidFill>
              <a:miter lim="800000"/>
              <a:headEnd/>
              <a:tailEnd/>
            </a:ln>
          </p:spPr>
          <p:txBody>
            <a:bodyPr wrap="none" anchor="ct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fontAlgn="base">
                <a:spcBef>
                  <a:spcPct val="0"/>
                </a:spcBef>
                <a:spcAft>
                  <a:spcPct val="0"/>
                </a:spcAft>
                <a:buFontTx/>
                <a:buNone/>
              </a:pPr>
              <a:endParaRPr lang="ja-JP" altLang="ja-JP" sz="1600">
                <a:solidFill>
                  <a:srgbClr val="000000"/>
                </a:solidFill>
                <a:latin typeface="+mn-ea"/>
                <a:ea typeface="+mn-ea"/>
              </a:endParaRPr>
            </a:p>
          </p:txBody>
        </p:sp>
        <p:sp>
          <p:nvSpPr>
            <p:cNvPr id="55369" name="Text Box 54"/>
            <p:cNvSpPr txBox="1">
              <a:spLocks noChangeArrowheads="1"/>
            </p:cNvSpPr>
            <p:nvPr/>
          </p:nvSpPr>
          <p:spPr bwMode="auto">
            <a:xfrm>
              <a:off x="6159720" y="2222736"/>
              <a:ext cx="9002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ja-JP" altLang="en-US" sz="1600">
                  <a:solidFill>
                    <a:srgbClr val="000000"/>
                  </a:solidFill>
                  <a:latin typeface="+mn-ea"/>
                  <a:ea typeface="+mn-ea"/>
                </a:rPr>
                <a:t>専門医</a:t>
              </a:r>
            </a:p>
          </p:txBody>
        </p:sp>
      </p:grpSp>
      <p:sp>
        <p:nvSpPr>
          <p:cNvPr id="55323" name="Text Box 55"/>
          <p:cNvSpPr txBox="1">
            <a:spLocks noChangeArrowheads="1"/>
          </p:cNvSpPr>
          <p:nvPr/>
        </p:nvSpPr>
        <p:spPr bwMode="auto">
          <a:xfrm>
            <a:off x="111479" y="1746250"/>
            <a:ext cx="15479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fontAlgn="base">
              <a:spcBef>
                <a:spcPct val="0"/>
              </a:spcBef>
              <a:spcAft>
                <a:spcPct val="0"/>
              </a:spcAft>
              <a:buFontTx/>
              <a:buNone/>
            </a:pPr>
            <a:r>
              <a:rPr lang="ja-JP" altLang="en-US" sz="1400">
                <a:solidFill>
                  <a:srgbClr val="000000"/>
                </a:solidFill>
                <a:latin typeface="+mn-ea"/>
                <a:ea typeface="+mn-ea"/>
              </a:rPr>
              <a:t>治療の目的</a:t>
            </a:r>
          </a:p>
        </p:txBody>
      </p:sp>
      <p:sp>
        <p:nvSpPr>
          <p:cNvPr id="55324" name="Text Box 56"/>
          <p:cNvSpPr txBox="1">
            <a:spLocks noChangeArrowheads="1"/>
          </p:cNvSpPr>
          <p:nvPr/>
        </p:nvSpPr>
        <p:spPr bwMode="auto">
          <a:xfrm>
            <a:off x="1653023" y="1614489"/>
            <a:ext cx="15552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fontAlgn="base">
              <a:spcBef>
                <a:spcPct val="0"/>
              </a:spcBef>
              <a:spcAft>
                <a:spcPct val="0"/>
              </a:spcAft>
              <a:buFontTx/>
              <a:buNone/>
            </a:pPr>
            <a:r>
              <a:rPr lang="ja-JP" altLang="en-US" sz="1200">
                <a:solidFill>
                  <a:srgbClr val="000000"/>
                </a:solidFill>
                <a:latin typeface="+mn-ea"/>
                <a:ea typeface="+mn-ea"/>
              </a:rPr>
              <a:t>腎障害軽減のための</a:t>
            </a:r>
          </a:p>
          <a:p>
            <a:pPr algn="ctr" fontAlgn="base">
              <a:spcBef>
                <a:spcPct val="0"/>
              </a:spcBef>
              <a:spcAft>
                <a:spcPct val="0"/>
              </a:spcAft>
              <a:buFontTx/>
              <a:buNone/>
            </a:pPr>
            <a:r>
              <a:rPr lang="ja-JP" altLang="en-US" sz="1200">
                <a:solidFill>
                  <a:srgbClr val="000000"/>
                </a:solidFill>
                <a:latin typeface="+mn-ea"/>
                <a:ea typeface="+mn-ea"/>
              </a:rPr>
              <a:t>積極的治療</a:t>
            </a:r>
          </a:p>
        </p:txBody>
      </p:sp>
      <p:sp>
        <p:nvSpPr>
          <p:cNvPr id="55325" name="Text Box 58"/>
          <p:cNvSpPr txBox="1">
            <a:spLocks noChangeArrowheads="1"/>
          </p:cNvSpPr>
          <p:nvPr/>
        </p:nvSpPr>
        <p:spPr bwMode="auto">
          <a:xfrm>
            <a:off x="3521334" y="1614489"/>
            <a:ext cx="15552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fontAlgn="base">
              <a:spcBef>
                <a:spcPct val="0"/>
              </a:spcBef>
              <a:spcAft>
                <a:spcPct val="0"/>
              </a:spcAft>
              <a:buFontTx/>
              <a:buNone/>
            </a:pPr>
            <a:r>
              <a:rPr lang="ja-JP" altLang="en-US" sz="1200">
                <a:solidFill>
                  <a:srgbClr val="000000"/>
                </a:solidFill>
                <a:latin typeface="+mn-ea"/>
                <a:ea typeface="+mn-ea"/>
              </a:rPr>
              <a:t>腎障害低下抑制</a:t>
            </a:r>
          </a:p>
          <a:p>
            <a:pPr algn="ctr" fontAlgn="base">
              <a:spcBef>
                <a:spcPct val="0"/>
              </a:spcBef>
              <a:spcAft>
                <a:spcPct val="0"/>
              </a:spcAft>
              <a:buFontTx/>
              <a:buNone/>
            </a:pPr>
            <a:r>
              <a:rPr lang="ja-JP" altLang="en-US" sz="1200">
                <a:solidFill>
                  <a:srgbClr val="000000"/>
                </a:solidFill>
                <a:latin typeface="+mn-ea"/>
                <a:ea typeface="+mn-ea"/>
              </a:rPr>
              <a:t>のための集学的治療</a:t>
            </a:r>
          </a:p>
        </p:txBody>
      </p:sp>
      <p:sp>
        <p:nvSpPr>
          <p:cNvPr id="55326" name="Text Box 59"/>
          <p:cNvSpPr txBox="1">
            <a:spLocks noChangeArrowheads="1"/>
          </p:cNvSpPr>
          <p:nvPr/>
        </p:nvSpPr>
        <p:spPr bwMode="auto">
          <a:xfrm>
            <a:off x="5323323" y="1614489"/>
            <a:ext cx="15552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fontAlgn="base">
              <a:spcBef>
                <a:spcPct val="0"/>
              </a:spcBef>
              <a:spcAft>
                <a:spcPct val="0"/>
              </a:spcAft>
              <a:buFontTx/>
              <a:buNone/>
            </a:pPr>
            <a:r>
              <a:rPr lang="ja-JP" altLang="en-US" sz="1200">
                <a:solidFill>
                  <a:srgbClr val="000000"/>
                </a:solidFill>
                <a:latin typeface="+mn-ea"/>
                <a:ea typeface="+mn-ea"/>
              </a:rPr>
              <a:t>腎障害低下抑制</a:t>
            </a:r>
          </a:p>
          <a:p>
            <a:pPr algn="ctr" fontAlgn="base">
              <a:spcBef>
                <a:spcPct val="0"/>
              </a:spcBef>
              <a:spcAft>
                <a:spcPct val="0"/>
              </a:spcAft>
              <a:buFontTx/>
              <a:buNone/>
            </a:pPr>
            <a:r>
              <a:rPr lang="ja-JP" altLang="en-US" sz="1200">
                <a:solidFill>
                  <a:srgbClr val="000000"/>
                </a:solidFill>
                <a:latin typeface="+mn-ea"/>
                <a:ea typeface="+mn-ea"/>
              </a:rPr>
              <a:t>のための集学的治療</a:t>
            </a:r>
          </a:p>
        </p:txBody>
      </p:sp>
      <p:sp>
        <p:nvSpPr>
          <p:cNvPr id="55327" name="Text Box 60"/>
          <p:cNvSpPr txBox="1">
            <a:spLocks noChangeArrowheads="1"/>
          </p:cNvSpPr>
          <p:nvPr/>
        </p:nvSpPr>
        <p:spPr bwMode="auto">
          <a:xfrm>
            <a:off x="7239531" y="1614489"/>
            <a:ext cx="12618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fontAlgn="base">
              <a:spcBef>
                <a:spcPct val="0"/>
              </a:spcBef>
              <a:spcAft>
                <a:spcPct val="0"/>
              </a:spcAft>
              <a:buFontTx/>
              <a:buNone/>
            </a:pPr>
            <a:r>
              <a:rPr lang="ja-JP" altLang="en-US" sz="1200">
                <a:solidFill>
                  <a:srgbClr val="FFFFFF"/>
                </a:solidFill>
                <a:latin typeface="+mn-ea"/>
                <a:ea typeface="+mn-ea"/>
              </a:rPr>
              <a:t>腎代替療法</a:t>
            </a:r>
          </a:p>
          <a:p>
            <a:pPr algn="ctr" fontAlgn="base">
              <a:spcBef>
                <a:spcPct val="0"/>
              </a:spcBef>
              <a:spcAft>
                <a:spcPct val="0"/>
              </a:spcAft>
              <a:buFontTx/>
              <a:buNone/>
            </a:pPr>
            <a:r>
              <a:rPr lang="ja-JP" altLang="en-US" sz="1200">
                <a:solidFill>
                  <a:srgbClr val="FFFFFF"/>
                </a:solidFill>
                <a:latin typeface="+mn-ea"/>
                <a:ea typeface="+mn-ea"/>
              </a:rPr>
              <a:t>（透析等）の準備</a:t>
            </a:r>
          </a:p>
        </p:txBody>
      </p:sp>
      <p:sp>
        <p:nvSpPr>
          <p:cNvPr id="55328" name="Text Box 61"/>
          <p:cNvSpPr txBox="1">
            <a:spLocks noChangeArrowheads="1"/>
          </p:cNvSpPr>
          <p:nvPr/>
        </p:nvSpPr>
        <p:spPr bwMode="auto">
          <a:xfrm>
            <a:off x="286456" y="6442076"/>
            <a:ext cx="10823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ja-JP" altLang="en-US" sz="1400">
                <a:solidFill>
                  <a:srgbClr val="000000"/>
                </a:solidFill>
                <a:latin typeface="+mn-ea"/>
                <a:ea typeface="+mn-ea"/>
              </a:rPr>
              <a:t>尿毒素対策</a:t>
            </a:r>
          </a:p>
        </p:txBody>
      </p:sp>
      <p:sp>
        <p:nvSpPr>
          <p:cNvPr id="55329" name="AutoShape 62"/>
          <p:cNvSpPr>
            <a:spLocks noChangeArrowheads="1"/>
          </p:cNvSpPr>
          <p:nvPr/>
        </p:nvSpPr>
        <p:spPr bwMode="auto">
          <a:xfrm>
            <a:off x="5363634" y="6451600"/>
            <a:ext cx="3601156" cy="317500"/>
          </a:xfrm>
          <a:prstGeom prst="homePlate">
            <a:avLst>
              <a:gd name="adj" fmla="val 74138"/>
            </a:avLst>
          </a:prstGeom>
          <a:solidFill>
            <a:srgbClr val="CCECFF"/>
          </a:solidFill>
          <a:ln w="9525">
            <a:solidFill>
              <a:schemeClr val="accent2"/>
            </a:solidFill>
            <a:miter lim="800000"/>
            <a:headEnd/>
            <a:tailEnd/>
          </a:ln>
        </p:spPr>
        <p:txBody>
          <a:bodyPr wrap="none" anchor="ct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fontAlgn="base">
              <a:spcBef>
                <a:spcPct val="0"/>
              </a:spcBef>
              <a:spcAft>
                <a:spcPct val="0"/>
              </a:spcAft>
              <a:buFontTx/>
              <a:buNone/>
            </a:pPr>
            <a:endParaRPr lang="ja-JP" altLang="ja-JP" sz="1600">
              <a:solidFill>
                <a:srgbClr val="000000"/>
              </a:solidFill>
              <a:latin typeface="+mn-ea"/>
              <a:ea typeface="+mn-ea"/>
            </a:endParaRPr>
          </a:p>
        </p:txBody>
      </p:sp>
      <p:sp>
        <p:nvSpPr>
          <p:cNvPr id="55330" name="Text Box 63"/>
          <p:cNvSpPr txBox="1">
            <a:spLocks noChangeArrowheads="1"/>
          </p:cNvSpPr>
          <p:nvPr/>
        </p:nvSpPr>
        <p:spPr bwMode="auto">
          <a:xfrm>
            <a:off x="5383390" y="6443664"/>
            <a:ext cx="10823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ja-JP" altLang="en-US" sz="1400">
                <a:solidFill>
                  <a:srgbClr val="000066"/>
                </a:solidFill>
                <a:latin typeface="+mn-ea"/>
                <a:ea typeface="+mn-ea"/>
              </a:rPr>
              <a:t>球形吸着炭</a:t>
            </a:r>
          </a:p>
        </p:txBody>
      </p:sp>
      <p:sp>
        <p:nvSpPr>
          <p:cNvPr id="55331" name="Text Box 64"/>
          <p:cNvSpPr txBox="1">
            <a:spLocks noChangeArrowheads="1"/>
          </p:cNvSpPr>
          <p:nvPr/>
        </p:nvSpPr>
        <p:spPr bwMode="auto">
          <a:xfrm>
            <a:off x="2057401" y="996950"/>
            <a:ext cx="128913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ja-JP" altLang="en-US" sz="1200">
                <a:solidFill>
                  <a:srgbClr val="000000"/>
                </a:solidFill>
                <a:latin typeface="+mn-ea"/>
                <a:ea typeface="+mn-ea"/>
              </a:rPr>
              <a:t>ｽﾃｰｼﾞ</a:t>
            </a:r>
            <a:r>
              <a:rPr lang="en-US" altLang="ja-JP" sz="1200">
                <a:solidFill>
                  <a:srgbClr val="000000"/>
                </a:solidFill>
                <a:latin typeface="+mn-ea"/>
                <a:ea typeface="+mn-ea"/>
              </a:rPr>
              <a:t>G2A2</a:t>
            </a:r>
            <a:r>
              <a:rPr lang="ja-JP" altLang="en-US" sz="1200">
                <a:solidFill>
                  <a:srgbClr val="000000"/>
                </a:solidFill>
                <a:latin typeface="+mn-ea"/>
                <a:ea typeface="+mn-ea"/>
              </a:rPr>
              <a:t>～</a:t>
            </a:r>
            <a:r>
              <a:rPr lang="en-US" altLang="ja-JP" sz="1200">
                <a:solidFill>
                  <a:srgbClr val="000000"/>
                </a:solidFill>
                <a:latin typeface="+mn-ea"/>
                <a:ea typeface="+mn-ea"/>
              </a:rPr>
              <a:t>A3</a:t>
            </a:r>
            <a:endParaRPr lang="ja-JP" altLang="en-US" sz="1200">
              <a:solidFill>
                <a:srgbClr val="000000"/>
              </a:solidFill>
              <a:latin typeface="+mn-ea"/>
              <a:ea typeface="+mn-ea"/>
            </a:endParaRPr>
          </a:p>
        </p:txBody>
      </p:sp>
      <p:grpSp>
        <p:nvGrpSpPr>
          <p:cNvPr id="55332" name="グループ化 68"/>
          <p:cNvGrpSpPr>
            <a:grpSpLocks/>
          </p:cNvGrpSpPr>
          <p:nvPr/>
        </p:nvGrpSpPr>
        <p:grpSpPr bwMode="auto">
          <a:xfrm>
            <a:off x="303390" y="3987804"/>
            <a:ext cx="8661400" cy="324657"/>
            <a:chOff x="341313" y="4902196"/>
            <a:chExt cx="9744075" cy="325442"/>
          </a:xfrm>
        </p:grpSpPr>
        <p:sp>
          <p:nvSpPr>
            <p:cNvPr id="55359" name="Text Box 43"/>
            <p:cNvSpPr txBox="1">
              <a:spLocks noChangeArrowheads="1"/>
            </p:cNvSpPr>
            <p:nvPr/>
          </p:nvSpPr>
          <p:spPr bwMode="auto">
            <a:xfrm>
              <a:off x="341313" y="4910147"/>
              <a:ext cx="1217642" cy="308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ja-JP" altLang="en-US" sz="1400">
                  <a:solidFill>
                    <a:srgbClr val="000000"/>
                  </a:solidFill>
                  <a:latin typeface="+mn-ea"/>
                  <a:ea typeface="+mn-ea"/>
                </a:rPr>
                <a:t>蛋白尿管理</a:t>
              </a:r>
            </a:p>
          </p:txBody>
        </p:sp>
        <p:grpSp>
          <p:nvGrpSpPr>
            <p:cNvPr id="55360" name="グループ化 67"/>
            <p:cNvGrpSpPr>
              <a:grpSpLocks/>
            </p:cNvGrpSpPr>
            <p:nvPr/>
          </p:nvGrpSpPr>
          <p:grpSpPr bwMode="auto">
            <a:xfrm>
              <a:off x="1800225" y="4902196"/>
              <a:ext cx="8285163" cy="325442"/>
              <a:chOff x="1819275" y="4959346"/>
              <a:chExt cx="8285163" cy="325442"/>
            </a:xfrm>
          </p:grpSpPr>
          <p:sp>
            <p:nvSpPr>
              <p:cNvPr id="55361" name="AutoShape 42"/>
              <p:cNvSpPr>
                <a:spLocks noChangeArrowheads="1"/>
              </p:cNvSpPr>
              <p:nvPr/>
            </p:nvSpPr>
            <p:spPr bwMode="auto">
              <a:xfrm>
                <a:off x="1841500" y="4967288"/>
                <a:ext cx="8262938" cy="317500"/>
              </a:xfrm>
              <a:prstGeom prst="homePlate">
                <a:avLst>
                  <a:gd name="adj" fmla="val 83858"/>
                </a:avLst>
              </a:prstGeom>
              <a:solidFill>
                <a:srgbClr val="CCECFF"/>
              </a:solidFill>
              <a:ln w="9525">
                <a:solidFill>
                  <a:schemeClr val="accent2"/>
                </a:solidFill>
                <a:miter lim="800000"/>
                <a:headEnd/>
                <a:tailEnd/>
              </a:ln>
            </p:spPr>
            <p:txBody>
              <a:bodyPr wrap="none" anchor="ct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fontAlgn="base">
                  <a:spcBef>
                    <a:spcPct val="0"/>
                  </a:spcBef>
                  <a:spcAft>
                    <a:spcPct val="0"/>
                  </a:spcAft>
                  <a:buFontTx/>
                  <a:buNone/>
                </a:pPr>
                <a:endParaRPr lang="ja-JP" altLang="ja-JP" sz="1600">
                  <a:solidFill>
                    <a:srgbClr val="000000"/>
                  </a:solidFill>
                  <a:latin typeface="+mn-ea"/>
                  <a:ea typeface="+mn-ea"/>
                </a:endParaRPr>
              </a:p>
            </p:txBody>
          </p:sp>
          <p:sp>
            <p:nvSpPr>
              <p:cNvPr id="55362" name="Text Box 44"/>
              <p:cNvSpPr txBox="1">
                <a:spLocks noChangeArrowheads="1"/>
              </p:cNvSpPr>
              <p:nvPr/>
            </p:nvSpPr>
            <p:spPr bwMode="auto">
              <a:xfrm>
                <a:off x="1819275" y="4959346"/>
                <a:ext cx="5302294" cy="308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ja-JP" altLang="en-US" sz="1400">
                    <a:solidFill>
                      <a:srgbClr val="000066"/>
                    </a:solidFill>
                    <a:latin typeface="+mn-ea"/>
                    <a:ea typeface="+mn-ea"/>
                  </a:rPr>
                  <a:t>蛋白尿：</a:t>
                </a:r>
                <a:r>
                  <a:rPr lang="en-US" altLang="ja-JP" sz="1400">
                    <a:solidFill>
                      <a:srgbClr val="000066"/>
                    </a:solidFill>
                    <a:latin typeface="+mn-ea"/>
                    <a:ea typeface="+mn-ea"/>
                  </a:rPr>
                  <a:t>0.5g/gCr</a:t>
                </a:r>
                <a:r>
                  <a:rPr lang="ja-JP" altLang="en-US" sz="1400">
                    <a:solidFill>
                      <a:srgbClr val="000066"/>
                    </a:solidFill>
                    <a:latin typeface="+mn-ea"/>
                    <a:ea typeface="+mn-ea"/>
                  </a:rPr>
                  <a:t>未満，ｱﾙﾌﾞﾐﾝ尿：</a:t>
                </a:r>
                <a:r>
                  <a:rPr lang="en-US" altLang="ja-JP" sz="1400">
                    <a:solidFill>
                      <a:srgbClr val="000066"/>
                    </a:solidFill>
                    <a:latin typeface="+mn-ea"/>
                    <a:ea typeface="+mn-ea"/>
                  </a:rPr>
                  <a:t>30mg/gCr</a:t>
                </a:r>
                <a:r>
                  <a:rPr lang="ja-JP" altLang="en-US" sz="1400">
                    <a:solidFill>
                      <a:srgbClr val="000066"/>
                    </a:solidFill>
                    <a:latin typeface="+mn-ea"/>
                    <a:ea typeface="+mn-ea"/>
                  </a:rPr>
                  <a:t>未満（糖尿病）　</a:t>
                </a:r>
              </a:p>
            </p:txBody>
          </p:sp>
        </p:grpSp>
      </p:grpSp>
      <p:grpSp>
        <p:nvGrpSpPr>
          <p:cNvPr id="55333" name="グループ化 69"/>
          <p:cNvGrpSpPr>
            <a:grpSpLocks/>
          </p:cNvGrpSpPr>
          <p:nvPr/>
        </p:nvGrpSpPr>
        <p:grpSpPr bwMode="auto">
          <a:xfrm>
            <a:off x="371123" y="5057778"/>
            <a:ext cx="8576733" cy="324657"/>
            <a:chOff x="436563" y="4902195"/>
            <a:chExt cx="9648825" cy="325443"/>
          </a:xfrm>
        </p:grpSpPr>
        <p:sp>
          <p:nvSpPr>
            <p:cNvPr id="55355" name="Text Box 43"/>
            <p:cNvSpPr txBox="1">
              <a:spLocks noChangeArrowheads="1"/>
            </p:cNvSpPr>
            <p:nvPr/>
          </p:nvSpPr>
          <p:spPr bwMode="auto">
            <a:xfrm>
              <a:off x="436563" y="4910147"/>
              <a:ext cx="1015662" cy="308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ja-JP" altLang="en-US" sz="1400">
                  <a:solidFill>
                    <a:srgbClr val="000000"/>
                  </a:solidFill>
                  <a:latin typeface="+mn-ea"/>
                  <a:ea typeface="+mn-ea"/>
                </a:rPr>
                <a:t>貧血管理</a:t>
              </a:r>
            </a:p>
          </p:txBody>
        </p:sp>
        <p:grpSp>
          <p:nvGrpSpPr>
            <p:cNvPr id="55356" name="グループ化 67"/>
            <p:cNvGrpSpPr>
              <a:grpSpLocks/>
            </p:cNvGrpSpPr>
            <p:nvPr/>
          </p:nvGrpSpPr>
          <p:grpSpPr bwMode="auto">
            <a:xfrm>
              <a:off x="3971926" y="4902195"/>
              <a:ext cx="6113462" cy="325443"/>
              <a:chOff x="3990976" y="4959345"/>
              <a:chExt cx="6113462" cy="325443"/>
            </a:xfrm>
          </p:grpSpPr>
          <p:sp>
            <p:nvSpPr>
              <p:cNvPr id="55357" name="AutoShape 42"/>
              <p:cNvSpPr>
                <a:spLocks noChangeArrowheads="1"/>
              </p:cNvSpPr>
              <p:nvPr/>
            </p:nvSpPr>
            <p:spPr bwMode="auto">
              <a:xfrm>
                <a:off x="3990976" y="4967288"/>
                <a:ext cx="6113462" cy="317500"/>
              </a:xfrm>
              <a:prstGeom prst="homePlate">
                <a:avLst>
                  <a:gd name="adj" fmla="val 83884"/>
                </a:avLst>
              </a:prstGeom>
              <a:solidFill>
                <a:srgbClr val="CCECFF"/>
              </a:solidFill>
              <a:ln w="9525">
                <a:solidFill>
                  <a:schemeClr val="accent2"/>
                </a:solidFill>
                <a:miter lim="800000"/>
                <a:headEnd/>
                <a:tailEnd/>
              </a:ln>
            </p:spPr>
            <p:txBody>
              <a:bodyPr wrap="none" anchor="ct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fontAlgn="base">
                  <a:spcBef>
                    <a:spcPct val="0"/>
                  </a:spcBef>
                  <a:spcAft>
                    <a:spcPct val="0"/>
                  </a:spcAft>
                  <a:buFontTx/>
                  <a:buNone/>
                </a:pPr>
                <a:endParaRPr lang="ja-JP" altLang="ja-JP" sz="1600">
                  <a:solidFill>
                    <a:srgbClr val="000000"/>
                  </a:solidFill>
                  <a:latin typeface="+mn-ea"/>
                  <a:ea typeface="+mn-ea"/>
                </a:endParaRPr>
              </a:p>
            </p:txBody>
          </p:sp>
          <p:sp>
            <p:nvSpPr>
              <p:cNvPr id="55358" name="Text Box 44"/>
              <p:cNvSpPr txBox="1">
                <a:spLocks noChangeArrowheads="1"/>
              </p:cNvSpPr>
              <p:nvPr/>
            </p:nvSpPr>
            <p:spPr bwMode="auto">
              <a:xfrm>
                <a:off x="3994030" y="4959345"/>
                <a:ext cx="2726740" cy="308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en-US" altLang="ja-JP" sz="1400" dirty="0" err="1">
                    <a:solidFill>
                      <a:srgbClr val="000066"/>
                    </a:solidFill>
                    <a:latin typeface="+mn-ea"/>
                    <a:ea typeface="+mn-ea"/>
                  </a:rPr>
                  <a:t>Hb</a:t>
                </a:r>
                <a:r>
                  <a:rPr lang="en-US" altLang="ja-JP" sz="1400" dirty="0">
                    <a:solidFill>
                      <a:srgbClr val="000066"/>
                    </a:solidFill>
                    <a:latin typeface="+mn-ea"/>
                    <a:ea typeface="+mn-ea"/>
                  </a:rPr>
                  <a:t> 10.0</a:t>
                </a:r>
                <a:r>
                  <a:rPr lang="ja-JP" altLang="en-US" sz="1400" dirty="0">
                    <a:solidFill>
                      <a:srgbClr val="000066"/>
                    </a:solidFill>
                    <a:latin typeface="+mn-ea"/>
                    <a:ea typeface="+mn-ea"/>
                  </a:rPr>
                  <a:t>～</a:t>
                </a:r>
                <a:r>
                  <a:rPr lang="en-US" altLang="ja-JP" sz="1400" dirty="0">
                    <a:solidFill>
                      <a:srgbClr val="000066"/>
                    </a:solidFill>
                    <a:latin typeface="+mn-ea"/>
                    <a:ea typeface="+mn-ea"/>
                  </a:rPr>
                  <a:t>12.0g/</a:t>
                </a:r>
                <a:r>
                  <a:rPr lang="en-US" altLang="ja-JP" sz="1400" dirty="0" err="1">
                    <a:solidFill>
                      <a:srgbClr val="000066"/>
                    </a:solidFill>
                    <a:latin typeface="+mn-ea"/>
                    <a:ea typeface="+mn-ea"/>
                  </a:rPr>
                  <a:t>dL</a:t>
                </a:r>
                <a:endParaRPr lang="ja-JP" altLang="en-US" sz="1400" dirty="0">
                  <a:solidFill>
                    <a:srgbClr val="000066"/>
                  </a:solidFill>
                  <a:latin typeface="+mn-ea"/>
                  <a:ea typeface="+mn-ea"/>
                </a:endParaRPr>
              </a:p>
            </p:txBody>
          </p:sp>
        </p:grpSp>
      </p:grpSp>
      <p:grpSp>
        <p:nvGrpSpPr>
          <p:cNvPr id="55334" name="グループ化 8"/>
          <p:cNvGrpSpPr>
            <a:grpSpLocks/>
          </p:cNvGrpSpPr>
          <p:nvPr/>
        </p:nvGrpSpPr>
        <p:grpSpPr bwMode="auto">
          <a:xfrm>
            <a:off x="388057" y="2870203"/>
            <a:ext cx="8576733" cy="689818"/>
            <a:chOff x="436566" y="2974606"/>
            <a:chExt cx="9648826" cy="688863"/>
          </a:xfrm>
        </p:grpSpPr>
        <p:sp>
          <p:nvSpPr>
            <p:cNvPr id="55347" name="AutoShape 30"/>
            <p:cNvSpPr>
              <a:spLocks noChangeArrowheads="1"/>
            </p:cNvSpPr>
            <p:nvPr/>
          </p:nvSpPr>
          <p:spPr bwMode="auto">
            <a:xfrm>
              <a:off x="1821661" y="3020546"/>
              <a:ext cx="2093169" cy="630238"/>
            </a:xfrm>
            <a:prstGeom prst="homePlate">
              <a:avLst>
                <a:gd name="adj" fmla="val 34612"/>
              </a:avLst>
            </a:prstGeom>
            <a:solidFill>
              <a:srgbClr val="CCECFF"/>
            </a:solidFill>
            <a:ln w="9525">
              <a:solidFill>
                <a:schemeClr val="accent2"/>
              </a:solidFill>
              <a:miter lim="800000"/>
              <a:headEnd/>
              <a:tailEnd/>
            </a:ln>
          </p:spPr>
          <p:txBody>
            <a:bodyPr wrap="none" anchor="ct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fontAlgn="base">
                <a:spcBef>
                  <a:spcPct val="0"/>
                </a:spcBef>
                <a:spcAft>
                  <a:spcPct val="0"/>
                </a:spcAft>
                <a:buFontTx/>
                <a:buNone/>
              </a:pPr>
              <a:endParaRPr lang="ja-JP" altLang="ja-JP" sz="1600">
                <a:solidFill>
                  <a:srgbClr val="000000"/>
                </a:solidFill>
                <a:latin typeface="+mn-ea"/>
                <a:ea typeface="+mn-ea"/>
              </a:endParaRPr>
            </a:p>
          </p:txBody>
        </p:sp>
        <p:sp>
          <p:nvSpPr>
            <p:cNvPr id="55348" name="Text Box 31"/>
            <p:cNvSpPr txBox="1">
              <a:spLocks noChangeArrowheads="1"/>
            </p:cNvSpPr>
            <p:nvPr/>
          </p:nvSpPr>
          <p:spPr bwMode="auto">
            <a:xfrm>
              <a:off x="1800229" y="3072639"/>
              <a:ext cx="1408799" cy="46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ja-JP" altLang="en-US" sz="1200">
                  <a:solidFill>
                    <a:srgbClr val="000066"/>
                  </a:solidFill>
                  <a:latin typeface="+mn-ea"/>
                  <a:ea typeface="+mn-ea"/>
                </a:rPr>
                <a:t>高血圧があれば</a:t>
              </a:r>
            </a:p>
            <a:p>
              <a:pPr fontAlgn="base">
                <a:spcBef>
                  <a:spcPct val="0"/>
                </a:spcBef>
                <a:spcAft>
                  <a:spcPct val="0"/>
                </a:spcAft>
                <a:buFontTx/>
                <a:buNone/>
              </a:pPr>
              <a:r>
                <a:rPr lang="ja-JP" altLang="en-US" sz="1200">
                  <a:solidFill>
                    <a:srgbClr val="000066"/>
                  </a:solidFill>
                  <a:latin typeface="+mn-ea"/>
                  <a:ea typeface="+mn-ea"/>
                </a:rPr>
                <a:t>減塩</a:t>
              </a:r>
              <a:r>
                <a:rPr lang="en-US" altLang="ja-JP" sz="1200">
                  <a:solidFill>
                    <a:srgbClr val="000066"/>
                  </a:solidFill>
                  <a:latin typeface="+mn-ea"/>
                  <a:ea typeface="+mn-ea"/>
                </a:rPr>
                <a:t>6g/</a:t>
              </a:r>
              <a:r>
                <a:rPr lang="ja-JP" altLang="en-US" sz="1200">
                  <a:solidFill>
                    <a:srgbClr val="000066"/>
                  </a:solidFill>
                  <a:latin typeface="+mn-ea"/>
                  <a:ea typeface="+mn-ea"/>
                </a:rPr>
                <a:t>日未満</a:t>
              </a:r>
            </a:p>
          </p:txBody>
        </p:sp>
        <p:grpSp>
          <p:nvGrpSpPr>
            <p:cNvPr id="55349" name="グループ化 2"/>
            <p:cNvGrpSpPr>
              <a:grpSpLocks/>
            </p:cNvGrpSpPr>
            <p:nvPr/>
          </p:nvGrpSpPr>
          <p:grpSpPr bwMode="auto">
            <a:xfrm>
              <a:off x="3929118" y="2974606"/>
              <a:ext cx="2230603" cy="685605"/>
              <a:chOff x="3929118" y="3191427"/>
              <a:chExt cx="2230603" cy="685605"/>
            </a:xfrm>
          </p:grpSpPr>
          <p:sp>
            <p:nvSpPr>
              <p:cNvPr id="55353" name="AutoShape 32"/>
              <p:cNvSpPr>
                <a:spLocks noChangeArrowheads="1"/>
              </p:cNvSpPr>
              <p:nvPr/>
            </p:nvSpPr>
            <p:spPr bwMode="auto">
              <a:xfrm>
                <a:off x="3943405" y="3230919"/>
                <a:ext cx="2015267" cy="646113"/>
              </a:xfrm>
              <a:prstGeom prst="homePlate">
                <a:avLst>
                  <a:gd name="adj" fmla="val 32765"/>
                </a:avLst>
              </a:prstGeom>
              <a:solidFill>
                <a:srgbClr val="CCECFF"/>
              </a:solidFill>
              <a:ln w="9525">
                <a:solidFill>
                  <a:schemeClr val="accent2"/>
                </a:solidFill>
                <a:miter lim="800000"/>
                <a:headEnd/>
                <a:tailEnd/>
              </a:ln>
            </p:spPr>
            <p:txBody>
              <a:bodyPr wrap="none" anchor="ct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fontAlgn="base">
                  <a:spcBef>
                    <a:spcPct val="0"/>
                  </a:spcBef>
                  <a:spcAft>
                    <a:spcPct val="0"/>
                  </a:spcAft>
                  <a:buFontTx/>
                  <a:buNone/>
                </a:pPr>
                <a:endParaRPr lang="ja-JP" altLang="ja-JP" sz="1600">
                  <a:solidFill>
                    <a:srgbClr val="000000"/>
                  </a:solidFill>
                  <a:latin typeface="+mn-ea"/>
                  <a:ea typeface="+mn-ea"/>
                </a:endParaRPr>
              </a:p>
            </p:txBody>
          </p:sp>
          <p:sp>
            <p:nvSpPr>
              <p:cNvPr id="55354" name="Text Box 33"/>
              <p:cNvSpPr txBox="1">
                <a:spLocks noChangeArrowheads="1"/>
              </p:cNvSpPr>
              <p:nvPr/>
            </p:nvSpPr>
            <p:spPr bwMode="auto">
              <a:xfrm>
                <a:off x="3929118" y="3191427"/>
                <a:ext cx="2230603" cy="64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ja-JP" altLang="en-US" sz="1200" dirty="0">
                    <a:solidFill>
                      <a:srgbClr val="000066"/>
                    </a:solidFill>
                    <a:latin typeface="+mn-ea"/>
                    <a:ea typeface="+mn-ea"/>
                  </a:rPr>
                  <a:t>減塩</a:t>
                </a:r>
                <a:r>
                  <a:rPr lang="en-US" altLang="ja-JP" sz="1200" dirty="0">
                    <a:solidFill>
                      <a:srgbClr val="000066"/>
                    </a:solidFill>
                    <a:latin typeface="+mn-ea"/>
                    <a:ea typeface="+mn-ea"/>
                  </a:rPr>
                  <a:t>6g/</a:t>
                </a:r>
                <a:r>
                  <a:rPr lang="ja-JP" altLang="en-US" sz="1200" dirty="0">
                    <a:solidFill>
                      <a:srgbClr val="000066"/>
                    </a:solidFill>
                    <a:latin typeface="+mn-ea"/>
                    <a:ea typeface="+mn-ea"/>
                  </a:rPr>
                  <a:t>日未満</a:t>
                </a:r>
                <a:endParaRPr lang="en-US" altLang="ja-JP" sz="1200" dirty="0">
                  <a:solidFill>
                    <a:srgbClr val="000066"/>
                  </a:solidFill>
                  <a:latin typeface="+mn-ea"/>
                  <a:ea typeface="+mn-ea"/>
                </a:endParaRPr>
              </a:p>
              <a:p>
                <a:pPr fontAlgn="base">
                  <a:spcBef>
                    <a:spcPct val="0"/>
                  </a:spcBef>
                  <a:spcAft>
                    <a:spcPct val="0"/>
                  </a:spcAft>
                  <a:buFontTx/>
                  <a:buNone/>
                </a:pPr>
                <a:r>
                  <a:rPr lang="ja-JP" altLang="en-US" sz="1200" dirty="0">
                    <a:solidFill>
                      <a:srgbClr val="000066"/>
                    </a:solidFill>
                    <a:latin typeface="+mn-ea"/>
                    <a:ea typeface="+mn-ea"/>
                  </a:rPr>
                  <a:t>蛋白質制限</a:t>
                </a:r>
                <a:endParaRPr lang="en-US" altLang="ja-JP" sz="1200" dirty="0">
                  <a:solidFill>
                    <a:srgbClr val="000066"/>
                  </a:solidFill>
                  <a:latin typeface="+mn-ea"/>
                  <a:ea typeface="+mn-ea"/>
                </a:endParaRPr>
              </a:p>
              <a:p>
                <a:pPr fontAlgn="base">
                  <a:spcBef>
                    <a:spcPct val="0"/>
                  </a:spcBef>
                  <a:spcAft>
                    <a:spcPct val="0"/>
                  </a:spcAft>
                  <a:buFontTx/>
                  <a:buNone/>
                </a:pPr>
                <a:r>
                  <a:rPr lang="ja-JP" altLang="en-US" sz="1200" dirty="0">
                    <a:solidFill>
                      <a:srgbClr val="000066"/>
                    </a:solidFill>
                    <a:latin typeface="+mn-ea"/>
                    <a:ea typeface="+mn-ea"/>
                  </a:rPr>
                  <a:t>（</a:t>
                </a:r>
                <a:r>
                  <a:rPr lang="en-US" altLang="ja-JP" sz="1200" dirty="0">
                    <a:solidFill>
                      <a:srgbClr val="000066"/>
                    </a:solidFill>
                    <a:latin typeface="+mn-ea"/>
                    <a:ea typeface="+mn-ea"/>
                  </a:rPr>
                  <a:t>0.8g</a:t>
                </a:r>
                <a:r>
                  <a:rPr lang="ja-JP" altLang="en-US" sz="1200" dirty="0">
                    <a:solidFill>
                      <a:srgbClr val="000066"/>
                    </a:solidFill>
                    <a:latin typeface="+mn-ea"/>
                    <a:ea typeface="+mn-ea"/>
                  </a:rPr>
                  <a:t>～</a:t>
                </a:r>
                <a:r>
                  <a:rPr lang="en-US" altLang="ja-JP" sz="1200" dirty="0">
                    <a:solidFill>
                      <a:srgbClr val="000066"/>
                    </a:solidFill>
                    <a:latin typeface="+mn-ea"/>
                    <a:ea typeface="+mn-ea"/>
                  </a:rPr>
                  <a:t>1.0g/kg/</a:t>
                </a:r>
                <a:r>
                  <a:rPr lang="ja-JP" altLang="en-US" sz="1200" dirty="0">
                    <a:solidFill>
                      <a:srgbClr val="000066"/>
                    </a:solidFill>
                    <a:latin typeface="+mn-ea"/>
                    <a:ea typeface="+mn-ea"/>
                  </a:rPr>
                  <a:t>日）</a:t>
                </a:r>
              </a:p>
            </p:txBody>
          </p:sp>
        </p:grpSp>
        <p:sp>
          <p:nvSpPr>
            <p:cNvPr id="55350" name="Text Box 36"/>
            <p:cNvSpPr txBox="1">
              <a:spLocks noChangeArrowheads="1"/>
            </p:cNvSpPr>
            <p:nvPr/>
          </p:nvSpPr>
          <p:spPr bwMode="auto">
            <a:xfrm>
              <a:off x="436566" y="3171257"/>
              <a:ext cx="1015663" cy="30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ja-JP" altLang="en-US" sz="1400">
                  <a:solidFill>
                    <a:srgbClr val="000000"/>
                  </a:solidFill>
                  <a:latin typeface="+mn-ea"/>
                  <a:ea typeface="+mn-ea"/>
                </a:rPr>
                <a:t>食事指導</a:t>
              </a:r>
            </a:p>
          </p:txBody>
        </p:sp>
        <p:sp>
          <p:nvSpPr>
            <p:cNvPr id="55351" name="AutoShape 32"/>
            <p:cNvSpPr>
              <a:spLocks noChangeArrowheads="1"/>
            </p:cNvSpPr>
            <p:nvPr/>
          </p:nvSpPr>
          <p:spPr bwMode="auto">
            <a:xfrm>
              <a:off x="6051985" y="3017356"/>
              <a:ext cx="4033407" cy="646113"/>
            </a:xfrm>
            <a:prstGeom prst="homePlate">
              <a:avLst>
                <a:gd name="adj" fmla="val 51732"/>
              </a:avLst>
            </a:prstGeom>
            <a:solidFill>
              <a:srgbClr val="CCECFF"/>
            </a:solidFill>
            <a:ln w="9525">
              <a:solidFill>
                <a:schemeClr val="accent2"/>
              </a:solidFill>
              <a:miter lim="800000"/>
              <a:headEnd/>
              <a:tailEnd/>
            </a:ln>
          </p:spPr>
          <p:txBody>
            <a:bodyPr wrap="none" anchor="ct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fontAlgn="base">
                <a:spcBef>
                  <a:spcPct val="0"/>
                </a:spcBef>
                <a:spcAft>
                  <a:spcPct val="0"/>
                </a:spcAft>
                <a:buFontTx/>
                <a:buNone/>
              </a:pPr>
              <a:endParaRPr lang="ja-JP" altLang="ja-JP" sz="1600">
                <a:solidFill>
                  <a:srgbClr val="000000"/>
                </a:solidFill>
                <a:latin typeface="+mn-ea"/>
                <a:ea typeface="+mn-ea"/>
              </a:endParaRPr>
            </a:p>
          </p:txBody>
        </p:sp>
        <p:sp>
          <p:nvSpPr>
            <p:cNvPr id="55352" name="Text Box 33"/>
            <p:cNvSpPr txBox="1">
              <a:spLocks noChangeArrowheads="1"/>
            </p:cNvSpPr>
            <p:nvPr/>
          </p:nvSpPr>
          <p:spPr bwMode="auto">
            <a:xfrm>
              <a:off x="6023392" y="2977864"/>
              <a:ext cx="2557050" cy="645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ja-JP" altLang="en-US" sz="1200" dirty="0">
                  <a:solidFill>
                    <a:srgbClr val="000066"/>
                  </a:solidFill>
                  <a:latin typeface="+mn-ea"/>
                  <a:ea typeface="+mn-ea"/>
                </a:rPr>
                <a:t>減塩</a:t>
              </a:r>
              <a:r>
                <a:rPr lang="en-US" altLang="ja-JP" sz="1200" dirty="0">
                  <a:solidFill>
                    <a:srgbClr val="000066"/>
                  </a:solidFill>
                  <a:latin typeface="+mn-ea"/>
                  <a:ea typeface="+mn-ea"/>
                </a:rPr>
                <a:t>6g/</a:t>
              </a:r>
              <a:r>
                <a:rPr lang="ja-JP" altLang="en-US" sz="1200" dirty="0">
                  <a:solidFill>
                    <a:srgbClr val="000066"/>
                  </a:solidFill>
                  <a:latin typeface="+mn-ea"/>
                  <a:ea typeface="+mn-ea"/>
                </a:rPr>
                <a:t>日未満</a:t>
              </a:r>
              <a:endParaRPr lang="en-US" altLang="ja-JP" sz="1200" dirty="0">
                <a:solidFill>
                  <a:srgbClr val="000066"/>
                </a:solidFill>
                <a:latin typeface="+mn-ea"/>
                <a:ea typeface="+mn-ea"/>
              </a:endParaRPr>
            </a:p>
            <a:p>
              <a:pPr fontAlgn="base">
                <a:spcBef>
                  <a:spcPct val="0"/>
                </a:spcBef>
                <a:spcAft>
                  <a:spcPct val="0"/>
                </a:spcAft>
                <a:buFontTx/>
                <a:buNone/>
              </a:pPr>
              <a:r>
                <a:rPr lang="ja-JP" altLang="en-US" sz="1200" dirty="0">
                  <a:solidFill>
                    <a:srgbClr val="000066"/>
                  </a:solidFill>
                  <a:latin typeface="+mn-ea"/>
                  <a:ea typeface="+mn-ea"/>
                </a:rPr>
                <a:t>蛋白質制限</a:t>
              </a:r>
              <a:endParaRPr lang="en-US" altLang="ja-JP" sz="1200" dirty="0">
                <a:solidFill>
                  <a:srgbClr val="000066"/>
                </a:solidFill>
                <a:latin typeface="+mn-ea"/>
                <a:ea typeface="+mn-ea"/>
              </a:endParaRPr>
            </a:p>
            <a:p>
              <a:pPr fontAlgn="base">
                <a:spcBef>
                  <a:spcPct val="0"/>
                </a:spcBef>
                <a:spcAft>
                  <a:spcPct val="0"/>
                </a:spcAft>
                <a:buFontTx/>
                <a:buNone/>
              </a:pPr>
              <a:r>
                <a:rPr lang="ja-JP" altLang="en-US" sz="1200" dirty="0">
                  <a:solidFill>
                    <a:srgbClr val="000066"/>
                  </a:solidFill>
                  <a:latin typeface="+mn-ea"/>
                  <a:ea typeface="+mn-ea"/>
                </a:rPr>
                <a:t>（</a:t>
              </a:r>
              <a:r>
                <a:rPr lang="en-US" altLang="ja-JP" sz="1200" dirty="0">
                  <a:solidFill>
                    <a:srgbClr val="000066"/>
                  </a:solidFill>
                  <a:latin typeface="+mn-ea"/>
                  <a:ea typeface="+mn-ea"/>
                </a:rPr>
                <a:t>0.6g</a:t>
              </a:r>
              <a:r>
                <a:rPr lang="ja-JP" altLang="en-US" sz="1200" dirty="0">
                  <a:solidFill>
                    <a:srgbClr val="000066"/>
                  </a:solidFill>
                  <a:latin typeface="+mn-ea"/>
                  <a:ea typeface="+mn-ea"/>
                </a:rPr>
                <a:t>～</a:t>
              </a:r>
              <a:r>
                <a:rPr lang="en-US" altLang="ja-JP" sz="1200" dirty="0">
                  <a:solidFill>
                    <a:srgbClr val="000066"/>
                  </a:solidFill>
                  <a:latin typeface="+mn-ea"/>
                  <a:ea typeface="+mn-ea"/>
                </a:rPr>
                <a:t>0.8g/kg/</a:t>
              </a:r>
              <a:r>
                <a:rPr lang="ja-JP" altLang="en-US" sz="1200" dirty="0">
                  <a:solidFill>
                    <a:srgbClr val="000066"/>
                  </a:solidFill>
                  <a:latin typeface="+mn-ea"/>
                  <a:ea typeface="+mn-ea"/>
                </a:rPr>
                <a:t>日）</a:t>
              </a:r>
            </a:p>
          </p:txBody>
        </p:sp>
      </p:grpSp>
      <p:grpSp>
        <p:nvGrpSpPr>
          <p:cNvPr id="55335" name="グループ化 85"/>
          <p:cNvGrpSpPr>
            <a:grpSpLocks/>
          </p:cNvGrpSpPr>
          <p:nvPr/>
        </p:nvGrpSpPr>
        <p:grpSpPr bwMode="auto">
          <a:xfrm>
            <a:off x="306218" y="5402095"/>
            <a:ext cx="8770177" cy="662987"/>
            <a:chOff x="344326" y="3001477"/>
            <a:chExt cx="9866625" cy="661992"/>
          </a:xfrm>
        </p:grpSpPr>
        <p:grpSp>
          <p:nvGrpSpPr>
            <p:cNvPr id="55341" name="グループ化 88"/>
            <p:cNvGrpSpPr>
              <a:grpSpLocks/>
            </p:cNvGrpSpPr>
            <p:nvPr/>
          </p:nvGrpSpPr>
          <p:grpSpPr bwMode="auto">
            <a:xfrm>
              <a:off x="3911525" y="3014098"/>
              <a:ext cx="2242559" cy="646113"/>
              <a:chOff x="3911525" y="3230919"/>
              <a:chExt cx="2242559" cy="646113"/>
            </a:xfrm>
          </p:grpSpPr>
          <p:sp>
            <p:nvSpPr>
              <p:cNvPr id="55345" name="AutoShape 32"/>
              <p:cNvSpPr>
                <a:spLocks noChangeArrowheads="1"/>
              </p:cNvSpPr>
              <p:nvPr/>
            </p:nvSpPr>
            <p:spPr bwMode="auto">
              <a:xfrm>
                <a:off x="3943405" y="3230919"/>
                <a:ext cx="2015267" cy="646113"/>
              </a:xfrm>
              <a:prstGeom prst="homePlate">
                <a:avLst>
                  <a:gd name="adj" fmla="val 32765"/>
                </a:avLst>
              </a:prstGeom>
              <a:solidFill>
                <a:srgbClr val="CCECFF"/>
              </a:solidFill>
              <a:ln w="9525">
                <a:solidFill>
                  <a:schemeClr val="accent2"/>
                </a:solidFill>
                <a:miter lim="800000"/>
                <a:headEnd/>
                <a:tailEnd/>
              </a:ln>
            </p:spPr>
            <p:txBody>
              <a:bodyPr wrap="none" anchor="ct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fontAlgn="base">
                  <a:spcBef>
                    <a:spcPct val="0"/>
                  </a:spcBef>
                  <a:spcAft>
                    <a:spcPct val="0"/>
                  </a:spcAft>
                  <a:buFontTx/>
                  <a:buNone/>
                </a:pPr>
                <a:endParaRPr lang="ja-JP" altLang="ja-JP" sz="1600">
                  <a:solidFill>
                    <a:srgbClr val="000000"/>
                  </a:solidFill>
                  <a:latin typeface="+mn-ea"/>
                  <a:ea typeface="+mn-ea"/>
                </a:endParaRPr>
              </a:p>
            </p:txBody>
          </p:sp>
          <p:sp>
            <p:nvSpPr>
              <p:cNvPr id="55346" name="Text Box 33"/>
              <p:cNvSpPr txBox="1">
                <a:spLocks noChangeArrowheads="1"/>
              </p:cNvSpPr>
              <p:nvPr/>
            </p:nvSpPr>
            <p:spPr bwMode="auto">
              <a:xfrm>
                <a:off x="3911525" y="3308667"/>
                <a:ext cx="2242559" cy="46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en-US" altLang="ja-JP" sz="1200" dirty="0">
                    <a:solidFill>
                      <a:srgbClr val="000066"/>
                    </a:solidFill>
                    <a:latin typeface="+mn-ea"/>
                    <a:ea typeface="+mn-ea"/>
                  </a:rPr>
                  <a:t>P, Ca, PTH</a:t>
                </a:r>
                <a:r>
                  <a:rPr lang="ja-JP" altLang="en-US" sz="1200" dirty="0">
                    <a:solidFill>
                      <a:srgbClr val="000066"/>
                    </a:solidFill>
                    <a:latin typeface="+mn-ea"/>
                    <a:ea typeface="+mn-ea"/>
                  </a:rPr>
                  <a:t>：基準値内</a:t>
                </a:r>
                <a:endParaRPr lang="en-US" altLang="ja-JP" sz="1200" dirty="0">
                  <a:solidFill>
                    <a:srgbClr val="000066"/>
                  </a:solidFill>
                  <a:latin typeface="+mn-ea"/>
                  <a:ea typeface="+mn-ea"/>
                </a:endParaRPr>
              </a:p>
              <a:p>
                <a:pPr fontAlgn="base">
                  <a:spcBef>
                    <a:spcPct val="0"/>
                  </a:spcBef>
                  <a:spcAft>
                    <a:spcPct val="0"/>
                  </a:spcAft>
                  <a:buFontTx/>
                  <a:buNone/>
                </a:pPr>
                <a:r>
                  <a:rPr lang="ja-JP" altLang="en-US" sz="1200" dirty="0">
                    <a:solidFill>
                      <a:srgbClr val="000066"/>
                    </a:solidFill>
                    <a:latin typeface="+mn-ea"/>
                    <a:ea typeface="+mn-ea"/>
                  </a:rPr>
                  <a:t>リン制限食</a:t>
                </a:r>
              </a:p>
            </p:txBody>
          </p:sp>
        </p:grpSp>
        <p:sp>
          <p:nvSpPr>
            <p:cNvPr id="55342" name="Text Box 36"/>
            <p:cNvSpPr txBox="1">
              <a:spLocks noChangeArrowheads="1"/>
            </p:cNvSpPr>
            <p:nvPr/>
          </p:nvSpPr>
          <p:spPr bwMode="auto">
            <a:xfrm>
              <a:off x="344326" y="3064721"/>
              <a:ext cx="1199629" cy="522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fontAlgn="base">
                <a:spcBef>
                  <a:spcPct val="0"/>
                </a:spcBef>
                <a:spcAft>
                  <a:spcPct val="0"/>
                </a:spcAft>
                <a:buFontTx/>
                <a:buNone/>
              </a:pPr>
              <a:r>
                <a:rPr lang="ja-JP" altLang="en-US" sz="1400">
                  <a:solidFill>
                    <a:srgbClr val="000000"/>
                  </a:solidFill>
                  <a:latin typeface="+mn-ea"/>
                  <a:ea typeface="+mn-ea"/>
                </a:rPr>
                <a:t>骨・ミネラル</a:t>
              </a:r>
              <a:endParaRPr lang="en-US" altLang="ja-JP" sz="1400">
                <a:solidFill>
                  <a:srgbClr val="000000"/>
                </a:solidFill>
                <a:latin typeface="+mn-ea"/>
                <a:ea typeface="+mn-ea"/>
              </a:endParaRPr>
            </a:p>
            <a:p>
              <a:pPr algn="ctr" fontAlgn="base">
                <a:spcBef>
                  <a:spcPct val="0"/>
                </a:spcBef>
                <a:spcAft>
                  <a:spcPct val="0"/>
                </a:spcAft>
                <a:buFontTx/>
                <a:buNone/>
              </a:pPr>
              <a:r>
                <a:rPr lang="ja-JP" altLang="en-US" sz="1400">
                  <a:solidFill>
                    <a:srgbClr val="000000"/>
                  </a:solidFill>
                  <a:latin typeface="+mn-ea"/>
                  <a:ea typeface="+mn-ea"/>
                </a:rPr>
                <a:t>対策</a:t>
              </a:r>
            </a:p>
          </p:txBody>
        </p:sp>
        <p:sp>
          <p:nvSpPr>
            <p:cNvPr id="55343" name="AutoShape 32"/>
            <p:cNvSpPr>
              <a:spLocks noChangeArrowheads="1"/>
            </p:cNvSpPr>
            <p:nvPr/>
          </p:nvSpPr>
          <p:spPr bwMode="auto">
            <a:xfrm>
              <a:off x="6051985" y="3017356"/>
              <a:ext cx="4033407" cy="646113"/>
            </a:xfrm>
            <a:prstGeom prst="homePlate">
              <a:avLst>
                <a:gd name="adj" fmla="val 51732"/>
              </a:avLst>
            </a:prstGeom>
            <a:solidFill>
              <a:srgbClr val="CCECFF"/>
            </a:solidFill>
            <a:ln w="9525">
              <a:solidFill>
                <a:schemeClr val="accent2"/>
              </a:solidFill>
              <a:miter lim="800000"/>
              <a:headEnd/>
              <a:tailEnd/>
            </a:ln>
          </p:spPr>
          <p:txBody>
            <a:bodyPr wrap="none" anchor="ct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fontAlgn="base">
                <a:spcBef>
                  <a:spcPct val="0"/>
                </a:spcBef>
                <a:spcAft>
                  <a:spcPct val="0"/>
                </a:spcAft>
                <a:buFontTx/>
                <a:buNone/>
              </a:pPr>
              <a:endParaRPr lang="ja-JP" altLang="ja-JP" sz="1600">
                <a:solidFill>
                  <a:srgbClr val="000000"/>
                </a:solidFill>
                <a:latin typeface="+mn-ea"/>
                <a:ea typeface="+mn-ea"/>
              </a:endParaRPr>
            </a:p>
          </p:txBody>
        </p:sp>
        <p:sp>
          <p:nvSpPr>
            <p:cNvPr id="55344" name="Text Box 33"/>
            <p:cNvSpPr txBox="1">
              <a:spLocks noChangeArrowheads="1"/>
            </p:cNvSpPr>
            <p:nvPr/>
          </p:nvSpPr>
          <p:spPr bwMode="auto">
            <a:xfrm>
              <a:off x="6023391" y="3001477"/>
              <a:ext cx="4187560" cy="59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en-US" altLang="ja-JP" sz="1100" dirty="0">
                  <a:solidFill>
                    <a:srgbClr val="000066"/>
                  </a:solidFill>
                  <a:latin typeface="+mn-ea"/>
                  <a:ea typeface="+mn-ea"/>
                </a:rPr>
                <a:t>P, Ca, PTH</a:t>
              </a:r>
              <a:r>
                <a:rPr lang="ja-JP" altLang="en-US" sz="1100" dirty="0">
                  <a:solidFill>
                    <a:srgbClr val="000066"/>
                  </a:solidFill>
                  <a:latin typeface="+mn-ea"/>
                  <a:ea typeface="+mn-ea"/>
                </a:rPr>
                <a:t>：基準値内</a:t>
              </a:r>
              <a:endParaRPr lang="en-US" altLang="ja-JP" sz="1100" dirty="0">
                <a:solidFill>
                  <a:srgbClr val="000066"/>
                </a:solidFill>
                <a:latin typeface="+mn-ea"/>
                <a:ea typeface="+mn-ea"/>
              </a:endParaRPr>
            </a:p>
            <a:p>
              <a:pPr fontAlgn="base">
                <a:spcBef>
                  <a:spcPct val="0"/>
                </a:spcBef>
                <a:spcAft>
                  <a:spcPct val="0"/>
                </a:spcAft>
                <a:buFontTx/>
                <a:buNone/>
              </a:pPr>
              <a:r>
                <a:rPr lang="ja-JP" altLang="en-US" sz="1100" dirty="0">
                  <a:solidFill>
                    <a:srgbClr val="000066"/>
                  </a:solidFill>
                  <a:latin typeface="+mn-ea"/>
                  <a:ea typeface="+mn-ea"/>
                </a:rPr>
                <a:t>リン制限食，高</a:t>
              </a:r>
              <a:r>
                <a:rPr lang="en-US" altLang="ja-JP" sz="1100" dirty="0">
                  <a:solidFill>
                    <a:srgbClr val="000066"/>
                  </a:solidFill>
                  <a:latin typeface="+mn-ea"/>
                  <a:ea typeface="+mn-ea"/>
                </a:rPr>
                <a:t>P</a:t>
              </a:r>
              <a:r>
                <a:rPr lang="ja-JP" altLang="en-US" sz="1100" dirty="0">
                  <a:solidFill>
                    <a:srgbClr val="000066"/>
                  </a:solidFill>
                  <a:latin typeface="+mn-ea"/>
                  <a:ea typeface="+mn-ea"/>
                </a:rPr>
                <a:t>血症では</a:t>
              </a:r>
              <a:r>
                <a:rPr lang="en-US" altLang="ja-JP" sz="1100" dirty="0">
                  <a:solidFill>
                    <a:srgbClr val="000066"/>
                  </a:solidFill>
                  <a:latin typeface="+mn-ea"/>
                  <a:ea typeface="+mn-ea"/>
                </a:rPr>
                <a:t>CaCO3</a:t>
              </a:r>
              <a:r>
                <a:rPr lang="ja-JP" altLang="en-US" sz="1100" dirty="0">
                  <a:solidFill>
                    <a:srgbClr val="000066"/>
                  </a:solidFill>
                  <a:latin typeface="+mn-ea"/>
                  <a:ea typeface="+mn-ea"/>
                </a:rPr>
                <a:t>などのリン吸着薬</a:t>
              </a:r>
              <a:endParaRPr lang="en-US" altLang="ja-JP" sz="1100" dirty="0">
                <a:solidFill>
                  <a:srgbClr val="000066"/>
                </a:solidFill>
                <a:latin typeface="+mn-ea"/>
                <a:ea typeface="+mn-ea"/>
              </a:endParaRPr>
            </a:p>
            <a:p>
              <a:pPr fontAlgn="base">
                <a:spcBef>
                  <a:spcPct val="0"/>
                </a:spcBef>
                <a:spcAft>
                  <a:spcPct val="0"/>
                </a:spcAft>
                <a:buFontTx/>
                <a:buNone/>
              </a:pPr>
              <a:r>
                <a:rPr lang="en-US" altLang="ja-JP" sz="1100" dirty="0">
                  <a:solidFill>
                    <a:srgbClr val="000066"/>
                  </a:solidFill>
                  <a:latin typeface="+mn-ea"/>
                  <a:ea typeface="+mn-ea"/>
                </a:rPr>
                <a:t>PTH</a:t>
              </a:r>
              <a:r>
                <a:rPr lang="ja-JP" altLang="en-US" sz="1100" dirty="0">
                  <a:solidFill>
                    <a:srgbClr val="000066"/>
                  </a:solidFill>
                  <a:latin typeface="+mn-ea"/>
                  <a:ea typeface="+mn-ea"/>
                </a:rPr>
                <a:t>が基準値を超える際は活性型ビタミン</a:t>
              </a:r>
              <a:r>
                <a:rPr lang="en-US" altLang="ja-JP" sz="1100" dirty="0">
                  <a:solidFill>
                    <a:srgbClr val="000066"/>
                  </a:solidFill>
                  <a:latin typeface="+mn-ea"/>
                  <a:ea typeface="+mn-ea"/>
                </a:rPr>
                <a:t>D</a:t>
              </a:r>
              <a:endParaRPr lang="ja-JP" altLang="en-US" sz="1100" dirty="0">
                <a:solidFill>
                  <a:srgbClr val="000066"/>
                </a:solidFill>
                <a:latin typeface="+mn-ea"/>
                <a:ea typeface="+mn-ea"/>
              </a:endParaRPr>
            </a:p>
          </p:txBody>
        </p:sp>
      </p:grpSp>
      <p:grpSp>
        <p:nvGrpSpPr>
          <p:cNvPr id="55336" name="グループ化 69"/>
          <p:cNvGrpSpPr>
            <a:grpSpLocks/>
          </p:cNvGrpSpPr>
          <p:nvPr/>
        </p:nvGrpSpPr>
        <p:grpSpPr bwMode="auto">
          <a:xfrm>
            <a:off x="167923" y="6097591"/>
            <a:ext cx="8860366" cy="324657"/>
            <a:chOff x="205735" y="4902195"/>
            <a:chExt cx="9967348" cy="325443"/>
          </a:xfrm>
        </p:grpSpPr>
        <p:sp>
          <p:nvSpPr>
            <p:cNvPr id="55337" name="Text Box 43"/>
            <p:cNvSpPr txBox="1">
              <a:spLocks noChangeArrowheads="1"/>
            </p:cNvSpPr>
            <p:nvPr/>
          </p:nvSpPr>
          <p:spPr bwMode="auto">
            <a:xfrm>
              <a:off x="205735" y="4910147"/>
              <a:ext cx="1598064" cy="308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en-US" altLang="ja-JP" sz="1400">
                  <a:solidFill>
                    <a:srgbClr val="000000"/>
                  </a:solidFill>
                  <a:latin typeface="+mn-ea"/>
                  <a:ea typeface="+mn-ea"/>
                </a:rPr>
                <a:t>K</a:t>
              </a:r>
              <a:r>
                <a:rPr lang="ja-JP" altLang="en-US" sz="1400">
                  <a:solidFill>
                    <a:srgbClr val="000000"/>
                  </a:solidFill>
                  <a:latin typeface="+mn-ea"/>
                  <a:ea typeface="+mn-ea"/>
                </a:rPr>
                <a:t>・ｱｼﾄﾞｰｼｽ対策</a:t>
              </a:r>
            </a:p>
          </p:txBody>
        </p:sp>
        <p:grpSp>
          <p:nvGrpSpPr>
            <p:cNvPr id="55338" name="グループ化 67"/>
            <p:cNvGrpSpPr>
              <a:grpSpLocks/>
            </p:cNvGrpSpPr>
            <p:nvPr/>
          </p:nvGrpSpPr>
          <p:grpSpPr bwMode="auto">
            <a:xfrm>
              <a:off x="3971926" y="4902195"/>
              <a:ext cx="6201157" cy="325443"/>
              <a:chOff x="3990976" y="4959345"/>
              <a:chExt cx="6201157" cy="325443"/>
            </a:xfrm>
          </p:grpSpPr>
          <p:sp>
            <p:nvSpPr>
              <p:cNvPr id="55339" name="AutoShape 42"/>
              <p:cNvSpPr>
                <a:spLocks noChangeArrowheads="1"/>
              </p:cNvSpPr>
              <p:nvPr/>
            </p:nvSpPr>
            <p:spPr bwMode="auto">
              <a:xfrm>
                <a:off x="3990976" y="4967288"/>
                <a:ext cx="6113462" cy="317500"/>
              </a:xfrm>
              <a:prstGeom prst="homePlate">
                <a:avLst>
                  <a:gd name="adj" fmla="val 83884"/>
                </a:avLst>
              </a:prstGeom>
              <a:solidFill>
                <a:srgbClr val="CCECFF"/>
              </a:solidFill>
              <a:ln w="9525">
                <a:solidFill>
                  <a:schemeClr val="accent2"/>
                </a:solidFill>
                <a:miter lim="800000"/>
                <a:headEnd/>
                <a:tailEnd/>
              </a:ln>
            </p:spPr>
            <p:txBody>
              <a:bodyPr wrap="none" anchor="ct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fontAlgn="base">
                  <a:spcBef>
                    <a:spcPct val="0"/>
                  </a:spcBef>
                  <a:spcAft>
                    <a:spcPct val="0"/>
                  </a:spcAft>
                  <a:buFontTx/>
                  <a:buNone/>
                </a:pPr>
                <a:endParaRPr lang="ja-JP" altLang="ja-JP" sz="1400">
                  <a:solidFill>
                    <a:srgbClr val="000000"/>
                  </a:solidFill>
                  <a:latin typeface="+mn-ea"/>
                  <a:ea typeface="+mn-ea"/>
                </a:endParaRPr>
              </a:p>
            </p:txBody>
          </p:sp>
          <p:sp>
            <p:nvSpPr>
              <p:cNvPr id="55340" name="Text Box 44"/>
              <p:cNvSpPr txBox="1">
                <a:spLocks noChangeArrowheads="1"/>
              </p:cNvSpPr>
              <p:nvPr/>
            </p:nvSpPr>
            <p:spPr bwMode="auto">
              <a:xfrm>
                <a:off x="3994028" y="4959345"/>
                <a:ext cx="6198105" cy="277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en-US" altLang="ja-JP" sz="1200" dirty="0">
                    <a:solidFill>
                      <a:srgbClr val="000066"/>
                    </a:solidFill>
                    <a:latin typeface="+mn-ea"/>
                    <a:ea typeface="+mn-ea"/>
                  </a:rPr>
                  <a:t>K</a:t>
                </a:r>
                <a:r>
                  <a:rPr lang="ja-JP" altLang="en-US" sz="1200" dirty="0">
                    <a:solidFill>
                      <a:srgbClr val="000066"/>
                    </a:solidFill>
                    <a:latin typeface="+mn-ea"/>
                    <a:ea typeface="+mn-ea"/>
                  </a:rPr>
                  <a:t>制限（</a:t>
                </a:r>
                <a:r>
                  <a:rPr lang="en-US" altLang="ja-JP" sz="1200" dirty="0">
                    <a:solidFill>
                      <a:srgbClr val="000066"/>
                    </a:solidFill>
                    <a:latin typeface="+mn-ea"/>
                    <a:ea typeface="+mn-ea"/>
                  </a:rPr>
                  <a:t>1.5g/</a:t>
                </a:r>
                <a:r>
                  <a:rPr lang="ja-JP" altLang="en-US" sz="1200" dirty="0">
                    <a:solidFill>
                      <a:srgbClr val="000066"/>
                    </a:solidFill>
                    <a:latin typeface="+mn-ea"/>
                    <a:ea typeface="+mn-ea"/>
                  </a:rPr>
                  <a:t>日），ループ利尿薬・陽イオン交換樹脂，重曹による補正</a:t>
                </a:r>
              </a:p>
            </p:txBody>
          </p:sp>
        </p:grpSp>
      </p:grpSp>
      <p:grpSp>
        <p:nvGrpSpPr>
          <p:cNvPr id="3" name="グループ化 2"/>
          <p:cNvGrpSpPr/>
          <p:nvPr/>
        </p:nvGrpSpPr>
        <p:grpSpPr>
          <a:xfrm>
            <a:off x="4803946" y="2921831"/>
            <a:ext cx="4032448" cy="1924854"/>
            <a:chOff x="4860032" y="4312458"/>
            <a:chExt cx="4032448" cy="1924854"/>
          </a:xfrm>
          <a:solidFill>
            <a:schemeClr val="tx2">
              <a:lumMod val="40000"/>
              <a:lumOff val="60000"/>
            </a:schemeClr>
          </a:solidFill>
        </p:grpSpPr>
        <p:sp>
          <p:nvSpPr>
            <p:cNvPr id="2" name="雲 1"/>
            <p:cNvSpPr/>
            <p:nvPr/>
          </p:nvSpPr>
          <p:spPr bwMode="auto">
            <a:xfrm>
              <a:off x="4860032" y="4312458"/>
              <a:ext cx="4032448" cy="1924854"/>
            </a:xfrm>
            <a:prstGeom prst="cloud">
              <a:avLst/>
            </a:prstGeom>
            <a:grp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kumimoji="0" lang="ja-JP" altLang="en-US" sz="2400">
                <a:solidFill>
                  <a:srgbClr val="000000"/>
                </a:solidFill>
                <a:latin typeface="+mn-ea"/>
              </a:endParaRPr>
            </a:p>
          </p:txBody>
        </p:sp>
        <p:sp>
          <p:nvSpPr>
            <p:cNvPr id="90" name="Text Box 3"/>
            <p:cNvSpPr txBox="1">
              <a:spLocks noChangeArrowheads="1"/>
            </p:cNvSpPr>
            <p:nvPr/>
          </p:nvSpPr>
          <p:spPr bwMode="auto">
            <a:xfrm>
              <a:off x="5671502" y="4649779"/>
              <a:ext cx="2971210" cy="12003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fontAlgn="base">
                <a:spcBef>
                  <a:spcPct val="0"/>
                </a:spcBef>
                <a:spcAft>
                  <a:spcPct val="0"/>
                </a:spcAft>
                <a:buFontTx/>
                <a:buNone/>
              </a:pPr>
              <a:r>
                <a:rPr lang="ja-JP" altLang="en-US" sz="2400" dirty="0">
                  <a:solidFill>
                    <a:srgbClr val="FFFFFF"/>
                  </a:solidFill>
                  <a:effectLst>
                    <a:outerShdw blurRad="38100" dist="38100" dir="2700000" algn="tl">
                      <a:srgbClr val="000000">
                        <a:alpha val="43137"/>
                      </a:srgbClr>
                    </a:outerShdw>
                  </a:effectLst>
                  <a:latin typeface="+mj-ea"/>
                  <a:ea typeface="+mj-ea"/>
                </a:rPr>
                <a:t>日々いろんな患者</a:t>
              </a:r>
              <a:endParaRPr lang="en-US" altLang="ja-JP" sz="2400" dirty="0">
                <a:solidFill>
                  <a:srgbClr val="FFFFFF"/>
                </a:solidFill>
                <a:effectLst>
                  <a:outerShdw blurRad="38100" dist="38100" dir="2700000" algn="tl">
                    <a:srgbClr val="000000">
                      <a:alpha val="43137"/>
                    </a:srgbClr>
                  </a:outerShdw>
                </a:effectLst>
                <a:latin typeface="+mj-ea"/>
                <a:ea typeface="+mj-ea"/>
              </a:endParaRPr>
            </a:p>
            <a:p>
              <a:pPr fontAlgn="base">
                <a:spcBef>
                  <a:spcPct val="0"/>
                </a:spcBef>
                <a:spcAft>
                  <a:spcPct val="0"/>
                </a:spcAft>
                <a:buFontTx/>
                <a:buNone/>
              </a:pPr>
              <a:r>
                <a:rPr lang="ja-JP" altLang="en-US" sz="2400" dirty="0" err="1">
                  <a:solidFill>
                    <a:srgbClr val="FFFFFF"/>
                  </a:solidFill>
                  <a:effectLst>
                    <a:outerShdw blurRad="38100" dist="38100" dir="2700000" algn="tl">
                      <a:srgbClr val="000000">
                        <a:alpha val="43137"/>
                      </a:srgbClr>
                    </a:outerShdw>
                  </a:effectLst>
                  <a:latin typeface="+mj-ea"/>
                  <a:ea typeface="+mj-ea"/>
                </a:rPr>
                <a:t>さんを</a:t>
              </a:r>
              <a:r>
                <a:rPr lang="ja-JP" altLang="en-US" sz="2400" dirty="0">
                  <a:solidFill>
                    <a:srgbClr val="FFFFFF"/>
                  </a:solidFill>
                  <a:effectLst>
                    <a:outerShdw blurRad="38100" dist="38100" dir="2700000" algn="tl">
                      <a:srgbClr val="000000">
                        <a:alpha val="43137"/>
                      </a:srgbClr>
                    </a:outerShdw>
                  </a:effectLst>
                  <a:latin typeface="+mj-ea"/>
                  <a:ea typeface="+mj-ea"/>
                </a:rPr>
                <a:t>診療する中で、</a:t>
              </a:r>
              <a:endParaRPr lang="en-US" altLang="ja-JP" sz="2400" dirty="0">
                <a:solidFill>
                  <a:srgbClr val="FFFFFF"/>
                </a:solidFill>
                <a:effectLst>
                  <a:outerShdw blurRad="38100" dist="38100" dir="2700000" algn="tl">
                    <a:srgbClr val="000000">
                      <a:alpha val="43137"/>
                    </a:srgbClr>
                  </a:outerShdw>
                </a:effectLst>
                <a:latin typeface="+mj-ea"/>
                <a:ea typeface="+mj-ea"/>
              </a:endParaRPr>
            </a:p>
            <a:p>
              <a:pPr fontAlgn="base">
                <a:spcBef>
                  <a:spcPct val="0"/>
                </a:spcBef>
                <a:spcAft>
                  <a:spcPct val="0"/>
                </a:spcAft>
                <a:buFontTx/>
                <a:buNone/>
              </a:pPr>
              <a:r>
                <a:rPr lang="ja-JP" altLang="en-US" sz="2400" dirty="0">
                  <a:solidFill>
                    <a:srgbClr val="FFFFFF"/>
                  </a:solidFill>
                  <a:effectLst>
                    <a:outerShdw blurRad="38100" dist="38100" dir="2700000" algn="tl">
                      <a:srgbClr val="000000">
                        <a:alpha val="43137"/>
                      </a:srgbClr>
                    </a:outerShdw>
                  </a:effectLst>
                  <a:latin typeface="+mj-ea"/>
                  <a:ea typeface="+mj-ea"/>
                </a:rPr>
                <a:t>ややこしい・・・</a:t>
              </a:r>
            </a:p>
          </p:txBody>
        </p:sp>
      </p:grpSp>
      <p:sp>
        <p:nvSpPr>
          <p:cNvPr id="92" name="Text Box 3"/>
          <p:cNvSpPr txBox="1">
            <a:spLocks noChangeArrowheads="1"/>
          </p:cNvSpPr>
          <p:nvPr/>
        </p:nvSpPr>
        <p:spPr bwMode="auto">
          <a:xfrm>
            <a:off x="1242980" y="5110916"/>
            <a:ext cx="6658039" cy="1015663"/>
          </a:xfrm>
          <a:prstGeom prst="rect">
            <a:avLst/>
          </a:prstGeom>
          <a:solidFill>
            <a:schemeClr val="tx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fontAlgn="base">
              <a:spcBef>
                <a:spcPct val="0"/>
              </a:spcBef>
              <a:spcAft>
                <a:spcPct val="0"/>
              </a:spcAft>
              <a:buFontTx/>
              <a:buNone/>
            </a:pPr>
            <a:r>
              <a:rPr lang="ja-JP" altLang="en-US" sz="3000" b="1" dirty="0">
                <a:solidFill>
                  <a:srgbClr val="FFFF00"/>
                </a:solidFill>
                <a:effectLst>
                  <a:outerShdw blurRad="38100" dist="38100" dir="2700000" algn="tl">
                    <a:srgbClr val="000000">
                      <a:alpha val="43137"/>
                    </a:srgbClr>
                  </a:outerShdw>
                </a:effectLst>
                <a:latin typeface="+mj-ea"/>
                <a:ea typeface="+mj-ea"/>
              </a:rPr>
              <a:t>ＣＫＤ病診連携システムを利用して、</a:t>
            </a:r>
            <a:endParaRPr lang="en-US" altLang="ja-JP" sz="3000" b="1" dirty="0">
              <a:solidFill>
                <a:srgbClr val="FFFF00"/>
              </a:solidFill>
              <a:effectLst>
                <a:outerShdw blurRad="38100" dist="38100" dir="2700000" algn="tl">
                  <a:srgbClr val="000000">
                    <a:alpha val="43137"/>
                  </a:srgbClr>
                </a:outerShdw>
              </a:effectLst>
              <a:latin typeface="+mj-ea"/>
              <a:ea typeface="+mj-ea"/>
            </a:endParaRPr>
          </a:p>
          <a:p>
            <a:pPr algn="ctr" fontAlgn="base">
              <a:spcBef>
                <a:spcPct val="0"/>
              </a:spcBef>
              <a:spcAft>
                <a:spcPct val="0"/>
              </a:spcAft>
              <a:buFontTx/>
              <a:buNone/>
            </a:pPr>
            <a:r>
              <a:rPr lang="ja-JP" altLang="en-US" sz="3000" b="1" dirty="0">
                <a:solidFill>
                  <a:srgbClr val="FFFF00"/>
                </a:solidFill>
                <a:effectLst>
                  <a:outerShdw blurRad="38100" dist="38100" dir="2700000" algn="tl">
                    <a:srgbClr val="000000">
                      <a:alpha val="43137"/>
                    </a:srgbClr>
                  </a:outerShdw>
                </a:effectLst>
                <a:latin typeface="+mj-ea"/>
                <a:ea typeface="+mj-ea"/>
              </a:rPr>
              <a:t>腎臓専門医にコンサルトしてみよう！</a:t>
            </a:r>
            <a:endParaRPr lang="en-US" altLang="ja-JP" sz="3000" b="1" dirty="0">
              <a:solidFill>
                <a:srgbClr val="FFFF00"/>
              </a:solidFill>
              <a:effectLst>
                <a:outerShdw blurRad="38100" dist="38100" dir="2700000" algn="tl">
                  <a:srgbClr val="000000">
                    <a:alpha val="43137"/>
                  </a:srgbClr>
                </a:outerShdw>
              </a:effectLst>
              <a:latin typeface="+mj-ea"/>
              <a:ea typeface="+mj-ea"/>
            </a:endParaRPr>
          </a:p>
        </p:txBody>
      </p:sp>
      <p:sp>
        <p:nvSpPr>
          <p:cNvPr id="93" name="テキスト ボックス 92">
            <a:extLst>
              <a:ext uri="{FF2B5EF4-FFF2-40B4-BE49-F238E27FC236}">
                <a16:creationId xmlns:a16="http://schemas.microsoft.com/office/drawing/2014/main" id="{FAF0675C-63D4-47F9-B27E-29C6FB455754}"/>
              </a:ext>
            </a:extLst>
          </p:cNvPr>
          <p:cNvSpPr txBox="1"/>
          <p:nvPr/>
        </p:nvSpPr>
        <p:spPr>
          <a:xfrm>
            <a:off x="313318" y="63539"/>
            <a:ext cx="8830682" cy="369332"/>
          </a:xfrm>
          <a:prstGeom prst="rect">
            <a:avLst/>
          </a:prstGeom>
          <a:noFill/>
        </p:spPr>
        <p:txBody>
          <a:bodyPr wrap="square" rtlCol="0">
            <a:spAutoFit/>
          </a:bodyPr>
          <a:lstStyle/>
          <a:p>
            <a:pPr lvl="0">
              <a:defRPr/>
            </a:pPr>
            <a:r>
              <a:rPr lang="ja-JP" altLang="en-US" sz="1400" dirty="0">
                <a:solidFill>
                  <a:srgbClr val="FFFFFF"/>
                </a:solidFill>
                <a:latin typeface="Arial"/>
              </a:rPr>
              <a:t>　</a:t>
            </a:r>
            <a:r>
              <a:rPr lang="ja-JP" altLang="en-US" b="1" dirty="0">
                <a:solidFill>
                  <a:srgbClr val="FFFFFF"/>
                </a:solidFill>
                <a:latin typeface="+mj-ea"/>
                <a:ea typeface="+mj-ea"/>
              </a:rPr>
              <a:t>ＣＫＤの治療</a:t>
            </a:r>
          </a:p>
        </p:txBody>
      </p:sp>
    </p:spTree>
    <p:extLst>
      <p:ext uri="{BB962C8B-B14F-4D97-AF65-F5344CB8AC3E}">
        <p14:creationId xmlns:p14="http://schemas.microsoft.com/office/powerpoint/2010/main" val="245354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1000"/>
                                        <p:tgtEl>
                                          <p:spTgt spid="92"/>
                                        </p:tgtEl>
                                      </p:cBhvr>
                                    </p:animEffect>
                                    <p:anim calcmode="lin" valueType="num">
                                      <p:cBhvr>
                                        <p:cTn id="13" dur="1000" fill="hold"/>
                                        <p:tgtEl>
                                          <p:spTgt spid="92"/>
                                        </p:tgtEl>
                                        <p:attrNameLst>
                                          <p:attrName>ppt_x</p:attrName>
                                        </p:attrNameLst>
                                      </p:cBhvr>
                                      <p:tavLst>
                                        <p:tav tm="0">
                                          <p:val>
                                            <p:strVal val="#ppt_x"/>
                                          </p:val>
                                        </p:tav>
                                        <p:tav tm="100000">
                                          <p:val>
                                            <p:strVal val="#ppt_x"/>
                                          </p:val>
                                        </p:tav>
                                      </p:tavLst>
                                    </p:anim>
                                    <p:anim calcmode="lin" valueType="num">
                                      <p:cBhvr>
                                        <p:cTn id="14"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a:spLocks noChangeArrowheads="1"/>
          </p:cNvSpPr>
          <p:nvPr/>
        </p:nvSpPr>
        <p:spPr bwMode="auto">
          <a:xfrm>
            <a:off x="1164444" y="1443841"/>
            <a:ext cx="6408712" cy="3970318"/>
          </a:xfrm>
          <a:prstGeom prst="rect">
            <a:avLst/>
          </a:prstGeom>
          <a:noFill/>
          <a:ln w="9525">
            <a:noFill/>
            <a:miter lim="800000"/>
            <a:headEnd/>
            <a:tailEnd/>
          </a:ln>
          <a:effectLst>
            <a:outerShdw blurRad="40000" dist="20000" dir="5400000" rotWithShape="0">
              <a:srgbClr val="808080">
                <a:alpha val="37999"/>
              </a:srgbClr>
            </a:outerShdw>
          </a:effectLst>
        </p:spPr>
        <p:txBody>
          <a:bodyPr wrap="square">
            <a:spAutoFit/>
          </a:bodyPr>
          <a:lstStyle/>
          <a:p>
            <a:pPr marL="342900" indent="-342900" fontAlgn="base">
              <a:spcBef>
                <a:spcPct val="0"/>
              </a:spcBef>
              <a:spcAft>
                <a:spcPct val="0"/>
              </a:spcAft>
              <a:buFont typeface="Arial" panose="020B0604020202020204" pitchFamily="34" charset="0"/>
              <a:buChar char="•"/>
              <a:defRPr/>
            </a:pPr>
            <a:r>
              <a:rPr lang="en-US" altLang="ja-JP" sz="2800" b="1" dirty="0">
                <a:solidFill>
                  <a:srgbClr val="000000"/>
                </a:solidFill>
                <a:latin typeface="+mj-ea"/>
                <a:ea typeface="+mj-ea"/>
              </a:rPr>
              <a:t>CKD</a:t>
            </a:r>
            <a:r>
              <a:rPr lang="ja-JP" altLang="en-US" sz="2800" b="1" dirty="0">
                <a:solidFill>
                  <a:srgbClr val="000000"/>
                </a:solidFill>
                <a:latin typeface="+mj-ea"/>
                <a:ea typeface="+mj-ea"/>
              </a:rPr>
              <a:t>の原因を明らかにする。</a:t>
            </a:r>
            <a:endParaRPr lang="en-US" altLang="ja-JP" sz="2800" b="1" dirty="0">
              <a:solidFill>
                <a:srgbClr val="000000"/>
              </a:solidFill>
              <a:latin typeface="+mj-ea"/>
              <a:ea typeface="+mj-ea"/>
            </a:endParaRPr>
          </a:p>
          <a:p>
            <a:pPr marL="342900" indent="-342900" fontAlgn="base">
              <a:spcBef>
                <a:spcPct val="0"/>
              </a:spcBef>
              <a:spcAft>
                <a:spcPct val="0"/>
              </a:spcAft>
              <a:buFont typeface="Arial" panose="020B0604020202020204" pitchFamily="34" charset="0"/>
              <a:buChar char="•"/>
              <a:defRPr/>
            </a:pPr>
            <a:endParaRPr lang="en-US" altLang="ja-JP" sz="2800" b="1" dirty="0">
              <a:solidFill>
                <a:srgbClr val="000000"/>
              </a:solidFill>
              <a:latin typeface="+mj-ea"/>
              <a:ea typeface="+mj-ea"/>
            </a:endParaRPr>
          </a:p>
          <a:p>
            <a:pPr marL="342900" indent="-342900" fontAlgn="base">
              <a:spcBef>
                <a:spcPct val="0"/>
              </a:spcBef>
              <a:spcAft>
                <a:spcPct val="0"/>
              </a:spcAft>
              <a:buFont typeface="Arial" panose="020B0604020202020204" pitchFamily="34" charset="0"/>
              <a:buChar char="•"/>
              <a:defRPr/>
            </a:pPr>
            <a:r>
              <a:rPr lang="en-US" altLang="ja-JP" sz="2800" b="1" dirty="0">
                <a:solidFill>
                  <a:srgbClr val="000000"/>
                </a:solidFill>
                <a:latin typeface="+mj-ea"/>
                <a:ea typeface="+mj-ea"/>
              </a:rPr>
              <a:t>CKD</a:t>
            </a:r>
            <a:r>
              <a:rPr lang="ja-JP" altLang="en-US" sz="2800" b="1" dirty="0">
                <a:solidFill>
                  <a:srgbClr val="000000"/>
                </a:solidFill>
                <a:latin typeface="+mj-ea"/>
                <a:ea typeface="+mj-ea"/>
              </a:rPr>
              <a:t>特有の合併症を検索、治療を行う。</a:t>
            </a:r>
            <a:endParaRPr lang="en-US" altLang="ja-JP" sz="2800" b="1" dirty="0">
              <a:solidFill>
                <a:srgbClr val="000000"/>
              </a:solidFill>
              <a:latin typeface="+mj-ea"/>
              <a:ea typeface="+mj-ea"/>
            </a:endParaRPr>
          </a:p>
          <a:p>
            <a:pPr marL="342900" indent="-342900" fontAlgn="base">
              <a:spcBef>
                <a:spcPct val="0"/>
              </a:spcBef>
              <a:spcAft>
                <a:spcPct val="0"/>
              </a:spcAft>
              <a:buFont typeface="Arial" panose="020B0604020202020204" pitchFamily="34" charset="0"/>
              <a:buChar char="•"/>
              <a:defRPr/>
            </a:pPr>
            <a:endParaRPr lang="en-US" altLang="ja-JP" sz="2800" b="1" dirty="0">
              <a:solidFill>
                <a:srgbClr val="000000"/>
              </a:solidFill>
              <a:latin typeface="+mj-ea"/>
              <a:ea typeface="+mj-ea"/>
            </a:endParaRPr>
          </a:p>
          <a:p>
            <a:pPr marL="342900" indent="-342900" fontAlgn="base">
              <a:spcBef>
                <a:spcPct val="0"/>
              </a:spcBef>
              <a:spcAft>
                <a:spcPct val="0"/>
              </a:spcAft>
              <a:buFont typeface="Arial" panose="020B0604020202020204" pitchFamily="34" charset="0"/>
              <a:buChar char="•"/>
              <a:defRPr/>
            </a:pPr>
            <a:r>
              <a:rPr lang="ja-JP" altLang="en-US" sz="2800" b="1" dirty="0">
                <a:solidFill>
                  <a:srgbClr val="000000"/>
                </a:solidFill>
                <a:latin typeface="+mj-ea"/>
                <a:ea typeface="+mj-ea"/>
              </a:rPr>
              <a:t>治療の指標、目標を決定する。</a:t>
            </a:r>
            <a:endParaRPr lang="en-US" altLang="ja-JP" sz="2800" b="1" dirty="0">
              <a:solidFill>
                <a:srgbClr val="000000"/>
              </a:solidFill>
              <a:latin typeface="+mj-ea"/>
              <a:ea typeface="+mj-ea"/>
            </a:endParaRPr>
          </a:p>
          <a:p>
            <a:pPr marL="342900" indent="-342900" fontAlgn="base">
              <a:spcBef>
                <a:spcPct val="0"/>
              </a:spcBef>
              <a:spcAft>
                <a:spcPct val="0"/>
              </a:spcAft>
              <a:buFont typeface="Arial" panose="020B0604020202020204" pitchFamily="34" charset="0"/>
              <a:buChar char="•"/>
              <a:defRPr/>
            </a:pPr>
            <a:endParaRPr lang="en-US" altLang="ja-JP" sz="2800" b="1" dirty="0">
              <a:solidFill>
                <a:srgbClr val="000000"/>
              </a:solidFill>
              <a:latin typeface="+mj-ea"/>
              <a:ea typeface="+mj-ea"/>
            </a:endParaRPr>
          </a:p>
          <a:p>
            <a:pPr marL="342900" indent="-342900" fontAlgn="base">
              <a:spcBef>
                <a:spcPct val="0"/>
              </a:spcBef>
              <a:spcAft>
                <a:spcPct val="0"/>
              </a:spcAft>
              <a:buFont typeface="Arial" panose="020B0604020202020204" pitchFamily="34" charset="0"/>
              <a:buChar char="•"/>
              <a:defRPr/>
            </a:pPr>
            <a:r>
              <a:rPr lang="ja-JP" altLang="en-US" sz="2800" b="1" dirty="0">
                <a:solidFill>
                  <a:srgbClr val="000000"/>
                </a:solidFill>
                <a:latin typeface="+mj-ea"/>
                <a:ea typeface="+mj-ea"/>
              </a:rPr>
              <a:t>必要な薬剤調整を行う。</a:t>
            </a:r>
            <a:endParaRPr lang="en-US" altLang="ja-JP" sz="2800" b="1" dirty="0">
              <a:solidFill>
                <a:srgbClr val="000000"/>
              </a:solidFill>
              <a:latin typeface="+mj-ea"/>
              <a:ea typeface="+mj-ea"/>
            </a:endParaRPr>
          </a:p>
          <a:p>
            <a:pPr marL="342900" indent="-342900" fontAlgn="base">
              <a:spcBef>
                <a:spcPct val="0"/>
              </a:spcBef>
              <a:spcAft>
                <a:spcPct val="0"/>
              </a:spcAft>
              <a:buFont typeface="Arial" panose="020B0604020202020204" pitchFamily="34" charset="0"/>
              <a:buChar char="•"/>
              <a:defRPr/>
            </a:pPr>
            <a:endParaRPr lang="en-US" altLang="ja-JP" sz="2800" b="1" dirty="0">
              <a:solidFill>
                <a:srgbClr val="000000"/>
              </a:solidFill>
              <a:latin typeface="+mj-ea"/>
              <a:ea typeface="+mj-ea"/>
            </a:endParaRPr>
          </a:p>
          <a:p>
            <a:pPr marL="342900" indent="-342900" fontAlgn="base">
              <a:spcBef>
                <a:spcPct val="0"/>
              </a:spcBef>
              <a:spcAft>
                <a:spcPct val="0"/>
              </a:spcAft>
              <a:buFont typeface="Arial" panose="020B0604020202020204" pitchFamily="34" charset="0"/>
              <a:buChar char="•"/>
              <a:defRPr/>
            </a:pPr>
            <a:r>
              <a:rPr lang="ja-JP" altLang="en-US" sz="2800" b="1" dirty="0">
                <a:solidFill>
                  <a:srgbClr val="000000"/>
                </a:solidFill>
                <a:latin typeface="+mj-ea"/>
                <a:ea typeface="+mj-ea"/>
              </a:rPr>
              <a:t>栄養指導（または教育入院）を行う。</a:t>
            </a:r>
            <a:endParaRPr lang="en-US" altLang="ja-JP" sz="2800" b="1" dirty="0">
              <a:solidFill>
                <a:srgbClr val="000000"/>
              </a:solidFill>
              <a:latin typeface="+mj-ea"/>
              <a:ea typeface="+mj-ea"/>
            </a:endParaRPr>
          </a:p>
        </p:txBody>
      </p:sp>
      <p:sp>
        <p:nvSpPr>
          <p:cNvPr id="4" name="テキスト ボックス 3">
            <a:extLst>
              <a:ext uri="{FF2B5EF4-FFF2-40B4-BE49-F238E27FC236}">
                <a16:creationId xmlns:a16="http://schemas.microsoft.com/office/drawing/2014/main" id="{1E138C75-7A5A-42BE-A423-94C88B36A27D}"/>
              </a:ext>
            </a:extLst>
          </p:cNvPr>
          <p:cNvSpPr txBox="1"/>
          <p:nvPr/>
        </p:nvSpPr>
        <p:spPr>
          <a:xfrm>
            <a:off x="313318" y="38139"/>
            <a:ext cx="8830682" cy="369332"/>
          </a:xfrm>
          <a:prstGeom prst="rect">
            <a:avLst/>
          </a:prstGeom>
          <a:noFill/>
        </p:spPr>
        <p:txBody>
          <a:bodyPr wrap="square" rtlCol="0">
            <a:spAutoFit/>
          </a:bodyPr>
          <a:lstStyle/>
          <a:p>
            <a:pPr lvl="0">
              <a:defRPr/>
            </a:pPr>
            <a:r>
              <a:rPr lang="ja-JP" altLang="en-US" b="1" dirty="0">
                <a:solidFill>
                  <a:srgbClr val="FFFFFF"/>
                </a:solidFill>
                <a:latin typeface="+mj-ea"/>
                <a:ea typeface="+mj-ea"/>
              </a:rPr>
              <a:t>患者紹介後に行うこと　連携医へ伝えること</a:t>
            </a:r>
          </a:p>
        </p:txBody>
      </p:sp>
    </p:spTree>
    <p:extLst>
      <p:ext uri="{BB962C8B-B14F-4D97-AF65-F5344CB8AC3E}">
        <p14:creationId xmlns:p14="http://schemas.microsoft.com/office/powerpoint/2010/main" val="17422889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755576" y="3935762"/>
            <a:ext cx="7601024"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952500" indent="-952500">
              <a:lnSpc>
                <a:spcPct val="80000"/>
              </a:lnSpc>
              <a:buFont typeface="Wingdings" pitchFamily="2" charset="2"/>
              <a:buNone/>
            </a:pPr>
            <a:endParaRPr lang="ja-JP" altLang="en-US" sz="2800" b="1" dirty="0">
              <a:latin typeface="ＭＳ Ｐゴシック" charset="-128"/>
            </a:endParaRPr>
          </a:p>
        </p:txBody>
      </p:sp>
      <p:sp>
        <p:nvSpPr>
          <p:cNvPr id="5" name="Rectangle 3"/>
          <p:cNvSpPr txBox="1">
            <a:spLocks noChangeArrowheads="1"/>
          </p:cNvSpPr>
          <p:nvPr/>
        </p:nvSpPr>
        <p:spPr bwMode="auto">
          <a:xfrm>
            <a:off x="755576" y="1375181"/>
            <a:ext cx="7416824" cy="2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952500" indent="-952500">
              <a:lnSpc>
                <a:spcPct val="200000"/>
              </a:lnSpc>
              <a:buFont typeface="Wingdings" pitchFamily="2" charset="2"/>
              <a:buNone/>
            </a:pPr>
            <a:r>
              <a:rPr lang="ja-JP" altLang="en-US" sz="2800" b="1" dirty="0">
                <a:latin typeface="ＭＳ Ｐゴシック" charset="-128"/>
              </a:rPr>
              <a:t>✔</a:t>
            </a:r>
            <a:r>
              <a:rPr lang="en-US" altLang="ja-JP" sz="2800" b="1" dirty="0">
                <a:latin typeface="ＭＳ Ｐゴシック" charset="-128"/>
              </a:rPr>
              <a:t>CKD</a:t>
            </a:r>
            <a:r>
              <a:rPr lang="ja-JP" altLang="en-US" sz="2800" b="1" dirty="0">
                <a:latin typeface="ＭＳ Ｐゴシック" charset="-128"/>
              </a:rPr>
              <a:t>のタイプを診断する</a:t>
            </a:r>
            <a:endParaRPr lang="en-US" altLang="ja-JP" sz="2800" b="1" dirty="0">
              <a:latin typeface="ＭＳ Ｐゴシック" charset="-128"/>
            </a:endParaRPr>
          </a:p>
          <a:p>
            <a:pPr marL="952500" indent="-952500">
              <a:lnSpc>
                <a:spcPct val="200000"/>
              </a:lnSpc>
              <a:buFont typeface="Wingdings" pitchFamily="2" charset="2"/>
              <a:buNone/>
            </a:pPr>
            <a:r>
              <a:rPr lang="ja-JP" altLang="en-US" sz="2800" b="1" dirty="0">
                <a:latin typeface="ＭＳ Ｐゴシック" charset="-128"/>
              </a:rPr>
              <a:t>✔診断時にどこまで進行していたか</a:t>
            </a:r>
            <a:endParaRPr lang="en-US" altLang="ja-JP" sz="2800" b="1" dirty="0">
              <a:latin typeface="ＭＳ Ｐゴシック" charset="-128"/>
            </a:endParaRPr>
          </a:p>
          <a:p>
            <a:pPr marL="952500" indent="-952500">
              <a:lnSpc>
                <a:spcPct val="200000"/>
              </a:lnSpc>
              <a:buFont typeface="Wingdings" pitchFamily="2" charset="2"/>
              <a:buNone/>
            </a:pPr>
            <a:r>
              <a:rPr lang="ja-JP" altLang="en-US" sz="2800" b="1" dirty="0">
                <a:latin typeface="ＭＳ Ｐゴシック" charset="-128"/>
              </a:rPr>
              <a:t>✔将来の進行のしやすさを診断する</a:t>
            </a:r>
            <a:endParaRPr lang="en-US" altLang="ja-JP" sz="2800" b="1" dirty="0">
              <a:latin typeface="ＭＳ Ｐゴシック" charset="-128"/>
            </a:endParaRPr>
          </a:p>
          <a:p>
            <a:pPr marL="952500" indent="-952500">
              <a:lnSpc>
                <a:spcPct val="200000"/>
              </a:lnSpc>
              <a:buNone/>
            </a:pPr>
            <a:r>
              <a:rPr lang="ja-JP" altLang="en-US" sz="2800" b="1" dirty="0">
                <a:latin typeface="ＭＳ Ｐゴシック" charset="-128"/>
              </a:rPr>
              <a:t>✔治癒できる可能性がないかを評価する</a:t>
            </a:r>
          </a:p>
        </p:txBody>
      </p:sp>
      <p:sp>
        <p:nvSpPr>
          <p:cNvPr id="8" name="テキスト ボックス 7">
            <a:extLst>
              <a:ext uri="{FF2B5EF4-FFF2-40B4-BE49-F238E27FC236}">
                <a16:creationId xmlns:a16="http://schemas.microsoft.com/office/drawing/2014/main" id="{315C88E5-95D9-4361-BD51-F6DA646E5455}"/>
              </a:ext>
            </a:extLst>
          </p:cNvPr>
          <p:cNvSpPr txBox="1"/>
          <p:nvPr/>
        </p:nvSpPr>
        <p:spPr>
          <a:xfrm>
            <a:off x="313318" y="63539"/>
            <a:ext cx="8830682" cy="369332"/>
          </a:xfrm>
          <a:prstGeom prst="rect">
            <a:avLst/>
          </a:prstGeom>
          <a:noFill/>
        </p:spPr>
        <p:txBody>
          <a:bodyPr wrap="square" rtlCol="0">
            <a:spAutoFit/>
          </a:bodyPr>
          <a:lstStyle/>
          <a:p>
            <a:pPr lvl="0">
              <a:defRPr/>
            </a:pPr>
            <a:r>
              <a:rPr lang="en-US" altLang="ja-JP" b="1" dirty="0">
                <a:solidFill>
                  <a:srgbClr val="FFFFFF"/>
                </a:solidFill>
                <a:latin typeface="+mj-ea"/>
                <a:ea typeface="+mj-ea"/>
              </a:rPr>
              <a:t>CKD</a:t>
            </a:r>
            <a:r>
              <a:rPr lang="ja-JP" altLang="en-US" b="1" dirty="0">
                <a:solidFill>
                  <a:srgbClr val="FFFFFF"/>
                </a:solidFill>
                <a:latin typeface="+mj-ea"/>
                <a:ea typeface="+mj-ea"/>
              </a:rPr>
              <a:t>ステージ１－２で　腎臓専門医がおこなうこと</a:t>
            </a:r>
          </a:p>
        </p:txBody>
      </p:sp>
    </p:spTree>
    <p:extLst>
      <p:ext uri="{BB962C8B-B14F-4D97-AF65-F5344CB8AC3E}">
        <p14:creationId xmlns:p14="http://schemas.microsoft.com/office/powerpoint/2010/main" val="968552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3" descr="normal像.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6526" y="481610"/>
            <a:ext cx="8621890" cy="4438597"/>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3" name="図 5" descr="normal_糸球体.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8730" y="4378245"/>
            <a:ext cx="3139008" cy="2363868"/>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4" name="テキスト ボックス 4"/>
          <p:cNvSpPr txBox="1">
            <a:spLocks noChangeArrowheads="1"/>
          </p:cNvSpPr>
          <p:nvPr/>
        </p:nvSpPr>
        <p:spPr bwMode="auto">
          <a:xfrm>
            <a:off x="3457015" y="3881479"/>
            <a:ext cx="20224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fontAlgn="base" hangingPunct="1">
              <a:spcBef>
                <a:spcPct val="0"/>
              </a:spcBef>
              <a:spcAft>
                <a:spcPct val="0"/>
              </a:spcAft>
            </a:pPr>
            <a:r>
              <a:rPr lang="ja-JP" altLang="en-US" sz="3200" dirty="0">
                <a:solidFill>
                  <a:srgbClr val="003366"/>
                </a:solidFill>
                <a:latin typeface="+mj-ea"/>
                <a:ea typeface="+mj-ea"/>
              </a:rPr>
              <a:t>糸球体</a:t>
            </a:r>
          </a:p>
        </p:txBody>
      </p:sp>
      <p:sp>
        <p:nvSpPr>
          <p:cNvPr id="5" name="テキスト ボックス 6"/>
          <p:cNvSpPr txBox="1">
            <a:spLocks noChangeArrowheads="1"/>
          </p:cNvSpPr>
          <p:nvPr/>
        </p:nvSpPr>
        <p:spPr bwMode="auto">
          <a:xfrm>
            <a:off x="6142320" y="1160800"/>
            <a:ext cx="27206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fontAlgn="base" hangingPunct="1">
              <a:spcBef>
                <a:spcPct val="0"/>
              </a:spcBef>
              <a:spcAft>
                <a:spcPct val="0"/>
              </a:spcAft>
            </a:pPr>
            <a:r>
              <a:rPr lang="ja-JP" altLang="en-US" dirty="0">
                <a:solidFill>
                  <a:srgbClr val="003366"/>
                </a:solidFill>
                <a:latin typeface="+mj-ea"/>
                <a:ea typeface="+mj-ea"/>
              </a:rPr>
              <a:t>尿細管と間質</a:t>
            </a:r>
          </a:p>
        </p:txBody>
      </p:sp>
      <p:cxnSp>
        <p:nvCxnSpPr>
          <p:cNvPr id="6" name="直線矢印コネクタ 5"/>
          <p:cNvCxnSpPr/>
          <p:nvPr/>
        </p:nvCxnSpPr>
        <p:spPr>
          <a:xfrm rot="5400000">
            <a:off x="5968529" y="1508383"/>
            <a:ext cx="627494" cy="48907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p:nvPr/>
        </p:nvCxnSpPr>
        <p:spPr>
          <a:xfrm rot="10800000">
            <a:off x="2271236" y="3043282"/>
            <a:ext cx="1744064" cy="76745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rot="16200000" flipV="1">
            <a:off x="3038686" y="2415788"/>
            <a:ext cx="1673317" cy="111657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rot="16200000" flipV="1">
            <a:off x="3840740" y="2868722"/>
            <a:ext cx="1744064" cy="13995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6288274" y="2980158"/>
            <a:ext cx="477080" cy="447263"/>
          </a:xfrm>
          <a:prstGeom prst="rect">
            <a:avLst/>
          </a:prstGeom>
          <a:noFill/>
        </p:spPr>
        <p:txBody>
          <a:bodyPr wrap="none" rtlCol="0">
            <a:spAutoFit/>
          </a:bodyPr>
          <a:lstStyle/>
          <a:p>
            <a:pPr fontAlgn="base">
              <a:spcBef>
                <a:spcPct val="0"/>
              </a:spcBef>
              <a:spcAft>
                <a:spcPct val="0"/>
              </a:spcAft>
            </a:pPr>
            <a:r>
              <a:rPr lang="ja-JP" altLang="en-US" sz="2400" dirty="0">
                <a:solidFill>
                  <a:srgbClr val="FFFFFF"/>
                </a:solidFill>
              </a:rPr>
              <a:t>○</a:t>
            </a:r>
          </a:p>
        </p:txBody>
      </p:sp>
      <p:sp>
        <p:nvSpPr>
          <p:cNvPr id="12" name="テキスト ボックス 11"/>
          <p:cNvSpPr txBox="1"/>
          <p:nvPr/>
        </p:nvSpPr>
        <p:spPr>
          <a:xfrm>
            <a:off x="4235691" y="1305658"/>
            <a:ext cx="477080" cy="447263"/>
          </a:xfrm>
          <a:prstGeom prst="rect">
            <a:avLst/>
          </a:prstGeom>
          <a:noFill/>
        </p:spPr>
        <p:txBody>
          <a:bodyPr wrap="none" rtlCol="0">
            <a:spAutoFit/>
          </a:bodyPr>
          <a:lstStyle/>
          <a:p>
            <a:pPr fontAlgn="base">
              <a:spcBef>
                <a:spcPct val="0"/>
              </a:spcBef>
              <a:spcAft>
                <a:spcPct val="0"/>
              </a:spcAft>
            </a:pPr>
            <a:r>
              <a:rPr lang="ja-JP" altLang="en-US" sz="2400" dirty="0">
                <a:solidFill>
                  <a:srgbClr val="FFFFFF"/>
                </a:solidFill>
              </a:rPr>
              <a:t>○</a:t>
            </a:r>
          </a:p>
        </p:txBody>
      </p:sp>
      <p:sp>
        <p:nvSpPr>
          <p:cNvPr id="13" name="テキスト ボックス 12"/>
          <p:cNvSpPr txBox="1"/>
          <p:nvPr/>
        </p:nvSpPr>
        <p:spPr>
          <a:xfrm>
            <a:off x="2898730" y="1584157"/>
            <a:ext cx="477080" cy="447263"/>
          </a:xfrm>
          <a:prstGeom prst="rect">
            <a:avLst/>
          </a:prstGeom>
          <a:noFill/>
        </p:spPr>
        <p:txBody>
          <a:bodyPr wrap="none" rtlCol="0">
            <a:spAutoFit/>
          </a:bodyPr>
          <a:lstStyle/>
          <a:p>
            <a:pPr fontAlgn="base">
              <a:spcBef>
                <a:spcPct val="0"/>
              </a:spcBef>
              <a:spcAft>
                <a:spcPct val="0"/>
              </a:spcAft>
            </a:pPr>
            <a:r>
              <a:rPr lang="ja-JP" altLang="en-US" sz="2400" dirty="0">
                <a:solidFill>
                  <a:srgbClr val="FFFFFF"/>
                </a:solidFill>
              </a:rPr>
              <a:t>○</a:t>
            </a:r>
          </a:p>
        </p:txBody>
      </p:sp>
      <p:sp>
        <p:nvSpPr>
          <p:cNvPr id="14" name="テキスト ボックス 13"/>
          <p:cNvSpPr txBox="1"/>
          <p:nvPr/>
        </p:nvSpPr>
        <p:spPr>
          <a:xfrm>
            <a:off x="1503642" y="2588454"/>
            <a:ext cx="477080" cy="447263"/>
          </a:xfrm>
          <a:prstGeom prst="rect">
            <a:avLst/>
          </a:prstGeom>
          <a:noFill/>
        </p:spPr>
        <p:txBody>
          <a:bodyPr wrap="none" rtlCol="0">
            <a:spAutoFit/>
          </a:bodyPr>
          <a:lstStyle/>
          <a:p>
            <a:pPr fontAlgn="base">
              <a:spcBef>
                <a:spcPct val="0"/>
              </a:spcBef>
              <a:spcAft>
                <a:spcPct val="0"/>
              </a:spcAft>
            </a:pPr>
            <a:r>
              <a:rPr lang="ja-JP" altLang="en-US" sz="2400" dirty="0">
                <a:solidFill>
                  <a:srgbClr val="FFFFFF"/>
                </a:solidFill>
              </a:rPr>
              <a:t>○</a:t>
            </a:r>
          </a:p>
        </p:txBody>
      </p:sp>
      <p:sp>
        <p:nvSpPr>
          <p:cNvPr id="15" name="テキスト ボックス 14"/>
          <p:cNvSpPr txBox="1"/>
          <p:nvPr/>
        </p:nvSpPr>
        <p:spPr>
          <a:xfrm>
            <a:off x="799239" y="2458226"/>
            <a:ext cx="477080" cy="447263"/>
          </a:xfrm>
          <a:prstGeom prst="rect">
            <a:avLst/>
          </a:prstGeom>
          <a:noFill/>
        </p:spPr>
        <p:txBody>
          <a:bodyPr wrap="none" rtlCol="0">
            <a:spAutoFit/>
          </a:bodyPr>
          <a:lstStyle/>
          <a:p>
            <a:pPr fontAlgn="base">
              <a:spcBef>
                <a:spcPct val="0"/>
              </a:spcBef>
              <a:spcAft>
                <a:spcPct val="0"/>
              </a:spcAft>
            </a:pPr>
            <a:r>
              <a:rPr lang="ja-JP" altLang="en-US" sz="2400" dirty="0">
                <a:solidFill>
                  <a:srgbClr val="FFFFFF"/>
                </a:solidFill>
              </a:rPr>
              <a:t>○</a:t>
            </a:r>
          </a:p>
        </p:txBody>
      </p:sp>
      <p:sp>
        <p:nvSpPr>
          <p:cNvPr id="16" name="テキスト ボックス 15"/>
          <p:cNvSpPr txBox="1"/>
          <p:nvPr/>
        </p:nvSpPr>
        <p:spPr>
          <a:xfrm>
            <a:off x="7741198" y="3363883"/>
            <a:ext cx="477080" cy="447263"/>
          </a:xfrm>
          <a:prstGeom prst="rect">
            <a:avLst/>
          </a:prstGeom>
          <a:noFill/>
        </p:spPr>
        <p:txBody>
          <a:bodyPr wrap="none" rtlCol="0">
            <a:spAutoFit/>
          </a:bodyPr>
          <a:lstStyle/>
          <a:p>
            <a:pPr fontAlgn="base">
              <a:spcBef>
                <a:spcPct val="0"/>
              </a:spcBef>
              <a:spcAft>
                <a:spcPct val="0"/>
              </a:spcAft>
            </a:pPr>
            <a:r>
              <a:rPr lang="ja-JP" altLang="en-US" sz="2400" dirty="0">
                <a:solidFill>
                  <a:srgbClr val="FFFFFF"/>
                </a:solidFill>
              </a:rPr>
              <a:t>○</a:t>
            </a:r>
          </a:p>
        </p:txBody>
      </p:sp>
      <p:sp>
        <p:nvSpPr>
          <p:cNvPr id="17" name="テキスト ボックス 16"/>
          <p:cNvSpPr txBox="1"/>
          <p:nvPr/>
        </p:nvSpPr>
        <p:spPr>
          <a:xfrm>
            <a:off x="7154331" y="3473703"/>
            <a:ext cx="477080" cy="447263"/>
          </a:xfrm>
          <a:prstGeom prst="rect">
            <a:avLst/>
          </a:prstGeom>
          <a:noFill/>
        </p:spPr>
        <p:txBody>
          <a:bodyPr wrap="none" rtlCol="0">
            <a:spAutoFit/>
          </a:bodyPr>
          <a:lstStyle/>
          <a:p>
            <a:pPr fontAlgn="base">
              <a:spcBef>
                <a:spcPct val="0"/>
              </a:spcBef>
              <a:spcAft>
                <a:spcPct val="0"/>
              </a:spcAft>
            </a:pPr>
            <a:r>
              <a:rPr lang="ja-JP" altLang="en-US" sz="2400" dirty="0">
                <a:solidFill>
                  <a:srgbClr val="FFFFFF"/>
                </a:solidFill>
              </a:rPr>
              <a:t>○</a:t>
            </a:r>
          </a:p>
        </p:txBody>
      </p:sp>
      <p:sp>
        <p:nvSpPr>
          <p:cNvPr id="18" name="テキスト ボックス 17"/>
          <p:cNvSpPr txBox="1"/>
          <p:nvPr/>
        </p:nvSpPr>
        <p:spPr>
          <a:xfrm>
            <a:off x="7264118" y="1913782"/>
            <a:ext cx="477080" cy="447263"/>
          </a:xfrm>
          <a:prstGeom prst="rect">
            <a:avLst/>
          </a:prstGeom>
          <a:noFill/>
        </p:spPr>
        <p:txBody>
          <a:bodyPr wrap="none" rtlCol="0">
            <a:spAutoFit/>
          </a:bodyPr>
          <a:lstStyle/>
          <a:p>
            <a:pPr fontAlgn="base">
              <a:spcBef>
                <a:spcPct val="0"/>
              </a:spcBef>
              <a:spcAft>
                <a:spcPct val="0"/>
              </a:spcAft>
            </a:pPr>
            <a:r>
              <a:rPr lang="ja-JP" altLang="en-US" sz="2400" dirty="0">
                <a:solidFill>
                  <a:srgbClr val="FFFFFF"/>
                </a:solidFill>
              </a:rPr>
              <a:t>○</a:t>
            </a:r>
          </a:p>
        </p:txBody>
      </p:sp>
      <p:sp>
        <p:nvSpPr>
          <p:cNvPr id="19" name="テキスト ボックス 18"/>
          <p:cNvSpPr txBox="1"/>
          <p:nvPr/>
        </p:nvSpPr>
        <p:spPr>
          <a:xfrm>
            <a:off x="758204" y="4906827"/>
            <a:ext cx="2031325" cy="830997"/>
          </a:xfrm>
          <a:prstGeom prst="rect">
            <a:avLst/>
          </a:prstGeom>
          <a:noFill/>
        </p:spPr>
        <p:txBody>
          <a:bodyPr wrap="none" rtlCol="0">
            <a:spAutoFit/>
          </a:bodyPr>
          <a:lstStyle/>
          <a:p>
            <a:pPr fontAlgn="base">
              <a:spcBef>
                <a:spcPct val="0"/>
              </a:spcBef>
              <a:spcAft>
                <a:spcPct val="0"/>
              </a:spcAft>
            </a:pPr>
            <a:r>
              <a:rPr lang="ja-JP" altLang="en-US" sz="2400" dirty="0">
                <a:latin typeface="+mj-ea"/>
                <a:ea typeface="+mj-ea"/>
              </a:rPr>
              <a:t>○　尿をつくる</a:t>
            </a:r>
            <a:endParaRPr lang="en-US" altLang="ja-JP" sz="2400" dirty="0">
              <a:latin typeface="+mj-ea"/>
              <a:ea typeface="+mj-ea"/>
            </a:endParaRPr>
          </a:p>
          <a:p>
            <a:pPr fontAlgn="base">
              <a:spcBef>
                <a:spcPct val="0"/>
              </a:spcBef>
              <a:spcAft>
                <a:spcPct val="0"/>
              </a:spcAft>
            </a:pPr>
            <a:r>
              <a:rPr lang="ja-JP" altLang="en-US" sz="2400" dirty="0">
                <a:latin typeface="+mj-ea"/>
                <a:ea typeface="+mj-ea"/>
              </a:rPr>
              <a:t>機能が大丈夫</a:t>
            </a:r>
          </a:p>
        </p:txBody>
      </p:sp>
      <p:sp>
        <p:nvSpPr>
          <p:cNvPr id="21" name="テキスト ボックス 20">
            <a:extLst>
              <a:ext uri="{FF2B5EF4-FFF2-40B4-BE49-F238E27FC236}">
                <a16:creationId xmlns:a16="http://schemas.microsoft.com/office/drawing/2014/main" id="{EFC308EC-3886-4E3B-8B96-2CB9F3953309}"/>
              </a:ext>
            </a:extLst>
          </p:cNvPr>
          <p:cNvSpPr txBox="1"/>
          <p:nvPr/>
        </p:nvSpPr>
        <p:spPr>
          <a:xfrm>
            <a:off x="313318" y="38139"/>
            <a:ext cx="8830682" cy="369332"/>
          </a:xfrm>
          <a:prstGeom prst="rect">
            <a:avLst/>
          </a:prstGeom>
          <a:noFill/>
        </p:spPr>
        <p:txBody>
          <a:bodyPr wrap="square" rtlCol="0">
            <a:spAutoFit/>
          </a:bodyPr>
          <a:lstStyle/>
          <a:p>
            <a:pPr lvl="0">
              <a:defRPr/>
            </a:pPr>
            <a:r>
              <a:rPr lang="ja-JP" altLang="en-US" b="1" dirty="0">
                <a:solidFill>
                  <a:srgbClr val="FFFFFF"/>
                </a:solidFill>
                <a:latin typeface="+mj-ea"/>
                <a:ea typeface="+mj-ea"/>
              </a:rPr>
              <a:t>腎臓を少しだけ針で採取して調べる方法：腎生検</a:t>
            </a:r>
          </a:p>
        </p:txBody>
      </p:sp>
    </p:spTree>
    <p:extLst>
      <p:ext uri="{BB962C8B-B14F-4D97-AF65-F5344CB8AC3E}">
        <p14:creationId xmlns:p14="http://schemas.microsoft.com/office/powerpoint/2010/main" val="2787456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84923" y="14330"/>
            <a:ext cx="7645042" cy="369332"/>
          </a:xfrm>
          <a:prstGeom prst="rect">
            <a:avLst/>
          </a:prstGeom>
          <a:noFill/>
        </p:spPr>
        <p:txBody>
          <a:bodyPr wrap="none" rtlCol="0">
            <a:spAutoFit/>
          </a:bodyPr>
          <a:lstStyle/>
          <a:p>
            <a:r>
              <a:rPr lang="ja-JP" altLang="en-US" b="1" dirty="0">
                <a:solidFill>
                  <a:schemeClr val="bg1"/>
                </a:solidFill>
                <a:latin typeface="+mj-ea"/>
                <a:ea typeface="+mj-ea"/>
              </a:rPr>
              <a:t>腎疾患対策検討会報告書（概要）～腎疾患対策の更なる推進を目指して～</a:t>
            </a:r>
            <a:endParaRPr kumimoji="1" lang="ja-JP" altLang="en-US" b="1" dirty="0">
              <a:solidFill>
                <a:schemeClr val="bg1"/>
              </a:solidFill>
              <a:latin typeface="+mj-ea"/>
              <a:ea typeface="+mj-ea"/>
            </a:endParaRPr>
          </a:p>
        </p:txBody>
      </p:sp>
      <p:sp>
        <p:nvSpPr>
          <p:cNvPr id="7" name="角丸四角形 6"/>
          <p:cNvSpPr/>
          <p:nvPr/>
        </p:nvSpPr>
        <p:spPr>
          <a:xfrm>
            <a:off x="284923" y="668850"/>
            <a:ext cx="1190625" cy="371475"/>
          </a:xfrm>
          <a:prstGeom prst="roundRect">
            <a:avLst/>
          </a:prstGeom>
          <a:solidFill>
            <a:schemeClr val="accent1">
              <a:lumMod val="75000"/>
            </a:schemeClr>
          </a:solidFill>
          <a:ln>
            <a:solidFill>
              <a:schemeClr val="accent1">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sz="1600" dirty="0">
                <a:solidFill>
                  <a:schemeClr val="bg1"/>
                </a:solidFill>
              </a:rPr>
              <a:t>全体目標</a:t>
            </a:r>
          </a:p>
        </p:txBody>
      </p:sp>
      <p:sp>
        <p:nvSpPr>
          <p:cNvPr id="8" name="角丸四角形 7"/>
          <p:cNvSpPr/>
          <p:nvPr/>
        </p:nvSpPr>
        <p:spPr>
          <a:xfrm>
            <a:off x="284923" y="1817736"/>
            <a:ext cx="2828925" cy="371475"/>
          </a:xfrm>
          <a:prstGeom prst="roundRect">
            <a:avLst/>
          </a:prstGeom>
          <a:solidFill>
            <a:schemeClr val="accent1">
              <a:lumMod val="75000"/>
            </a:schemeClr>
          </a:solidFill>
          <a:ln>
            <a:solidFill>
              <a:schemeClr val="accent1">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sz="1600" dirty="0">
                <a:solidFill>
                  <a:schemeClr val="bg1"/>
                </a:solidFill>
              </a:rPr>
              <a:t>達成すべき成果目標（</a:t>
            </a:r>
            <a:r>
              <a:rPr kumimoji="1" lang="en-US" altLang="ja-JP" sz="1600" dirty="0">
                <a:solidFill>
                  <a:schemeClr val="bg1"/>
                </a:solidFill>
              </a:rPr>
              <a:t>KPI)</a:t>
            </a:r>
            <a:endParaRPr kumimoji="1" lang="ja-JP" altLang="en-US" sz="1600" dirty="0">
              <a:solidFill>
                <a:schemeClr val="bg1"/>
              </a:solidFill>
            </a:endParaRPr>
          </a:p>
        </p:txBody>
      </p:sp>
      <p:sp>
        <p:nvSpPr>
          <p:cNvPr id="9" name="角丸四角形 8"/>
          <p:cNvSpPr/>
          <p:nvPr/>
        </p:nvSpPr>
        <p:spPr>
          <a:xfrm>
            <a:off x="284923" y="1053488"/>
            <a:ext cx="8725727" cy="670951"/>
          </a:xfrm>
          <a:prstGeom prst="roundRect">
            <a:avLst>
              <a:gd name="adj" fmla="val 8149"/>
            </a:avLst>
          </a:prstGeom>
          <a:solidFill>
            <a:srgbClr val="FFFFCC"/>
          </a:solidFill>
          <a:ln w="6350">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r>
              <a:rPr kumimoji="1" lang="ja-JP" altLang="en-US" sz="1400" b="1" dirty="0">
                <a:solidFill>
                  <a:schemeClr val="tx1"/>
                </a:solidFill>
              </a:rPr>
              <a:t>自覚症状に乏しい慢性腎臓病（</a:t>
            </a:r>
            <a:r>
              <a:rPr kumimoji="1" lang="en-US" altLang="ja-JP" sz="1400" b="1" dirty="0">
                <a:solidFill>
                  <a:schemeClr val="tx1"/>
                </a:solidFill>
              </a:rPr>
              <a:t>CKD)</a:t>
            </a:r>
            <a:r>
              <a:rPr kumimoji="1" lang="ja-JP" altLang="en-US" sz="1400" b="1" dirty="0">
                <a:solidFill>
                  <a:schemeClr val="tx1"/>
                </a:solidFill>
              </a:rPr>
              <a:t>を早期発見・診断し、良質で適切な治療を早期から実施・継続することにより</a:t>
            </a:r>
            <a:r>
              <a:rPr kumimoji="1" lang="en-US" altLang="ja-JP" sz="1400" b="1" dirty="0">
                <a:solidFill>
                  <a:schemeClr val="tx1"/>
                </a:solidFill>
              </a:rPr>
              <a:t>,</a:t>
            </a:r>
          </a:p>
          <a:p>
            <a:r>
              <a:rPr kumimoji="1" lang="en-US" altLang="ja-JP" sz="1400" b="1" dirty="0">
                <a:solidFill>
                  <a:schemeClr val="tx1"/>
                </a:solidFill>
              </a:rPr>
              <a:t>CKD</a:t>
            </a:r>
            <a:r>
              <a:rPr kumimoji="1" lang="ja-JP" altLang="en-US" sz="1400" b="1" dirty="0">
                <a:solidFill>
                  <a:schemeClr val="tx1"/>
                </a:solidFill>
              </a:rPr>
              <a:t>重症化予防を徹底するとともに、</a:t>
            </a:r>
            <a:r>
              <a:rPr kumimoji="1" lang="en-US" altLang="ja-JP" sz="1400" b="1" dirty="0">
                <a:solidFill>
                  <a:schemeClr val="tx1"/>
                </a:solidFill>
              </a:rPr>
              <a:t>CKD</a:t>
            </a:r>
            <a:r>
              <a:rPr kumimoji="1" lang="ja-JP" altLang="en-US" sz="1400" b="1" dirty="0">
                <a:solidFill>
                  <a:schemeClr val="tx1"/>
                </a:solidFill>
              </a:rPr>
              <a:t>患者（透析患者および腎移植患者を含む）の</a:t>
            </a:r>
            <a:r>
              <a:rPr kumimoji="1" lang="en-US" altLang="ja-JP" sz="1400" b="1" dirty="0">
                <a:solidFill>
                  <a:schemeClr val="tx1"/>
                </a:solidFill>
              </a:rPr>
              <a:t>QOL</a:t>
            </a:r>
            <a:r>
              <a:rPr kumimoji="1" lang="ja-JP" altLang="en-US" sz="1400" b="1" dirty="0">
                <a:solidFill>
                  <a:schemeClr val="tx1"/>
                </a:solidFill>
              </a:rPr>
              <a:t>の維持向上を図る。</a:t>
            </a:r>
          </a:p>
        </p:txBody>
      </p:sp>
      <p:pic>
        <p:nvPicPr>
          <p:cNvPr id="10" name="図 9"/>
          <p:cNvPicPr>
            <a:picLocks noChangeAspect="1"/>
          </p:cNvPicPr>
          <p:nvPr/>
        </p:nvPicPr>
        <p:blipFill>
          <a:blip r:embed="rId2"/>
          <a:stretch>
            <a:fillRect/>
          </a:stretch>
        </p:blipFill>
        <p:spPr>
          <a:xfrm>
            <a:off x="6743799" y="492758"/>
            <a:ext cx="1929116" cy="560730"/>
          </a:xfrm>
          <a:prstGeom prst="rect">
            <a:avLst/>
          </a:prstGeom>
        </p:spPr>
      </p:pic>
      <p:sp>
        <p:nvSpPr>
          <p:cNvPr id="11" name="角丸四角形 10"/>
          <p:cNvSpPr/>
          <p:nvPr/>
        </p:nvSpPr>
        <p:spPr>
          <a:xfrm>
            <a:off x="284923" y="2197197"/>
            <a:ext cx="8725727" cy="1130203"/>
          </a:xfrm>
          <a:prstGeom prst="roundRect">
            <a:avLst>
              <a:gd name="adj" fmla="val 2197"/>
            </a:avLst>
          </a:prstGeom>
          <a:solidFill>
            <a:schemeClr val="accent5">
              <a:lumMod val="20000"/>
              <a:lumOff val="80000"/>
            </a:schemeClr>
          </a:solidFill>
          <a:ln w="6350">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r>
              <a:rPr kumimoji="1" lang="ja-JP" altLang="en-US" sz="1200" b="1" dirty="0">
                <a:solidFill>
                  <a:schemeClr val="tx1"/>
                </a:solidFill>
              </a:rPr>
              <a:t>①地方公共団体は、他の行政機関、企業、学校、家庭等の多くの関係者からの参画を経て、腎疾患の原因となる生活習慣病対策や、</a:t>
            </a:r>
            <a:r>
              <a:rPr lang="ja-JP" altLang="en-US" sz="1200" b="1" dirty="0">
                <a:solidFill>
                  <a:schemeClr val="tx1"/>
                </a:solidFill>
              </a:rPr>
              <a:t>　　　　</a:t>
            </a:r>
            <a:endParaRPr lang="en-US" altLang="ja-JP" sz="1200" b="1" dirty="0">
              <a:solidFill>
                <a:schemeClr val="tx1"/>
              </a:solidFill>
            </a:endParaRPr>
          </a:p>
          <a:p>
            <a:r>
              <a:rPr lang="ja-JP" altLang="en-US" sz="1200" b="1" dirty="0">
                <a:solidFill>
                  <a:schemeClr val="tx1"/>
                </a:solidFill>
              </a:rPr>
              <a:t>　  </a:t>
            </a:r>
            <a:r>
              <a:rPr kumimoji="1" lang="ja-JP" altLang="en-US" sz="1200" b="1" dirty="0">
                <a:solidFill>
                  <a:schemeClr val="tx1"/>
                </a:solidFill>
              </a:rPr>
              <a:t>糖尿病性腎症重症化予防プログラムの活用等も含め、地域の実情に応じて、本報告書に基づく腎疾患対策に取り組む。</a:t>
            </a:r>
            <a:endParaRPr kumimoji="1" lang="en-US" altLang="ja-JP" sz="1200" b="1" dirty="0">
              <a:solidFill>
                <a:schemeClr val="tx1"/>
              </a:solidFill>
            </a:endParaRPr>
          </a:p>
          <a:p>
            <a:r>
              <a:rPr lang="ja-JP" altLang="en-US" sz="1200" b="1" dirty="0">
                <a:solidFill>
                  <a:schemeClr val="tx1"/>
                </a:solidFill>
              </a:rPr>
              <a:t>②かかりつけ医、メディカルスタッフ、腎臓専門医療機関等が連携して、ＣＫＤ患者が早期に適切な診療を受けられるよう、</a:t>
            </a:r>
            <a:endParaRPr lang="en-US" altLang="ja-JP" sz="1200" b="1" dirty="0">
              <a:solidFill>
                <a:schemeClr val="tx1"/>
              </a:solidFill>
            </a:endParaRPr>
          </a:p>
          <a:p>
            <a:r>
              <a:rPr lang="ja-JP" altLang="en-US" sz="1200" b="1" dirty="0">
                <a:solidFill>
                  <a:schemeClr val="tx1"/>
                </a:solidFill>
              </a:rPr>
              <a:t>　  地域における</a:t>
            </a:r>
            <a:r>
              <a:rPr lang="en-US" altLang="ja-JP" sz="1200" b="1" dirty="0">
                <a:solidFill>
                  <a:schemeClr val="tx1"/>
                </a:solidFill>
              </a:rPr>
              <a:t>CKD</a:t>
            </a:r>
            <a:r>
              <a:rPr lang="ja-JP" altLang="en-US" sz="1200" b="1" dirty="0">
                <a:solidFill>
                  <a:schemeClr val="tx1"/>
                </a:solidFill>
              </a:rPr>
              <a:t>診療体制を充実させる。</a:t>
            </a:r>
            <a:endParaRPr lang="en-US" altLang="ja-JP" sz="1200" b="1" dirty="0">
              <a:solidFill>
                <a:schemeClr val="tx1"/>
              </a:solidFill>
            </a:endParaRPr>
          </a:p>
          <a:p>
            <a:r>
              <a:rPr kumimoji="1" lang="ja-JP" altLang="en-US" sz="1200" b="1" dirty="0">
                <a:solidFill>
                  <a:schemeClr val="tx1"/>
                </a:solidFill>
              </a:rPr>
              <a:t>③</a:t>
            </a:r>
            <a:r>
              <a:rPr kumimoji="1" lang="en-US" altLang="ja-JP" sz="1200" b="1" dirty="0">
                <a:solidFill>
                  <a:schemeClr val="tx1"/>
                </a:solidFill>
              </a:rPr>
              <a:t>2028</a:t>
            </a:r>
            <a:r>
              <a:rPr kumimoji="1" lang="ja-JP" altLang="en-US" sz="1200" b="1" dirty="0">
                <a:solidFill>
                  <a:schemeClr val="tx1"/>
                </a:solidFill>
              </a:rPr>
              <a:t>年までに、年間新規透析導入患者を</a:t>
            </a:r>
            <a:r>
              <a:rPr kumimoji="1" lang="en-US" altLang="ja-JP" sz="1200" b="1" dirty="0">
                <a:solidFill>
                  <a:schemeClr val="tx1"/>
                </a:solidFill>
              </a:rPr>
              <a:t>35,000</a:t>
            </a:r>
            <a:r>
              <a:rPr kumimoji="1" lang="ja-JP" altLang="en-US" sz="1200" b="1" dirty="0">
                <a:solidFill>
                  <a:schemeClr val="tx1"/>
                </a:solidFill>
              </a:rPr>
              <a:t>人以下に減少させる。（</a:t>
            </a:r>
            <a:r>
              <a:rPr kumimoji="1" lang="en-US" altLang="ja-JP" sz="1200" b="1" dirty="0">
                <a:solidFill>
                  <a:schemeClr val="tx1"/>
                </a:solidFill>
              </a:rPr>
              <a:t>2016</a:t>
            </a:r>
            <a:r>
              <a:rPr kumimoji="1" lang="ja-JP" altLang="en-US" sz="1200" b="1" dirty="0">
                <a:solidFill>
                  <a:schemeClr val="tx1"/>
                </a:solidFill>
              </a:rPr>
              <a:t>年の年間新規透析導入患者数は約</a:t>
            </a:r>
            <a:r>
              <a:rPr kumimoji="1" lang="en-US" altLang="ja-JP" sz="1200" b="1" dirty="0">
                <a:solidFill>
                  <a:schemeClr val="tx1"/>
                </a:solidFill>
              </a:rPr>
              <a:t>39,000</a:t>
            </a:r>
            <a:r>
              <a:rPr kumimoji="1" lang="ja-JP" altLang="en-US" sz="1200" b="1" dirty="0">
                <a:solidFill>
                  <a:schemeClr val="tx1"/>
                </a:solidFill>
              </a:rPr>
              <a:t>人）</a:t>
            </a:r>
            <a:endParaRPr kumimoji="1" lang="ja-JP" altLang="en-US" sz="1400" b="1" dirty="0">
              <a:solidFill>
                <a:schemeClr val="tx1"/>
              </a:solidFill>
            </a:endParaRPr>
          </a:p>
        </p:txBody>
      </p:sp>
      <p:pic>
        <p:nvPicPr>
          <p:cNvPr id="12" name="図 11" descr="概要.pdf">
            <a:extLst>
              <a:ext uri="{FF2B5EF4-FFF2-40B4-BE49-F238E27FC236}">
                <a16:creationId xmlns:a16="http://schemas.microsoft.com/office/drawing/2014/main" id="{A2910397-F455-4F4A-8147-A18237F39EBC}"/>
              </a:ext>
            </a:extLst>
          </p:cNvPr>
          <p:cNvPicPr>
            <a:picLocks noChangeAspect="1"/>
          </p:cNvPicPr>
          <p:nvPr/>
        </p:nvPicPr>
        <p:blipFill rotWithShape="1">
          <a:blip r:embed="rId3">
            <a:extLst>
              <a:ext uri="{28A0092B-C50C-407E-A947-70E740481C1C}">
                <a14:useLocalDpi xmlns:a14="http://schemas.microsoft.com/office/drawing/2010/main" val="0"/>
              </a:ext>
            </a:extLst>
          </a:blip>
          <a:srcRect t="46102"/>
          <a:stretch/>
        </p:blipFill>
        <p:spPr>
          <a:xfrm>
            <a:off x="0" y="3696929"/>
            <a:ext cx="6622444" cy="2677039"/>
          </a:xfrm>
          <a:prstGeom prst="rect">
            <a:avLst/>
          </a:prstGeom>
        </p:spPr>
      </p:pic>
      <p:pic>
        <p:nvPicPr>
          <p:cNvPr id="13" name="図 12">
            <a:extLst>
              <a:ext uri="{FF2B5EF4-FFF2-40B4-BE49-F238E27FC236}">
                <a16:creationId xmlns:a16="http://schemas.microsoft.com/office/drawing/2014/main" id="{29F1437D-6E28-4DCE-939D-F7489CA05D43}"/>
              </a:ext>
            </a:extLst>
          </p:cNvPr>
          <p:cNvPicPr>
            <a:picLocks noChangeAspect="1"/>
          </p:cNvPicPr>
          <p:nvPr/>
        </p:nvPicPr>
        <p:blipFill rotWithShape="1">
          <a:blip r:embed="rId4"/>
          <a:srcRect t="5772" b="5772"/>
          <a:stretch/>
        </p:blipFill>
        <p:spPr>
          <a:xfrm>
            <a:off x="6617108" y="3467540"/>
            <a:ext cx="2463140" cy="3282926"/>
          </a:xfrm>
          <a:prstGeom prst="rect">
            <a:avLst/>
          </a:prstGeom>
          <a:ln>
            <a:solidFill>
              <a:schemeClr val="tx1"/>
            </a:solidFill>
          </a:ln>
        </p:spPr>
      </p:pic>
      <p:grpSp>
        <p:nvGrpSpPr>
          <p:cNvPr id="3" name="グループ化 2">
            <a:extLst>
              <a:ext uri="{FF2B5EF4-FFF2-40B4-BE49-F238E27FC236}">
                <a16:creationId xmlns:a16="http://schemas.microsoft.com/office/drawing/2014/main" id="{FEBDC2E7-4E17-4B91-B886-1FC08D7E432D}"/>
              </a:ext>
            </a:extLst>
          </p:cNvPr>
          <p:cNvGrpSpPr/>
          <p:nvPr/>
        </p:nvGrpSpPr>
        <p:grpSpPr>
          <a:xfrm>
            <a:off x="4846931" y="2134560"/>
            <a:ext cx="4004415" cy="901353"/>
            <a:chOff x="4846931" y="2134560"/>
            <a:chExt cx="4004415" cy="901353"/>
          </a:xfrm>
        </p:grpSpPr>
        <p:sp>
          <p:nvSpPr>
            <p:cNvPr id="14" name="右矢印 3">
              <a:extLst>
                <a:ext uri="{FF2B5EF4-FFF2-40B4-BE49-F238E27FC236}">
                  <a16:creationId xmlns:a16="http://schemas.microsoft.com/office/drawing/2014/main" id="{DD75FB8A-CA23-4CBA-ABC2-886E1EF830A2}"/>
                </a:ext>
              </a:extLst>
            </p:cNvPr>
            <p:cNvSpPr/>
            <p:nvPr/>
          </p:nvSpPr>
          <p:spPr>
            <a:xfrm rot="8653442">
              <a:off x="4846931" y="2603651"/>
              <a:ext cx="714895" cy="432262"/>
            </a:xfrm>
            <a:prstGeom prst="rightArrow">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1800">
                <a:solidFill>
                  <a:prstClr val="white"/>
                </a:solidFill>
              </a:endParaRPr>
            </a:p>
          </p:txBody>
        </p:sp>
        <p:sp>
          <p:nvSpPr>
            <p:cNvPr id="2" name="テキスト ボックス 1">
              <a:extLst>
                <a:ext uri="{FF2B5EF4-FFF2-40B4-BE49-F238E27FC236}">
                  <a16:creationId xmlns:a16="http://schemas.microsoft.com/office/drawing/2014/main" id="{67296687-E6FA-41B4-B670-759F4C32D17A}"/>
                </a:ext>
              </a:extLst>
            </p:cNvPr>
            <p:cNvSpPr txBox="1"/>
            <p:nvPr/>
          </p:nvSpPr>
          <p:spPr>
            <a:xfrm>
              <a:off x="5588914" y="2134560"/>
              <a:ext cx="3262432" cy="461665"/>
            </a:xfrm>
            <a:prstGeom prst="rect">
              <a:avLst/>
            </a:prstGeom>
            <a:solidFill>
              <a:srgbClr val="FFFF00"/>
            </a:solidFill>
            <a:ln>
              <a:solidFill>
                <a:srgbClr val="FF0000"/>
              </a:solidFill>
            </a:ln>
            <a:effectLst>
              <a:outerShdw blurRad="50800" dist="38100" dir="2700000" algn="tl" rotWithShape="0">
                <a:prstClr val="black">
                  <a:alpha val="40000"/>
                </a:prstClr>
              </a:outerShdw>
            </a:effectLst>
          </p:spPr>
          <p:txBody>
            <a:bodyPr wrap="none" rtlCol="0">
              <a:spAutoFit/>
            </a:bodyPr>
            <a:lstStyle/>
            <a:p>
              <a:r>
                <a:rPr kumimoji="1" lang="ja-JP" altLang="en-US" sz="2400" dirty="0">
                  <a:solidFill>
                    <a:srgbClr val="FF0000"/>
                  </a:solidFill>
                  <a:latin typeface="メイリオ" panose="020B0604030504040204" pitchFamily="50" charset="-128"/>
                  <a:ea typeface="メイリオ" panose="020B0604030504040204" pitchFamily="50" charset="-128"/>
                </a:rPr>
                <a:t>新たな数値目標の設定</a:t>
              </a:r>
            </a:p>
          </p:txBody>
        </p:sp>
      </p:grpSp>
      <p:sp>
        <p:nvSpPr>
          <p:cNvPr id="15" name="テキスト ボックス 14">
            <a:extLst>
              <a:ext uri="{FF2B5EF4-FFF2-40B4-BE49-F238E27FC236}">
                <a16:creationId xmlns:a16="http://schemas.microsoft.com/office/drawing/2014/main" id="{4EAEB991-EC64-4430-A1A5-0BC40F01A48F}"/>
              </a:ext>
            </a:extLst>
          </p:cNvPr>
          <p:cNvSpPr txBox="1"/>
          <p:nvPr/>
        </p:nvSpPr>
        <p:spPr>
          <a:xfrm>
            <a:off x="1475656" y="6533377"/>
            <a:ext cx="5184576" cy="338554"/>
          </a:xfrm>
          <a:prstGeom prst="rect">
            <a:avLst/>
          </a:prstGeom>
          <a:noFill/>
        </p:spPr>
        <p:txBody>
          <a:bodyPr wrap="square" rtlCol="0">
            <a:spAutoFit/>
          </a:bodyPr>
          <a:lstStyle/>
          <a:p>
            <a:pPr algn="r"/>
            <a:r>
              <a:rPr kumimoji="1" lang="ja-JP" altLang="en-US" sz="1600" dirty="0">
                <a:latin typeface="メイリオ" panose="020B0604030504040204" pitchFamily="50" charset="-128"/>
                <a:ea typeface="メイリオ" panose="020B0604030504040204" pitchFamily="50" charset="-128"/>
              </a:rPr>
              <a:t>（平成</a:t>
            </a:r>
            <a:r>
              <a:rPr lang="en-US" altLang="ja-JP" sz="1600" dirty="0">
                <a:latin typeface="メイリオ" panose="020B0604030504040204" pitchFamily="50" charset="-128"/>
                <a:ea typeface="メイリオ" panose="020B0604030504040204" pitchFamily="50" charset="-128"/>
              </a:rPr>
              <a:t>30</a:t>
            </a:r>
            <a:r>
              <a:rPr kumimoji="1" lang="ja-JP" altLang="en-US" sz="1600" dirty="0">
                <a:latin typeface="メイリオ" panose="020B0604030504040204" pitchFamily="50" charset="-128"/>
                <a:ea typeface="メイリオ" panose="020B0604030504040204" pitchFamily="50" charset="-128"/>
              </a:rPr>
              <a:t>年　腎疾患対策検討会　使用より抜粋）</a:t>
            </a:r>
          </a:p>
        </p:txBody>
      </p:sp>
      <p:sp>
        <p:nvSpPr>
          <p:cNvPr id="16" name="テキスト ボックス 15">
            <a:extLst>
              <a:ext uri="{FF2B5EF4-FFF2-40B4-BE49-F238E27FC236}">
                <a16:creationId xmlns:a16="http://schemas.microsoft.com/office/drawing/2014/main" id="{FD5182B1-5169-4A6F-9E41-8AF178757406}"/>
              </a:ext>
            </a:extLst>
          </p:cNvPr>
          <p:cNvSpPr txBox="1"/>
          <p:nvPr/>
        </p:nvSpPr>
        <p:spPr>
          <a:xfrm>
            <a:off x="239472" y="3507392"/>
            <a:ext cx="8671833" cy="2308324"/>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eaLnBrk="1" fontAlgn="auto" hangingPunct="1">
              <a:spcBef>
                <a:spcPts val="0"/>
              </a:spcBef>
              <a:spcAft>
                <a:spcPts val="0"/>
              </a:spcAft>
              <a:defRPr/>
            </a:pPr>
            <a:r>
              <a:rPr lang="ja-JP" altLang="en-US" sz="2400" b="1" u="sng"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小児・妊婦・透析・移植も含めた包括的腎疾患対策の充実</a:t>
            </a:r>
            <a:endParaRPr lang="en-US" altLang="ja-JP" sz="2400" b="1" u="sng"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eaLnBrk="1" fontAlgn="auto" hangingPunct="1">
              <a:spcBef>
                <a:spcPts val="0"/>
              </a:spcBef>
              <a:spcAft>
                <a:spcPts val="0"/>
              </a:spcAft>
              <a:defRPr/>
            </a:pPr>
            <a:r>
              <a:rPr lang="ja-JP" altLang="en-US" sz="240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①</a:t>
            </a:r>
            <a:r>
              <a:rPr lang="en-US" altLang="ja-JP" sz="240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CKD</a:t>
            </a:r>
            <a:r>
              <a:rPr lang="ja-JP" altLang="en-US" sz="240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重症化予防</a:t>
            </a:r>
            <a:endParaRPr lang="en-US" altLang="ja-JP" sz="240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eaLnBrk="1" fontAlgn="auto" hangingPunct="1">
              <a:spcBef>
                <a:spcPts val="0"/>
              </a:spcBef>
              <a:spcAft>
                <a:spcPts val="0"/>
              </a:spcAft>
              <a:defRPr/>
            </a:pPr>
            <a:r>
              <a:rPr lang="ja-JP" altLang="en-US" sz="240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②透析・腎移植患者含めた</a:t>
            </a:r>
            <a:r>
              <a:rPr lang="en-US" altLang="ja-JP" sz="240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CKD</a:t>
            </a:r>
            <a:r>
              <a:rPr lang="ja-JP" altLang="en-US" sz="240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患者の</a:t>
            </a:r>
            <a:r>
              <a:rPr lang="en-US" altLang="ja-JP" sz="240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QOL</a:t>
            </a:r>
            <a:r>
              <a:rPr lang="ja-JP" altLang="en-US" sz="240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向上</a:t>
            </a:r>
            <a:endParaRPr lang="en-US" altLang="ja-JP" sz="240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eaLnBrk="1" fontAlgn="auto" hangingPunct="1">
              <a:spcBef>
                <a:spcPts val="0"/>
              </a:spcBef>
              <a:spcAft>
                <a:spcPts val="0"/>
              </a:spcAft>
              <a:defRPr/>
            </a:pPr>
            <a:r>
              <a:rPr lang="ja-JP" altLang="en-US" sz="240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③小児</a:t>
            </a:r>
            <a:r>
              <a:rPr lang="en-US" altLang="ja-JP" sz="240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CKD</a:t>
            </a:r>
            <a:r>
              <a:rPr lang="ja-JP" altLang="en-US" sz="240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対策</a:t>
            </a:r>
            <a:endParaRPr lang="en-US" altLang="ja-JP" sz="240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eaLnBrk="1" fontAlgn="auto" hangingPunct="1">
              <a:spcBef>
                <a:spcPts val="0"/>
              </a:spcBef>
              <a:spcAft>
                <a:spcPts val="0"/>
              </a:spcAft>
              <a:defRPr/>
            </a:pPr>
            <a:r>
              <a:rPr lang="ja-JP" altLang="en-US" sz="240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④妊娠中の管理</a:t>
            </a:r>
            <a:endParaRPr lang="en-US" altLang="ja-JP" sz="240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eaLnBrk="1" fontAlgn="auto" hangingPunct="1">
              <a:spcBef>
                <a:spcPts val="0"/>
              </a:spcBef>
              <a:spcAft>
                <a:spcPts val="0"/>
              </a:spcAft>
              <a:defRPr/>
            </a:pPr>
            <a:r>
              <a:rPr lang="ja-JP" altLang="en-US" sz="240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⑤都道府県単位での取り組み</a:t>
            </a:r>
            <a:endParaRPr lang="en-US" altLang="ja-JP" sz="240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69235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714D1235-EA2D-4096-8828-9555A3FF0D44}"/>
              </a:ext>
            </a:extLst>
          </p:cNvPr>
          <p:cNvGrpSpPr/>
          <p:nvPr/>
        </p:nvGrpSpPr>
        <p:grpSpPr>
          <a:xfrm>
            <a:off x="71438" y="441325"/>
            <a:ext cx="8730072" cy="6381749"/>
            <a:chOff x="71438" y="260350"/>
            <a:chExt cx="8964612" cy="6553200"/>
          </a:xfrm>
        </p:grpSpPr>
        <p:pic>
          <p:nvPicPr>
            <p:cNvPr id="2" name="図 3" descr="DMN進行像.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8" y="260350"/>
              <a:ext cx="8964612" cy="4403725"/>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3" name="図 5" descr="DMN_糸球体.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4373563"/>
              <a:ext cx="3240087" cy="2439987"/>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7" name="テキスト ボックス 6"/>
            <p:cNvSpPr txBox="1">
              <a:spLocks noChangeArrowheads="1"/>
            </p:cNvSpPr>
            <p:nvPr/>
          </p:nvSpPr>
          <p:spPr bwMode="auto">
            <a:xfrm>
              <a:off x="488730" y="5166895"/>
              <a:ext cx="2159000" cy="85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fontAlgn="base" hangingPunct="1">
                <a:spcBef>
                  <a:spcPct val="0"/>
                </a:spcBef>
                <a:spcAft>
                  <a:spcPct val="0"/>
                </a:spcAft>
              </a:pPr>
              <a:r>
                <a:rPr lang="ja-JP" altLang="en-US" dirty="0">
                  <a:latin typeface="+mj-ea"/>
                  <a:ea typeface="+mj-ea"/>
                </a:rPr>
                <a:t>糖尿病性腎症</a:t>
              </a:r>
              <a:endParaRPr lang="en-US" altLang="ja-JP" dirty="0">
                <a:latin typeface="+mj-ea"/>
                <a:ea typeface="+mj-ea"/>
              </a:endParaRPr>
            </a:p>
            <a:p>
              <a:pPr algn="ctr" eaLnBrk="1" fontAlgn="base" hangingPunct="1">
                <a:spcBef>
                  <a:spcPct val="0"/>
                </a:spcBef>
                <a:spcAft>
                  <a:spcPct val="0"/>
                </a:spcAft>
              </a:pPr>
              <a:r>
                <a:rPr lang="en-US" altLang="ja-JP" dirty="0">
                  <a:latin typeface="+mj-ea"/>
                  <a:ea typeface="+mj-ea"/>
                </a:rPr>
                <a:t>Cr 1.4</a:t>
              </a:r>
              <a:endParaRPr lang="ja-JP" altLang="en-US" dirty="0">
                <a:latin typeface="+mj-ea"/>
                <a:ea typeface="+mj-ea"/>
              </a:endParaRPr>
            </a:p>
          </p:txBody>
        </p:sp>
        <p:sp>
          <p:nvSpPr>
            <p:cNvPr id="9" name="乗算記号 8"/>
            <p:cNvSpPr/>
            <p:nvPr/>
          </p:nvSpPr>
          <p:spPr bwMode="auto">
            <a:xfrm>
              <a:off x="2790498" y="1868213"/>
              <a:ext cx="472965" cy="488731"/>
            </a:xfrm>
            <a:prstGeom prst="mathMultiply">
              <a:avLst>
                <a:gd name="adj1" fmla="val 9631"/>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0" name="乗算記号 9"/>
            <p:cNvSpPr/>
            <p:nvPr/>
          </p:nvSpPr>
          <p:spPr bwMode="auto">
            <a:xfrm>
              <a:off x="1319049" y="2373860"/>
              <a:ext cx="472965" cy="488731"/>
            </a:xfrm>
            <a:prstGeom prst="mathMultiply">
              <a:avLst>
                <a:gd name="adj1" fmla="val 9631"/>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1" name="乗算記号 10"/>
            <p:cNvSpPr/>
            <p:nvPr/>
          </p:nvSpPr>
          <p:spPr bwMode="auto">
            <a:xfrm>
              <a:off x="7202214" y="1379482"/>
              <a:ext cx="472965" cy="488731"/>
            </a:xfrm>
            <a:prstGeom prst="mathMultiply">
              <a:avLst>
                <a:gd name="adj1" fmla="val 9631"/>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2" name="乗算記号 11"/>
            <p:cNvSpPr/>
            <p:nvPr/>
          </p:nvSpPr>
          <p:spPr bwMode="auto">
            <a:xfrm>
              <a:off x="252248" y="1379481"/>
              <a:ext cx="472965" cy="488731"/>
            </a:xfrm>
            <a:prstGeom prst="mathMultiply">
              <a:avLst>
                <a:gd name="adj1" fmla="val 9631"/>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3" name="乗算記号 12"/>
            <p:cNvSpPr/>
            <p:nvPr/>
          </p:nvSpPr>
          <p:spPr bwMode="auto">
            <a:xfrm>
              <a:off x="1048408" y="1868212"/>
              <a:ext cx="472965" cy="488731"/>
            </a:xfrm>
            <a:prstGeom prst="mathMultiply">
              <a:avLst>
                <a:gd name="adj1" fmla="val 9631"/>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4" name="乗算記号 13"/>
            <p:cNvSpPr/>
            <p:nvPr/>
          </p:nvSpPr>
          <p:spPr bwMode="auto">
            <a:xfrm>
              <a:off x="1445831" y="1306618"/>
              <a:ext cx="472965" cy="488731"/>
            </a:xfrm>
            <a:prstGeom prst="mathMultiply">
              <a:avLst>
                <a:gd name="adj1" fmla="val 9631"/>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nvGrpSpPr>
            <p:cNvPr id="15" name="グループ化 14"/>
            <p:cNvGrpSpPr/>
            <p:nvPr/>
          </p:nvGrpSpPr>
          <p:grpSpPr>
            <a:xfrm>
              <a:off x="1116013" y="1196975"/>
              <a:ext cx="7704137" cy="3338183"/>
              <a:chOff x="1116013" y="1196975"/>
              <a:chExt cx="7704137" cy="3338183"/>
            </a:xfrm>
          </p:grpSpPr>
          <p:sp>
            <p:nvSpPr>
              <p:cNvPr id="16" name="テキスト ボックス 15"/>
              <p:cNvSpPr txBox="1">
                <a:spLocks noChangeArrowheads="1"/>
              </p:cNvSpPr>
              <p:nvPr/>
            </p:nvSpPr>
            <p:spPr bwMode="auto">
              <a:xfrm>
                <a:off x="4140200" y="1196975"/>
                <a:ext cx="4679950" cy="11061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fontAlgn="base" hangingPunct="1">
                  <a:spcBef>
                    <a:spcPct val="0"/>
                  </a:spcBef>
                  <a:spcAft>
                    <a:spcPct val="0"/>
                  </a:spcAft>
                </a:pPr>
                <a:r>
                  <a:rPr lang="en-US" altLang="ja-JP" sz="3200" dirty="0">
                    <a:solidFill>
                      <a:srgbClr val="FFFF00"/>
                    </a:solidFill>
                    <a:latin typeface="+mj-ea"/>
                    <a:ea typeface="+mj-ea"/>
                  </a:rPr>
                  <a:t>×</a:t>
                </a:r>
                <a:r>
                  <a:rPr lang="ja-JP" altLang="en-US" sz="3200" dirty="0" err="1">
                    <a:solidFill>
                      <a:srgbClr val="FFFF00"/>
                    </a:solidFill>
                    <a:latin typeface="+mj-ea"/>
                    <a:ea typeface="+mj-ea"/>
                  </a:rPr>
                  <a:t>のつ</a:t>
                </a:r>
                <a:r>
                  <a:rPr lang="ja-JP" altLang="en-US" sz="3200" dirty="0">
                    <a:solidFill>
                      <a:srgbClr val="FFFF00"/>
                    </a:solidFill>
                    <a:latin typeface="+mj-ea"/>
                    <a:ea typeface="+mj-ea"/>
                  </a:rPr>
                  <a:t>いた糸球体は元に戻らない</a:t>
                </a:r>
                <a:endParaRPr lang="en-US" altLang="ja-JP" sz="3200" dirty="0">
                  <a:solidFill>
                    <a:srgbClr val="FFFF00"/>
                  </a:solidFill>
                  <a:latin typeface="+mj-ea"/>
                  <a:ea typeface="+mj-ea"/>
                </a:endParaRPr>
              </a:p>
            </p:txBody>
          </p:sp>
          <p:sp>
            <p:nvSpPr>
              <p:cNvPr id="17" name="テキスト ボックス 16"/>
              <p:cNvSpPr txBox="1">
                <a:spLocks noChangeArrowheads="1"/>
              </p:cNvSpPr>
              <p:nvPr/>
            </p:nvSpPr>
            <p:spPr bwMode="auto">
              <a:xfrm>
                <a:off x="4284663" y="3429000"/>
                <a:ext cx="4319587" cy="11061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fontAlgn="base" hangingPunct="1">
                  <a:spcBef>
                    <a:spcPct val="0"/>
                  </a:spcBef>
                  <a:spcAft>
                    <a:spcPct val="0"/>
                  </a:spcAft>
                </a:pPr>
                <a:r>
                  <a:rPr lang="ja-JP" altLang="en-US" sz="3200" dirty="0">
                    <a:solidFill>
                      <a:srgbClr val="FFFF00"/>
                    </a:solidFill>
                    <a:latin typeface="+mj-ea"/>
                    <a:ea typeface="+mj-ea"/>
                  </a:rPr>
                  <a:t>残っている糸球体を大事にする</a:t>
                </a:r>
                <a:endParaRPr lang="en-US" altLang="ja-JP" sz="3200" dirty="0">
                  <a:solidFill>
                    <a:srgbClr val="FFFF00"/>
                  </a:solidFill>
                  <a:latin typeface="+mj-ea"/>
                  <a:ea typeface="+mj-ea"/>
                </a:endParaRPr>
              </a:p>
            </p:txBody>
          </p:sp>
          <p:sp>
            <p:nvSpPr>
              <p:cNvPr id="18" name="下矢印 17"/>
              <p:cNvSpPr/>
              <p:nvPr/>
            </p:nvSpPr>
            <p:spPr>
              <a:xfrm>
                <a:off x="6084888" y="2565400"/>
                <a:ext cx="863600" cy="503238"/>
              </a:xfrm>
              <a:prstGeom prst="downArrow">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400">
                  <a:solidFill>
                    <a:srgbClr val="FFFFFF"/>
                  </a:solidFill>
                </a:endParaRPr>
              </a:p>
            </p:txBody>
          </p:sp>
          <p:sp>
            <p:nvSpPr>
              <p:cNvPr id="19" name="Text Box 8"/>
              <p:cNvSpPr txBox="1">
                <a:spLocks noChangeArrowheads="1"/>
              </p:cNvSpPr>
              <p:nvPr/>
            </p:nvSpPr>
            <p:spPr bwMode="auto">
              <a:xfrm>
                <a:off x="1116013" y="2420938"/>
                <a:ext cx="4061181" cy="853323"/>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ja-JP" altLang="en-US" sz="2400" dirty="0">
                    <a:solidFill>
                      <a:srgbClr val="FFFFFF"/>
                    </a:solidFill>
                    <a:latin typeface="+mj-ea"/>
                    <a:ea typeface="+mj-ea"/>
                  </a:rPr>
                  <a:t>血糖、血圧をちょうど良く保つ</a:t>
                </a:r>
              </a:p>
              <a:p>
                <a:pPr fontAlgn="base">
                  <a:spcBef>
                    <a:spcPct val="0"/>
                  </a:spcBef>
                  <a:spcAft>
                    <a:spcPct val="0"/>
                  </a:spcAft>
                </a:pPr>
                <a:r>
                  <a:rPr lang="ja-JP" altLang="en-US" sz="2400" dirty="0">
                    <a:solidFill>
                      <a:srgbClr val="FFFFFF"/>
                    </a:solidFill>
                    <a:latin typeface="+mj-ea"/>
                    <a:ea typeface="+mj-ea"/>
                  </a:rPr>
                  <a:t>　  食事療法、薬剤、運動</a:t>
                </a:r>
              </a:p>
            </p:txBody>
          </p:sp>
        </p:grpSp>
      </p:grpSp>
    </p:spTree>
    <p:extLst>
      <p:ext uri="{BB962C8B-B14F-4D97-AF65-F5344CB8AC3E}">
        <p14:creationId xmlns:p14="http://schemas.microsoft.com/office/powerpoint/2010/main" val="23365538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円/楕円 2"/>
          <p:cNvSpPr/>
          <p:nvPr/>
        </p:nvSpPr>
        <p:spPr>
          <a:xfrm>
            <a:off x="1015725" y="2318797"/>
            <a:ext cx="1682468" cy="861946"/>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1778" dirty="0">
                <a:solidFill>
                  <a:sysClr val="windowText" lastClr="000000"/>
                </a:solidFill>
                <a:latin typeface="+mj-ea"/>
                <a:ea typeface="+mj-ea"/>
              </a:rPr>
              <a:t>続発性</a:t>
            </a:r>
            <a:endParaRPr lang="en-US" altLang="ja-JP" sz="1778" dirty="0">
              <a:solidFill>
                <a:sysClr val="windowText" lastClr="000000"/>
              </a:solidFill>
              <a:latin typeface="+mj-ea"/>
              <a:ea typeface="+mj-ea"/>
            </a:endParaRPr>
          </a:p>
          <a:p>
            <a:pPr algn="ctr"/>
            <a:r>
              <a:rPr lang="ja-JP" altLang="en-US" sz="1778" dirty="0">
                <a:solidFill>
                  <a:sysClr val="windowText" lastClr="000000"/>
                </a:solidFill>
                <a:latin typeface="+mj-ea"/>
                <a:ea typeface="+mj-ea"/>
              </a:rPr>
              <a:t>腎疾患</a:t>
            </a:r>
          </a:p>
        </p:txBody>
      </p:sp>
      <p:sp>
        <p:nvSpPr>
          <p:cNvPr id="7" name="円/楕円 6"/>
          <p:cNvSpPr/>
          <p:nvPr/>
        </p:nvSpPr>
        <p:spPr>
          <a:xfrm>
            <a:off x="7313459" y="1622655"/>
            <a:ext cx="1641567" cy="981788"/>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778" spc="-82" dirty="0">
                <a:solidFill>
                  <a:sysClr val="windowText" lastClr="000000"/>
                </a:solidFill>
                <a:latin typeface="+mj-ea"/>
                <a:ea typeface="+mj-ea"/>
              </a:rPr>
              <a:t>透析</a:t>
            </a:r>
            <a:endParaRPr lang="en-US" altLang="ja-JP" sz="1778" spc="-82" dirty="0">
              <a:solidFill>
                <a:sysClr val="windowText" lastClr="000000"/>
              </a:solidFill>
              <a:latin typeface="+mj-ea"/>
              <a:ea typeface="+mj-ea"/>
            </a:endParaRPr>
          </a:p>
          <a:p>
            <a:pPr algn="ctr"/>
            <a:r>
              <a:rPr lang="ja-JP" altLang="en-US" sz="1778" spc="-82" dirty="0">
                <a:solidFill>
                  <a:sysClr val="windowText" lastClr="000000"/>
                </a:solidFill>
                <a:latin typeface="+mj-ea"/>
                <a:ea typeface="+mj-ea"/>
              </a:rPr>
              <a:t>療法</a:t>
            </a:r>
            <a:endParaRPr lang="en-US" altLang="ja-JP" sz="1778" spc="-82" dirty="0">
              <a:solidFill>
                <a:sysClr val="windowText" lastClr="000000"/>
              </a:solidFill>
              <a:latin typeface="+mj-ea"/>
              <a:ea typeface="+mj-ea"/>
            </a:endParaRPr>
          </a:p>
        </p:txBody>
      </p:sp>
      <p:sp>
        <p:nvSpPr>
          <p:cNvPr id="2" name="円/楕円 1"/>
          <p:cNvSpPr/>
          <p:nvPr/>
        </p:nvSpPr>
        <p:spPr>
          <a:xfrm>
            <a:off x="1053806" y="1350060"/>
            <a:ext cx="1671676" cy="957893"/>
          </a:xfrm>
          <a:prstGeom prst="ellipse">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1778" dirty="0">
                <a:solidFill>
                  <a:sysClr val="windowText" lastClr="000000"/>
                </a:solidFill>
                <a:latin typeface="+mj-ea"/>
                <a:ea typeface="+mj-ea"/>
              </a:rPr>
              <a:t>原発性</a:t>
            </a:r>
            <a:endParaRPr lang="en-US" altLang="ja-JP" sz="1778" dirty="0">
              <a:solidFill>
                <a:sysClr val="windowText" lastClr="000000"/>
              </a:solidFill>
              <a:latin typeface="+mj-ea"/>
              <a:ea typeface="+mj-ea"/>
            </a:endParaRPr>
          </a:p>
          <a:p>
            <a:pPr algn="ctr"/>
            <a:r>
              <a:rPr lang="ja-JP" altLang="en-US" sz="1778" dirty="0">
                <a:solidFill>
                  <a:sysClr val="windowText" lastClr="000000"/>
                </a:solidFill>
                <a:latin typeface="+mj-ea"/>
                <a:ea typeface="+mj-ea"/>
              </a:rPr>
              <a:t>腎疾患</a:t>
            </a:r>
          </a:p>
        </p:txBody>
      </p:sp>
      <p:sp>
        <p:nvSpPr>
          <p:cNvPr id="6" name="円/楕円 5"/>
          <p:cNvSpPr/>
          <p:nvPr/>
        </p:nvSpPr>
        <p:spPr>
          <a:xfrm>
            <a:off x="4460825" y="1622653"/>
            <a:ext cx="1595077" cy="974769"/>
          </a:xfrm>
          <a:prstGeom prst="ellipse">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778" dirty="0">
                <a:solidFill>
                  <a:sysClr val="windowText" lastClr="000000"/>
                </a:solidFill>
                <a:latin typeface="+mj-ea"/>
                <a:ea typeface="+mj-ea"/>
              </a:rPr>
              <a:t>慢性</a:t>
            </a:r>
            <a:endParaRPr lang="en-US" altLang="ja-JP" sz="1778" dirty="0">
              <a:solidFill>
                <a:sysClr val="windowText" lastClr="000000"/>
              </a:solidFill>
              <a:latin typeface="+mj-ea"/>
              <a:ea typeface="+mj-ea"/>
            </a:endParaRPr>
          </a:p>
          <a:p>
            <a:pPr algn="ctr"/>
            <a:r>
              <a:rPr lang="ja-JP" altLang="en-US" sz="1778" dirty="0">
                <a:solidFill>
                  <a:sysClr val="windowText" lastClr="000000"/>
                </a:solidFill>
                <a:latin typeface="+mj-ea"/>
                <a:ea typeface="+mj-ea"/>
              </a:rPr>
              <a:t>腎不全</a:t>
            </a:r>
          </a:p>
        </p:txBody>
      </p:sp>
      <p:sp>
        <p:nvSpPr>
          <p:cNvPr id="5" name="テキスト ボックス 4"/>
          <p:cNvSpPr txBox="1"/>
          <p:nvPr/>
        </p:nvSpPr>
        <p:spPr>
          <a:xfrm>
            <a:off x="373977" y="1586290"/>
            <a:ext cx="403508" cy="1006045"/>
          </a:xfrm>
          <a:prstGeom prst="rect">
            <a:avLst/>
          </a:prstGeom>
        </p:spPr>
        <p:style>
          <a:lnRef idx="2">
            <a:schemeClr val="accent2"/>
          </a:lnRef>
          <a:fillRef idx="1">
            <a:schemeClr val="lt1"/>
          </a:fillRef>
          <a:effectRef idx="0">
            <a:schemeClr val="accent2"/>
          </a:effectRef>
          <a:fontRef idx="minor">
            <a:schemeClr val="dk1"/>
          </a:fontRef>
        </p:style>
        <p:txBody>
          <a:bodyPr vert="eaVert" wrap="none" rtlCol="0">
            <a:spAutoFit/>
          </a:bodyPr>
          <a:lstStyle/>
          <a:p>
            <a:r>
              <a:rPr lang="ja-JP" altLang="en-US" sz="1422" dirty="0">
                <a:solidFill>
                  <a:prstClr val="black"/>
                </a:solidFill>
                <a:latin typeface="+mj-ea"/>
                <a:ea typeface="+mj-ea"/>
              </a:rPr>
              <a:t>生活習慣病</a:t>
            </a:r>
            <a:endParaRPr lang="en-US" sz="1422" dirty="0">
              <a:solidFill>
                <a:prstClr val="black"/>
              </a:solidFill>
              <a:latin typeface="+mj-ea"/>
              <a:ea typeface="+mj-ea"/>
            </a:endParaRPr>
          </a:p>
        </p:txBody>
      </p:sp>
      <p:sp>
        <p:nvSpPr>
          <p:cNvPr id="35" name="テキスト ボックス 34"/>
          <p:cNvSpPr txBox="1"/>
          <p:nvPr/>
        </p:nvSpPr>
        <p:spPr>
          <a:xfrm>
            <a:off x="2835515" y="1601503"/>
            <a:ext cx="403508" cy="1006045"/>
          </a:xfrm>
          <a:prstGeom prst="rect">
            <a:avLst/>
          </a:prstGeom>
        </p:spPr>
        <p:style>
          <a:lnRef idx="2">
            <a:schemeClr val="accent2"/>
          </a:lnRef>
          <a:fillRef idx="1">
            <a:schemeClr val="lt1"/>
          </a:fillRef>
          <a:effectRef idx="0">
            <a:schemeClr val="accent2"/>
          </a:effectRef>
          <a:fontRef idx="minor">
            <a:schemeClr val="dk1"/>
          </a:fontRef>
        </p:style>
        <p:txBody>
          <a:bodyPr vert="eaVert" wrap="none" rtlCol="0">
            <a:spAutoFit/>
          </a:bodyPr>
          <a:lstStyle/>
          <a:p>
            <a:r>
              <a:rPr lang="ja-JP" altLang="en-US" sz="1422" dirty="0">
                <a:solidFill>
                  <a:prstClr val="black"/>
                </a:solidFill>
                <a:latin typeface="+mj-ea"/>
                <a:ea typeface="+mj-ea"/>
              </a:rPr>
              <a:t>全身性疾患</a:t>
            </a:r>
            <a:endParaRPr lang="en-US" sz="1422" dirty="0">
              <a:solidFill>
                <a:prstClr val="black"/>
              </a:solidFill>
              <a:latin typeface="+mj-ea"/>
              <a:ea typeface="+mj-ea"/>
            </a:endParaRPr>
          </a:p>
        </p:txBody>
      </p:sp>
      <p:sp>
        <p:nvSpPr>
          <p:cNvPr id="16" name="右矢印 15"/>
          <p:cNvSpPr/>
          <p:nvPr/>
        </p:nvSpPr>
        <p:spPr>
          <a:xfrm>
            <a:off x="3349260" y="1801661"/>
            <a:ext cx="965663" cy="616753"/>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ja-JP" altLang="en-US" sz="1148" dirty="0">
              <a:solidFill>
                <a:prstClr val="white"/>
              </a:solidFill>
              <a:latin typeface="+mn-ea"/>
            </a:endParaRPr>
          </a:p>
        </p:txBody>
      </p:sp>
      <p:sp>
        <p:nvSpPr>
          <p:cNvPr id="38" name="右矢印 37"/>
          <p:cNvSpPr/>
          <p:nvPr/>
        </p:nvSpPr>
        <p:spPr>
          <a:xfrm>
            <a:off x="6245935" y="1801661"/>
            <a:ext cx="965663" cy="616753"/>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ja-JP" altLang="en-US" sz="1148">
              <a:solidFill>
                <a:prstClr val="white"/>
              </a:solidFill>
              <a:latin typeface="+mn-ea"/>
            </a:endParaRPr>
          </a:p>
        </p:txBody>
      </p:sp>
      <p:sp>
        <p:nvSpPr>
          <p:cNvPr id="13" name="円/楕円 12"/>
          <p:cNvSpPr/>
          <p:nvPr/>
        </p:nvSpPr>
        <p:spPr>
          <a:xfrm>
            <a:off x="355403" y="2590628"/>
            <a:ext cx="1061886" cy="445044"/>
          </a:xfrm>
          <a:prstGeom prst="ellipse">
            <a:avLst/>
          </a:prstGeom>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81280" tIns="40640" rIns="81280" bIns="40640" numCol="1" spcCol="0" rtlCol="0" fromWordArt="0" anchor="ctr" anchorCtr="0" forceAA="0" compatLnSpc="1">
            <a:prstTxWarp prst="textNoShape">
              <a:avLst/>
            </a:prstTxWarp>
            <a:noAutofit/>
          </a:bodyPr>
          <a:lstStyle/>
          <a:p>
            <a:pPr algn="ctr"/>
            <a:r>
              <a:rPr lang="ja-JP" altLang="en-US" sz="1422" dirty="0">
                <a:solidFill>
                  <a:prstClr val="white"/>
                </a:solidFill>
                <a:latin typeface="+mj-ea"/>
                <a:ea typeface="+mj-ea"/>
              </a:rPr>
              <a:t>高血圧</a:t>
            </a:r>
          </a:p>
        </p:txBody>
      </p:sp>
      <p:sp>
        <p:nvSpPr>
          <p:cNvPr id="32" name="円/楕円 31"/>
          <p:cNvSpPr/>
          <p:nvPr/>
        </p:nvSpPr>
        <p:spPr>
          <a:xfrm>
            <a:off x="657539" y="2955822"/>
            <a:ext cx="1061886" cy="445044"/>
          </a:xfrm>
          <a:prstGeom prst="ellipse">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1280" tIns="40640" rIns="81280" bIns="40640" numCol="1" spcCol="0" rtlCol="0" fromWordArt="0" anchor="ctr" anchorCtr="0" forceAA="0" compatLnSpc="1">
            <a:prstTxWarp prst="textNoShape">
              <a:avLst/>
            </a:prstTxWarp>
            <a:noAutofit/>
          </a:bodyPr>
          <a:lstStyle/>
          <a:p>
            <a:pPr algn="ctr"/>
            <a:r>
              <a:rPr lang="ja-JP" altLang="en-US" sz="1422" dirty="0">
                <a:solidFill>
                  <a:prstClr val="white"/>
                </a:solidFill>
                <a:latin typeface="+mj-ea"/>
                <a:ea typeface="+mj-ea"/>
              </a:rPr>
              <a:t>糖尿病</a:t>
            </a:r>
          </a:p>
        </p:txBody>
      </p:sp>
      <p:sp>
        <p:nvSpPr>
          <p:cNvPr id="33" name="円/楕円 32"/>
          <p:cNvSpPr/>
          <p:nvPr/>
        </p:nvSpPr>
        <p:spPr>
          <a:xfrm>
            <a:off x="1402418" y="3140828"/>
            <a:ext cx="1061886" cy="445044"/>
          </a:xfrm>
          <a:prstGeom prst="ellipse">
            <a:avLst/>
          </a:prstGeom>
          <a:ln/>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81280" tIns="40640" rIns="81280" bIns="40640" numCol="1" spcCol="0" rtlCol="0" fromWordArt="0" anchor="ctr" anchorCtr="0" forceAA="0" compatLnSpc="1">
            <a:prstTxWarp prst="textNoShape">
              <a:avLst/>
            </a:prstTxWarp>
            <a:noAutofit/>
          </a:bodyPr>
          <a:lstStyle/>
          <a:p>
            <a:pPr algn="ctr"/>
            <a:r>
              <a:rPr lang="ja-JP" altLang="en-US" sz="1422" dirty="0">
                <a:solidFill>
                  <a:prstClr val="white"/>
                </a:solidFill>
                <a:latin typeface="+mj-ea"/>
                <a:ea typeface="+mj-ea"/>
              </a:rPr>
              <a:t>内分泌</a:t>
            </a:r>
          </a:p>
        </p:txBody>
      </p:sp>
      <p:sp>
        <p:nvSpPr>
          <p:cNvPr id="50" name="円/楕円 49"/>
          <p:cNvSpPr/>
          <p:nvPr/>
        </p:nvSpPr>
        <p:spPr>
          <a:xfrm>
            <a:off x="2062261" y="2969003"/>
            <a:ext cx="1061886" cy="445044"/>
          </a:xfrm>
          <a:prstGeom prst="ellipse">
            <a:avLst/>
          </a:prstGeom>
          <a:ln/>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81280" tIns="40640" rIns="81280" bIns="40640" numCol="1" spcCol="0" rtlCol="0" fromWordArt="0" anchor="ctr" anchorCtr="0" forceAA="0" compatLnSpc="1">
            <a:prstTxWarp prst="textNoShape">
              <a:avLst/>
            </a:prstTxWarp>
            <a:noAutofit/>
          </a:bodyPr>
          <a:lstStyle/>
          <a:p>
            <a:pPr algn="ctr"/>
            <a:r>
              <a:rPr lang="ja-JP" altLang="en-US" sz="1422" dirty="0">
                <a:solidFill>
                  <a:prstClr val="white"/>
                </a:solidFill>
                <a:latin typeface="+mj-ea"/>
                <a:ea typeface="+mj-ea"/>
              </a:rPr>
              <a:t>膠原病</a:t>
            </a:r>
          </a:p>
        </p:txBody>
      </p:sp>
      <p:sp>
        <p:nvSpPr>
          <p:cNvPr id="51" name="円/楕円 50"/>
          <p:cNvSpPr/>
          <p:nvPr/>
        </p:nvSpPr>
        <p:spPr>
          <a:xfrm>
            <a:off x="2338509" y="2620975"/>
            <a:ext cx="1061886" cy="445044"/>
          </a:xfrm>
          <a:prstGeom prst="ellipse">
            <a:avLst/>
          </a:prstGeom>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1280" tIns="40640" rIns="81280" bIns="40640" numCol="1" spcCol="0" rtlCol="0" fromWordArt="0" anchor="ctr" anchorCtr="0" forceAA="0" compatLnSpc="1">
            <a:prstTxWarp prst="textNoShape">
              <a:avLst/>
            </a:prstTxWarp>
            <a:noAutofit/>
          </a:bodyPr>
          <a:lstStyle/>
          <a:p>
            <a:pPr algn="ctr"/>
            <a:r>
              <a:rPr lang="ja-JP" altLang="en-US" sz="1422" dirty="0">
                <a:solidFill>
                  <a:prstClr val="white"/>
                </a:solidFill>
                <a:latin typeface="+mj-ea"/>
                <a:ea typeface="+mj-ea"/>
              </a:rPr>
              <a:t>血液</a:t>
            </a:r>
            <a:endParaRPr lang="en-US" altLang="ja-JP" sz="1422" dirty="0">
              <a:solidFill>
                <a:prstClr val="white"/>
              </a:solidFill>
              <a:latin typeface="+mj-ea"/>
              <a:ea typeface="+mj-ea"/>
            </a:endParaRPr>
          </a:p>
          <a:p>
            <a:pPr algn="ctr"/>
            <a:r>
              <a:rPr lang="ja-JP" altLang="en-US" sz="1422" dirty="0">
                <a:solidFill>
                  <a:prstClr val="white"/>
                </a:solidFill>
                <a:latin typeface="+mj-ea"/>
                <a:ea typeface="+mj-ea"/>
              </a:rPr>
              <a:t>疾患</a:t>
            </a:r>
          </a:p>
        </p:txBody>
      </p:sp>
      <p:grpSp>
        <p:nvGrpSpPr>
          <p:cNvPr id="4" name="グループ化 3"/>
          <p:cNvGrpSpPr/>
          <p:nvPr/>
        </p:nvGrpSpPr>
        <p:grpSpPr>
          <a:xfrm>
            <a:off x="1461375" y="4051889"/>
            <a:ext cx="6574513" cy="1843381"/>
            <a:chOff x="1630030" y="4367957"/>
            <a:chExt cx="7396327" cy="2073804"/>
          </a:xfrm>
        </p:grpSpPr>
        <p:sp>
          <p:nvSpPr>
            <p:cNvPr id="373" name="直角三角形 372"/>
            <p:cNvSpPr/>
            <p:nvPr/>
          </p:nvSpPr>
          <p:spPr>
            <a:xfrm>
              <a:off x="3768740" y="5721761"/>
              <a:ext cx="3102923" cy="720000"/>
            </a:xfrm>
            <a:prstGeom prst="rtTriangl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latin typeface="+mj-ea"/>
                <a:ea typeface="+mj-ea"/>
              </a:endParaRPr>
            </a:p>
          </p:txBody>
        </p:sp>
        <p:sp>
          <p:nvSpPr>
            <p:cNvPr id="374" name="正方形/長方形 373"/>
            <p:cNvSpPr/>
            <p:nvPr/>
          </p:nvSpPr>
          <p:spPr>
            <a:xfrm>
              <a:off x="1683506" y="5721761"/>
              <a:ext cx="2093538" cy="7200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latin typeface="+mj-ea"/>
                <a:ea typeface="+mj-ea"/>
              </a:endParaRPr>
            </a:p>
          </p:txBody>
        </p:sp>
        <p:sp>
          <p:nvSpPr>
            <p:cNvPr id="375" name="直角三角形 374"/>
            <p:cNvSpPr/>
            <p:nvPr/>
          </p:nvSpPr>
          <p:spPr>
            <a:xfrm flipH="1" flipV="1">
              <a:off x="3835051" y="5721761"/>
              <a:ext cx="3102923" cy="720000"/>
            </a:xfrm>
            <a:prstGeom prst="rtTriangl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latin typeface="+mj-ea"/>
                <a:ea typeface="+mj-ea"/>
              </a:endParaRPr>
            </a:p>
          </p:txBody>
        </p:sp>
        <p:sp>
          <p:nvSpPr>
            <p:cNvPr id="376" name="正方形/長方形 375"/>
            <p:cNvSpPr/>
            <p:nvPr/>
          </p:nvSpPr>
          <p:spPr>
            <a:xfrm>
              <a:off x="6932803" y="5721761"/>
              <a:ext cx="2093538" cy="72000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latin typeface="+mj-ea"/>
                <a:ea typeface="+mj-ea"/>
              </a:endParaRPr>
            </a:p>
          </p:txBody>
        </p:sp>
        <p:sp>
          <p:nvSpPr>
            <p:cNvPr id="377" name="テキスト ボックス 376"/>
            <p:cNvSpPr txBox="1"/>
            <p:nvPr/>
          </p:nvSpPr>
          <p:spPr>
            <a:xfrm>
              <a:off x="2405389" y="5850957"/>
              <a:ext cx="1441260" cy="473135"/>
            </a:xfrm>
            <a:prstGeom prst="rect">
              <a:avLst/>
            </a:prstGeom>
            <a:noFill/>
          </p:spPr>
          <p:txBody>
            <a:bodyPr wrap="none" rtlCol="0">
              <a:spAutoFit/>
            </a:bodyPr>
            <a:lstStyle/>
            <a:p>
              <a:r>
                <a:rPr lang="ja-JP" altLang="en-US" sz="2133" dirty="0">
                  <a:solidFill>
                    <a:prstClr val="black"/>
                  </a:solidFill>
                  <a:latin typeface="+mj-ea"/>
                  <a:ea typeface="+mj-ea"/>
                </a:rPr>
                <a:t>地域医療</a:t>
              </a:r>
              <a:endParaRPr lang="en-US" sz="2133" dirty="0">
                <a:solidFill>
                  <a:prstClr val="black"/>
                </a:solidFill>
                <a:latin typeface="+mj-ea"/>
                <a:ea typeface="+mj-ea"/>
              </a:endParaRPr>
            </a:p>
          </p:txBody>
        </p:sp>
        <p:sp>
          <p:nvSpPr>
            <p:cNvPr id="378" name="テキスト ボックス 377"/>
            <p:cNvSpPr txBox="1"/>
            <p:nvPr/>
          </p:nvSpPr>
          <p:spPr>
            <a:xfrm>
              <a:off x="6928083" y="5850957"/>
              <a:ext cx="1441260" cy="473135"/>
            </a:xfrm>
            <a:prstGeom prst="rect">
              <a:avLst/>
            </a:prstGeom>
            <a:noFill/>
          </p:spPr>
          <p:txBody>
            <a:bodyPr wrap="none" rtlCol="0">
              <a:spAutoFit/>
            </a:bodyPr>
            <a:lstStyle/>
            <a:p>
              <a:r>
                <a:rPr lang="ja-JP" altLang="en-US" sz="2133" dirty="0">
                  <a:solidFill>
                    <a:prstClr val="black"/>
                  </a:solidFill>
                  <a:latin typeface="+mj-ea"/>
                  <a:ea typeface="+mj-ea"/>
                </a:rPr>
                <a:t>専門医療</a:t>
              </a:r>
              <a:endParaRPr lang="en-US" sz="2133" dirty="0">
                <a:solidFill>
                  <a:prstClr val="black"/>
                </a:solidFill>
                <a:latin typeface="+mj-ea"/>
                <a:ea typeface="+mj-ea"/>
              </a:endParaRPr>
            </a:p>
          </p:txBody>
        </p:sp>
        <p:sp>
          <p:nvSpPr>
            <p:cNvPr id="379" name="テキスト ボックス 378"/>
            <p:cNvSpPr txBox="1"/>
            <p:nvPr/>
          </p:nvSpPr>
          <p:spPr>
            <a:xfrm>
              <a:off x="3680598" y="4831186"/>
              <a:ext cx="3028154" cy="411676"/>
            </a:xfrm>
            <a:prstGeom prst="rect">
              <a:avLst/>
            </a:prstGeom>
            <a:noFill/>
            <a:ln>
              <a:solidFill>
                <a:schemeClr val="tx1"/>
              </a:solidFill>
            </a:ln>
          </p:spPr>
          <p:txBody>
            <a:bodyPr wrap="square" rtlCol="0">
              <a:spAutoFit/>
            </a:bodyPr>
            <a:lstStyle/>
            <a:p>
              <a:pPr algn="ctr"/>
              <a:r>
                <a:rPr lang="ja-JP" altLang="en-US" sz="1778" dirty="0">
                  <a:solidFill>
                    <a:srgbClr val="6600CC"/>
                  </a:solidFill>
                  <a:latin typeface="+mj-ea"/>
                  <a:ea typeface="+mj-ea"/>
                </a:rPr>
                <a:t>病診連携システムの構築</a:t>
              </a:r>
              <a:endParaRPr lang="en-US" sz="1778" dirty="0">
                <a:solidFill>
                  <a:srgbClr val="6600CC"/>
                </a:solidFill>
                <a:latin typeface="+mj-ea"/>
                <a:ea typeface="+mj-ea"/>
              </a:endParaRPr>
            </a:p>
          </p:txBody>
        </p:sp>
        <p:sp>
          <p:nvSpPr>
            <p:cNvPr id="380" name="テキスト ボックス 379"/>
            <p:cNvSpPr txBox="1"/>
            <p:nvPr/>
          </p:nvSpPr>
          <p:spPr>
            <a:xfrm>
              <a:off x="1630030" y="4367957"/>
              <a:ext cx="3439385" cy="411676"/>
            </a:xfrm>
            <a:prstGeom prst="rect">
              <a:avLst/>
            </a:prstGeom>
            <a:noFill/>
            <a:ln>
              <a:solidFill>
                <a:schemeClr val="tx1"/>
              </a:solidFill>
            </a:ln>
          </p:spPr>
          <p:txBody>
            <a:bodyPr wrap="square" rtlCol="0">
              <a:spAutoFit/>
            </a:bodyPr>
            <a:lstStyle/>
            <a:p>
              <a:pPr algn="ctr"/>
              <a:r>
                <a:rPr lang="ja-JP" altLang="en-US" sz="1778" dirty="0">
                  <a:solidFill>
                    <a:srgbClr val="0000FF"/>
                  </a:solidFill>
                  <a:latin typeface="+mj-ea"/>
                  <a:ea typeface="+mj-ea"/>
                </a:rPr>
                <a:t>地域における啓発・保健活動</a:t>
              </a:r>
              <a:endParaRPr lang="en-US" sz="1778" dirty="0">
                <a:solidFill>
                  <a:srgbClr val="0000FF"/>
                </a:solidFill>
                <a:latin typeface="+mj-ea"/>
                <a:ea typeface="+mj-ea"/>
              </a:endParaRPr>
            </a:p>
          </p:txBody>
        </p:sp>
        <p:sp>
          <p:nvSpPr>
            <p:cNvPr id="381" name="テキスト ボックス 380"/>
            <p:cNvSpPr txBox="1"/>
            <p:nvPr/>
          </p:nvSpPr>
          <p:spPr>
            <a:xfrm>
              <a:off x="5341483" y="5294416"/>
              <a:ext cx="3684874" cy="411676"/>
            </a:xfrm>
            <a:prstGeom prst="rect">
              <a:avLst/>
            </a:prstGeom>
            <a:noFill/>
            <a:ln>
              <a:solidFill>
                <a:schemeClr val="tx1"/>
              </a:solidFill>
            </a:ln>
          </p:spPr>
          <p:txBody>
            <a:bodyPr wrap="square" rtlCol="0">
              <a:spAutoFit/>
            </a:bodyPr>
            <a:lstStyle/>
            <a:p>
              <a:pPr algn="ctr"/>
              <a:r>
                <a:rPr lang="ja-JP" altLang="en-US" sz="1778" dirty="0">
                  <a:solidFill>
                    <a:srgbClr val="FF0000"/>
                  </a:solidFill>
                  <a:latin typeface="+mj-ea"/>
                  <a:ea typeface="+mj-ea"/>
                </a:rPr>
                <a:t>総合病院における高度専門医療</a:t>
              </a:r>
              <a:endParaRPr lang="en-US" sz="1778" dirty="0">
                <a:solidFill>
                  <a:srgbClr val="FF0000"/>
                </a:solidFill>
                <a:latin typeface="+mj-ea"/>
                <a:ea typeface="+mj-ea"/>
              </a:endParaRPr>
            </a:p>
          </p:txBody>
        </p:sp>
        <p:sp>
          <p:nvSpPr>
            <p:cNvPr id="382" name="下矢印 381"/>
            <p:cNvSpPr/>
            <p:nvPr/>
          </p:nvSpPr>
          <p:spPr>
            <a:xfrm rot="17189353">
              <a:off x="3499541" y="4042225"/>
              <a:ext cx="263863" cy="2301941"/>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600">
                <a:solidFill>
                  <a:prstClr val="black"/>
                </a:solidFill>
                <a:latin typeface="+mj-ea"/>
                <a:ea typeface="+mj-ea"/>
              </a:endParaRPr>
            </a:p>
          </p:txBody>
        </p:sp>
        <p:sp>
          <p:nvSpPr>
            <p:cNvPr id="383" name="下矢印 382"/>
            <p:cNvSpPr/>
            <p:nvPr/>
          </p:nvSpPr>
          <p:spPr>
            <a:xfrm rot="17189353" flipH="1" flipV="1">
              <a:off x="6551727" y="3686654"/>
              <a:ext cx="263863" cy="2301941"/>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600">
                <a:solidFill>
                  <a:prstClr val="black"/>
                </a:solidFill>
                <a:latin typeface="+mj-ea"/>
                <a:ea typeface="+mj-ea"/>
              </a:endParaRPr>
            </a:p>
          </p:txBody>
        </p:sp>
      </p:grpSp>
      <p:sp>
        <p:nvSpPr>
          <p:cNvPr id="28" name="テキスト ボックス 27">
            <a:extLst>
              <a:ext uri="{FF2B5EF4-FFF2-40B4-BE49-F238E27FC236}">
                <a16:creationId xmlns:a16="http://schemas.microsoft.com/office/drawing/2014/main" id="{A42E6804-EF90-4862-AE3C-10207D7DD56F}"/>
              </a:ext>
            </a:extLst>
          </p:cNvPr>
          <p:cNvSpPr txBox="1"/>
          <p:nvPr/>
        </p:nvSpPr>
        <p:spPr>
          <a:xfrm>
            <a:off x="313318" y="38139"/>
            <a:ext cx="8830682" cy="369332"/>
          </a:xfrm>
          <a:prstGeom prst="rect">
            <a:avLst/>
          </a:prstGeom>
          <a:noFill/>
        </p:spPr>
        <p:txBody>
          <a:bodyPr wrap="square" rtlCol="0">
            <a:spAutoFit/>
          </a:bodyPr>
          <a:lstStyle/>
          <a:p>
            <a:pPr lvl="0">
              <a:defRPr/>
            </a:pPr>
            <a:r>
              <a:rPr lang="ja-JP" altLang="en-US" b="1" dirty="0">
                <a:solidFill>
                  <a:srgbClr val="FFFFFF"/>
                </a:solidFill>
                <a:latin typeface="+mj-ea"/>
                <a:ea typeface="+mj-ea"/>
              </a:rPr>
              <a:t>慢性腎臓病の発症予防・進展抑制のための地域連携</a:t>
            </a:r>
          </a:p>
        </p:txBody>
      </p:sp>
    </p:spTree>
    <p:extLst>
      <p:ext uri="{BB962C8B-B14F-4D97-AF65-F5344CB8AC3E}">
        <p14:creationId xmlns:p14="http://schemas.microsoft.com/office/powerpoint/2010/main" val="21603023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header_0408.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正方形/長方形 7"/>
          <p:cNvSpPr/>
          <p:nvPr/>
        </p:nvSpPr>
        <p:spPr>
          <a:xfrm>
            <a:off x="195376" y="113978"/>
            <a:ext cx="2499184" cy="358216"/>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2EFC7A60-FFD5-0840-B123-3EF510453CEC}"/>
              </a:ext>
            </a:extLst>
          </p:cNvPr>
          <p:cNvPicPr>
            <a:picLocks noChangeAspect="1"/>
          </p:cNvPicPr>
          <p:nvPr/>
        </p:nvPicPr>
        <p:blipFill>
          <a:blip r:embed="rId3"/>
          <a:stretch>
            <a:fillRect/>
          </a:stretch>
        </p:blipFill>
        <p:spPr>
          <a:xfrm>
            <a:off x="0" y="0"/>
            <a:ext cx="9144000" cy="3527292"/>
          </a:xfrm>
          <a:prstGeom prst="rect">
            <a:avLst/>
          </a:prstGeom>
        </p:spPr>
      </p:pic>
      <p:sp>
        <p:nvSpPr>
          <p:cNvPr id="5" name="テキスト ボックス 4"/>
          <p:cNvSpPr txBox="1"/>
          <p:nvPr/>
        </p:nvSpPr>
        <p:spPr>
          <a:xfrm>
            <a:off x="2222643" y="3136612"/>
            <a:ext cx="4698722" cy="1077218"/>
          </a:xfrm>
          <a:prstGeom prst="rect">
            <a:avLst/>
          </a:prstGeom>
          <a:noFill/>
        </p:spPr>
        <p:txBody>
          <a:bodyPr wrap="none" rtlCol="0">
            <a:spAutoFit/>
          </a:bodyPr>
          <a:lstStyle/>
          <a:p>
            <a:pPr algn="ctr"/>
            <a:r>
              <a:rPr lang="ja-JP" altLang="en-US" sz="3200" dirty="0">
                <a:solidFill>
                  <a:srgbClr val="00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かかりつけ医と栄養士の</a:t>
            </a:r>
            <a:br>
              <a:rPr lang="ja-JP" altLang="en-US" sz="3200" dirty="0">
                <a:solidFill>
                  <a:srgbClr val="00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br>
            <a:r>
              <a:rPr lang="ja-JP" altLang="en-US" sz="3200" dirty="0">
                <a:solidFill>
                  <a:srgbClr val="00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連携システム</a:t>
            </a:r>
          </a:p>
        </p:txBody>
      </p:sp>
    </p:spTree>
    <p:extLst>
      <p:ext uri="{BB962C8B-B14F-4D97-AF65-F5344CB8AC3E}">
        <p14:creationId xmlns:p14="http://schemas.microsoft.com/office/powerpoint/2010/main" val="31662041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9" name="Rectangle 9"/>
          <p:cNvSpPr>
            <a:spLocks noChangeArrowheads="1"/>
          </p:cNvSpPr>
          <p:nvPr/>
        </p:nvSpPr>
        <p:spPr bwMode="auto">
          <a:xfrm>
            <a:off x="1042988" y="836613"/>
            <a:ext cx="7200900" cy="5911850"/>
          </a:xfrm>
          <a:prstGeom prst="rect">
            <a:avLst/>
          </a:prstGeom>
          <a:noFill/>
          <a:ln>
            <a:noFill/>
          </a:ln>
        </p:spPr>
        <p:txBody>
          <a:bodyPr/>
          <a:lstStyle/>
          <a:p>
            <a:pPr fontAlgn="base">
              <a:spcBef>
                <a:spcPct val="0"/>
              </a:spcBef>
              <a:spcAft>
                <a:spcPct val="0"/>
              </a:spcAft>
            </a:pPr>
            <a:endParaRPr lang="ja-JP" altLang="en-US"/>
          </a:p>
        </p:txBody>
      </p:sp>
      <p:pic>
        <p:nvPicPr>
          <p:cNvPr id="513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6713" y="3657600"/>
            <a:ext cx="1512887" cy="1516063"/>
          </a:xfrm>
          <a:prstGeom prst="rect">
            <a:avLst/>
          </a:prstGeom>
          <a:noFill/>
          <a:ln>
            <a:noFill/>
          </a:ln>
        </p:spPr>
      </p:pic>
      <p:sp>
        <p:nvSpPr>
          <p:cNvPr id="5131" name="Freeform 11"/>
          <p:cNvSpPr>
            <a:spLocks/>
          </p:cNvSpPr>
          <p:nvPr/>
        </p:nvSpPr>
        <p:spPr bwMode="auto">
          <a:xfrm>
            <a:off x="5946775" y="5407025"/>
            <a:ext cx="2178050" cy="747713"/>
          </a:xfrm>
          <a:custGeom>
            <a:avLst/>
            <a:gdLst>
              <a:gd name="T0" fmla="*/ 679 w 1372"/>
              <a:gd name="T1" fmla="*/ 471 h 471"/>
              <a:gd name="T2" fmla="*/ 327 w 1372"/>
              <a:gd name="T3" fmla="*/ 471 h 471"/>
              <a:gd name="T4" fmla="*/ 0 w 1372"/>
              <a:gd name="T5" fmla="*/ 380 h 471"/>
              <a:gd name="T6" fmla="*/ 0 w 1372"/>
              <a:gd name="T7" fmla="*/ 232 h 471"/>
              <a:gd name="T8" fmla="*/ 0 w 1372"/>
              <a:gd name="T9" fmla="*/ 0 h 471"/>
              <a:gd name="T10" fmla="*/ 679 w 1372"/>
              <a:gd name="T11" fmla="*/ 0 h 471"/>
              <a:gd name="T12" fmla="*/ 1372 w 1372"/>
              <a:gd name="T13" fmla="*/ 0 h 471"/>
              <a:gd name="T14" fmla="*/ 1372 w 1372"/>
              <a:gd name="T15" fmla="*/ 232 h 471"/>
              <a:gd name="T16" fmla="*/ 1372 w 1372"/>
              <a:gd name="T17" fmla="*/ 471 h 471"/>
              <a:gd name="T18" fmla="*/ 679 w 1372"/>
              <a:gd name="T19" fmla="*/ 471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2" h="471">
                <a:moveTo>
                  <a:pt x="679" y="471"/>
                </a:moveTo>
                <a:lnTo>
                  <a:pt x="327" y="471"/>
                </a:lnTo>
                <a:lnTo>
                  <a:pt x="0" y="380"/>
                </a:lnTo>
                <a:lnTo>
                  <a:pt x="0" y="232"/>
                </a:lnTo>
                <a:lnTo>
                  <a:pt x="0" y="0"/>
                </a:lnTo>
                <a:lnTo>
                  <a:pt x="679" y="0"/>
                </a:lnTo>
                <a:lnTo>
                  <a:pt x="1372" y="0"/>
                </a:lnTo>
                <a:lnTo>
                  <a:pt x="1372" y="232"/>
                </a:lnTo>
                <a:lnTo>
                  <a:pt x="1372" y="471"/>
                </a:lnTo>
                <a:lnTo>
                  <a:pt x="679" y="471"/>
                </a:lnTo>
                <a:close/>
              </a:path>
            </a:pathLst>
          </a:custGeom>
          <a:noFill/>
          <a:ln>
            <a:noFill/>
          </a:ln>
        </p:spPr>
        <p:txBody>
          <a:bodyPr/>
          <a:lstStyle/>
          <a:p>
            <a:pPr fontAlgn="base">
              <a:spcBef>
                <a:spcPct val="0"/>
              </a:spcBef>
              <a:spcAft>
                <a:spcPct val="0"/>
              </a:spcAft>
            </a:pPr>
            <a:endParaRPr lang="ja-JP" altLang="en-US"/>
          </a:p>
        </p:txBody>
      </p:sp>
      <p:sp>
        <p:nvSpPr>
          <p:cNvPr id="5132" name="Freeform 12"/>
          <p:cNvSpPr>
            <a:spLocks/>
          </p:cNvSpPr>
          <p:nvPr/>
        </p:nvSpPr>
        <p:spPr bwMode="auto">
          <a:xfrm>
            <a:off x="5946775" y="6010275"/>
            <a:ext cx="519113" cy="144463"/>
          </a:xfrm>
          <a:custGeom>
            <a:avLst/>
            <a:gdLst>
              <a:gd name="T0" fmla="*/ 0 w 327"/>
              <a:gd name="T1" fmla="*/ 0 h 91"/>
              <a:gd name="T2" fmla="*/ 327 w 327"/>
              <a:gd name="T3" fmla="*/ 0 h 91"/>
              <a:gd name="T4" fmla="*/ 327 w 327"/>
              <a:gd name="T5" fmla="*/ 91 h 91"/>
              <a:gd name="T6" fmla="*/ 0 w 327"/>
              <a:gd name="T7" fmla="*/ 0 h 91"/>
            </a:gdLst>
            <a:ahLst/>
            <a:cxnLst>
              <a:cxn ang="0">
                <a:pos x="T0" y="T1"/>
              </a:cxn>
              <a:cxn ang="0">
                <a:pos x="T2" y="T3"/>
              </a:cxn>
              <a:cxn ang="0">
                <a:pos x="T4" y="T5"/>
              </a:cxn>
              <a:cxn ang="0">
                <a:pos x="T6" y="T7"/>
              </a:cxn>
            </a:cxnLst>
            <a:rect l="0" t="0" r="r" b="b"/>
            <a:pathLst>
              <a:path w="327" h="91">
                <a:moveTo>
                  <a:pt x="0" y="0"/>
                </a:moveTo>
                <a:lnTo>
                  <a:pt x="327" y="0"/>
                </a:lnTo>
                <a:lnTo>
                  <a:pt x="327" y="91"/>
                </a:lnTo>
                <a:lnTo>
                  <a:pt x="0" y="0"/>
                </a:lnTo>
                <a:close/>
              </a:path>
            </a:pathLst>
          </a:custGeom>
          <a:noFill/>
          <a:ln>
            <a:noFill/>
          </a:ln>
        </p:spPr>
        <p:txBody>
          <a:bodyPr/>
          <a:lstStyle/>
          <a:p>
            <a:pPr fontAlgn="base">
              <a:spcBef>
                <a:spcPct val="0"/>
              </a:spcBef>
              <a:spcAft>
                <a:spcPct val="0"/>
              </a:spcAft>
            </a:pPr>
            <a:endParaRPr lang="ja-JP" altLang="en-US"/>
          </a:p>
        </p:txBody>
      </p:sp>
      <p:sp>
        <p:nvSpPr>
          <p:cNvPr id="5134" name="Freeform 14"/>
          <p:cNvSpPr>
            <a:spLocks/>
          </p:cNvSpPr>
          <p:nvPr/>
        </p:nvSpPr>
        <p:spPr bwMode="auto">
          <a:xfrm>
            <a:off x="5867400" y="5929313"/>
            <a:ext cx="519113" cy="142875"/>
          </a:xfrm>
          <a:custGeom>
            <a:avLst/>
            <a:gdLst>
              <a:gd name="T0" fmla="*/ 0 w 327"/>
              <a:gd name="T1" fmla="*/ 0 h 90"/>
              <a:gd name="T2" fmla="*/ 327 w 327"/>
              <a:gd name="T3" fmla="*/ 0 h 90"/>
              <a:gd name="T4" fmla="*/ 327 w 327"/>
              <a:gd name="T5" fmla="*/ 90 h 90"/>
              <a:gd name="T6" fmla="*/ 0 w 327"/>
              <a:gd name="T7" fmla="*/ 0 h 90"/>
            </a:gdLst>
            <a:ahLst/>
            <a:cxnLst>
              <a:cxn ang="0">
                <a:pos x="T0" y="T1"/>
              </a:cxn>
              <a:cxn ang="0">
                <a:pos x="T2" y="T3"/>
              </a:cxn>
              <a:cxn ang="0">
                <a:pos x="T4" y="T5"/>
              </a:cxn>
              <a:cxn ang="0">
                <a:pos x="T6" y="T7"/>
              </a:cxn>
            </a:cxnLst>
            <a:rect l="0" t="0" r="r" b="b"/>
            <a:pathLst>
              <a:path w="327" h="90">
                <a:moveTo>
                  <a:pt x="0" y="0"/>
                </a:moveTo>
                <a:lnTo>
                  <a:pt x="327" y="0"/>
                </a:lnTo>
                <a:lnTo>
                  <a:pt x="327" y="90"/>
                </a:lnTo>
                <a:lnTo>
                  <a:pt x="0" y="0"/>
                </a:lnTo>
                <a:close/>
              </a:path>
            </a:pathLst>
          </a:custGeom>
          <a:noFill/>
          <a:ln>
            <a:noFill/>
          </a:ln>
        </p:spPr>
        <p:txBody>
          <a:bodyPr/>
          <a:lstStyle/>
          <a:p>
            <a:pPr fontAlgn="base">
              <a:spcBef>
                <a:spcPct val="0"/>
              </a:spcBef>
              <a:spcAft>
                <a:spcPct val="0"/>
              </a:spcAft>
            </a:pPr>
            <a:endParaRPr lang="ja-JP" altLang="en-US"/>
          </a:p>
        </p:txBody>
      </p:sp>
      <p:sp>
        <p:nvSpPr>
          <p:cNvPr id="5137" name="Rectangle 17"/>
          <p:cNvSpPr>
            <a:spLocks noChangeArrowheads="1"/>
          </p:cNvSpPr>
          <p:nvPr/>
        </p:nvSpPr>
        <p:spPr bwMode="auto">
          <a:xfrm>
            <a:off x="6067425" y="5437188"/>
            <a:ext cx="2179638" cy="274637"/>
          </a:xfrm>
          <a:prstGeom prst="rect">
            <a:avLst/>
          </a:prstGeom>
          <a:noFill/>
          <a:ln>
            <a:noFill/>
          </a:ln>
        </p:spPr>
        <p:txBody>
          <a:bodyPr wrap="none" lIns="0" tIns="0" rIns="0" bIns="0">
            <a:spAutoFit/>
          </a:bodyPr>
          <a:lstStyle/>
          <a:p>
            <a:pPr fontAlgn="base">
              <a:spcBef>
                <a:spcPct val="0"/>
              </a:spcBef>
              <a:spcAft>
                <a:spcPct val="0"/>
              </a:spcAft>
            </a:pPr>
            <a:r>
              <a:rPr lang="ja-JP" altLang="en-US" b="1">
                <a:latin typeface="+mj-ea"/>
                <a:ea typeface="+mj-ea"/>
              </a:rPr>
              <a:t>日々の食事</a:t>
            </a:r>
            <a:r>
              <a:rPr lang="ja-JP" altLang="en-US">
                <a:latin typeface="+mj-ea"/>
                <a:ea typeface="+mj-ea"/>
              </a:rPr>
              <a:t>・栄養面の</a:t>
            </a:r>
          </a:p>
        </p:txBody>
      </p:sp>
      <p:sp>
        <p:nvSpPr>
          <p:cNvPr id="5138" name="Rectangle 18"/>
          <p:cNvSpPr>
            <a:spLocks noChangeArrowheads="1"/>
          </p:cNvSpPr>
          <p:nvPr/>
        </p:nvSpPr>
        <p:spPr bwMode="auto">
          <a:xfrm>
            <a:off x="6118225" y="5791200"/>
            <a:ext cx="1882775" cy="274638"/>
          </a:xfrm>
          <a:prstGeom prst="rect">
            <a:avLst/>
          </a:prstGeom>
          <a:noFill/>
          <a:ln>
            <a:noFill/>
          </a:ln>
        </p:spPr>
        <p:txBody>
          <a:bodyPr wrap="none" lIns="0" tIns="0" rIns="0" bIns="0">
            <a:spAutoFit/>
          </a:bodyPr>
          <a:lstStyle/>
          <a:p>
            <a:pPr fontAlgn="base">
              <a:spcBef>
                <a:spcPct val="0"/>
              </a:spcBef>
              <a:spcAft>
                <a:spcPct val="0"/>
              </a:spcAft>
            </a:pPr>
            <a:r>
              <a:rPr lang="ja-JP" altLang="en-US">
                <a:latin typeface="+mj-ea"/>
                <a:ea typeface="+mj-ea"/>
              </a:rPr>
              <a:t>具体的なアドバイス</a:t>
            </a:r>
            <a:endParaRPr lang="ja-JP" altLang="en-US" sz="2800">
              <a:latin typeface="+mj-ea"/>
              <a:ea typeface="+mj-ea"/>
            </a:endParaRPr>
          </a:p>
        </p:txBody>
      </p:sp>
      <p:pic>
        <p:nvPicPr>
          <p:cNvPr id="5238" name="Picture 1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9213" y="4135438"/>
            <a:ext cx="1079500" cy="1598612"/>
          </a:xfrm>
          <a:prstGeom prst="rect">
            <a:avLst/>
          </a:prstGeom>
          <a:noFill/>
          <a:ln>
            <a:noFill/>
          </a:ln>
        </p:spPr>
      </p:pic>
      <p:pic>
        <p:nvPicPr>
          <p:cNvPr id="5239" name="Picture 1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2100" y="1154113"/>
            <a:ext cx="1198563" cy="1547812"/>
          </a:xfrm>
          <a:prstGeom prst="rect">
            <a:avLst/>
          </a:prstGeom>
          <a:noFill/>
          <a:ln>
            <a:noFill/>
          </a:ln>
        </p:spPr>
      </p:pic>
      <p:sp>
        <p:nvSpPr>
          <p:cNvPr id="5240" name="Freeform 120"/>
          <p:cNvSpPr>
            <a:spLocks/>
          </p:cNvSpPr>
          <p:nvPr/>
        </p:nvSpPr>
        <p:spPr bwMode="auto">
          <a:xfrm>
            <a:off x="3090863" y="898525"/>
            <a:ext cx="2227262" cy="1270000"/>
          </a:xfrm>
          <a:custGeom>
            <a:avLst/>
            <a:gdLst>
              <a:gd name="T0" fmla="*/ 0 w 1403"/>
              <a:gd name="T1" fmla="*/ 400 h 800"/>
              <a:gd name="T2" fmla="*/ 277 w 1403"/>
              <a:gd name="T3" fmla="*/ 800 h 800"/>
              <a:gd name="T4" fmla="*/ 277 w 1403"/>
              <a:gd name="T5" fmla="*/ 600 h 800"/>
              <a:gd name="T6" fmla="*/ 1120 w 1403"/>
              <a:gd name="T7" fmla="*/ 600 h 800"/>
              <a:gd name="T8" fmla="*/ 1120 w 1403"/>
              <a:gd name="T9" fmla="*/ 800 h 800"/>
              <a:gd name="T10" fmla="*/ 1403 w 1403"/>
              <a:gd name="T11" fmla="*/ 400 h 800"/>
              <a:gd name="T12" fmla="*/ 1120 w 1403"/>
              <a:gd name="T13" fmla="*/ 0 h 800"/>
              <a:gd name="T14" fmla="*/ 1120 w 1403"/>
              <a:gd name="T15" fmla="*/ 200 h 800"/>
              <a:gd name="T16" fmla="*/ 277 w 1403"/>
              <a:gd name="T17" fmla="*/ 200 h 800"/>
              <a:gd name="T18" fmla="*/ 277 w 1403"/>
              <a:gd name="T19" fmla="*/ 0 h 800"/>
              <a:gd name="T20" fmla="*/ 0 w 1403"/>
              <a:gd name="T21"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3" h="800">
                <a:moveTo>
                  <a:pt x="0" y="400"/>
                </a:moveTo>
                <a:lnTo>
                  <a:pt x="277" y="800"/>
                </a:lnTo>
                <a:lnTo>
                  <a:pt x="277" y="600"/>
                </a:lnTo>
                <a:lnTo>
                  <a:pt x="1120" y="600"/>
                </a:lnTo>
                <a:lnTo>
                  <a:pt x="1120" y="800"/>
                </a:lnTo>
                <a:lnTo>
                  <a:pt x="1403" y="400"/>
                </a:lnTo>
                <a:lnTo>
                  <a:pt x="1120" y="0"/>
                </a:lnTo>
                <a:lnTo>
                  <a:pt x="1120" y="200"/>
                </a:lnTo>
                <a:lnTo>
                  <a:pt x="277" y="200"/>
                </a:lnTo>
                <a:lnTo>
                  <a:pt x="277" y="0"/>
                </a:lnTo>
                <a:lnTo>
                  <a:pt x="0" y="400"/>
                </a:lnTo>
                <a:close/>
              </a:path>
            </a:pathLst>
          </a:custGeom>
          <a:noFill/>
          <a:ln>
            <a:noFill/>
          </a:ln>
        </p:spPr>
        <p:txBody>
          <a:bodyPr/>
          <a:lstStyle/>
          <a:p>
            <a:pPr fontAlgn="base">
              <a:spcBef>
                <a:spcPct val="0"/>
              </a:spcBef>
              <a:spcAft>
                <a:spcPct val="0"/>
              </a:spcAft>
            </a:pPr>
            <a:endParaRPr lang="ja-JP" altLang="en-US"/>
          </a:p>
        </p:txBody>
      </p:sp>
      <p:sp>
        <p:nvSpPr>
          <p:cNvPr id="5241" name="Freeform 121"/>
          <p:cNvSpPr>
            <a:spLocks/>
          </p:cNvSpPr>
          <p:nvPr/>
        </p:nvSpPr>
        <p:spPr bwMode="auto">
          <a:xfrm>
            <a:off x="3090863" y="898525"/>
            <a:ext cx="2227262" cy="1270000"/>
          </a:xfrm>
          <a:custGeom>
            <a:avLst/>
            <a:gdLst>
              <a:gd name="T0" fmla="*/ 0 w 1403"/>
              <a:gd name="T1" fmla="*/ 400 h 800"/>
              <a:gd name="T2" fmla="*/ 277 w 1403"/>
              <a:gd name="T3" fmla="*/ 800 h 800"/>
              <a:gd name="T4" fmla="*/ 277 w 1403"/>
              <a:gd name="T5" fmla="*/ 600 h 800"/>
              <a:gd name="T6" fmla="*/ 1120 w 1403"/>
              <a:gd name="T7" fmla="*/ 600 h 800"/>
              <a:gd name="T8" fmla="*/ 1120 w 1403"/>
              <a:gd name="T9" fmla="*/ 800 h 800"/>
              <a:gd name="T10" fmla="*/ 1403 w 1403"/>
              <a:gd name="T11" fmla="*/ 400 h 800"/>
              <a:gd name="T12" fmla="*/ 1120 w 1403"/>
              <a:gd name="T13" fmla="*/ 0 h 800"/>
              <a:gd name="T14" fmla="*/ 1120 w 1403"/>
              <a:gd name="T15" fmla="*/ 200 h 800"/>
              <a:gd name="T16" fmla="*/ 277 w 1403"/>
              <a:gd name="T17" fmla="*/ 200 h 800"/>
              <a:gd name="T18" fmla="*/ 277 w 1403"/>
              <a:gd name="T19" fmla="*/ 0 h 800"/>
              <a:gd name="T20" fmla="*/ 0 w 1403"/>
              <a:gd name="T21"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3" h="800">
                <a:moveTo>
                  <a:pt x="0" y="400"/>
                </a:moveTo>
                <a:lnTo>
                  <a:pt x="277" y="800"/>
                </a:lnTo>
                <a:lnTo>
                  <a:pt x="277" y="600"/>
                </a:lnTo>
                <a:lnTo>
                  <a:pt x="1120" y="600"/>
                </a:lnTo>
                <a:lnTo>
                  <a:pt x="1120" y="800"/>
                </a:lnTo>
                <a:lnTo>
                  <a:pt x="1403" y="400"/>
                </a:lnTo>
                <a:lnTo>
                  <a:pt x="1120" y="0"/>
                </a:lnTo>
                <a:lnTo>
                  <a:pt x="1120" y="200"/>
                </a:lnTo>
                <a:lnTo>
                  <a:pt x="277" y="200"/>
                </a:lnTo>
                <a:lnTo>
                  <a:pt x="277" y="0"/>
                </a:lnTo>
                <a:lnTo>
                  <a:pt x="0" y="400"/>
                </a:lnTo>
                <a:close/>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a:p>
        </p:txBody>
      </p:sp>
      <p:sp>
        <p:nvSpPr>
          <p:cNvPr id="5242" name="Rectangle 122"/>
          <p:cNvSpPr>
            <a:spLocks noChangeArrowheads="1"/>
          </p:cNvSpPr>
          <p:nvPr/>
        </p:nvSpPr>
        <p:spPr bwMode="auto">
          <a:xfrm>
            <a:off x="3848100" y="1266825"/>
            <a:ext cx="654025" cy="292388"/>
          </a:xfrm>
          <a:prstGeom prst="rect">
            <a:avLst/>
          </a:prstGeom>
          <a:noFill/>
          <a:ln>
            <a:noFill/>
          </a:ln>
        </p:spPr>
        <p:txBody>
          <a:bodyPr wrap="none" lIns="0" tIns="0" rIns="0" bIns="0">
            <a:spAutoFit/>
          </a:bodyPr>
          <a:lstStyle/>
          <a:p>
            <a:pPr fontAlgn="base">
              <a:spcBef>
                <a:spcPct val="0"/>
              </a:spcBef>
              <a:spcAft>
                <a:spcPct val="0"/>
              </a:spcAft>
            </a:pPr>
            <a:r>
              <a:rPr lang="ja-JP" altLang="en-US" sz="1900" b="1" dirty="0">
                <a:latin typeface="+mj-ea"/>
                <a:ea typeface="+mj-ea"/>
              </a:rPr>
              <a:t>契　約</a:t>
            </a:r>
            <a:endParaRPr lang="ja-JP" altLang="en-US" sz="2400" dirty="0">
              <a:latin typeface="+mj-ea"/>
              <a:ea typeface="+mj-ea"/>
            </a:endParaRPr>
          </a:p>
        </p:txBody>
      </p:sp>
      <p:sp>
        <p:nvSpPr>
          <p:cNvPr id="5243" name="Rectangle 123"/>
          <p:cNvSpPr>
            <a:spLocks noChangeArrowheads="1"/>
          </p:cNvSpPr>
          <p:nvPr/>
        </p:nvSpPr>
        <p:spPr bwMode="auto">
          <a:xfrm>
            <a:off x="3500438" y="1492250"/>
            <a:ext cx="1449115" cy="184666"/>
          </a:xfrm>
          <a:prstGeom prst="rect">
            <a:avLst/>
          </a:prstGeom>
          <a:noFill/>
          <a:ln>
            <a:noFill/>
          </a:ln>
        </p:spPr>
        <p:txBody>
          <a:bodyPr wrap="none" lIns="0" tIns="0" rIns="0" bIns="0">
            <a:spAutoFit/>
          </a:bodyPr>
          <a:lstStyle/>
          <a:p>
            <a:pPr fontAlgn="base">
              <a:spcBef>
                <a:spcPct val="0"/>
              </a:spcBef>
              <a:spcAft>
                <a:spcPct val="0"/>
              </a:spcAft>
            </a:pPr>
            <a:r>
              <a:rPr lang="ja-JP" altLang="en-US" sz="1200" dirty="0">
                <a:latin typeface="+mj-ea"/>
                <a:ea typeface="+mj-ea"/>
              </a:rPr>
              <a:t>（栄養士は医療機関の</a:t>
            </a:r>
            <a:endParaRPr lang="ja-JP" altLang="en-US" dirty="0">
              <a:latin typeface="+mj-ea"/>
              <a:ea typeface="+mj-ea"/>
            </a:endParaRPr>
          </a:p>
        </p:txBody>
      </p:sp>
      <p:sp>
        <p:nvSpPr>
          <p:cNvPr id="5244" name="Rectangle 124"/>
          <p:cNvSpPr>
            <a:spLocks noChangeArrowheads="1"/>
          </p:cNvSpPr>
          <p:nvPr/>
        </p:nvSpPr>
        <p:spPr bwMode="auto">
          <a:xfrm>
            <a:off x="3459163" y="1676400"/>
            <a:ext cx="1453924" cy="184666"/>
          </a:xfrm>
          <a:prstGeom prst="rect">
            <a:avLst/>
          </a:prstGeom>
          <a:noFill/>
          <a:ln>
            <a:noFill/>
          </a:ln>
        </p:spPr>
        <p:txBody>
          <a:bodyPr wrap="none" lIns="0" tIns="0" rIns="0" bIns="0">
            <a:spAutoFit/>
          </a:bodyPr>
          <a:lstStyle/>
          <a:p>
            <a:pPr fontAlgn="base">
              <a:spcBef>
                <a:spcPct val="0"/>
              </a:spcBef>
              <a:spcAft>
                <a:spcPct val="0"/>
              </a:spcAft>
            </a:pPr>
            <a:r>
              <a:rPr lang="ja-JP" altLang="en-US" sz="1200" dirty="0">
                <a:latin typeface="+mj-ea"/>
                <a:ea typeface="+mj-ea"/>
              </a:rPr>
              <a:t>非常勤職員として雇用</a:t>
            </a:r>
            <a:endParaRPr lang="ja-JP" altLang="en-US" dirty="0">
              <a:latin typeface="+mj-ea"/>
              <a:ea typeface="+mj-ea"/>
            </a:endParaRPr>
          </a:p>
        </p:txBody>
      </p:sp>
      <p:sp>
        <p:nvSpPr>
          <p:cNvPr id="5245" name="Rectangle 125"/>
          <p:cNvSpPr>
            <a:spLocks noChangeArrowheads="1"/>
          </p:cNvSpPr>
          <p:nvPr/>
        </p:nvSpPr>
        <p:spPr bwMode="auto">
          <a:xfrm>
            <a:off x="4868863" y="1676400"/>
            <a:ext cx="76944" cy="184666"/>
          </a:xfrm>
          <a:prstGeom prst="rect">
            <a:avLst/>
          </a:prstGeom>
          <a:noFill/>
          <a:ln>
            <a:noFill/>
          </a:ln>
        </p:spPr>
        <p:txBody>
          <a:bodyPr wrap="none" lIns="0" tIns="0" rIns="0" bIns="0">
            <a:spAutoFit/>
          </a:bodyPr>
          <a:lstStyle/>
          <a:p>
            <a:pPr fontAlgn="base">
              <a:spcBef>
                <a:spcPct val="0"/>
              </a:spcBef>
              <a:spcAft>
                <a:spcPct val="0"/>
              </a:spcAft>
            </a:pPr>
            <a:r>
              <a:rPr lang="ja-JP" altLang="en-US" sz="1200">
                <a:latin typeface="ＭＳ Ｐ明朝" panose="02020600040205080304" pitchFamily="18" charset="-128"/>
                <a:ea typeface="ＭＳ Ｐ明朝" panose="02020600040205080304" pitchFamily="18" charset="-128"/>
              </a:rPr>
              <a:t>）</a:t>
            </a:r>
            <a:endParaRPr lang="ja-JP" altLang="en-US"/>
          </a:p>
        </p:txBody>
      </p:sp>
      <p:sp>
        <p:nvSpPr>
          <p:cNvPr id="5246" name="Freeform 126"/>
          <p:cNvSpPr>
            <a:spLocks/>
          </p:cNvSpPr>
          <p:nvPr/>
        </p:nvSpPr>
        <p:spPr bwMode="auto">
          <a:xfrm>
            <a:off x="3219450" y="2168525"/>
            <a:ext cx="1917700" cy="1373188"/>
          </a:xfrm>
          <a:custGeom>
            <a:avLst/>
            <a:gdLst>
              <a:gd name="T0" fmla="*/ 906 w 1208"/>
              <a:gd name="T1" fmla="*/ 0 h 865"/>
              <a:gd name="T2" fmla="*/ 906 w 1208"/>
              <a:gd name="T3" fmla="*/ 213 h 865"/>
              <a:gd name="T4" fmla="*/ 0 w 1208"/>
              <a:gd name="T5" fmla="*/ 213 h 865"/>
              <a:gd name="T6" fmla="*/ 0 w 1208"/>
              <a:gd name="T7" fmla="*/ 646 h 865"/>
              <a:gd name="T8" fmla="*/ 906 w 1208"/>
              <a:gd name="T9" fmla="*/ 646 h 865"/>
              <a:gd name="T10" fmla="*/ 906 w 1208"/>
              <a:gd name="T11" fmla="*/ 865 h 865"/>
              <a:gd name="T12" fmla="*/ 1208 w 1208"/>
              <a:gd name="T13" fmla="*/ 433 h 865"/>
              <a:gd name="T14" fmla="*/ 906 w 1208"/>
              <a:gd name="T15" fmla="*/ 0 h 8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8" h="865">
                <a:moveTo>
                  <a:pt x="906" y="0"/>
                </a:moveTo>
                <a:lnTo>
                  <a:pt x="906" y="213"/>
                </a:lnTo>
                <a:lnTo>
                  <a:pt x="0" y="213"/>
                </a:lnTo>
                <a:lnTo>
                  <a:pt x="0" y="646"/>
                </a:lnTo>
                <a:lnTo>
                  <a:pt x="906" y="646"/>
                </a:lnTo>
                <a:lnTo>
                  <a:pt x="906" y="865"/>
                </a:lnTo>
                <a:lnTo>
                  <a:pt x="1208" y="433"/>
                </a:lnTo>
                <a:lnTo>
                  <a:pt x="906" y="0"/>
                </a:lnTo>
                <a:close/>
              </a:path>
            </a:pathLst>
          </a:custGeom>
          <a:noFill/>
          <a:ln>
            <a:noFill/>
          </a:ln>
        </p:spPr>
        <p:txBody>
          <a:bodyPr/>
          <a:lstStyle/>
          <a:p>
            <a:pPr fontAlgn="base">
              <a:spcBef>
                <a:spcPct val="0"/>
              </a:spcBef>
              <a:spcAft>
                <a:spcPct val="0"/>
              </a:spcAft>
            </a:pPr>
            <a:endParaRPr lang="ja-JP" altLang="en-US"/>
          </a:p>
        </p:txBody>
      </p:sp>
      <p:sp>
        <p:nvSpPr>
          <p:cNvPr id="5247" name="Freeform 127"/>
          <p:cNvSpPr>
            <a:spLocks/>
          </p:cNvSpPr>
          <p:nvPr/>
        </p:nvSpPr>
        <p:spPr bwMode="auto">
          <a:xfrm>
            <a:off x="3219450" y="2168525"/>
            <a:ext cx="1917700" cy="1373188"/>
          </a:xfrm>
          <a:custGeom>
            <a:avLst/>
            <a:gdLst>
              <a:gd name="T0" fmla="*/ 906 w 1208"/>
              <a:gd name="T1" fmla="*/ 0 h 865"/>
              <a:gd name="T2" fmla="*/ 906 w 1208"/>
              <a:gd name="T3" fmla="*/ 213 h 865"/>
              <a:gd name="T4" fmla="*/ 0 w 1208"/>
              <a:gd name="T5" fmla="*/ 213 h 865"/>
              <a:gd name="T6" fmla="*/ 0 w 1208"/>
              <a:gd name="T7" fmla="*/ 646 h 865"/>
              <a:gd name="T8" fmla="*/ 906 w 1208"/>
              <a:gd name="T9" fmla="*/ 646 h 865"/>
              <a:gd name="T10" fmla="*/ 906 w 1208"/>
              <a:gd name="T11" fmla="*/ 865 h 865"/>
              <a:gd name="T12" fmla="*/ 1208 w 1208"/>
              <a:gd name="T13" fmla="*/ 433 h 865"/>
              <a:gd name="T14" fmla="*/ 906 w 1208"/>
              <a:gd name="T15" fmla="*/ 0 h 8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8" h="865">
                <a:moveTo>
                  <a:pt x="906" y="0"/>
                </a:moveTo>
                <a:lnTo>
                  <a:pt x="906" y="213"/>
                </a:lnTo>
                <a:lnTo>
                  <a:pt x="0" y="213"/>
                </a:lnTo>
                <a:lnTo>
                  <a:pt x="0" y="646"/>
                </a:lnTo>
                <a:lnTo>
                  <a:pt x="906" y="646"/>
                </a:lnTo>
                <a:lnTo>
                  <a:pt x="906" y="865"/>
                </a:lnTo>
                <a:lnTo>
                  <a:pt x="1208" y="433"/>
                </a:lnTo>
                <a:lnTo>
                  <a:pt x="906" y="0"/>
                </a:lnTo>
                <a:close/>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a:p>
        </p:txBody>
      </p:sp>
      <p:sp>
        <p:nvSpPr>
          <p:cNvPr id="5248" name="Rectangle 128"/>
          <p:cNvSpPr>
            <a:spLocks noChangeArrowheads="1"/>
          </p:cNvSpPr>
          <p:nvPr/>
        </p:nvSpPr>
        <p:spPr bwMode="auto">
          <a:xfrm>
            <a:off x="3352800" y="2590800"/>
            <a:ext cx="1433513" cy="244475"/>
          </a:xfrm>
          <a:prstGeom prst="rect">
            <a:avLst/>
          </a:prstGeom>
          <a:noFill/>
          <a:ln>
            <a:noFill/>
          </a:ln>
        </p:spPr>
        <p:txBody>
          <a:bodyPr wrap="none" lIns="0" tIns="0" rIns="0" bIns="0">
            <a:spAutoFit/>
          </a:bodyPr>
          <a:lstStyle/>
          <a:p>
            <a:pPr fontAlgn="base">
              <a:spcBef>
                <a:spcPct val="0"/>
              </a:spcBef>
              <a:spcAft>
                <a:spcPct val="0"/>
              </a:spcAft>
            </a:pPr>
            <a:r>
              <a:rPr lang="ja-JP" altLang="en-US" sz="1600" b="1">
                <a:latin typeface="+mj-ea"/>
                <a:ea typeface="+mj-ea"/>
              </a:rPr>
              <a:t>栄養指導指示箋</a:t>
            </a:r>
            <a:endParaRPr lang="ja-JP" altLang="en-US" sz="2000" b="1">
              <a:latin typeface="+mj-ea"/>
              <a:ea typeface="+mj-ea"/>
            </a:endParaRPr>
          </a:p>
        </p:txBody>
      </p:sp>
      <p:sp>
        <p:nvSpPr>
          <p:cNvPr id="5249" name="Rectangle 129"/>
          <p:cNvSpPr>
            <a:spLocks noChangeArrowheads="1"/>
          </p:cNvSpPr>
          <p:nvPr/>
        </p:nvSpPr>
        <p:spPr bwMode="auto">
          <a:xfrm>
            <a:off x="3459163" y="2874963"/>
            <a:ext cx="1256754" cy="215444"/>
          </a:xfrm>
          <a:prstGeom prst="rect">
            <a:avLst/>
          </a:prstGeom>
          <a:noFill/>
          <a:ln>
            <a:noFill/>
          </a:ln>
        </p:spPr>
        <p:txBody>
          <a:bodyPr wrap="none" lIns="0" tIns="0" rIns="0" bIns="0">
            <a:spAutoFit/>
          </a:bodyPr>
          <a:lstStyle/>
          <a:p>
            <a:pPr fontAlgn="base">
              <a:spcBef>
                <a:spcPct val="0"/>
              </a:spcBef>
              <a:spcAft>
                <a:spcPct val="0"/>
              </a:spcAft>
            </a:pPr>
            <a:r>
              <a:rPr lang="ja-JP" altLang="en-US" sz="1400" dirty="0">
                <a:latin typeface="+mj-ea"/>
                <a:ea typeface="+mj-ea"/>
              </a:rPr>
              <a:t>（医師の指示箋）</a:t>
            </a:r>
            <a:endParaRPr lang="ja-JP" altLang="en-US" dirty="0">
              <a:latin typeface="+mj-ea"/>
              <a:ea typeface="+mj-ea"/>
            </a:endParaRPr>
          </a:p>
        </p:txBody>
      </p:sp>
      <p:sp>
        <p:nvSpPr>
          <p:cNvPr id="5251" name="Rectangle 131"/>
          <p:cNvSpPr>
            <a:spLocks noChangeArrowheads="1"/>
          </p:cNvSpPr>
          <p:nvPr/>
        </p:nvSpPr>
        <p:spPr bwMode="auto">
          <a:xfrm>
            <a:off x="1139376" y="2971800"/>
            <a:ext cx="1817805" cy="384721"/>
          </a:xfrm>
          <a:prstGeom prst="rect">
            <a:avLst/>
          </a:prstGeom>
          <a:noFill/>
          <a:ln>
            <a:noFill/>
          </a:ln>
        </p:spPr>
        <p:txBody>
          <a:bodyPr wrap="none" lIns="0" tIns="0" rIns="0" bIns="0">
            <a:spAutoFit/>
          </a:bodyPr>
          <a:lstStyle/>
          <a:p>
            <a:pPr fontAlgn="base">
              <a:spcBef>
                <a:spcPct val="0"/>
              </a:spcBef>
              <a:spcAft>
                <a:spcPct val="0"/>
              </a:spcAft>
            </a:pPr>
            <a:r>
              <a:rPr lang="ja-JP" altLang="en-US" sz="2500" b="1" dirty="0">
                <a:latin typeface="+mj-ea"/>
                <a:ea typeface="+mj-ea"/>
              </a:rPr>
              <a:t>かかりつけ医</a:t>
            </a:r>
            <a:endParaRPr lang="ja-JP" altLang="en-US" sz="2500" dirty="0">
              <a:latin typeface="+mj-ea"/>
              <a:ea typeface="+mj-ea"/>
            </a:endParaRPr>
          </a:p>
        </p:txBody>
      </p:sp>
      <p:sp>
        <p:nvSpPr>
          <p:cNvPr id="5252" name="Freeform 132"/>
          <p:cNvSpPr>
            <a:spLocks/>
          </p:cNvSpPr>
          <p:nvPr/>
        </p:nvSpPr>
        <p:spPr bwMode="auto">
          <a:xfrm>
            <a:off x="5546725" y="2906713"/>
            <a:ext cx="1798638" cy="501650"/>
          </a:xfrm>
          <a:custGeom>
            <a:avLst/>
            <a:gdLst>
              <a:gd name="T0" fmla="*/ 51 w 1133"/>
              <a:gd name="T1" fmla="*/ 0 h 316"/>
              <a:gd name="T2" fmla="*/ 32 w 1133"/>
              <a:gd name="T3" fmla="*/ 0 h 316"/>
              <a:gd name="T4" fmla="*/ 13 w 1133"/>
              <a:gd name="T5" fmla="*/ 13 h 316"/>
              <a:gd name="T6" fmla="*/ 0 w 1133"/>
              <a:gd name="T7" fmla="*/ 32 h 316"/>
              <a:gd name="T8" fmla="*/ 0 w 1133"/>
              <a:gd name="T9" fmla="*/ 51 h 316"/>
              <a:gd name="T10" fmla="*/ 0 w 1133"/>
              <a:gd name="T11" fmla="*/ 258 h 316"/>
              <a:gd name="T12" fmla="*/ 0 w 1133"/>
              <a:gd name="T13" fmla="*/ 284 h 316"/>
              <a:gd name="T14" fmla="*/ 13 w 1133"/>
              <a:gd name="T15" fmla="*/ 297 h 316"/>
              <a:gd name="T16" fmla="*/ 32 w 1133"/>
              <a:gd name="T17" fmla="*/ 310 h 316"/>
              <a:gd name="T18" fmla="*/ 51 w 1133"/>
              <a:gd name="T19" fmla="*/ 316 h 316"/>
              <a:gd name="T20" fmla="*/ 1076 w 1133"/>
              <a:gd name="T21" fmla="*/ 316 h 316"/>
              <a:gd name="T22" fmla="*/ 1101 w 1133"/>
              <a:gd name="T23" fmla="*/ 310 h 316"/>
              <a:gd name="T24" fmla="*/ 1114 w 1133"/>
              <a:gd name="T25" fmla="*/ 297 h 316"/>
              <a:gd name="T26" fmla="*/ 1126 w 1133"/>
              <a:gd name="T27" fmla="*/ 284 h 316"/>
              <a:gd name="T28" fmla="*/ 1133 w 1133"/>
              <a:gd name="T29" fmla="*/ 258 h 316"/>
              <a:gd name="T30" fmla="*/ 1133 w 1133"/>
              <a:gd name="T31" fmla="*/ 51 h 316"/>
              <a:gd name="T32" fmla="*/ 1126 w 1133"/>
              <a:gd name="T33" fmla="*/ 32 h 316"/>
              <a:gd name="T34" fmla="*/ 1114 w 1133"/>
              <a:gd name="T35" fmla="*/ 13 h 316"/>
              <a:gd name="T36" fmla="*/ 1101 w 1133"/>
              <a:gd name="T37" fmla="*/ 0 h 316"/>
              <a:gd name="T38" fmla="*/ 1076 w 1133"/>
              <a:gd name="T39" fmla="*/ 0 h 316"/>
              <a:gd name="T40" fmla="*/ 51 w 1133"/>
              <a:gd name="T41"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33" h="316">
                <a:moveTo>
                  <a:pt x="51" y="0"/>
                </a:moveTo>
                <a:lnTo>
                  <a:pt x="32" y="0"/>
                </a:lnTo>
                <a:lnTo>
                  <a:pt x="13" y="13"/>
                </a:lnTo>
                <a:lnTo>
                  <a:pt x="0" y="32"/>
                </a:lnTo>
                <a:lnTo>
                  <a:pt x="0" y="51"/>
                </a:lnTo>
                <a:lnTo>
                  <a:pt x="0" y="258"/>
                </a:lnTo>
                <a:lnTo>
                  <a:pt x="0" y="284"/>
                </a:lnTo>
                <a:lnTo>
                  <a:pt x="13" y="297"/>
                </a:lnTo>
                <a:lnTo>
                  <a:pt x="32" y="310"/>
                </a:lnTo>
                <a:lnTo>
                  <a:pt x="51" y="316"/>
                </a:lnTo>
                <a:lnTo>
                  <a:pt x="1076" y="316"/>
                </a:lnTo>
                <a:lnTo>
                  <a:pt x="1101" y="310"/>
                </a:lnTo>
                <a:lnTo>
                  <a:pt x="1114" y="297"/>
                </a:lnTo>
                <a:lnTo>
                  <a:pt x="1126" y="284"/>
                </a:lnTo>
                <a:lnTo>
                  <a:pt x="1133" y="258"/>
                </a:lnTo>
                <a:lnTo>
                  <a:pt x="1133" y="51"/>
                </a:lnTo>
                <a:lnTo>
                  <a:pt x="1126" y="32"/>
                </a:lnTo>
                <a:lnTo>
                  <a:pt x="1114" y="13"/>
                </a:lnTo>
                <a:lnTo>
                  <a:pt x="1101" y="0"/>
                </a:lnTo>
                <a:lnTo>
                  <a:pt x="1076" y="0"/>
                </a:lnTo>
                <a:lnTo>
                  <a:pt x="51" y="0"/>
                </a:lnTo>
                <a:close/>
              </a:path>
            </a:pathLst>
          </a:custGeom>
          <a:noFill/>
          <a:ln>
            <a:noFill/>
          </a:ln>
        </p:spPr>
        <p:txBody>
          <a:bodyPr/>
          <a:lstStyle/>
          <a:p>
            <a:pPr fontAlgn="base">
              <a:spcBef>
                <a:spcPct val="0"/>
              </a:spcBef>
              <a:spcAft>
                <a:spcPct val="0"/>
              </a:spcAft>
            </a:pPr>
            <a:endParaRPr lang="ja-JP" altLang="en-US"/>
          </a:p>
        </p:txBody>
      </p:sp>
      <p:sp>
        <p:nvSpPr>
          <p:cNvPr id="5253" name="Rectangle 133"/>
          <p:cNvSpPr>
            <a:spLocks noChangeArrowheads="1"/>
          </p:cNvSpPr>
          <p:nvPr/>
        </p:nvSpPr>
        <p:spPr bwMode="auto">
          <a:xfrm>
            <a:off x="5638800" y="2971800"/>
            <a:ext cx="1595438" cy="381000"/>
          </a:xfrm>
          <a:prstGeom prst="rect">
            <a:avLst/>
          </a:prstGeom>
          <a:noFill/>
          <a:ln>
            <a:noFill/>
          </a:ln>
        </p:spPr>
        <p:txBody>
          <a:bodyPr wrap="none" lIns="0" tIns="0" rIns="0" bIns="0">
            <a:spAutoFit/>
          </a:bodyPr>
          <a:lstStyle/>
          <a:p>
            <a:pPr fontAlgn="base">
              <a:spcBef>
                <a:spcPct val="0"/>
              </a:spcBef>
              <a:spcAft>
                <a:spcPct val="0"/>
              </a:spcAft>
            </a:pPr>
            <a:r>
              <a:rPr lang="ja-JP" altLang="en-US" sz="2500" b="1" dirty="0">
                <a:latin typeface="+mj-ea"/>
                <a:ea typeface="+mj-ea"/>
              </a:rPr>
              <a:t>管理栄養士</a:t>
            </a:r>
            <a:endParaRPr lang="ja-JP" altLang="en-US" sz="3200" dirty="0">
              <a:latin typeface="+mj-ea"/>
              <a:ea typeface="+mj-ea"/>
            </a:endParaRPr>
          </a:p>
        </p:txBody>
      </p:sp>
      <p:sp>
        <p:nvSpPr>
          <p:cNvPr id="5254" name="Freeform 134"/>
          <p:cNvSpPr>
            <a:spLocks/>
          </p:cNvSpPr>
          <p:nvPr/>
        </p:nvSpPr>
        <p:spPr bwMode="auto">
          <a:xfrm>
            <a:off x="3500438" y="5888038"/>
            <a:ext cx="1797050" cy="501650"/>
          </a:xfrm>
          <a:custGeom>
            <a:avLst/>
            <a:gdLst>
              <a:gd name="T0" fmla="*/ 50 w 1132"/>
              <a:gd name="T1" fmla="*/ 0 h 316"/>
              <a:gd name="T2" fmla="*/ 31 w 1132"/>
              <a:gd name="T3" fmla="*/ 0 h 316"/>
              <a:gd name="T4" fmla="*/ 12 w 1132"/>
              <a:gd name="T5" fmla="*/ 13 h 316"/>
              <a:gd name="T6" fmla="*/ 0 w 1132"/>
              <a:gd name="T7" fmla="*/ 32 h 316"/>
              <a:gd name="T8" fmla="*/ 0 w 1132"/>
              <a:gd name="T9" fmla="*/ 52 h 316"/>
              <a:gd name="T10" fmla="*/ 0 w 1132"/>
              <a:gd name="T11" fmla="*/ 258 h 316"/>
              <a:gd name="T12" fmla="*/ 0 w 1132"/>
              <a:gd name="T13" fmla="*/ 284 h 316"/>
              <a:gd name="T14" fmla="*/ 12 w 1132"/>
              <a:gd name="T15" fmla="*/ 297 h 316"/>
              <a:gd name="T16" fmla="*/ 31 w 1132"/>
              <a:gd name="T17" fmla="*/ 310 h 316"/>
              <a:gd name="T18" fmla="*/ 50 w 1132"/>
              <a:gd name="T19" fmla="*/ 316 h 316"/>
              <a:gd name="T20" fmla="*/ 1075 w 1132"/>
              <a:gd name="T21" fmla="*/ 316 h 316"/>
              <a:gd name="T22" fmla="*/ 1101 w 1132"/>
              <a:gd name="T23" fmla="*/ 310 h 316"/>
              <a:gd name="T24" fmla="*/ 1113 w 1132"/>
              <a:gd name="T25" fmla="*/ 297 h 316"/>
              <a:gd name="T26" fmla="*/ 1126 w 1132"/>
              <a:gd name="T27" fmla="*/ 284 h 316"/>
              <a:gd name="T28" fmla="*/ 1132 w 1132"/>
              <a:gd name="T29" fmla="*/ 258 h 316"/>
              <a:gd name="T30" fmla="*/ 1132 w 1132"/>
              <a:gd name="T31" fmla="*/ 52 h 316"/>
              <a:gd name="T32" fmla="*/ 1126 w 1132"/>
              <a:gd name="T33" fmla="*/ 32 h 316"/>
              <a:gd name="T34" fmla="*/ 1113 w 1132"/>
              <a:gd name="T35" fmla="*/ 13 h 316"/>
              <a:gd name="T36" fmla="*/ 1101 w 1132"/>
              <a:gd name="T37" fmla="*/ 0 h 316"/>
              <a:gd name="T38" fmla="*/ 1075 w 1132"/>
              <a:gd name="T39" fmla="*/ 0 h 316"/>
              <a:gd name="T40" fmla="*/ 50 w 1132"/>
              <a:gd name="T41"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32" h="316">
                <a:moveTo>
                  <a:pt x="50" y="0"/>
                </a:moveTo>
                <a:lnTo>
                  <a:pt x="31" y="0"/>
                </a:lnTo>
                <a:lnTo>
                  <a:pt x="12" y="13"/>
                </a:lnTo>
                <a:lnTo>
                  <a:pt x="0" y="32"/>
                </a:lnTo>
                <a:lnTo>
                  <a:pt x="0" y="52"/>
                </a:lnTo>
                <a:lnTo>
                  <a:pt x="0" y="258"/>
                </a:lnTo>
                <a:lnTo>
                  <a:pt x="0" y="284"/>
                </a:lnTo>
                <a:lnTo>
                  <a:pt x="12" y="297"/>
                </a:lnTo>
                <a:lnTo>
                  <a:pt x="31" y="310"/>
                </a:lnTo>
                <a:lnTo>
                  <a:pt x="50" y="316"/>
                </a:lnTo>
                <a:lnTo>
                  <a:pt x="1075" y="316"/>
                </a:lnTo>
                <a:lnTo>
                  <a:pt x="1101" y="310"/>
                </a:lnTo>
                <a:lnTo>
                  <a:pt x="1113" y="297"/>
                </a:lnTo>
                <a:lnTo>
                  <a:pt x="1126" y="284"/>
                </a:lnTo>
                <a:lnTo>
                  <a:pt x="1132" y="258"/>
                </a:lnTo>
                <a:lnTo>
                  <a:pt x="1132" y="52"/>
                </a:lnTo>
                <a:lnTo>
                  <a:pt x="1126" y="32"/>
                </a:lnTo>
                <a:lnTo>
                  <a:pt x="1113" y="13"/>
                </a:lnTo>
                <a:lnTo>
                  <a:pt x="1101" y="0"/>
                </a:lnTo>
                <a:lnTo>
                  <a:pt x="1075" y="0"/>
                </a:lnTo>
                <a:lnTo>
                  <a:pt x="50" y="0"/>
                </a:lnTo>
                <a:close/>
              </a:path>
            </a:pathLst>
          </a:custGeom>
          <a:noFill/>
          <a:ln>
            <a:noFill/>
          </a:ln>
        </p:spPr>
        <p:txBody>
          <a:bodyPr/>
          <a:lstStyle/>
          <a:p>
            <a:pPr fontAlgn="base">
              <a:spcBef>
                <a:spcPct val="0"/>
              </a:spcBef>
              <a:spcAft>
                <a:spcPct val="0"/>
              </a:spcAft>
            </a:pPr>
            <a:endParaRPr lang="ja-JP" altLang="en-US"/>
          </a:p>
        </p:txBody>
      </p:sp>
      <p:sp>
        <p:nvSpPr>
          <p:cNvPr id="5255" name="Rectangle 135"/>
          <p:cNvSpPr>
            <a:spLocks noChangeArrowheads="1"/>
          </p:cNvSpPr>
          <p:nvPr/>
        </p:nvSpPr>
        <p:spPr bwMode="auto">
          <a:xfrm>
            <a:off x="3962400" y="5943600"/>
            <a:ext cx="850900" cy="381000"/>
          </a:xfrm>
          <a:prstGeom prst="rect">
            <a:avLst/>
          </a:prstGeom>
          <a:noFill/>
          <a:ln>
            <a:noFill/>
          </a:ln>
        </p:spPr>
        <p:txBody>
          <a:bodyPr wrap="none" lIns="0" tIns="0" rIns="0" bIns="0">
            <a:spAutoFit/>
          </a:bodyPr>
          <a:lstStyle/>
          <a:p>
            <a:pPr fontAlgn="base">
              <a:spcBef>
                <a:spcPct val="0"/>
              </a:spcBef>
              <a:spcAft>
                <a:spcPct val="0"/>
              </a:spcAft>
            </a:pPr>
            <a:r>
              <a:rPr lang="ja-JP" altLang="en-US" sz="2500" b="1" dirty="0">
                <a:latin typeface="+mj-ea"/>
                <a:ea typeface="+mj-ea"/>
              </a:rPr>
              <a:t>患　者</a:t>
            </a:r>
            <a:endParaRPr lang="ja-JP" altLang="en-US" sz="3200" dirty="0">
              <a:latin typeface="+mj-ea"/>
              <a:ea typeface="+mj-ea"/>
            </a:endParaRPr>
          </a:p>
        </p:txBody>
      </p:sp>
      <p:sp>
        <p:nvSpPr>
          <p:cNvPr id="5256" name="Freeform 136"/>
          <p:cNvSpPr>
            <a:spLocks/>
          </p:cNvSpPr>
          <p:nvPr/>
        </p:nvSpPr>
        <p:spPr bwMode="auto">
          <a:xfrm>
            <a:off x="4808538" y="3479800"/>
            <a:ext cx="1666875" cy="1639888"/>
          </a:xfrm>
          <a:custGeom>
            <a:avLst/>
            <a:gdLst>
              <a:gd name="T0" fmla="*/ 843 w 1050"/>
              <a:gd name="T1" fmla="*/ 84 h 1033"/>
              <a:gd name="T2" fmla="*/ 377 w 1050"/>
              <a:gd name="T3" fmla="*/ 0 h 1033"/>
              <a:gd name="T4" fmla="*/ 547 w 1050"/>
              <a:gd name="T5" fmla="*/ 129 h 1033"/>
              <a:gd name="T6" fmla="*/ 170 w 1050"/>
              <a:gd name="T7" fmla="*/ 646 h 1033"/>
              <a:gd name="T8" fmla="*/ 0 w 1050"/>
              <a:gd name="T9" fmla="*/ 517 h 1033"/>
              <a:gd name="T10" fmla="*/ 207 w 1050"/>
              <a:gd name="T11" fmla="*/ 949 h 1033"/>
              <a:gd name="T12" fmla="*/ 673 w 1050"/>
              <a:gd name="T13" fmla="*/ 1033 h 1033"/>
              <a:gd name="T14" fmla="*/ 503 w 1050"/>
              <a:gd name="T15" fmla="*/ 904 h 1033"/>
              <a:gd name="T16" fmla="*/ 881 w 1050"/>
              <a:gd name="T17" fmla="*/ 387 h 1033"/>
              <a:gd name="T18" fmla="*/ 1050 w 1050"/>
              <a:gd name="T19" fmla="*/ 517 h 1033"/>
              <a:gd name="T20" fmla="*/ 843 w 1050"/>
              <a:gd name="T21" fmla="*/ 84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0" h="1033">
                <a:moveTo>
                  <a:pt x="843" y="84"/>
                </a:moveTo>
                <a:lnTo>
                  <a:pt x="377" y="0"/>
                </a:lnTo>
                <a:lnTo>
                  <a:pt x="547" y="129"/>
                </a:lnTo>
                <a:lnTo>
                  <a:pt x="170" y="646"/>
                </a:lnTo>
                <a:lnTo>
                  <a:pt x="0" y="517"/>
                </a:lnTo>
                <a:lnTo>
                  <a:pt x="207" y="949"/>
                </a:lnTo>
                <a:lnTo>
                  <a:pt x="673" y="1033"/>
                </a:lnTo>
                <a:lnTo>
                  <a:pt x="503" y="904"/>
                </a:lnTo>
                <a:lnTo>
                  <a:pt x="881" y="387"/>
                </a:lnTo>
                <a:lnTo>
                  <a:pt x="1050" y="517"/>
                </a:lnTo>
                <a:lnTo>
                  <a:pt x="843" y="84"/>
                </a:lnTo>
                <a:close/>
              </a:path>
            </a:pathLst>
          </a:custGeom>
          <a:noFill/>
          <a:ln>
            <a:noFill/>
          </a:ln>
        </p:spPr>
        <p:txBody>
          <a:bodyPr/>
          <a:lstStyle/>
          <a:p>
            <a:pPr fontAlgn="base">
              <a:spcBef>
                <a:spcPct val="0"/>
              </a:spcBef>
              <a:spcAft>
                <a:spcPct val="0"/>
              </a:spcAft>
            </a:pPr>
            <a:endParaRPr lang="ja-JP" altLang="en-US"/>
          </a:p>
        </p:txBody>
      </p:sp>
      <p:sp>
        <p:nvSpPr>
          <p:cNvPr id="5257" name="Freeform 137"/>
          <p:cNvSpPr>
            <a:spLocks/>
          </p:cNvSpPr>
          <p:nvPr/>
        </p:nvSpPr>
        <p:spPr bwMode="auto">
          <a:xfrm>
            <a:off x="4808538" y="3479800"/>
            <a:ext cx="1666875" cy="1639888"/>
          </a:xfrm>
          <a:custGeom>
            <a:avLst/>
            <a:gdLst>
              <a:gd name="T0" fmla="*/ 843 w 1050"/>
              <a:gd name="T1" fmla="*/ 84 h 1033"/>
              <a:gd name="T2" fmla="*/ 377 w 1050"/>
              <a:gd name="T3" fmla="*/ 0 h 1033"/>
              <a:gd name="T4" fmla="*/ 547 w 1050"/>
              <a:gd name="T5" fmla="*/ 129 h 1033"/>
              <a:gd name="T6" fmla="*/ 170 w 1050"/>
              <a:gd name="T7" fmla="*/ 646 h 1033"/>
              <a:gd name="T8" fmla="*/ 0 w 1050"/>
              <a:gd name="T9" fmla="*/ 517 h 1033"/>
              <a:gd name="T10" fmla="*/ 207 w 1050"/>
              <a:gd name="T11" fmla="*/ 949 h 1033"/>
              <a:gd name="T12" fmla="*/ 673 w 1050"/>
              <a:gd name="T13" fmla="*/ 1033 h 1033"/>
              <a:gd name="T14" fmla="*/ 503 w 1050"/>
              <a:gd name="T15" fmla="*/ 904 h 1033"/>
              <a:gd name="T16" fmla="*/ 881 w 1050"/>
              <a:gd name="T17" fmla="*/ 387 h 1033"/>
              <a:gd name="T18" fmla="*/ 1050 w 1050"/>
              <a:gd name="T19" fmla="*/ 517 h 1033"/>
              <a:gd name="T20" fmla="*/ 843 w 1050"/>
              <a:gd name="T21" fmla="*/ 84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0" h="1033">
                <a:moveTo>
                  <a:pt x="843" y="84"/>
                </a:moveTo>
                <a:lnTo>
                  <a:pt x="377" y="0"/>
                </a:lnTo>
                <a:lnTo>
                  <a:pt x="547" y="129"/>
                </a:lnTo>
                <a:lnTo>
                  <a:pt x="170" y="646"/>
                </a:lnTo>
                <a:lnTo>
                  <a:pt x="0" y="517"/>
                </a:lnTo>
                <a:lnTo>
                  <a:pt x="207" y="949"/>
                </a:lnTo>
                <a:lnTo>
                  <a:pt x="673" y="1033"/>
                </a:lnTo>
                <a:lnTo>
                  <a:pt x="503" y="904"/>
                </a:lnTo>
                <a:lnTo>
                  <a:pt x="881" y="387"/>
                </a:lnTo>
                <a:lnTo>
                  <a:pt x="1050" y="517"/>
                </a:lnTo>
                <a:lnTo>
                  <a:pt x="843" y="84"/>
                </a:lnTo>
                <a:close/>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a:p>
        </p:txBody>
      </p:sp>
      <p:sp>
        <p:nvSpPr>
          <p:cNvPr id="5258" name="Rectangle 138"/>
          <p:cNvSpPr>
            <a:spLocks noChangeArrowheads="1"/>
          </p:cNvSpPr>
          <p:nvPr/>
        </p:nvSpPr>
        <p:spPr bwMode="auto">
          <a:xfrm>
            <a:off x="5257800" y="3930650"/>
            <a:ext cx="897682" cy="215444"/>
          </a:xfrm>
          <a:prstGeom prst="rect">
            <a:avLst/>
          </a:prstGeom>
          <a:noFill/>
          <a:ln>
            <a:noFill/>
          </a:ln>
        </p:spPr>
        <p:txBody>
          <a:bodyPr wrap="none" lIns="0" tIns="0" rIns="0" bIns="0">
            <a:spAutoFit/>
          </a:bodyPr>
          <a:lstStyle/>
          <a:p>
            <a:pPr fontAlgn="base">
              <a:spcBef>
                <a:spcPct val="0"/>
              </a:spcBef>
              <a:spcAft>
                <a:spcPct val="0"/>
              </a:spcAft>
            </a:pPr>
            <a:r>
              <a:rPr lang="ja-JP" altLang="en-US" sz="1400" b="1">
                <a:latin typeface="+mj-ea"/>
                <a:ea typeface="+mj-ea"/>
              </a:rPr>
              <a:t>医師の指示</a:t>
            </a:r>
            <a:endParaRPr lang="ja-JP" altLang="en-US">
              <a:latin typeface="+mj-ea"/>
              <a:ea typeface="+mj-ea"/>
            </a:endParaRPr>
          </a:p>
        </p:txBody>
      </p:sp>
      <p:sp>
        <p:nvSpPr>
          <p:cNvPr id="5259" name="Rectangle 139"/>
          <p:cNvSpPr>
            <a:spLocks noChangeArrowheads="1"/>
          </p:cNvSpPr>
          <p:nvPr/>
        </p:nvSpPr>
        <p:spPr bwMode="auto">
          <a:xfrm>
            <a:off x="5257800" y="4135438"/>
            <a:ext cx="838371" cy="215444"/>
          </a:xfrm>
          <a:prstGeom prst="rect">
            <a:avLst/>
          </a:prstGeom>
          <a:noFill/>
          <a:ln>
            <a:noFill/>
          </a:ln>
        </p:spPr>
        <p:txBody>
          <a:bodyPr wrap="none" lIns="0" tIns="0" rIns="0" bIns="0">
            <a:spAutoFit/>
          </a:bodyPr>
          <a:lstStyle/>
          <a:p>
            <a:pPr fontAlgn="base">
              <a:spcBef>
                <a:spcPct val="0"/>
              </a:spcBef>
              <a:spcAft>
                <a:spcPct val="0"/>
              </a:spcAft>
            </a:pPr>
            <a:r>
              <a:rPr lang="ja-JP" altLang="en-US" sz="1400" b="1">
                <a:latin typeface="+mj-ea"/>
                <a:ea typeface="+mj-ea"/>
              </a:rPr>
              <a:t>の下、栄養</a:t>
            </a:r>
            <a:endParaRPr lang="ja-JP" altLang="en-US">
              <a:latin typeface="+mj-ea"/>
              <a:ea typeface="+mj-ea"/>
            </a:endParaRPr>
          </a:p>
        </p:txBody>
      </p:sp>
      <p:sp>
        <p:nvSpPr>
          <p:cNvPr id="5260" name="Rectangle 140"/>
          <p:cNvSpPr>
            <a:spLocks noChangeArrowheads="1"/>
          </p:cNvSpPr>
          <p:nvPr/>
        </p:nvSpPr>
        <p:spPr bwMode="auto">
          <a:xfrm>
            <a:off x="5257800" y="4340225"/>
            <a:ext cx="872034" cy="215444"/>
          </a:xfrm>
          <a:prstGeom prst="rect">
            <a:avLst/>
          </a:prstGeom>
          <a:noFill/>
          <a:ln>
            <a:noFill/>
          </a:ln>
        </p:spPr>
        <p:txBody>
          <a:bodyPr wrap="none" lIns="0" tIns="0" rIns="0" bIns="0">
            <a:spAutoFit/>
          </a:bodyPr>
          <a:lstStyle/>
          <a:p>
            <a:pPr fontAlgn="base">
              <a:spcBef>
                <a:spcPct val="0"/>
              </a:spcBef>
              <a:spcAft>
                <a:spcPct val="0"/>
              </a:spcAft>
            </a:pPr>
            <a:r>
              <a:rPr lang="ja-JP" altLang="en-US" sz="1400" b="1">
                <a:latin typeface="+mj-ea"/>
                <a:ea typeface="+mj-ea"/>
              </a:rPr>
              <a:t>食事指導を</a:t>
            </a:r>
            <a:endParaRPr lang="ja-JP" altLang="en-US">
              <a:latin typeface="+mj-ea"/>
              <a:ea typeface="+mj-ea"/>
            </a:endParaRPr>
          </a:p>
        </p:txBody>
      </p:sp>
      <p:sp>
        <p:nvSpPr>
          <p:cNvPr id="5261" name="Rectangle 141"/>
          <p:cNvSpPr>
            <a:spLocks noChangeArrowheads="1"/>
          </p:cNvSpPr>
          <p:nvPr/>
        </p:nvSpPr>
        <p:spPr bwMode="auto">
          <a:xfrm>
            <a:off x="5257800" y="4545013"/>
            <a:ext cx="307777" cy="215444"/>
          </a:xfrm>
          <a:prstGeom prst="rect">
            <a:avLst/>
          </a:prstGeom>
          <a:noFill/>
          <a:ln>
            <a:noFill/>
          </a:ln>
        </p:spPr>
        <p:txBody>
          <a:bodyPr wrap="none" lIns="0" tIns="0" rIns="0" bIns="0">
            <a:spAutoFit/>
          </a:bodyPr>
          <a:lstStyle/>
          <a:p>
            <a:pPr fontAlgn="base">
              <a:spcBef>
                <a:spcPct val="0"/>
              </a:spcBef>
              <a:spcAft>
                <a:spcPct val="0"/>
              </a:spcAft>
            </a:pPr>
            <a:r>
              <a:rPr lang="ja-JP" altLang="en-US" sz="1400" b="1">
                <a:latin typeface="+mj-ea"/>
                <a:ea typeface="+mj-ea"/>
              </a:rPr>
              <a:t>行う</a:t>
            </a:r>
            <a:endParaRPr lang="ja-JP" altLang="en-US">
              <a:latin typeface="+mj-ea"/>
              <a:ea typeface="+mj-ea"/>
            </a:endParaRPr>
          </a:p>
        </p:txBody>
      </p:sp>
      <p:sp>
        <p:nvSpPr>
          <p:cNvPr id="5262" name="Freeform 142"/>
          <p:cNvSpPr>
            <a:spLocks/>
          </p:cNvSpPr>
          <p:nvPr/>
        </p:nvSpPr>
        <p:spPr bwMode="auto">
          <a:xfrm>
            <a:off x="1831975" y="3532188"/>
            <a:ext cx="1657350" cy="1689100"/>
          </a:xfrm>
          <a:custGeom>
            <a:avLst/>
            <a:gdLst>
              <a:gd name="T0" fmla="*/ 151 w 1044"/>
              <a:gd name="T1" fmla="*/ 154 h 1064"/>
              <a:gd name="T2" fmla="*/ 0 w 1044"/>
              <a:gd name="T3" fmla="*/ 613 h 1064"/>
              <a:gd name="T4" fmla="*/ 151 w 1044"/>
              <a:gd name="T5" fmla="*/ 458 h 1064"/>
              <a:gd name="T6" fmla="*/ 598 w 1044"/>
              <a:gd name="T7" fmla="*/ 916 h 1064"/>
              <a:gd name="T8" fmla="*/ 447 w 1044"/>
              <a:gd name="T9" fmla="*/ 1064 h 1064"/>
              <a:gd name="T10" fmla="*/ 893 w 1044"/>
              <a:gd name="T11" fmla="*/ 910 h 1064"/>
              <a:gd name="T12" fmla="*/ 1044 w 1044"/>
              <a:gd name="T13" fmla="*/ 451 h 1064"/>
              <a:gd name="T14" fmla="*/ 893 w 1044"/>
              <a:gd name="T15" fmla="*/ 606 h 1064"/>
              <a:gd name="T16" fmla="*/ 447 w 1044"/>
              <a:gd name="T17" fmla="*/ 148 h 1064"/>
              <a:gd name="T18" fmla="*/ 598 w 1044"/>
              <a:gd name="T19" fmla="*/ 0 h 1064"/>
              <a:gd name="T20" fmla="*/ 151 w 1044"/>
              <a:gd name="T21" fmla="*/ 154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4" h="1064">
                <a:moveTo>
                  <a:pt x="151" y="154"/>
                </a:moveTo>
                <a:lnTo>
                  <a:pt x="0" y="613"/>
                </a:lnTo>
                <a:lnTo>
                  <a:pt x="151" y="458"/>
                </a:lnTo>
                <a:lnTo>
                  <a:pt x="598" y="916"/>
                </a:lnTo>
                <a:lnTo>
                  <a:pt x="447" y="1064"/>
                </a:lnTo>
                <a:lnTo>
                  <a:pt x="893" y="910"/>
                </a:lnTo>
                <a:lnTo>
                  <a:pt x="1044" y="451"/>
                </a:lnTo>
                <a:lnTo>
                  <a:pt x="893" y="606"/>
                </a:lnTo>
                <a:lnTo>
                  <a:pt x="447" y="148"/>
                </a:lnTo>
                <a:lnTo>
                  <a:pt x="598" y="0"/>
                </a:lnTo>
                <a:lnTo>
                  <a:pt x="151" y="154"/>
                </a:lnTo>
                <a:close/>
              </a:path>
            </a:pathLst>
          </a:custGeom>
          <a:noFill/>
          <a:ln>
            <a:noFill/>
          </a:ln>
        </p:spPr>
        <p:txBody>
          <a:bodyPr/>
          <a:lstStyle/>
          <a:p>
            <a:pPr fontAlgn="base">
              <a:spcBef>
                <a:spcPct val="0"/>
              </a:spcBef>
              <a:spcAft>
                <a:spcPct val="0"/>
              </a:spcAft>
            </a:pPr>
            <a:endParaRPr lang="ja-JP" altLang="en-US"/>
          </a:p>
        </p:txBody>
      </p:sp>
      <p:sp>
        <p:nvSpPr>
          <p:cNvPr id="5263" name="Freeform 143"/>
          <p:cNvSpPr>
            <a:spLocks/>
          </p:cNvSpPr>
          <p:nvPr/>
        </p:nvSpPr>
        <p:spPr bwMode="auto">
          <a:xfrm>
            <a:off x="1831975" y="3532188"/>
            <a:ext cx="1657350" cy="1689100"/>
          </a:xfrm>
          <a:custGeom>
            <a:avLst/>
            <a:gdLst>
              <a:gd name="T0" fmla="*/ 151 w 1044"/>
              <a:gd name="T1" fmla="*/ 154 h 1064"/>
              <a:gd name="T2" fmla="*/ 0 w 1044"/>
              <a:gd name="T3" fmla="*/ 613 h 1064"/>
              <a:gd name="T4" fmla="*/ 151 w 1044"/>
              <a:gd name="T5" fmla="*/ 458 h 1064"/>
              <a:gd name="T6" fmla="*/ 598 w 1044"/>
              <a:gd name="T7" fmla="*/ 916 h 1064"/>
              <a:gd name="T8" fmla="*/ 447 w 1044"/>
              <a:gd name="T9" fmla="*/ 1064 h 1064"/>
              <a:gd name="T10" fmla="*/ 893 w 1044"/>
              <a:gd name="T11" fmla="*/ 910 h 1064"/>
              <a:gd name="T12" fmla="*/ 1044 w 1044"/>
              <a:gd name="T13" fmla="*/ 451 h 1064"/>
              <a:gd name="T14" fmla="*/ 893 w 1044"/>
              <a:gd name="T15" fmla="*/ 606 h 1064"/>
              <a:gd name="T16" fmla="*/ 447 w 1044"/>
              <a:gd name="T17" fmla="*/ 148 h 1064"/>
              <a:gd name="T18" fmla="*/ 598 w 1044"/>
              <a:gd name="T19" fmla="*/ 0 h 1064"/>
              <a:gd name="T20" fmla="*/ 151 w 1044"/>
              <a:gd name="T21" fmla="*/ 154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4" h="1064">
                <a:moveTo>
                  <a:pt x="151" y="154"/>
                </a:moveTo>
                <a:lnTo>
                  <a:pt x="0" y="613"/>
                </a:lnTo>
                <a:lnTo>
                  <a:pt x="151" y="458"/>
                </a:lnTo>
                <a:lnTo>
                  <a:pt x="598" y="916"/>
                </a:lnTo>
                <a:lnTo>
                  <a:pt x="447" y="1064"/>
                </a:lnTo>
                <a:lnTo>
                  <a:pt x="893" y="910"/>
                </a:lnTo>
                <a:lnTo>
                  <a:pt x="1044" y="451"/>
                </a:lnTo>
                <a:lnTo>
                  <a:pt x="893" y="606"/>
                </a:lnTo>
                <a:lnTo>
                  <a:pt x="447" y="148"/>
                </a:lnTo>
                <a:lnTo>
                  <a:pt x="598" y="0"/>
                </a:lnTo>
                <a:lnTo>
                  <a:pt x="151" y="154"/>
                </a:lnTo>
                <a:close/>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a:p>
        </p:txBody>
      </p:sp>
      <p:sp>
        <p:nvSpPr>
          <p:cNvPr id="5264" name="Rectangle 144"/>
          <p:cNvSpPr>
            <a:spLocks noChangeArrowheads="1"/>
          </p:cNvSpPr>
          <p:nvPr/>
        </p:nvSpPr>
        <p:spPr bwMode="auto">
          <a:xfrm>
            <a:off x="2311400" y="4238625"/>
            <a:ext cx="714375" cy="320675"/>
          </a:xfrm>
          <a:prstGeom prst="rect">
            <a:avLst/>
          </a:prstGeom>
          <a:noFill/>
          <a:ln>
            <a:noFill/>
          </a:ln>
        </p:spPr>
        <p:txBody>
          <a:bodyPr wrap="none" lIns="0" tIns="0" rIns="0" bIns="0">
            <a:spAutoFit/>
          </a:bodyPr>
          <a:lstStyle/>
          <a:p>
            <a:pPr fontAlgn="base">
              <a:spcBef>
                <a:spcPct val="0"/>
              </a:spcBef>
              <a:spcAft>
                <a:spcPct val="0"/>
              </a:spcAft>
            </a:pPr>
            <a:r>
              <a:rPr lang="ja-JP" altLang="en-US" sz="2100" b="1">
                <a:latin typeface="+mj-ea"/>
                <a:ea typeface="+mj-ea"/>
              </a:rPr>
              <a:t>治　療</a:t>
            </a:r>
            <a:endParaRPr lang="ja-JP" altLang="en-US" sz="2800">
              <a:latin typeface="+mj-ea"/>
              <a:ea typeface="+mj-ea"/>
            </a:endParaRPr>
          </a:p>
        </p:txBody>
      </p:sp>
      <p:pic>
        <p:nvPicPr>
          <p:cNvPr id="5265" name="Picture 14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2200" y="7907338"/>
            <a:ext cx="5364163" cy="1587"/>
          </a:xfrm>
          <a:prstGeom prst="rect">
            <a:avLst/>
          </a:prstGeom>
          <a:noFill/>
          <a:ln>
            <a:noFill/>
          </a:ln>
        </p:spPr>
      </p:pic>
      <p:pic>
        <p:nvPicPr>
          <p:cNvPr id="2" name="図 1"/>
          <p:cNvPicPr>
            <a:picLocks noChangeAspect="1"/>
          </p:cNvPicPr>
          <p:nvPr/>
        </p:nvPicPr>
        <p:blipFill>
          <a:blip r:embed="rId7"/>
          <a:stretch>
            <a:fillRect/>
          </a:stretch>
        </p:blipFill>
        <p:spPr>
          <a:xfrm>
            <a:off x="5802707" y="1056630"/>
            <a:ext cx="1670449" cy="1542422"/>
          </a:xfrm>
          <a:prstGeom prst="rect">
            <a:avLst/>
          </a:prstGeom>
          <a:noFill/>
        </p:spPr>
      </p:pic>
      <p:sp>
        <p:nvSpPr>
          <p:cNvPr id="39" name="テキスト ボックス 38">
            <a:extLst>
              <a:ext uri="{FF2B5EF4-FFF2-40B4-BE49-F238E27FC236}">
                <a16:creationId xmlns:a16="http://schemas.microsoft.com/office/drawing/2014/main" id="{B43BB9E0-120E-459D-95DD-36291236701B}"/>
              </a:ext>
            </a:extLst>
          </p:cNvPr>
          <p:cNvSpPr txBox="1"/>
          <p:nvPr/>
        </p:nvSpPr>
        <p:spPr>
          <a:xfrm>
            <a:off x="313318" y="38139"/>
            <a:ext cx="8830682" cy="369332"/>
          </a:xfrm>
          <a:prstGeom prst="rect">
            <a:avLst/>
          </a:prstGeom>
          <a:noFill/>
        </p:spPr>
        <p:txBody>
          <a:bodyPr wrap="square" rtlCol="0">
            <a:spAutoFit/>
          </a:bodyPr>
          <a:lstStyle/>
          <a:p>
            <a:pPr lvl="0">
              <a:defRPr/>
            </a:pPr>
            <a:r>
              <a:rPr lang="ja-JP" altLang="en-US" b="1" dirty="0">
                <a:solidFill>
                  <a:srgbClr val="FFFFFF"/>
                </a:solidFill>
                <a:latin typeface="+mj-ea"/>
                <a:ea typeface="+mj-ea"/>
              </a:rPr>
              <a:t>かかりつけ医と栄養士連携システム</a:t>
            </a:r>
          </a:p>
        </p:txBody>
      </p:sp>
    </p:spTree>
    <p:extLst>
      <p:ext uri="{BB962C8B-B14F-4D97-AF65-F5344CB8AC3E}">
        <p14:creationId xmlns:p14="http://schemas.microsoft.com/office/powerpoint/2010/main" val="22305488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738188" y="800100"/>
            <a:ext cx="7683500" cy="5869260"/>
          </a:xfrm>
        </p:spPr>
        <p:txBody>
          <a:bodyPr/>
          <a:lstStyle/>
          <a:p>
            <a:pPr marL="0" indent="0">
              <a:buNone/>
            </a:pPr>
            <a:r>
              <a:rPr lang="en-US" altLang="ja-JP" sz="1600" dirty="0">
                <a:latin typeface="+mj-ea"/>
                <a:ea typeface="+mj-ea"/>
              </a:rPr>
              <a:t>(</a:t>
            </a:r>
            <a:r>
              <a:rPr lang="ja-JP" altLang="en-US" sz="1600" dirty="0">
                <a:latin typeface="+mj-ea"/>
                <a:ea typeface="+mj-ea"/>
              </a:rPr>
              <a:t>１</a:t>
            </a:r>
            <a:r>
              <a:rPr lang="en-US" altLang="ja-JP" sz="1600" dirty="0">
                <a:latin typeface="+mj-ea"/>
                <a:ea typeface="+mj-ea"/>
              </a:rPr>
              <a:t>) </a:t>
            </a:r>
            <a:r>
              <a:rPr lang="ja-JP" altLang="en-US" sz="1600" dirty="0">
                <a:latin typeface="+mj-ea"/>
                <a:ea typeface="+mj-ea"/>
              </a:rPr>
              <a:t>外来栄養食事指導料は、入院中の患者以外の患者であって、別に厚生労働大臣が定める特別食を医師が必要と認めた者又は次のいずれかに該当する者に対し、当該保険医療機関の管理栄養士が医師の指示に基づき、患者ごとにその生活条件、し好を勘案した食事計画案等を必要に応じて交付し、初回にあっては概ね</a:t>
            </a:r>
            <a:r>
              <a:rPr lang="en-US" altLang="ja-JP" sz="1600" dirty="0">
                <a:latin typeface="+mj-ea"/>
                <a:ea typeface="+mj-ea"/>
              </a:rPr>
              <a:t>30</a:t>
            </a:r>
            <a:r>
              <a:rPr lang="ja-JP" altLang="en-US" sz="1600" dirty="0">
                <a:latin typeface="+mj-ea"/>
                <a:ea typeface="+mj-ea"/>
              </a:rPr>
              <a:t>分以上、２回目以降にあって は概ね</a:t>
            </a:r>
            <a:r>
              <a:rPr lang="en-US" altLang="ja-JP" sz="1600" dirty="0">
                <a:latin typeface="+mj-ea"/>
                <a:ea typeface="+mj-ea"/>
              </a:rPr>
              <a:t>20</a:t>
            </a:r>
            <a:r>
              <a:rPr lang="ja-JP" altLang="en-US" sz="1600" dirty="0">
                <a:latin typeface="+mj-ea"/>
                <a:ea typeface="+mj-ea"/>
              </a:rPr>
              <a:t>分以上、療養のため必要な栄養の指導を行った場合に算定する。</a:t>
            </a:r>
          </a:p>
          <a:p>
            <a:pPr marL="0" indent="0">
              <a:buNone/>
            </a:pPr>
            <a:r>
              <a:rPr lang="ja-JP" altLang="en-US" sz="1600" dirty="0">
                <a:latin typeface="+mj-ea"/>
                <a:ea typeface="+mj-ea"/>
              </a:rPr>
              <a:t>　ア がん患者</a:t>
            </a:r>
          </a:p>
          <a:p>
            <a:pPr marL="0" indent="0">
              <a:buNone/>
            </a:pPr>
            <a:r>
              <a:rPr lang="ja-JP" altLang="en-US" sz="1600" dirty="0">
                <a:latin typeface="+mj-ea"/>
                <a:ea typeface="+mj-ea"/>
              </a:rPr>
              <a:t>　イ 摂食機能又は嚥下機能が低下した患者</a:t>
            </a:r>
          </a:p>
          <a:p>
            <a:pPr marL="0" indent="0">
              <a:buNone/>
            </a:pPr>
            <a:r>
              <a:rPr lang="ja-JP" altLang="en-US" sz="1600" dirty="0">
                <a:latin typeface="+mj-ea"/>
                <a:ea typeface="+mj-ea"/>
              </a:rPr>
              <a:t>　ウ 低栄養状態にある患者</a:t>
            </a:r>
            <a:endParaRPr lang="en-US" altLang="ja-JP" sz="1600" dirty="0">
              <a:latin typeface="+mj-ea"/>
              <a:ea typeface="+mj-ea"/>
            </a:endParaRPr>
          </a:p>
          <a:p>
            <a:pPr marL="0" indent="0">
              <a:buNone/>
            </a:pPr>
            <a:endParaRPr lang="ja-JP" altLang="en-US" sz="1600" dirty="0">
              <a:latin typeface="+mj-ea"/>
              <a:ea typeface="+mj-ea"/>
            </a:endParaRPr>
          </a:p>
          <a:p>
            <a:pPr marL="0" indent="0">
              <a:buNone/>
            </a:pPr>
            <a:r>
              <a:rPr lang="en-US" altLang="ja-JP" sz="1600" dirty="0">
                <a:latin typeface="+mj-ea"/>
                <a:ea typeface="+mj-ea"/>
              </a:rPr>
              <a:t>(</a:t>
            </a:r>
            <a:r>
              <a:rPr lang="ja-JP" altLang="en-US" sz="1600" dirty="0">
                <a:latin typeface="+mj-ea"/>
                <a:ea typeface="+mj-ea"/>
              </a:rPr>
              <a:t>２</a:t>
            </a:r>
            <a:r>
              <a:rPr lang="en-US" altLang="ja-JP" sz="1600" dirty="0">
                <a:latin typeface="+mj-ea"/>
                <a:ea typeface="+mj-ea"/>
              </a:rPr>
              <a:t>) </a:t>
            </a:r>
            <a:r>
              <a:rPr lang="ja-JP" altLang="en-US" sz="1600" dirty="0">
                <a:latin typeface="+mj-ea"/>
                <a:ea typeface="+mj-ea"/>
              </a:rPr>
              <a:t>管理栄養士への指示事項は、当該患者ごとに適切なものとし、熱量・熱量構成、蛋白質、脂質その他の栄養素の量、病態に応じた食事の形態等に係る情報のうち医師が必要と認めるものに関する具体的な指示を含まなければならない。</a:t>
            </a:r>
            <a:endParaRPr lang="en-US" altLang="ja-JP" sz="1600" dirty="0">
              <a:latin typeface="+mj-ea"/>
              <a:ea typeface="+mj-ea"/>
            </a:endParaRPr>
          </a:p>
          <a:p>
            <a:pPr marL="0" indent="0">
              <a:buNone/>
            </a:pPr>
            <a:endParaRPr lang="ja-JP" altLang="en-US" sz="1600" dirty="0">
              <a:latin typeface="+mj-ea"/>
              <a:ea typeface="+mj-ea"/>
            </a:endParaRPr>
          </a:p>
          <a:p>
            <a:pPr marL="0" indent="0">
              <a:buNone/>
            </a:pPr>
            <a:r>
              <a:rPr lang="en-US" altLang="ja-JP" sz="1600" dirty="0">
                <a:latin typeface="+mj-ea"/>
                <a:ea typeface="+mj-ea"/>
              </a:rPr>
              <a:t>(</a:t>
            </a:r>
            <a:r>
              <a:rPr lang="ja-JP" altLang="en-US" sz="1600" dirty="0">
                <a:latin typeface="+mj-ea"/>
                <a:ea typeface="+mj-ea"/>
              </a:rPr>
              <a:t>３</a:t>
            </a:r>
            <a:r>
              <a:rPr lang="en-US" altLang="ja-JP" sz="1600" dirty="0">
                <a:latin typeface="+mj-ea"/>
                <a:ea typeface="+mj-ea"/>
              </a:rPr>
              <a:t>) </a:t>
            </a:r>
            <a:r>
              <a:rPr lang="ja-JP" altLang="en-US" sz="1600" dirty="0">
                <a:latin typeface="+mj-ea"/>
                <a:ea typeface="+mj-ea"/>
              </a:rPr>
              <a:t>管理栄養士は常勤である必要はなく、要件に適合した指導が行われていれば算定でき る。</a:t>
            </a:r>
            <a:endParaRPr lang="en-US" altLang="ja-JP" sz="1600" dirty="0">
              <a:latin typeface="+mj-ea"/>
              <a:ea typeface="+mj-ea"/>
            </a:endParaRPr>
          </a:p>
          <a:p>
            <a:pPr marL="0" indent="0">
              <a:buNone/>
            </a:pPr>
            <a:endParaRPr lang="ja-JP" altLang="en-US" sz="1600" dirty="0">
              <a:latin typeface="+mj-ea"/>
              <a:ea typeface="+mj-ea"/>
            </a:endParaRPr>
          </a:p>
          <a:p>
            <a:pPr marL="0" indent="0">
              <a:buNone/>
            </a:pPr>
            <a:r>
              <a:rPr lang="en-US" altLang="ja-JP" sz="1600" dirty="0">
                <a:latin typeface="+mj-ea"/>
                <a:ea typeface="+mj-ea"/>
              </a:rPr>
              <a:t>(</a:t>
            </a:r>
            <a:r>
              <a:rPr lang="ja-JP" altLang="en-US" sz="1600" dirty="0">
                <a:latin typeface="+mj-ea"/>
                <a:ea typeface="+mj-ea"/>
              </a:rPr>
              <a:t>４</a:t>
            </a:r>
            <a:r>
              <a:rPr lang="en-US" altLang="ja-JP" sz="1600" dirty="0">
                <a:latin typeface="+mj-ea"/>
                <a:ea typeface="+mj-ea"/>
              </a:rPr>
              <a:t>) </a:t>
            </a:r>
            <a:r>
              <a:rPr lang="ja-JP" altLang="en-US" sz="1600" dirty="0">
                <a:latin typeface="+mj-ea"/>
                <a:ea typeface="+mj-ea"/>
              </a:rPr>
              <a:t>外来栄養食事指導料は初回の指導を行った月にあっては１月に２回を限度として、その他の月にあっては１月に１回を限度として算定する。ただし、初回の指導を行った月の翌月に２回指導を行った場合であって、初回と２回目の指導の間隔が</a:t>
            </a:r>
            <a:r>
              <a:rPr lang="en-US" altLang="ja-JP" sz="1600" dirty="0">
                <a:latin typeface="+mj-ea"/>
                <a:ea typeface="+mj-ea"/>
              </a:rPr>
              <a:t>30</a:t>
            </a:r>
            <a:r>
              <a:rPr lang="ja-JP" altLang="en-US" sz="1600" dirty="0">
                <a:latin typeface="+mj-ea"/>
                <a:ea typeface="+mj-ea"/>
              </a:rPr>
              <a:t>日以内の場合は、初回の指導を行った翌月に２回算定することができる。</a:t>
            </a:r>
          </a:p>
          <a:p>
            <a:pPr marL="0" indent="0">
              <a:buNone/>
            </a:pPr>
            <a:endParaRPr kumimoji="1" lang="ja-JP" altLang="en-US" sz="1600" dirty="0"/>
          </a:p>
        </p:txBody>
      </p:sp>
      <p:sp>
        <p:nvSpPr>
          <p:cNvPr id="4" name="正方形/長方形 3"/>
          <p:cNvSpPr/>
          <p:nvPr/>
        </p:nvSpPr>
        <p:spPr>
          <a:xfrm>
            <a:off x="6399236" y="6433591"/>
            <a:ext cx="2637260" cy="307777"/>
          </a:xfrm>
          <a:prstGeom prst="rect">
            <a:avLst/>
          </a:prstGeom>
        </p:spPr>
        <p:txBody>
          <a:bodyPr wrap="none">
            <a:spAutoFit/>
          </a:bodyPr>
          <a:lstStyle/>
          <a:p>
            <a:pPr fontAlgn="base">
              <a:spcBef>
                <a:spcPct val="0"/>
              </a:spcBef>
              <a:spcAft>
                <a:spcPct val="0"/>
              </a:spcAft>
            </a:pPr>
            <a:r>
              <a:rPr lang="ja-JP" altLang="en-US" sz="1400" dirty="0">
                <a:solidFill>
                  <a:srgbClr val="000000"/>
                </a:solidFill>
                <a:latin typeface="+mj-ea"/>
                <a:ea typeface="+mj-ea"/>
              </a:rPr>
              <a:t>平成</a:t>
            </a:r>
            <a:r>
              <a:rPr lang="en-US" altLang="ja-JP" sz="1400" dirty="0">
                <a:solidFill>
                  <a:srgbClr val="000000"/>
                </a:solidFill>
                <a:latin typeface="+mj-ea"/>
                <a:ea typeface="+mj-ea"/>
              </a:rPr>
              <a:t>30</a:t>
            </a:r>
            <a:r>
              <a:rPr lang="ja-JP" altLang="en-US" sz="1400" dirty="0">
                <a:solidFill>
                  <a:srgbClr val="000000"/>
                </a:solidFill>
                <a:latin typeface="+mj-ea"/>
                <a:ea typeface="+mj-ea"/>
              </a:rPr>
              <a:t>年度 診療報酬点数 医科</a:t>
            </a:r>
          </a:p>
        </p:txBody>
      </p:sp>
      <p:sp>
        <p:nvSpPr>
          <p:cNvPr id="5" name="テキスト ボックス 4">
            <a:extLst>
              <a:ext uri="{FF2B5EF4-FFF2-40B4-BE49-F238E27FC236}">
                <a16:creationId xmlns:a16="http://schemas.microsoft.com/office/drawing/2014/main" id="{75EE7E04-2355-40A6-A55F-BB07DDA9C61E}"/>
              </a:ext>
            </a:extLst>
          </p:cNvPr>
          <p:cNvSpPr txBox="1"/>
          <p:nvPr/>
        </p:nvSpPr>
        <p:spPr>
          <a:xfrm>
            <a:off x="313318" y="38139"/>
            <a:ext cx="8830682" cy="369332"/>
          </a:xfrm>
          <a:prstGeom prst="rect">
            <a:avLst/>
          </a:prstGeom>
          <a:noFill/>
        </p:spPr>
        <p:txBody>
          <a:bodyPr wrap="square" rtlCol="0">
            <a:spAutoFit/>
          </a:bodyPr>
          <a:lstStyle/>
          <a:p>
            <a:pPr lvl="0">
              <a:defRPr/>
            </a:pPr>
            <a:r>
              <a:rPr lang="zh-TW" altLang="en-US" b="1" dirty="0">
                <a:solidFill>
                  <a:srgbClr val="FFFFFF"/>
                </a:solidFill>
                <a:latin typeface="ＭＳ Ｐゴシック" panose="020B0600070205080204" pitchFamily="50" charset="-128"/>
                <a:ea typeface="ＭＳ Ｐゴシック" panose="020B0600070205080204" pitchFamily="50" charset="-128"/>
                <a:cs typeface="Arial" panose="020B0604020202020204" pitchFamily="34" charset="0"/>
              </a:rPr>
              <a:t>外来栄養食事指導料</a:t>
            </a:r>
            <a:endParaRPr lang="ja-JP" altLang="en-US" b="1" dirty="0">
              <a:solidFill>
                <a:srgbClr val="FFFFFF"/>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42190926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96348" y="1035968"/>
            <a:ext cx="7796845" cy="5112568"/>
          </a:xfrm>
        </p:spPr>
        <p:txBody>
          <a:bodyPr>
            <a:normAutofit/>
          </a:bodyPr>
          <a:lstStyle/>
          <a:p>
            <a:pPr marL="0" indent="0">
              <a:buNone/>
            </a:pPr>
            <a:r>
              <a:rPr lang="en-US" altLang="ja-JP" sz="1600" dirty="0">
                <a:latin typeface="+mj-ea"/>
                <a:ea typeface="+mj-ea"/>
              </a:rPr>
              <a:t>(6)</a:t>
            </a:r>
            <a:r>
              <a:rPr lang="ja-JP" altLang="en-US" sz="1600" dirty="0">
                <a:latin typeface="+mj-ea"/>
                <a:ea typeface="+mj-ea"/>
              </a:rPr>
              <a:t>　</a:t>
            </a:r>
            <a:endParaRPr lang="en-US" altLang="ja-JP" sz="1600" dirty="0">
              <a:latin typeface="+mj-ea"/>
              <a:ea typeface="+mj-ea"/>
            </a:endParaRPr>
          </a:p>
          <a:p>
            <a:pPr marL="0" indent="0">
              <a:buNone/>
            </a:pPr>
            <a:r>
              <a:rPr lang="ja-JP" altLang="en-US" sz="1600" dirty="0">
                <a:latin typeface="+mj-ea"/>
                <a:ea typeface="+mj-ea"/>
              </a:rPr>
              <a:t>　外来栄養食事指導料、入院栄養食事指導料及び集団栄養食事指導料に規定する基準</a:t>
            </a:r>
            <a:endParaRPr lang="en-US" altLang="ja-JP" sz="1600" dirty="0">
              <a:latin typeface="+mj-ea"/>
              <a:ea typeface="+mj-ea"/>
            </a:endParaRPr>
          </a:p>
          <a:p>
            <a:pPr marL="400050" lvl="1" indent="0">
              <a:buNone/>
            </a:pPr>
            <a:r>
              <a:rPr lang="ja-JP" altLang="en-US" sz="1600" dirty="0">
                <a:latin typeface="+mj-ea"/>
                <a:ea typeface="+mj-ea"/>
              </a:rPr>
              <a:t>　当該保険医療機関の屋内において喫煙が禁止されていること。</a:t>
            </a:r>
            <a:endParaRPr lang="en-US" altLang="ja-JP" sz="1600" dirty="0">
              <a:latin typeface="+mj-ea"/>
              <a:ea typeface="+mj-ea"/>
            </a:endParaRPr>
          </a:p>
          <a:p>
            <a:endParaRPr lang="ja-JP" altLang="en-US" sz="1600" dirty="0">
              <a:latin typeface="+mj-ea"/>
              <a:ea typeface="+mj-ea"/>
            </a:endParaRPr>
          </a:p>
          <a:p>
            <a:pPr marL="0" indent="0">
              <a:buNone/>
            </a:pPr>
            <a:r>
              <a:rPr lang="en-US" altLang="ja-JP" sz="1600" dirty="0">
                <a:latin typeface="+mj-ea"/>
                <a:ea typeface="+mj-ea"/>
              </a:rPr>
              <a:t>(6)</a:t>
            </a:r>
            <a:r>
              <a:rPr lang="ja-JP" altLang="en-US" sz="1600" dirty="0">
                <a:latin typeface="+mj-ea"/>
                <a:ea typeface="+mj-ea"/>
              </a:rPr>
              <a:t>の２</a:t>
            </a:r>
            <a:endParaRPr lang="en-US" altLang="ja-JP" sz="1600" dirty="0">
              <a:latin typeface="+mj-ea"/>
              <a:ea typeface="+mj-ea"/>
            </a:endParaRPr>
          </a:p>
          <a:p>
            <a:pPr marL="0" indent="0">
              <a:buNone/>
            </a:pPr>
            <a:r>
              <a:rPr lang="ja-JP" altLang="en-US" sz="1600" dirty="0">
                <a:latin typeface="+mj-ea"/>
                <a:ea typeface="+mj-ea"/>
              </a:rPr>
              <a:t> 　外来栄養食事指導料及び入院栄養食事指導料の対象患者</a:t>
            </a:r>
          </a:p>
          <a:p>
            <a:pPr marL="400050" lvl="1" indent="0">
              <a:buNone/>
            </a:pPr>
            <a:r>
              <a:rPr lang="ja-JP" altLang="en-US" sz="1600" dirty="0">
                <a:latin typeface="+mj-ea"/>
                <a:ea typeface="+mj-ea"/>
              </a:rPr>
              <a:t>　疾病治療の直接手段として、医師の発行する食事箋に基づき提供された適切な栄養量及び内容を有する別表第三に掲げる特別食を必要とする患者、がん患者、摂食機能若しくは嚥下機能が低下した患者又は低栄養状態にある患者</a:t>
            </a:r>
            <a:endParaRPr lang="en-US" altLang="ja-JP" sz="1600" dirty="0">
              <a:latin typeface="+mj-ea"/>
              <a:ea typeface="+mj-ea"/>
            </a:endParaRPr>
          </a:p>
          <a:p>
            <a:endParaRPr lang="ja-JP" altLang="en-US" sz="1600" dirty="0">
              <a:latin typeface="+mj-ea"/>
              <a:ea typeface="+mj-ea"/>
            </a:endParaRPr>
          </a:p>
          <a:p>
            <a:pPr marL="0" indent="0">
              <a:buNone/>
            </a:pPr>
            <a:r>
              <a:rPr lang="en-US" altLang="ja-JP" sz="1600" dirty="0">
                <a:latin typeface="+mj-ea"/>
                <a:ea typeface="+mj-ea"/>
              </a:rPr>
              <a:t>(6)</a:t>
            </a:r>
            <a:r>
              <a:rPr lang="ja-JP" altLang="en-US" sz="1600" dirty="0">
                <a:latin typeface="+mj-ea"/>
                <a:ea typeface="+mj-ea"/>
              </a:rPr>
              <a:t>の３</a:t>
            </a:r>
            <a:endParaRPr lang="en-US" altLang="ja-JP" sz="1600" dirty="0">
              <a:latin typeface="+mj-ea"/>
              <a:ea typeface="+mj-ea"/>
            </a:endParaRPr>
          </a:p>
          <a:p>
            <a:pPr marL="0" indent="0">
              <a:buNone/>
            </a:pPr>
            <a:r>
              <a:rPr lang="ja-JP" altLang="en-US" sz="1600" dirty="0">
                <a:latin typeface="+mj-ea"/>
                <a:ea typeface="+mj-ea"/>
              </a:rPr>
              <a:t>　 集団栄養食事指導料に規定する特別食</a:t>
            </a:r>
          </a:p>
          <a:p>
            <a:pPr marL="400050" lvl="1" indent="0">
              <a:buNone/>
            </a:pPr>
            <a:r>
              <a:rPr lang="ja-JP" altLang="en-US" sz="1600" dirty="0">
                <a:latin typeface="+mj-ea"/>
                <a:ea typeface="+mj-ea"/>
              </a:rPr>
              <a:t>　疾病治療の直接手段として、医師の発行する食事箋に基づき提供された適切な栄養量及び内容を有する別表第三に掲げる特別食</a:t>
            </a:r>
          </a:p>
          <a:p>
            <a:endParaRPr kumimoji="1" lang="ja-JP" altLang="en-US" sz="1600" dirty="0"/>
          </a:p>
        </p:txBody>
      </p:sp>
      <p:sp>
        <p:nvSpPr>
          <p:cNvPr id="4" name="正方形/長方形 3"/>
          <p:cNvSpPr/>
          <p:nvPr/>
        </p:nvSpPr>
        <p:spPr>
          <a:xfrm>
            <a:off x="6399236" y="6433591"/>
            <a:ext cx="2637260" cy="307777"/>
          </a:xfrm>
          <a:prstGeom prst="rect">
            <a:avLst/>
          </a:prstGeom>
        </p:spPr>
        <p:txBody>
          <a:bodyPr wrap="none">
            <a:spAutoFit/>
          </a:bodyPr>
          <a:lstStyle/>
          <a:p>
            <a:pPr fontAlgn="base">
              <a:spcBef>
                <a:spcPct val="0"/>
              </a:spcBef>
              <a:spcAft>
                <a:spcPct val="0"/>
              </a:spcAft>
            </a:pPr>
            <a:r>
              <a:rPr lang="ja-JP" altLang="en-US" sz="1400" dirty="0">
                <a:solidFill>
                  <a:srgbClr val="000000"/>
                </a:solidFill>
                <a:latin typeface="+mj-ea"/>
                <a:ea typeface="+mj-ea"/>
              </a:rPr>
              <a:t>平成</a:t>
            </a:r>
            <a:r>
              <a:rPr lang="en-US" altLang="ja-JP" sz="1400" dirty="0">
                <a:solidFill>
                  <a:srgbClr val="000000"/>
                </a:solidFill>
                <a:latin typeface="+mj-ea"/>
                <a:ea typeface="+mj-ea"/>
              </a:rPr>
              <a:t>30</a:t>
            </a:r>
            <a:r>
              <a:rPr lang="ja-JP" altLang="en-US" sz="1400" dirty="0">
                <a:solidFill>
                  <a:srgbClr val="000000"/>
                </a:solidFill>
                <a:latin typeface="+mj-ea"/>
                <a:ea typeface="+mj-ea"/>
              </a:rPr>
              <a:t>年度 診療報酬点数 医科</a:t>
            </a:r>
          </a:p>
        </p:txBody>
      </p:sp>
      <p:sp>
        <p:nvSpPr>
          <p:cNvPr id="5" name="テキスト ボックス 4">
            <a:extLst>
              <a:ext uri="{FF2B5EF4-FFF2-40B4-BE49-F238E27FC236}">
                <a16:creationId xmlns:a16="http://schemas.microsoft.com/office/drawing/2014/main" id="{86D71A74-4F6B-4A42-9A56-A66CFF6173C7}"/>
              </a:ext>
            </a:extLst>
          </p:cNvPr>
          <p:cNvSpPr txBox="1"/>
          <p:nvPr/>
        </p:nvSpPr>
        <p:spPr>
          <a:xfrm>
            <a:off x="313318" y="38139"/>
            <a:ext cx="8830682" cy="369332"/>
          </a:xfrm>
          <a:prstGeom prst="rect">
            <a:avLst/>
          </a:prstGeom>
          <a:noFill/>
        </p:spPr>
        <p:txBody>
          <a:bodyPr wrap="square" rtlCol="0">
            <a:spAutoFit/>
          </a:bodyPr>
          <a:lstStyle/>
          <a:p>
            <a:pPr lvl="0">
              <a:defRPr/>
            </a:pPr>
            <a:r>
              <a:rPr lang="ja-JP" altLang="en-US" b="1" dirty="0">
                <a:solidFill>
                  <a:srgbClr val="FFFFFF"/>
                </a:solidFill>
                <a:latin typeface="+mj-ea"/>
                <a:ea typeface="+mj-ea"/>
              </a:rPr>
              <a:t>特定疾患治療管理料に規定する施設基準等</a:t>
            </a:r>
          </a:p>
        </p:txBody>
      </p:sp>
    </p:spTree>
    <p:extLst>
      <p:ext uri="{BB962C8B-B14F-4D97-AF65-F5344CB8AC3E}">
        <p14:creationId xmlns:p14="http://schemas.microsoft.com/office/powerpoint/2010/main" val="27021703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50206" y="1278304"/>
            <a:ext cx="7859464" cy="5069160"/>
          </a:xfrm>
        </p:spPr>
        <p:txBody>
          <a:bodyPr/>
          <a:lstStyle/>
          <a:p>
            <a:pPr marL="0" indent="0">
              <a:buNone/>
            </a:pPr>
            <a:r>
              <a:rPr lang="ja-JP" altLang="en-US" sz="1800" dirty="0">
                <a:latin typeface="+mj-ea"/>
                <a:ea typeface="+mj-ea"/>
              </a:rPr>
              <a:t>・　腎臓食</a:t>
            </a:r>
            <a:br>
              <a:rPr lang="ja-JP" altLang="en-US" sz="1800" dirty="0">
                <a:latin typeface="+mj-ea"/>
                <a:ea typeface="+mj-ea"/>
              </a:rPr>
            </a:br>
            <a:r>
              <a:rPr lang="ja-JP" altLang="en-US" sz="1800" dirty="0">
                <a:latin typeface="+mj-ea"/>
                <a:ea typeface="+mj-ea"/>
              </a:rPr>
              <a:t>・　肝臓食</a:t>
            </a:r>
            <a:br>
              <a:rPr lang="ja-JP" altLang="en-US" sz="1800" dirty="0">
                <a:latin typeface="+mj-ea"/>
                <a:ea typeface="+mj-ea"/>
              </a:rPr>
            </a:br>
            <a:r>
              <a:rPr lang="ja-JP" altLang="en-US" sz="1800" dirty="0">
                <a:latin typeface="+mj-ea"/>
                <a:ea typeface="+mj-ea"/>
              </a:rPr>
              <a:t>・　糖尿食</a:t>
            </a:r>
            <a:br>
              <a:rPr lang="ja-JP" altLang="en-US" sz="1800" dirty="0">
                <a:latin typeface="+mj-ea"/>
                <a:ea typeface="+mj-ea"/>
              </a:rPr>
            </a:br>
            <a:r>
              <a:rPr lang="ja-JP" altLang="en-US" sz="1800" dirty="0">
                <a:latin typeface="+mj-ea"/>
                <a:ea typeface="+mj-ea"/>
              </a:rPr>
              <a:t>・　胃潰瘍食</a:t>
            </a:r>
            <a:br>
              <a:rPr lang="ja-JP" altLang="en-US" sz="1800" dirty="0">
                <a:latin typeface="+mj-ea"/>
                <a:ea typeface="+mj-ea"/>
              </a:rPr>
            </a:br>
            <a:r>
              <a:rPr lang="ja-JP" altLang="en-US" sz="1800" dirty="0">
                <a:latin typeface="+mj-ea"/>
                <a:ea typeface="+mj-ea"/>
              </a:rPr>
              <a:t>・　貧血食</a:t>
            </a:r>
            <a:br>
              <a:rPr lang="ja-JP" altLang="en-US" sz="1800" dirty="0">
                <a:latin typeface="+mj-ea"/>
                <a:ea typeface="+mj-ea"/>
              </a:rPr>
            </a:br>
            <a:r>
              <a:rPr lang="ja-JP" altLang="en-US" sz="1800" dirty="0">
                <a:latin typeface="+mj-ea"/>
                <a:ea typeface="+mj-ea"/>
              </a:rPr>
              <a:t>・　膵臓食</a:t>
            </a:r>
            <a:br>
              <a:rPr lang="ja-JP" altLang="en-US" sz="1800" dirty="0">
                <a:latin typeface="+mj-ea"/>
                <a:ea typeface="+mj-ea"/>
              </a:rPr>
            </a:br>
            <a:r>
              <a:rPr lang="ja-JP" altLang="en-US" sz="1800" dirty="0">
                <a:latin typeface="+mj-ea"/>
                <a:ea typeface="+mj-ea"/>
              </a:rPr>
              <a:t>・　脂質異常症食</a:t>
            </a:r>
            <a:br>
              <a:rPr lang="ja-JP" altLang="en-US" sz="1800" dirty="0">
                <a:latin typeface="+mj-ea"/>
                <a:ea typeface="+mj-ea"/>
              </a:rPr>
            </a:br>
            <a:r>
              <a:rPr lang="ja-JP" altLang="en-US" sz="1800" dirty="0">
                <a:latin typeface="+mj-ea"/>
                <a:ea typeface="+mj-ea"/>
              </a:rPr>
              <a:t>・　痛風食</a:t>
            </a:r>
            <a:br>
              <a:rPr lang="ja-JP" altLang="en-US" sz="1800" dirty="0">
                <a:latin typeface="+mj-ea"/>
                <a:ea typeface="+mj-ea"/>
              </a:rPr>
            </a:br>
            <a:r>
              <a:rPr lang="ja-JP" altLang="en-US" sz="1800" dirty="0">
                <a:latin typeface="+mj-ea"/>
                <a:ea typeface="+mj-ea"/>
              </a:rPr>
              <a:t>・　てんかん食</a:t>
            </a:r>
            <a:br>
              <a:rPr lang="ja-JP" altLang="en-US" sz="1800" dirty="0">
                <a:latin typeface="+mj-ea"/>
                <a:ea typeface="+mj-ea"/>
              </a:rPr>
            </a:br>
            <a:r>
              <a:rPr lang="ja-JP" altLang="en-US" sz="1800" dirty="0">
                <a:latin typeface="+mj-ea"/>
                <a:ea typeface="+mj-ea"/>
              </a:rPr>
              <a:t>・　フェニールケトン尿症食</a:t>
            </a:r>
            <a:br>
              <a:rPr lang="ja-JP" altLang="en-US" sz="1800" dirty="0">
                <a:latin typeface="+mj-ea"/>
                <a:ea typeface="+mj-ea"/>
              </a:rPr>
            </a:br>
            <a:r>
              <a:rPr lang="ja-JP" altLang="en-US" sz="1800" dirty="0">
                <a:latin typeface="+mj-ea"/>
                <a:ea typeface="+mj-ea"/>
              </a:rPr>
              <a:t>・　楓糖尿症食</a:t>
            </a:r>
            <a:br>
              <a:rPr lang="ja-JP" altLang="en-US" sz="1800" dirty="0">
                <a:latin typeface="+mj-ea"/>
                <a:ea typeface="+mj-ea"/>
              </a:rPr>
            </a:br>
            <a:r>
              <a:rPr lang="ja-JP" altLang="en-US" sz="1800" dirty="0">
                <a:latin typeface="+mj-ea"/>
                <a:ea typeface="+mj-ea"/>
              </a:rPr>
              <a:t>・　ホモシスチン尿症食</a:t>
            </a:r>
            <a:br>
              <a:rPr lang="ja-JP" altLang="en-US" sz="1800" dirty="0">
                <a:latin typeface="+mj-ea"/>
                <a:ea typeface="+mj-ea"/>
              </a:rPr>
            </a:br>
            <a:r>
              <a:rPr lang="ja-JP" altLang="en-US" sz="1800" dirty="0">
                <a:latin typeface="+mj-ea"/>
                <a:ea typeface="+mj-ea"/>
              </a:rPr>
              <a:t>・　ガラクトース血症食</a:t>
            </a:r>
            <a:br>
              <a:rPr lang="ja-JP" altLang="en-US" sz="1800" dirty="0">
                <a:latin typeface="+mj-ea"/>
                <a:ea typeface="+mj-ea"/>
              </a:rPr>
            </a:br>
            <a:r>
              <a:rPr lang="ja-JP" altLang="en-US" sz="1800" dirty="0">
                <a:latin typeface="+mj-ea"/>
                <a:ea typeface="+mj-ea"/>
              </a:rPr>
              <a:t>・　治療乳</a:t>
            </a:r>
            <a:br>
              <a:rPr lang="ja-JP" altLang="en-US" sz="1800" dirty="0">
                <a:latin typeface="+mj-ea"/>
                <a:ea typeface="+mj-ea"/>
              </a:rPr>
            </a:br>
            <a:r>
              <a:rPr lang="ja-JP" altLang="en-US" sz="1800" dirty="0">
                <a:latin typeface="+mj-ea"/>
                <a:ea typeface="+mj-ea"/>
              </a:rPr>
              <a:t>・　無菌食</a:t>
            </a:r>
            <a:br>
              <a:rPr lang="ja-JP" altLang="en-US" sz="1800" dirty="0">
                <a:latin typeface="+mj-ea"/>
                <a:ea typeface="+mj-ea"/>
              </a:rPr>
            </a:br>
            <a:r>
              <a:rPr lang="ja-JP" altLang="en-US" sz="1800" dirty="0">
                <a:latin typeface="+mj-ea"/>
                <a:ea typeface="+mj-ea"/>
              </a:rPr>
              <a:t>・　小児食物アレルギー食</a:t>
            </a:r>
            <a:r>
              <a:rPr lang="ja-JP" altLang="en-US" sz="1600" dirty="0">
                <a:latin typeface="+mj-ea"/>
                <a:ea typeface="+mj-ea"/>
              </a:rPr>
              <a:t>（外来栄養食事指導料及び入院栄養食事指導料に限る</a:t>
            </a:r>
            <a:r>
              <a:rPr lang="ja-JP" altLang="en-US" sz="1800" dirty="0">
                <a:latin typeface="+mj-ea"/>
                <a:ea typeface="+mj-ea"/>
              </a:rPr>
              <a:t>。）</a:t>
            </a:r>
            <a:br>
              <a:rPr lang="ja-JP" altLang="en-US" sz="1800" dirty="0">
                <a:latin typeface="+mj-ea"/>
                <a:ea typeface="+mj-ea"/>
              </a:rPr>
            </a:br>
            <a:r>
              <a:rPr lang="ja-JP" altLang="en-US" sz="1800" dirty="0">
                <a:latin typeface="+mj-ea"/>
                <a:ea typeface="+mj-ea"/>
              </a:rPr>
              <a:t>・　特別な場合の検査食（単なる流動食及び軟食を除く。）</a:t>
            </a:r>
            <a:endParaRPr kumimoji="1" lang="ja-JP" altLang="en-US" sz="1800" dirty="0">
              <a:latin typeface="+mj-ea"/>
              <a:ea typeface="+mj-ea"/>
            </a:endParaRPr>
          </a:p>
        </p:txBody>
      </p:sp>
      <p:sp>
        <p:nvSpPr>
          <p:cNvPr id="4" name="正方形/長方形 3"/>
          <p:cNvSpPr/>
          <p:nvPr/>
        </p:nvSpPr>
        <p:spPr>
          <a:xfrm>
            <a:off x="6327228" y="6454352"/>
            <a:ext cx="2637260" cy="307777"/>
          </a:xfrm>
          <a:prstGeom prst="rect">
            <a:avLst/>
          </a:prstGeom>
        </p:spPr>
        <p:txBody>
          <a:bodyPr wrap="none">
            <a:spAutoFit/>
          </a:bodyPr>
          <a:lstStyle/>
          <a:p>
            <a:pPr fontAlgn="base">
              <a:spcBef>
                <a:spcPct val="0"/>
              </a:spcBef>
              <a:spcAft>
                <a:spcPct val="0"/>
              </a:spcAft>
            </a:pPr>
            <a:r>
              <a:rPr lang="ja-JP" altLang="en-US" sz="1400" dirty="0">
                <a:solidFill>
                  <a:srgbClr val="000000"/>
                </a:solidFill>
                <a:latin typeface="+mj-ea"/>
                <a:ea typeface="+mj-ea"/>
              </a:rPr>
              <a:t>平成</a:t>
            </a:r>
            <a:r>
              <a:rPr lang="en-US" altLang="ja-JP" sz="1400" dirty="0">
                <a:solidFill>
                  <a:srgbClr val="000000"/>
                </a:solidFill>
                <a:latin typeface="+mj-ea"/>
                <a:ea typeface="+mj-ea"/>
              </a:rPr>
              <a:t>30</a:t>
            </a:r>
            <a:r>
              <a:rPr lang="ja-JP" altLang="en-US" sz="1400" dirty="0">
                <a:solidFill>
                  <a:srgbClr val="000000"/>
                </a:solidFill>
                <a:latin typeface="+mj-ea"/>
                <a:ea typeface="+mj-ea"/>
              </a:rPr>
              <a:t>年度 診療報酬点数 医科</a:t>
            </a:r>
          </a:p>
        </p:txBody>
      </p:sp>
      <p:sp>
        <p:nvSpPr>
          <p:cNvPr id="5" name="テキスト ボックス 4">
            <a:extLst>
              <a:ext uri="{FF2B5EF4-FFF2-40B4-BE49-F238E27FC236}">
                <a16:creationId xmlns:a16="http://schemas.microsoft.com/office/drawing/2014/main" id="{2480A3AC-02C7-4548-A419-2E492B52C569}"/>
              </a:ext>
            </a:extLst>
          </p:cNvPr>
          <p:cNvSpPr txBox="1"/>
          <p:nvPr/>
        </p:nvSpPr>
        <p:spPr>
          <a:xfrm>
            <a:off x="313318" y="63539"/>
            <a:ext cx="8830682" cy="369332"/>
          </a:xfrm>
          <a:prstGeom prst="rect">
            <a:avLst/>
          </a:prstGeom>
          <a:noFill/>
        </p:spPr>
        <p:txBody>
          <a:bodyPr wrap="square" rtlCol="0">
            <a:spAutoFit/>
          </a:bodyPr>
          <a:lstStyle/>
          <a:p>
            <a:pPr lvl="0">
              <a:defRPr/>
            </a:pPr>
            <a:r>
              <a:rPr lang="ja-JP" altLang="en-US" b="1" dirty="0">
                <a:solidFill>
                  <a:srgbClr val="FFFFFF"/>
                </a:solidFill>
                <a:latin typeface="+mj-ea"/>
                <a:ea typeface="+mj-ea"/>
              </a:rPr>
              <a:t>別表第三</a:t>
            </a:r>
          </a:p>
        </p:txBody>
      </p:sp>
      <p:sp>
        <p:nvSpPr>
          <p:cNvPr id="6" name="テキスト ボックス 5">
            <a:extLst>
              <a:ext uri="{FF2B5EF4-FFF2-40B4-BE49-F238E27FC236}">
                <a16:creationId xmlns:a16="http://schemas.microsoft.com/office/drawing/2014/main" id="{C77385A6-C053-464B-9577-EAA0FBFBCADF}"/>
              </a:ext>
            </a:extLst>
          </p:cNvPr>
          <p:cNvSpPr txBox="1"/>
          <p:nvPr/>
        </p:nvSpPr>
        <p:spPr>
          <a:xfrm>
            <a:off x="332036" y="613612"/>
            <a:ext cx="7859464" cy="523220"/>
          </a:xfrm>
          <a:prstGeom prst="rect">
            <a:avLst/>
          </a:prstGeom>
          <a:noFill/>
        </p:spPr>
        <p:txBody>
          <a:bodyPr wrap="square" rtlCol="0">
            <a:spAutoFit/>
          </a:bodyPr>
          <a:lstStyle/>
          <a:p>
            <a:pPr lvl="0" algn="ctr">
              <a:defRPr/>
            </a:pPr>
            <a:r>
              <a:rPr lang="ja-JP" altLang="en-US" sz="1400" dirty="0">
                <a:latin typeface="+mj-ea"/>
                <a:ea typeface="+mj-ea"/>
              </a:rPr>
              <a:t>外来栄養食事指導料、入院栄養食事指導料、集団栄養食事指導料及び</a:t>
            </a:r>
            <a:endParaRPr lang="en-US" altLang="ja-JP" sz="1400" dirty="0">
              <a:latin typeface="+mj-ea"/>
              <a:ea typeface="+mj-ea"/>
            </a:endParaRPr>
          </a:p>
          <a:p>
            <a:pPr lvl="0" algn="ctr">
              <a:defRPr/>
            </a:pPr>
            <a:r>
              <a:rPr lang="ja-JP" altLang="en-US" sz="1400" dirty="0">
                <a:latin typeface="+mj-ea"/>
                <a:ea typeface="+mj-ea"/>
              </a:rPr>
              <a:t>在宅患者訪問栄養食事指導料に規定する特別食</a:t>
            </a:r>
          </a:p>
        </p:txBody>
      </p:sp>
    </p:spTree>
    <p:extLst>
      <p:ext uri="{BB962C8B-B14F-4D97-AF65-F5344CB8AC3E}">
        <p14:creationId xmlns:p14="http://schemas.microsoft.com/office/powerpoint/2010/main" val="30941725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header_0408.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正方形/長方形 7"/>
          <p:cNvSpPr/>
          <p:nvPr/>
        </p:nvSpPr>
        <p:spPr>
          <a:xfrm>
            <a:off x="195376" y="113978"/>
            <a:ext cx="2499184" cy="358216"/>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41A81402-452A-8C49-859C-994BCB3690BE}"/>
              </a:ext>
            </a:extLst>
          </p:cNvPr>
          <p:cNvPicPr>
            <a:picLocks noChangeAspect="1"/>
          </p:cNvPicPr>
          <p:nvPr/>
        </p:nvPicPr>
        <p:blipFill>
          <a:blip r:embed="rId3"/>
          <a:stretch>
            <a:fillRect/>
          </a:stretch>
        </p:blipFill>
        <p:spPr>
          <a:xfrm>
            <a:off x="0" y="0"/>
            <a:ext cx="9144000" cy="3527292"/>
          </a:xfrm>
          <a:prstGeom prst="rect">
            <a:avLst/>
          </a:prstGeom>
        </p:spPr>
      </p:pic>
      <p:sp>
        <p:nvSpPr>
          <p:cNvPr id="5" name="テキスト ボックス 4"/>
          <p:cNvSpPr txBox="1"/>
          <p:nvPr/>
        </p:nvSpPr>
        <p:spPr>
          <a:xfrm>
            <a:off x="564336" y="3136612"/>
            <a:ext cx="8015336" cy="584775"/>
          </a:xfrm>
          <a:prstGeom prst="rect">
            <a:avLst/>
          </a:prstGeom>
          <a:noFill/>
        </p:spPr>
        <p:txBody>
          <a:bodyPr wrap="none" rtlCol="0">
            <a:spAutoFit/>
          </a:bodyPr>
          <a:lstStyle/>
          <a:p>
            <a:pPr algn="ctr"/>
            <a:r>
              <a:rPr lang="en-US" altLang="ja-JP" sz="3200" dirty="0">
                <a:solidFill>
                  <a:srgbClr val="00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CKD</a:t>
            </a:r>
            <a:r>
              <a:rPr lang="ja-JP" altLang="en-US" sz="3200" dirty="0">
                <a:solidFill>
                  <a:srgbClr val="00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の定義・診断・分類に関するスライド</a:t>
            </a:r>
          </a:p>
        </p:txBody>
      </p:sp>
    </p:spTree>
    <p:extLst>
      <p:ext uri="{BB962C8B-B14F-4D97-AF65-F5344CB8AC3E}">
        <p14:creationId xmlns:p14="http://schemas.microsoft.com/office/powerpoint/2010/main" val="27785101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AutoShape 37"/>
          <p:cNvSpPr>
            <a:spLocks noChangeArrowheads="1"/>
          </p:cNvSpPr>
          <p:nvPr/>
        </p:nvSpPr>
        <p:spPr bwMode="auto">
          <a:xfrm>
            <a:off x="301625" y="1427163"/>
            <a:ext cx="8504238" cy="4003675"/>
          </a:xfrm>
          <a:prstGeom prst="roundRect">
            <a:avLst>
              <a:gd name="adj" fmla="val 4324"/>
            </a:avLst>
          </a:prstGeom>
          <a:solidFill>
            <a:srgbClr val="D7FFD7">
              <a:alpha val="50195"/>
            </a:srgbClr>
          </a:solidFill>
          <a:ln w="38100">
            <a:solidFill>
              <a:srgbClr val="00CC00"/>
            </a:solidFill>
            <a:round/>
            <a:headEnd/>
            <a:tailEnd/>
          </a:ln>
        </p:spPr>
        <p:txBody>
          <a:bodyPr wrap="none" lIns="0" tIns="0" rIns="0" bIns="0" anchor="ctr">
            <a:spAutoFit/>
          </a:bodyPr>
          <a:lstStyle/>
          <a:p>
            <a:endParaRPr lang="ja-JP" altLang="en-US">
              <a:solidFill>
                <a:srgbClr val="000000"/>
              </a:solidFill>
            </a:endParaRPr>
          </a:p>
        </p:txBody>
      </p:sp>
      <p:sp>
        <p:nvSpPr>
          <p:cNvPr id="12290"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ja-JP" altLang="en-US">
              <a:solidFill>
                <a:srgbClr val="000000"/>
              </a:solidFill>
            </a:endParaRPr>
          </a:p>
        </p:txBody>
      </p:sp>
      <p:sp>
        <p:nvSpPr>
          <p:cNvPr id="12292" name="Text Box 32"/>
          <p:cNvSpPr txBox="1">
            <a:spLocks noChangeArrowheads="1"/>
          </p:cNvSpPr>
          <p:nvPr/>
        </p:nvSpPr>
        <p:spPr bwMode="auto">
          <a:xfrm>
            <a:off x="760413" y="1646238"/>
            <a:ext cx="8081962" cy="315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tabLst>
                <a:tab pos="265113" algn="l"/>
                <a:tab pos="512763" algn="l"/>
              </a:tabLst>
              <a:defRPr kumimoji="1" sz="1400">
                <a:solidFill>
                  <a:schemeClr val="tx1"/>
                </a:solidFill>
                <a:latin typeface="HGP創英角ｺﾞｼｯｸUB" charset="0"/>
                <a:ea typeface="HGP創英角ｺﾞｼｯｸUB" charset="0"/>
                <a:cs typeface="HGP創英角ｺﾞｼｯｸUB" charset="0"/>
              </a:defRPr>
            </a:lvl1pPr>
            <a:lvl2pPr marL="742950" indent="-285750">
              <a:tabLst>
                <a:tab pos="265113" algn="l"/>
                <a:tab pos="512763" algn="l"/>
              </a:tabLst>
              <a:defRPr kumimoji="1" sz="1400">
                <a:solidFill>
                  <a:schemeClr val="tx1"/>
                </a:solidFill>
                <a:latin typeface="HGP創英角ｺﾞｼｯｸUB" charset="0"/>
                <a:ea typeface="HGP創英角ｺﾞｼｯｸUB" charset="0"/>
                <a:cs typeface="HGP創英角ｺﾞｼｯｸUB" charset="0"/>
              </a:defRPr>
            </a:lvl2pPr>
            <a:lvl3pPr marL="1143000" indent="-228600">
              <a:tabLst>
                <a:tab pos="265113" algn="l"/>
                <a:tab pos="512763" algn="l"/>
              </a:tabLst>
              <a:defRPr kumimoji="1" sz="1400">
                <a:solidFill>
                  <a:schemeClr val="tx1"/>
                </a:solidFill>
                <a:latin typeface="HGP創英角ｺﾞｼｯｸUB" charset="0"/>
                <a:ea typeface="HGP創英角ｺﾞｼｯｸUB" charset="0"/>
                <a:cs typeface="HGP創英角ｺﾞｼｯｸUB" charset="0"/>
              </a:defRPr>
            </a:lvl3pPr>
            <a:lvl4pPr marL="1600200" indent="-228600">
              <a:tabLst>
                <a:tab pos="265113" algn="l"/>
                <a:tab pos="512763" algn="l"/>
              </a:tabLst>
              <a:defRPr kumimoji="1" sz="1400">
                <a:solidFill>
                  <a:schemeClr val="tx1"/>
                </a:solidFill>
                <a:latin typeface="HGP創英角ｺﾞｼｯｸUB" charset="0"/>
                <a:ea typeface="HGP創英角ｺﾞｼｯｸUB" charset="0"/>
                <a:cs typeface="HGP創英角ｺﾞｼｯｸUB" charset="0"/>
              </a:defRPr>
            </a:lvl4pPr>
            <a:lvl5pPr marL="2057400" indent="-228600">
              <a:tabLst>
                <a:tab pos="265113" algn="l"/>
                <a:tab pos="512763" algn="l"/>
              </a:tabLst>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tabLst>
                <a:tab pos="265113" algn="l"/>
                <a:tab pos="512763" algn="l"/>
              </a:tabLs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tabLst>
                <a:tab pos="265113" algn="l"/>
                <a:tab pos="512763" algn="l"/>
              </a:tabLs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tabLst>
                <a:tab pos="265113" algn="l"/>
                <a:tab pos="512763" algn="l"/>
              </a:tabLs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tabLst>
                <a:tab pos="265113" algn="l"/>
                <a:tab pos="512763" algn="l"/>
              </a:tabLst>
              <a:defRPr kumimoji="1" sz="1400">
                <a:solidFill>
                  <a:schemeClr val="tx1"/>
                </a:solidFill>
                <a:latin typeface="HGP創英角ｺﾞｼｯｸUB" charset="0"/>
                <a:ea typeface="HGP創英角ｺﾞｼｯｸUB" charset="0"/>
                <a:cs typeface="HGP創英角ｺﾞｼｯｸUB" charset="0"/>
              </a:defRPr>
            </a:lvl9pPr>
          </a:lstStyle>
          <a:p>
            <a:pPr>
              <a:spcAft>
                <a:spcPct val="25000"/>
              </a:spcAft>
            </a:pPr>
            <a:r>
              <a:rPr lang="en-US" altLang="ja-JP" sz="2000" dirty="0">
                <a:solidFill>
                  <a:srgbClr val="000000"/>
                </a:solidFill>
                <a:latin typeface="+mj-ea"/>
                <a:ea typeface="+mj-ea"/>
              </a:rPr>
              <a:t>CKD </a:t>
            </a:r>
            <a:r>
              <a:rPr lang="ja-JP" altLang="en-US" sz="2000" dirty="0">
                <a:solidFill>
                  <a:srgbClr val="000000"/>
                </a:solidFill>
                <a:latin typeface="+mj-ea"/>
                <a:ea typeface="+mj-ea"/>
              </a:rPr>
              <a:t>の定義は以下の通りである．</a:t>
            </a:r>
          </a:p>
          <a:p>
            <a:pPr>
              <a:spcAft>
                <a:spcPct val="25000"/>
              </a:spcAft>
            </a:pPr>
            <a:r>
              <a:rPr lang="ja-JP" altLang="en-US" sz="2000" dirty="0">
                <a:solidFill>
                  <a:srgbClr val="000000"/>
                </a:solidFill>
                <a:latin typeface="+mj-ea"/>
                <a:ea typeface="+mj-ea"/>
              </a:rPr>
              <a:t>	①尿異常，画像診断，血液，病理で腎障害の存在が明らか．</a:t>
            </a:r>
            <a:br>
              <a:rPr lang="ja-JP" altLang="en-US" sz="2000" dirty="0">
                <a:solidFill>
                  <a:srgbClr val="000000"/>
                </a:solidFill>
                <a:latin typeface="+mj-ea"/>
                <a:ea typeface="+mj-ea"/>
              </a:rPr>
            </a:br>
            <a:r>
              <a:rPr lang="ja-JP" altLang="en-US" sz="2000" dirty="0">
                <a:solidFill>
                  <a:srgbClr val="000000"/>
                </a:solidFill>
                <a:latin typeface="+mj-ea"/>
                <a:ea typeface="+mj-ea"/>
              </a:rPr>
              <a:t>		特に蛋白尿の存在が重要．</a:t>
            </a:r>
          </a:p>
          <a:p>
            <a:pPr>
              <a:spcAft>
                <a:spcPct val="25000"/>
              </a:spcAft>
            </a:pPr>
            <a:r>
              <a:rPr lang="ja-JP" altLang="en-US" sz="2000" dirty="0">
                <a:solidFill>
                  <a:srgbClr val="000000"/>
                </a:solidFill>
                <a:latin typeface="+mj-ea"/>
                <a:ea typeface="+mj-ea"/>
              </a:rPr>
              <a:t>	②糸球体濾過量</a:t>
            </a:r>
            <a:r>
              <a:rPr lang="en-US" altLang="ja-JP" sz="2000" dirty="0">
                <a:solidFill>
                  <a:srgbClr val="000000"/>
                </a:solidFill>
                <a:latin typeface="+mj-ea"/>
                <a:ea typeface="+mj-ea"/>
              </a:rPr>
              <a:t>(glomerular filtration rate</a:t>
            </a:r>
            <a:r>
              <a:rPr lang="ja-JP" altLang="en-US" sz="2000" dirty="0">
                <a:solidFill>
                  <a:srgbClr val="000000"/>
                </a:solidFill>
                <a:latin typeface="+mj-ea"/>
                <a:ea typeface="+mj-ea"/>
              </a:rPr>
              <a:t>：</a:t>
            </a:r>
            <a:r>
              <a:rPr lang="en-US" altLang="ja-JP" sz="2000" dirty="0">
                <a:solidFill>
                  <a:srgbClr val="000000"/>
                </a:solidFill>
                <a:latin typeface="+mj-ea"/>
                <a:ea typeface="+mj-ea"/>
              </a:rPr>
              <a:t>GFR)</a:t>
            </a:r>
            <a:r>
              <a:rPr lang="ja-JP" altLang="en-US" sz="2000" dirty="0">
                <a:solidFill>
                  <a:srgbClr val="000000"/>
                </a:solidFill>
                <a:latin typeface="+mj-ea"/>
                <a:ea typeface="+mj-ea"/>
              </a:rPr>
              <a:t>＜</a:t>
            </a:r>
            <a:r>
              <a:rPr lang="en-US" altLang="ja-JP" sz="2000" dirty="0">
                <a:solidFill>
                  <a:srgbClr val="000000"/>
                </a:solidFill>
                <a:latin typeface="+mj-ea"/>
                <a:ea typeface="+mj-ea"/>
              </a:rPr>
              <a:t>60mL/</a:t>
            </a:r>
            <a:r>
              <a:rPr lang="ja-JP" altLang="en-US" sz="2000" dirty="0">
                <a:solidFill>
                  <a:srgbClr val="000000"/>
                </a:solidFill>
                <a:latin typeface="+mj-ea"/>
                <a:ea typeface="+mj-ea"/>
              </a:rPr>
              <a:t>分</a:t>
            </a:r>
            <a:r>
              <a:rPr lang="en-US" altLang="ja-JP" sz="2000" dirty="0">
                <a:solidFill>
                  <a:srgbClr val="000000"/>
                </a:solidFill>
                <a:latin typeface="+mj-ea"/>
                <a:ea typeface="+mj-ea"/>
              </a:rPr>
              <a:t>/1.73m</a:t>
            </a:r>
            <a:r>
              <a:rPr lang="en-US" altLang="ja-JP" sz="2000" baseline="30000" dirty="0">
                <a:solidFill>
                  <a:srgbClr val="000000"/>
                </a:solidFill>
                <a:latin typeface="+mj-ea"/>
                <a:ea typeface="+mj-ea"/>
              </a:rPr>
              <a:t>2</a:t>
            </a:r>
          </a:p>
          <a:p>
            <a:pPr>
              <a:spcAft>
                <a:spcPct val="25000"/>
              </a:spcAft>
            </a:pPr>
            <a:r>
              <a:rPr lang="en-US" altLang="ja-JP" sz="2000" dirty="0">
                <a:solidFill>
                  <a:srgbClr val="000000"/>
                </a:solidFill>
                <a:latin typeface="+mj-ea"/>
                <a:ea typeface="+mj-ea"/>
              </a:rPr>
              <a:t>	①</a:t>
            </a:r>
            <a:r>
              <a:rPr lang="ja-JP" altLang="en-US" sz="2000" dirty="0" err="1">
                <a:solidFill>
                  <a:srgbClr val="000000"/>
                </a:solidFill>
                <a:latin typeface="+mj-ea"/>
                <a:ea typeface="+mj-ea"/>
              </a:rPr>
              <a:t>，</a:t>
            </a:r>
            <a:r>
              <a:rPr lang="ja-JP" altLang="en-US" sz="2000" dirty="0">
                <a:solidFill>
                  <a:srgbClr val="000000"/>
                </a:solidFill>
                <a:latin typeface="+mj-ea"/>
                <a:ea typeface="+mj-ea"/>
              </a:rPr>
              <a:t>②のいずれか，または両方が</a:t>
            </a:r>
            <a:r>
              <a:rPr lang="en-US" altLang="ja-JP" sz="2000" dirty="0">
                <a:solidFill>
                  <a:srgbClr val="000000"/>
                </a:solidFill>
                <a:latin typeface="+mj-ea"/>
                <a:ea typeface="+mj-ea"/>
              </a:rPr>
              <a:t>3</a:t>
            </a:r>
            <a:r>
              <a:rPr lang="ja-JP" altLang="en-US" sz="2000" dirty="0">
                <a:solidFill>
                  <a:srgbClr val="000000"/>
                </a:solidFill>
                <a:latin typeface="+mj-ea"/>
                <a:ea typeface="+mj-ea"/>
              </a:rPr>
              <a:t>ヵ月以上持続する．</a:t>
            </a:r>
          </a:p>
          <a:p>
            <a:pPr>
              <a:spcAft>
                <a:spcPct val="25000"/>
              </a:spcAft>
            </a:pPr>
            <a:r>
              <a:rPr lang="en-US" altLang="ja-JP" sz="2000" dirty="0">
                <a:solidFill>
                  <a:srgbClr val="000000"/>
                </a:solidFill>
                <a:latin typeface="+mj-ea"/>
                <a:ea typeface="+mj-ea"/>
              </a:rPr>
              <a:t>CKD</a:t>
            </a:r>
            <a:r>
              <a:rPr lang="ja-JP" altLang="en-US" sz="2000" dirty="0">
                <a:solidFill>
                  <a:srgbClr val="000000"/>
                </a:solidFill>
                <a:latin typeface="+mj-ea"/>
                <a:ea typeface="+mj-ea"/>
              </a:rPr>
              <a:t>の重症度は原因</a:t>
            </a:r>
            <a:r>
              <a:rPr lang="en-US" altLang="ja-JP" sz="2000" dirty="0">
                <a:solidFill>
                  <a:srgbClr val="000000"/>
                </a:solidFill>
                <a:latin typeface="+mj-ea"/>
                <a:ea typeface="+mj-ea"/>
              </a:rPr>
              <a:t>(Cause</a:t>
            </a:r>
            <a:r>
              <a:rPr lang="ja-JP" altLang="en-US" sz="2000" dirty="0">
                <a:solidFill>
                  <a:srgbClr val="000000"/>
                </a:solidFill>
                <a:latin typeface="+mj-ea"/>
                <a:ea typeface="+mj-ea"/>
              </a:rPr>
              <a:t>：</a:t>
            </a:r>
            <a:r>
              <a:rPr lang="en-US" altLang="ja-JP" sz="2000" dirty="0">
                <a:solidFill>
                  <a:srgbClr val="000000"/>
                </a:solidFill>
                <a:latin typeface="+mj-ea"/>
                <a:ea typeface="+mj-ea"/>
              </a:rPr>
              <a:t>C)</a:t>
            </a:r>
            <a:r>
              <a:rPr lang="ja-JP" altLang="en-US" sz="2000" dirty="0" err="1">
                <a:solidFill>
                  <a:srgbClr val="000000"/>
                </a:solidFill>
                <a:latin typeface="+mj-ea"/>
                <a:ea typeface="+mj-ea"/>
              </a:rPr>
              <a:t>，</a:t>
            </a:r>
            <a:r>
              <a:rPr lang="ja-JP" altLang="en-US" sz="2000" dirty="0">
                <a:solidFill>
                  <a:srgbClr val="000000"/>
                </a:solidFill>
                <a:latin typeface="+mj-ea"/>
                <a:ea typeface="+mj-ea"/>
              </a:rPr>
              <a:t>腎機能</a:t>
            </a:r>
            <a:r>
              <a:rPr lang="en-US" altLang="ja-JP" sz="2000" dirty="0">
                <a:solidFill>
                  <a:srgbClr val="000000"/>
                </a:solidFill>
                <a:latin typeface="+mj-ea"/>
                <a:ea typeface="+mj-ea"/>
              </a:rPr>
              <a:t>(GFR</a:t>
            </a:r>
            <a:r>
              <a:rPr lang="ja-JP" altLang="en-US" sz="2000" dirty="0">
                <a:solidFill>
                  <a:srgbClr val="000000"/>
                </a:solidFill>
                <a:latin typeface="+mj-ea"/>
                <a:ea typeface="+mj-ea"/>
              </a:rPr>
              <a:t>：</a:t>
            </a:r>
            <a:r>
              <a:rPr lang="en-US" altLang="ja-JP" sz="2000" dirty="0">
                <a:solidFill>
                  <a:srgbClr val="000000"/>
                </a:solidFill>
                <a:latin typeface="+mj-ea"/>
                <a:ea typeface="+mj-ea"/>
              </a:rPr>
              <a:t>G)</a:t>
            </a:r>
            <a:r>
              <a:rPr lang="ja-JP" altLang="en-US" sz="2000" dirty="0" err="1">
                <a:solidFill>
                  <a:srgbClr val="000000"/>
                </a:solidFill>
                <a:latin typeface="+mj-ea"/>
                <a:ea typeface="+mj-ea"/>
              </a:rPr>
              <a:t>，</a:t>
            </a:r>
            <a:r>
              <a:rPr lang="ja-JP" altLang="en-US" sz="2000" dirty="0">
                <a:solidFill>
                  <a:srgbClr val="000000"/>
                </a:solidFill>
                <a:latin typeface="+mj-ea"/>
                <a:ea typeface="+mj-ea"/>
              </a:rPr>
              <a:t>蛋白尿</a:t>
            </a:r>
            <a:r>
              <a:rPr lang="en-US" altLang="ja-JP" sz="2000" dirty="0">
                <a:solidFill>
                  <a:srgbClr val="000000"/>
                </a:solidFill>
                <a:latin typeface="+mj-ea"/>
                <a:ea typeface="+mj-ea"/>
              </a:rPr>
              <a:t>(</a:t>
            </a:r>
            <a:r>
              <a:rPr lang="ja-JP" altLang="en-US" sz="2000" dirty="0">
                <a:solidFill>
                  <a:srgbClr val="000000"/>
                </a:solidFill>
                <a:latin typeface="+mj-ea"/>
                <a:ea typeface="+mj-ea"/>
              </a:rPr>
              <a:t>アルブミン尿：</a:t>
            </a:r>
            <a:r>
              <a:rPr lang="en-US" altLang="ja-JP" sz="2000" dirty="0">
                <a:solidFill>
                  <a:srgbClr val="000000"/>
                </a:solidFill>
                <a:latin typeface="+mj-ea"/>
                <a:ea typeface="+mj-ea"/>
              </a:rPr>
              <a:t>A)</a:t>
            </a:r>
            <a:r>
              <a:rPr lang="ja-JP" altLang="en-US" sz="2000" dirty="0">
                <a:solidFill>
                  <a:srgbClr val="000000"/>
                </a:solidFill>
                <a:latin typeface="+mj-ea"/>
                <a:ea typeface="+mj-ea"/>
              </a:rPr>
              <a:t>による</a:t>
            </a:r>
            <a:r>
              <a:rPr lang="en-US" altLang="ja-JP" sz="2000" dirty="0">
                <a:solidFill>
                  <a:srgbClr val="000000"/>
                </a:solidFill>
                <a:latin typeface="+mj-ea"/>
                <a:ea typeface="+mj-ea"/>
              </a:rPr>
              <a:t>CGA</a:t>
            </a:r>
            <a:r>
              <a:rPr lang="ja-JP" altLang="en-US" sz="2000" dirty="0">
                <a:solidFill>
                  <a:srgbClr val="000000"/>
                </a:solidFill>
                <a:latin typeface="+mj-ea"/>
                <a:ea typeface="+mj-ea"/>
              </a:rPr>
              <a:t>分類で評価する．</a:t>
            </a:r>
          </a:p>
          <a:p>
            <a:pPr>
              <a:spcAft>
                <a:spcPct val="25000"/>
              </a:spcAft>
            </a:pPr>
            <a:r>
              <a:rPr lang="en-US" altLang="ja-JP" sz="2000" dirty="0">
                <a:solidFill>
                  <a:srgbClr val="000000"/>
                </a:solidFill>
                <a:latin typeface="+mj-ea"/>
                <a:ea typeface="+mj-ea"/>
              </a:rPr>
              <a:t>CKD</a:t>
            </a:r>
            <a:r>
              <a:rPr lang="ja-JP" altLang="en-US" sz="2000" dirty="0">
                <a:solidFill>
                  <a:srgbClr val="000000"/>
                </a:solidFill>
                <a:latin typeface="+mj-ea"/>
                <a:ea typeface="+mj-ea"/>
              </a:rPr>
              <a:t>は原因</a:t>
            </a:r>
            <a:r>
              <a:rPr lang="en-US" altLang="ja-JP" sz="2000" dirty="0">
                <a:solidFill>
                  <a:srgbClr val="000000"/>
                </a:solidFill>
                <a:latin typeface="+mj-ea"/>
                <a:ea typeface="+mj-ea"/>
              </a:rPr>
              <a:t>(C)</a:t>
            </a:r>
            <a:r>
              <a:rPr lang="ja-JP" altLang="en-US" sz="2000" dirty="0">
                <a:solidFill>
                  <a:srgbClr val="000000"/>
                </a:solidFill>
                <a:latin typeface="+mj-ea"/>
                <a:ea typeface="+mj-ea"/>
              </a:rPr>
              <a:t>と，その腎機能障害の区分</a:t>
            </a:r>
            <a:r>
              <a:rPr lang="en-US" altLang="ja-JP" sz="2000" dirty="0">
                <a:solidFill>
                  <a:srgbClr val="000000"/>
                </a:solidFill>
                <a:latin typeface="+mj-ea"/>
                <a:ea typeface="+mj-ea"/>
              </a:rPr>
              <a:t>(G1</a:t>
            </a:r>
            <a:r>
              <a:rPr lang="ja-JP" altLang="en-US" sz="2000" dirty="0">
                <a:solidFill>
                  <a:srgbClr val="000000"/>
                </a:solidFill>
                <a:latin typeface="+mj-ea"/>
                <a:ea typeface="+mj-ea"/>
              </a:rPr>
              <a:t>～</a:t>
            </a:r>
            <a:r>
              <a:rPr lang="en-US" altLang="ja-JP" sz="2000" dirty="0">
                <a:solidFill>
                  <a:srgbClr val="000000"/>
                </a:solidFill>
                <a:latin typeface="+mj-ea"/>
                <a:ea typeface="+mj-ea"/>
              </a:rPr>
              <a:t>G5)</a:t>
            </a:r>
            <a:r>
              <a:rPr lang="ja-JP" altLang="en-US" sz="2000" dirty="0">
                <a:solidFill>
                  <a:srgbClr val="000000"/>
                </a:solidFill>
                <a:latin typeface="+mj-ea"/>
                <a:ea typeface="+mj-ea"/>
              </a:rPr>
              <a:t>と蛋白尿区分</a:t>
            </a:r>
            <a:r>
              <a:rPr lang="en-US" altLang="ja-JP" sz="2000" dirty="0">
                <a:solidFill>
                  <a:srgbClr val="000000"/>
                </a:solidFill>
                <a:latin typeface="+mj-ea"/>
                <a:ea typeface="+mj-ea"/>
              </a:rPr>
              <a:t>(A1</a:t>
            </a:r>
            <a:r>
              <a:rPr lang="ja-JP" altLang="en-US" sz="2000" dirty="0">
                <a:solidFill>
                  <a:srgbClr val="000000"/>
                </a:solidFill>
                <a:latin typeface="+mj-ea"/>
                <a:ea typeface="+mj-ea"/>
              </a:rPr>
              <a:t>～</a:t>
            </a:r>
            <a:r>
              <a:rPr lang="en-US" altLang="ja-JP" sz="2000" dirty="0">
                <a:solidFill>
                  <a:srgbClr val="000000"/>
                </a:solidFill>
                <a:latin typeface="+mj-ea"/>
                <a:ea typeface="+mj-ea"/>
              </a:rPr>
              <a:t>A3)</a:t>
            </a:r>
            <a:r>
              <a:rPr lang="ja-JP" altLang="en-US" sz="2000" dirty="0">
                <a:solidFill>
                  <a:srgbClr val="000000"/>
                </a:solidFill>
                <a:latin typeface="+mj-ea"/>
                <a:ea typeface="+mj-ea"/>
              </a:rPr>
              <a:t>を組み合わせたステージの重症度に応じ，適切な治療を行うべきである．</a:t>
            </a:r>
          </a:p>
        </p:txBody>
      </p:sp>
      <p:sp>
        <p:nvSpPr>
          <p:cNvPr id="12293" name="Oval 34"/>
          <p:cNvSpPr>
            <a:spLocks noChangeArrowheads="1"/>
          </p:cNvSpPr>
          <p:nvPr/>
        </p:nvSpPr>
        <p:spPr bwMode="auto">
          <a:xfrm>
            <a:off x="482600" y="1700213"/>
            <a:ext cx="228600" cy="228600"/>
          </a:xfrm>
          <a:prstGeom prst="ellipse">
            <a:avLst/>
          </a:prstGeom>
          <a:gradFill rotWithShape="1">
            <a:gsLst>
              <a:gs pos="0">
                <a:srgbClr val="E5FAE5"/>
              </a:gs>
              <a:gs pos="100000">
                <a:srgbClr val="00CC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spAutoFit/>
          </a:bodyPr>
          <a:lstStyle/>
          <a:p>
            <a:endParaRPr lang="ja-JP" altLang="en-US">
              <a:solidFill>
                <a:srgbClr val="000000"/>
              </a:solidFill>
            </a:endParaRPr>
          </a:p>
        </p:txBody>
      </p:sp>
      <p:sp>
        <p:nvSpPr>
          <p:cNvPr id="12294" name="Oval 35"/>
          <p:cNvSpPr>
            <a:spLocks noChangeArrowheads="1"/>
          </p:cNvSpPr>
          <p:nvPr/>
        </p:nvSpPr>
        <p:spPr bwMode="auto">
          <a:xfrm>
            <a:off x="482600" y="3519488"/>
            <a:ext cx="228600" cy="228600"/>
          </a:xfrm>
          <a:prstGeom prst="ellipse">
            <a:avLst/>
          </a:prstGeom>
          <a:gradFill rotWithShape="1">
            <a:gsLst>
              <a:gs pos="0">
                <a:srgbClr val="E5FAE5"/>
              </a:gs>
              <a:gs pos="100000">
                <a:srgbClr val="00CC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spAutoFit/>
          </a:bodyPr>
          <a:lstStyle/>
          <a:p>
            <a:endParaRPr lang="ja-JP" altLang="en-US">
              <a:solidFill>
                <a:srgbClr val="000000"/>
              </a:solidFill>
            </a:endParaRPr>
          </a:p>
        </p:txBody>
      </p:sp>
      <p:sp>
        <p:nvSpPr>
          <p:cNvPr id="12295" name="Oval 36"/>
          <p:cNvSpPr>
            <a:spLocks noChangeArrowheads="1"/>
          </p:cNvSpPr>
          <p:nvPr/>
        </p:nvSpPr>
        <p:spPr bwMode="auto">
          <a:xfrm>
            <a:off x="482600" y="4205288"/>
            <a:ext cx="228600" cy="228600"/>
          </a:xfrm>
          <a:prstGeom prst="ellipse">
            <a:avLst/>
          </a:prstGeom>
          <a:gradFill rotWithShape="1">
            <a:gsLst>
              <a:gs pos="0">
                <a:srgbClr val="E5FAE5"/>
              </a:gs>
              <a:gs pos="100000">
                <a:srgbClr val="00CC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spAutoFit/>
          </a:bodyPr>
          <a:lstStyle/>
          <a:p>
            <a:endParaRPr lang="ja-JP" altLang="en-US">
              <a:solidFill>
                <a:srgbClr val="000000"/>
              </a:solidFill>
            </a:endParaRPr>
          </a:p>
        </p:txBody>
      </p:sp>
      <p:sp>
        <p:nvSpPr>
          <p:cNvPr id="12296" name="Text Box 38"/>
          <p:cNvSpPr txBox="1">
            <a:spLocks noChangeArrowheads="1"/>
          </p:cNvSpPr>
          <p:nvPr/>
        </p:nvSpPr>
        <p:spPr bwMode="auto">
          <a:xfrm>
            <a:off x="7138699" y="6545263"/>
            <a:ext cx="183543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dirty="0">
                <a:solidFill>
                  <a:srgbClr val="000000"/>
                </a:solidFill>
                <a:latin typeface="+mj-ea"/>
                <a:ea typeface="+mj-ea"/>
              </a:rPr>
              <a:t>CKD</a:t>
            </a:r>
            <a:r>
              <a:rPr lang="ja-JP" altLang="en-US" dirty="0">
                <a:solidFill>
                  <a:srgbClr val="000000"/>
                </a:solidFill>
                <a:latin typeface="+mj-ea"/>
                <a:ea typeface="+mj-ea"/>
              </a:rPr>
              <a:t>診療ガイド</a:t>
            </a:r>
            <a:r>
              <a:rPr lang="en-US" altLang="ja-JP" dirty="0">
                <a:solidFill>
                  <a:srgbClr val="000000"/>
                </a:solidFill>
                <a:latin typeface="+mj-ea"/>
                <a:ea typeface="+mj-ea"/>
              </a:rPr>
              <a:t>2012</a:t>
            </a:r>
            <a:r>
              <a:rPr lang="ja-JP" altLang="en-US" dirty="0">
                <a:solidFill>
                  <a:srgbClr val="000000"/>
                </a:solidFill>
                <a:latin typeface="+mj-ea"/>
                <a:ea typeface="+mj-ea"/>
              </a:rPr>
              <a:t>　</a:t>
            </a:r>
            <a:r>
              <a:rPr lang="en-US" altLang="ja-JP" dirty="0">
                <a:solidFill>
                  <a:srgbClr val="000000"/>
                </a:solidFill>
                <a:latin typeface="+mj-ea"/>
                <a:ea typeface="+mj-ea"/>
              </a:rPr>
              <a:t>p.1</a:t>
            </a:r>
          </a:p>
        </p:txBody>
      </p:sp>
      <p:sp>
        <p:nvSpPr>
          <p:cNvPr id="14" name="テキスト ボックス 13">
            <a:extLst>
              <a:ext uri="{FF2B5EF4-FFF2-40B4-BE49-F238E27FC236}">
                <a16:creationId xmlns:a16="http://schemas.microsoft.com/office/drawing/2014/main" id="{A8FE7990-CBA2-4CCB-B94A-15747A9B9CDE}"/>
              </a:ext>
            </a:extLst>
          </p:cNvPr>
          <p:cNvSpPr txBox="1"/>
          <p:nvPr/>
        </p:nvSpPr>
        <p:spPr>
          <a:xfrm>
            <a:off x="313318" y="63539"/>
            <a:ext cx="8830682" cy="369332"/>
          </a:xfrm>
          <a:prstGeom prst="rect">
            <a:avLst/>
          </a:prstGeom>
          <a:noFill/>
        </p:spPr>
        <p:txBody>
          <a:bodyPr wrap="square" rtlCol="0">
            <a:spAutoFit/>
          </a:bodyPr>
          <a:lstStyle/>
          <a:p>
            <a:pPr lvl="0">
              <a:defRPr/>
            </a:pPr>
            <a:r>
              <a:rPr lang="en-US" altLang="ja-JP" b="1" dirty="0">
                <a:solidFill>
                  <a:srgbClr val="FFFFFF"/>
                </a:solidFill>
                <a:latin typeface="+mj-ea"/>
                <a:ea typeface="+mj-ea"/>
              </a:rPr>
              <a:t>CKD</a:t>
            </a:r>
            <a:r>
              <a:rPr lang="ja-JP" altLang="en-US" b="1" dirty="0">
                <a:solidFill>
                  <a:srgbClr val="FFFFFF"/>
                </a:solidFill>
                <a:latin typeface="+mj-ea"/>
                <a:ea typeface="+mj-ea"/>
              </a:rPr>
              <a:t>の定義，診断，重症度分類</a:t>
            </a:r>
          </a:p>
        </p:txBody>
      </p:sp>
    </p:spTree>
    <p:extLst>
      <p:ext uri="{BB962C8B-B14F-4D97-AF65-F5344CB8AC3E}">
        <p14:creationId xmlns:p14="http://schemas.microsoft.com/office/powerpoint/2010/main" val="22146547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ja-JP" altLang="en-US">
              <a:solidFill>
                <a:srgbClr val="000000"/>
              </a:solidFill>
            </a:endParaRPr>
          </a:p>
        </p:txBody>
      </p:sp>
      <p:sp>
        <p:nvSpPr>
          <p:cNvPr id="14" name="テキスト ボックス 13">
            <a:extLst>
              <a:ext uri="{FF2B5EF4-FFF2-40B4-BE49-F238E27FC236}">
                <a16:creationId xmlns:a16="http://schemas.microsoft.com/office/drawing/2014/main" id="{A8FE7990-CBA2-4CCB-B94A-15747A9B9CDE}"/>
              </a:ext>
            </a:extLst>
          </p:cNvPr>
          <p:cNvSpPr txBox="1"/>
          <p:nvPr/>
        </p:nvSpPr>
        <p:spPr>
          <a:xfrm>
            <a:off x="313318" y="63539"/>
            <a:ext cx="8830682" cy="369332"/>
          </a:xfrm>
          <a:prstGeom prst="rect">
            <a:avLst/>
          </a:prstGeom>
          <a:noFill/>
        </p:spPr>
        <p:txBody>
          <a:bodyPr wrap="square" rtlCol="0">
            <a:spAutoFit/>
          </a:bodyPr>
          <a:lstStyle/>
          <a:p>
            <a:pPr lvl="0">
              <a:defRPr/>
            </a:pPr>
            <a:r>
              <a:rPr lang="en-US" altLang="ja-JP" b="1" dirty="0">
                <a:solidFill>
                  <a:srgbClr val="FFFFFF"/>
                </a:solidFill>
                <a:latin typeface="+mj-ea"/>
                <a:ea typeface="+mj-ea"/>
              </a:rPr>
              <a:t>CKD</a:t>
            </a:r>
            <a:r>
              <a:rPr lang="ja-JP" altLang="en-US" b="1" dirty="0">
                <a:solidFill>
                  <a:srgbClr val="FFFFFF"/>
                </a:solidFill>
                <a:latin typeface="+mj-ea"/>
                <a:ea typeface="+mj-ea"/>
              </a:rPr>
              <a:t>の定義</a:t>
            </a:r>
          </a:p>
        </p:txBody>
      </p:sp>
      <p:graphicFrame>
        <p:nvGraphicFramePr>
          <p:cNvPr id="10" name="Group 32">
            <a:extLst>
              <a:ext uri="{FF2B5EF4-FFF2-40B4-BE49-F238E27FC236}">
                <a16:creationId xmlns:a16="http://schemas.microsoft.com/office/drawing/2014/main" id="{93B3B267-18B9-498C-A150-3064B2283EE2}"/>
              </a:ext>
            </a:extLst>
          </p:cNvPr>
          <p:cNvGraphicFramePr>
            <a:graphicFrameLocks noGrp="1"/>
          </p:cNvGraphicFramePr>
          <p:nvPr>
            <p:extLst>
              <p:ext uri="{D42A27DB-BD31-4B8C-83A1-F6EECF244321}">
                <p14:modId xmlns:p14="http://schemas.microsoft.com/office/powerpoint/2010/main" val="522943703"/>
              </p:ext>
            </p:extLst>
          </p:nvPr>
        </p:nvGraphicFramePr>
        <p:xfrm>
          <a:off x="904875" y="1413750"/>
          <a:ext cx="7334250" cy="3352801"/>
        </p:xfrm>
        <a:graphic>
          <a:graphicData uri="http://schemas.openxmlformats.org/drawingml/2006/table">
            <a:tbl>
              <a:tblPr/>
              <a:tblGrid>
                <a:gridCol w="7334250">
                  <a:extLst>
                    <a:ext uri="{9D8B030D-6E8A-4147-A177-3AD203B41FA5}">
                      <a16:colId xmlns:a16="http://schemas.microsoft.com/office/drawing/2014/main" val="20000"/>
                    </a:ext>
                  </a:extLst>
                </a:gridCol>
              </a:tblGrid>
              <a:tr h="1277938">
                <a:tc>
                  <a:txBody>
                    <a:bodyPr/>
                    <a:lstStyle/>
                    <a:p>
                      <a:pPr marL="304800" marR="0" lvl="0" indent="-304800" algn="l"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a:ln>
                            <a:noFill/>
                          </a:ln>
                          <a:solidFill>
                            <a:schemeClr val="tx1"/>
                          </a:solidFill>
                          <a:effectLst/>
                          <a:latin typeface="+mj-ea"/>
                          <a:ea typeface="+mj-ea"/>
                        </a:rPr>
                        <a:t>① </a:t>
                      </a:r>
                      <a:r>
                        <a:rPr kumimoji="1" lang="ja-JP" altLang="en-US" sz="2000" b="0" i="0" u="none" strike="noStrike" cap="none" normalizeH="0" baseline="0" dirty="0">
                          <a:ln>
                            <a:noFill/>
                          </a:ln>
                          <a:solidFill>
                            <a:schemeClr val="tx1"/>
                          </a:solidFill>
                          <a:effectLst/>
                          <a:latin typeface="+mj-ea"/>
                          <a:ea typeface="+mj-ea"/>
                        </a:rPr>
                        <a:t>尿異常，画像診断，血液，病理で腎障害の存在が明らか．</a:t>
                      </a:r>
                      <a:br>
                        <a:rPr kumimoji="1" lang="ja-JP" altLang="en-US" sz="2000" b="0" i="0" u="none" strike="noStrike" cap="none" normalizeH="0" baseline="0" dirty="0">
                          <a:ln>
                            <a:noFill/>
                          </a:ln>
                          <a:solidFill>
                            <a:schemeClr val="tx1"/>
                          </a:solidFill>
                          <a:effectLst/>
                          <a:latin typeface="+mj-ea"/>
                          <a:ea typeface="+mj-ea"/>
                        </a:rPr>
                      </a:br>
                      <a:r>
                        <a:rPr kumimoji="1" lang="ja-JP" altLang="en-US" sz="2000" b="0" i="0" u="none" strike="noStrike" cap="none" normalizeH="0" baseline="0" dirty="0">
                          <a:ln>
                            <a:noFill/>
                          </a:ln>
                          <a:solidFill>
                            <a:schemeClr val="tx1"/>
                          </a:solidFill>
                          <a:effectLst/>
                          <a:latin typeface="+mj-ea"/>
                          <a:ea typeface="+mj-ea"/>
                        </a:rPr>
                        <a:t>特に</a:t>
                      </a:r>
                      <a:r>
                        <a:rPr kumimoji="1" lang="en-US" altLang="ja-JP" sz="2000" b="0" i="0" u="none" strike="noStrike" cap="none" normalizeH="0" baseline="0" dirty="0">
                          <a:ln>
                            <a:noFill/>
                          </a:ln>
                          <a:solidFill>
                            <a:schemeClr val="tx1"/>
                          </a:solidFill>
                          <a:effectLst/>
                          <a:latin typeface="+mj-ea"/>
                          <a:ea typeface="+mj-ea"/>
                        </a:rPr>
                        <a:t>0.15g/</a:t>
                      </a:r>
                      <a:r>
                        <a:rPr kumimoji="1" lang="en-US" altLang="ja-JP" sz="2000" b="0" i="0" u="none" strike="noStrike" cap="none" normalizeH="0" baseline="0" dirty="0" err="1">
                          <a:ln>
                            <a:noFill/>
                          </a:ln>
                          <a:solidFill>
                            <a:schemeClr val="tx1"/>
                          </a:solidFill>
                          <a:effectLst/>
                          <a:latin typeface="+mj-ea"/>
                          <a:ea typeface="+mj-ea"/>
                        </a:rPr>
                        <a:t>gCr</a:t>
                      </a:r>
                      <a:r>
                        <a:rPr kumimoji="1" lang="ja-JP" altLang="en-US" sz="2000" b="0" i="0" u="none" strike="noStrike" cap="none" normalizeH="0" baseline="0" dirty="0">
                          <a:ln>
                            <a:noFill/>
                          </a:ln>
                          <a:solidFill>
                            <a:schemeClr val="tx1"/>
                          </a:solidFill>
                          <a:effectLst/>
                          <a:latin typeface="+mj-ea"/>
                          <a:ea typeface="+mj-ea"/>
                        </a:rPr>
                        <a:t>以上の蛋白尿（</a:t>
                      </a:r>
                      <a:r>
                        <a:rPr kumimoji="1" lang="en-US" altLang="ja-JP" sz="2000" b="0" i="0" u="none" strike="noStrike" cap="none" normalizeH="0" baseline="0" dirty="0">
                          <a:ln>
                            <a:noFill/>
                          </a:ln>
                          <a:solidFill>
                            <a:schemeClr val="tx1"/>
                          </a:solidFill>
                          <a:effectLst/>
                          <a:latin typeface="+mj-ea"/>
                          <a:ea typeface="+mj-ea"/>
                        </a:rPr>
                        <a:t>30mg/</a:t>
                      </a:r>
                      <a:r>
                        <a:rPr kumimoji="1" lang="en-US" altLang="ja-JP" sz="2000" b="0" i="0" u="none" strike="noStrike" cap="none" normalizeH="0" baseline="0" dirty="0" err="1">
                          <a:ln>
                            <a:noFill/>
                          </a:ln>
                          <a:solidFill>
                            <a:schemeClr val="tx1"/>
                          </a:solidFill>
                          <a:effectLst/>
                          <a:latin typeface="+mj-ea"/>
                          <a:ea typeface="+mj-ea"/>
                        </a:rPr>
                        <a:t>gCr</a:t>
                      </a:r>
                      <a:r>
                        <a:rPr kumimoji="1" lang="ja-JP" altLang="en-US" sz="2000" b="0" i="0" u="none" strike="noStrike" cap="none" normalizeH="0" baseline="0" dirty="0">
                          <a:ln>
                            <a:noFill/>
                          </a:ln>
                          <a:solidFill>
                            <a:schemeClr val="tx1"/>
                          </a:solidFill>
                          <a:effectLst/>
                          <a:latin typeface="+mj-ea"/>
                          <a:ea typeface="+mj-ea"/>
                        </a:rPr>
                        <a:t>以上のアルブミン尿）の存在が重要</a:t>
                      </a:r>
                    </a:p>
                  </a:txBody>
                  <a:tcPr marL="360000" marR="0" marT="0" marB="0" anchor="ctr" horzOverflow="overflow">
                    <a:lnL cap="flat">
                      <a:noFill/>
                    </a:lnL>
                    <a:lnR cap="flat">
                      <a:noFill/>
                    </a:lnR>
                    <a:lnT w="28575" cap="flat" cmpd="sng" algn="ctr">
                      <a:solidFill>
                        <a:srgbClr val="969696"/>
                      </a:solidFill>
                      <a:prstDash val="solid"/>
                      <a:round/>
                      <a:headEnd type="none" w="med" len="med"/>
                      <a:tailEnd type="none" w="med" len="med"/>
                    </a:lnT>
                    <a:lnB>
                      <a:noFill/>
                    </a:lnB>
                    <a:lnTlToBr>
                      <a:noFill/>
                    </a:lnTlToBr>
                    <a:lnBlToTr>
                      <a:noFill/>
                    </a:lnBlToTr>
                    <a:solidFill>
                      <a:srgbClr val="D7FFD7"/>
                    </a:solidFill>
                  </a:tcPr>
                </a:tc>
                <a:extLst>
                  <a:ext uri="{0D108BD9-81ED-4DB2-BD59-A6C34878D82A}">
                    <a16:rowId xmlns:a16="http://schemas.microsoft.com/office/drawing/2014/main" val="10000"/>
                  </a:ext>
                </a:extLst>
              </a:tr>
              <a:tr h="10382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a:ln>
                            <a:noFill/>
                          </a:ln>
                          <a:solidFill>
                            <a:schemeClr val="tx1"/>
                          </a:solidFill>
                          <a:effectLst/>
                          <a:latin typeface="+mj-ea"/>
                          <a:ea typeface="+mj-ea"/>
                        </a:rPr>
                        <a:t>② GFR</a:t>
                      </a:r>
                      <a:r>
                        <a:rPr kumimoji="1" lang="ja-JP" altLang="en-US" sz="2000" b="0" i="0" u="none" strike="noStrike" cap="none" normalizeH="0" baseline="0" dirty="0">
                          <a:ln>
                            <a:noFill/>
                          </a:ln>
                          <a:solidFill>
                            <a:schemeClr val="tx1"/>
                          </a:solidFill>
                          <a:effectLst/>
                          <a:latin typeface="+mj-ea"/>
                          <a:ea typeface="+mj-ea"/>
                        </a:rPr>
                        <a:t>＜</a:t>
                      </a:r>
                      <a:r>
                        <a:rPr kumimoji="1" lang="en-US" altLang="ja-JP" sz="2000" b="0" i="0" u="none" strike="noStrike" cap="none" normalizeH="0" baseline="0" dirty="0">
                          <a:ln>
                            <a:noFill/>
                          </a:ln>
                          <a:solidFill>
                            <a:schemeClr val="tx1"/>
                          </a:solidFill>
                          <a:effectLst/>
                          <a:latin typeface="+mj-ea"/>
                          <a:ea typeface="+mj-ea"/>
                        </a:rPr>
                        <a:t>60mL/</a:t>
                      </a:r>
                      <a:r>
                        <a:rPr kumimoji="1" lang="ja-JP" altLang="en-US" sz="2000" b="0" i="0" u="none" strike="noStrike" cap="none" normalizeH="0" baseline="0" dirty="0">
                          <a:ln>
                            <a:noFill/>
                          </a:ln>
                          <a:solidFill>
                            <a:schemeClr val="tx1"/>
                          </a:solidFill>
                          <a:effectLst/>
                          <a:latin typeface="+mj-ea"/>
                          <a:ea typeface="+mj-ea"/>
                        </a:rPr>
                        <a:t>分</a:t>
                      </a:r>
                      <a:r>
                        <a:rPr kumimoji="1" lang="en-US" altLang="ja-JP" sz="2000" b="0" i="0" u="none" strike="noStrike" cap="none" normalizeH="0" baseline="0" dirty="0">
                          <a:ln>
                            <a:noFill/>
                          </a:ln>
                          <a:solidFill>
                            <a:schemeClr val="tx1"/>
                          </a:solidFill>
                          <a:effectLst/>
                          <a:latin typeface="+mj-ea"/>
                          <a:ea typeface="+mj-ea"/>
                        </a:rPr>
                        <a:t>/1.73m</a:t>
                      </a:r>
                      <a:r>
                        <a:rPr kumimoji="1" lang="en-US" altLang="ja-JP" sz="2000" b="0" i="0" u="none" strike="noStrike" cap="none" normalizeH="0" baseline="30000" dirty="0">
                          <a:ln>
                            <a:noFill/>
                          </a:ln>
                          <a:solidFill>
                            <a:schemeClr val="tx1"/>
                          </a:solidFill>
                          <a:effectLst/>
                          <a:latin typeface="+mj-ea"/>
                          <a:ea typeface="+mj-ea"/>
                        </a:rPr>
                        <a:t>2</a:t>
                      </a:r>
                    </a:p>
                  </a:txBody>
                  <a:tcPr marL="360000" marR="0" marT="0" marB="0" anchor="ctr"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10366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a:ln>
                            <a:noFill/>
                          </a:ln>
                          <a:solidFill>
                            <a:schemeClr val="tx1"/>
                          </a:solidFill>
                          <a:effectLst/>
                          <a:latin typeface="+mj-ea"/>
                          <a:ea typeface="+mj-ea"/>
                        </a:rPr>
                        <a:t>①</a:t>
                      </a:r>
                      <a:r>
                        <a:rPr kumimoji="1" lang="ja-JP" altLang="en-US" sz="2000" b="0" i="0" u="none" strike="noStrike" cap="none" normalizeH="0" baseline="0" dirty="0" err="1">
                          <a:ln>
                            <a:noFill/>
                          </a:ln>
                          <a:solidFill>
                            <a:schemeClr val="tx1"/>
                          </a:solidFill>
                          <a:effectLst/>
                          <a:latin typeface="+mj-ea"/>
                          <a:ea typeface="+mj-ea"/>
                        </a:rPr>
                        <a:t>，</a:t>
                      </a:r>
                      <a:r>
                        <a:rPr kumimoji="1" lang="ja-JP" altLang="en-US" sz="2000" b="0" i="0" u="none" strike="noStrike" cap="none" normalizeH="0" baseline="0" dirty="0">
                          <a:ln>
                            <a:noFill/>
                          </a:ln>
                          <a:solidFill>
                            <a:schemeClr val="tx1"/>
                          </a:solidFill>
                          <a:effectLst/>
                          <a:latin typeface="+mj-ea"/>
                          <a:ea typeface="+mj-ea"/>
                        </a:rPr>
                        <a:t>②のいずれか，または両方が</a:t>
                      </a:r>
                      <a:r>
                        <a:rPr kumimoji="1" lang="en-US" altLang="ja-JP" sz="2000" b="0" i="0" u="none" strike="noStrike" cap="none" normalizeH="0" baseline="0" dirty="0">
                          <a:ln>
                            <a:noFill/>
                          </a:ln>
                          <a:solidFill>
                            <a:schemeClr val="tx1"/>
                          </a:solidFill>
                          <a:effectLst/>
                          <a:latin typeface="+mj-ea"/>
                          <a:ea typeface="+mj-ea"/>
                        </a:rPr>
                        <a:t>3</a:t>
                      </a:r>
                      <a:r>
                        <a:rPr kumimoji="1" lang="ja-JP" altLang="en-US" sz="2000" b="0" i="0" u="none" strike="noStrike" cap="none" normalizeH="0" baseline="0" dirty="0">
                          <a:ln>
                            <a:noFill/>
                          </a:ln>
                          <a:solidFill>
                            <a:schemeClr val="tx1"/>
                          </a:solidFill>
                          <a:effectLst/>
                          <a:latin typeface="+mj-ea"/>
                          <a:ea typeface="+mj-ea"/>
                        </a:rPr>
                        <a:t>ヵ月以上持続する</a:t>
                      </a:r>
                    </a:p>
                  </a:txBody>
                  <a:tcPr marL="360000" marR="0" marT="0" marB="0" anchor="ctr" horzOverflow="overflow">
                    <a:lnL cap="flat">
                      <a:noFill/>
                    </a:lnL>
                    <a:lnR cap="flat">
                      <a:noFill/>
                    </a:lnR>
                    <a:lnT>
                      <a:noFill/>
                    </a:lnT>
                    <a:lnB w="28575" cap="flat" cmpd="sng" algn="ctr">
                      <a:solidFill>
                        <a:srgbClr val="969696"/>
                      </a:solidFill>
                      <a:prstDash val="solid"/>
                      <a:round/>
                      <a:headEnd type="none" w="med" len="med"/>
                      <a:tailEnd type="none" w="med" len="med"/>
                    </a:lnB>
                    <a:lnTlToBr>
                      <a:noFill/>
                    </a:lnTlToBr>
                    <a:lnBlToTr>
                      <a:noFill/>
                    </a:lnBlToTr>
                    <a:solidFill>
                      <a:srgbClr val="D7FFD7"/>
                    </a:solidFill>
                  </a:tcPr>
                </a:tc>
                <a:extLst>
                  <a:ext uri="{0D108BD9-81ED-4DB2-BD59-A6C34878D82A}">
                    <a16:rowId xmlns:a16="http://schemas.microsoft.com/office/drawing/2014/main" val="10002"/>
                  </a:ext>
                </a:extLst>
              </a:tr>
            </a:tbl>
          </a:graphicData>
        </a:graphic>
      </p:graphicFrame>
      <p:sp>
        <p:nvSpPr>
          <p:cNvPr id="11" name="Text Box 31">
            <a:extLst>
              <a:ext uri="{FF2B5EF4-FFF2-40B4-BE49-F238E27FC236}">
                <a16:creationId xmlns:a16="http://schemas.microsoft.com/office/drawing/2014/main" id="{3B4EE083-2CA3-45CD-B9D0-6AB4B88BE758}"/>
              </a:ext>
            </a:extLst>
          </p:cNvPr>
          <p:cNvSpPr txBox="1">
            <a:spLocks noChangeArrowheads="1"/>
          </p:cNvSpPr>
          <p:nvPr/>
        </p:nvSpPr>
        <p:spPr bwMode="auto">
          <a:xfrm>
            <a:off x="6750772" y="6513513"/>
            <a:ext cx="22233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dirty="0">
                <a:solidFill>
                  <a:srgbClr val="000000"/>
                </a:solidFill>
                <a:latin typeface="+mj-ea"/>
                <a:ea typeface="+mj-ea"/>
              </a:rPr>
              <a:t>CKD</a:t>
            </a:r>
            <a:r>
              <a:rPr lang="ja-JP" altLang="en-US" dirty="0">
                <a:solidFill>
                  <a:srgbClr val="000000"/>
                </a:solidFill>
                <a:latin typeface="+mj-ea"/>
                <a:ea typeface="+mj-ea"/>
              </a:rPr>
              <a:t>診療ガイド</a:t>
            </a:r>
            <a:r>
              <a:rPr lang="en-US" altLang="ja-JP" dirty="0">
                <a:solidFill>
                  <a:srgbClr val="000000"/>
                </a:solidFill>
                <a:latin typeface="+mj-ea"/>
                <a:ea typeface="+mj-ea"/>
              </a:rPr>
              <a:t>2012</a:t>
            </a:r>
            <a:r>
              <a:rPr lang="ja-JP" altLang="en-US" dirty="0">
                <a:solidFill>
                  <a:srgbClr val="000000"/>
                </a:solidFill>
                <a:latin typeface="+mj-ea"/>
                <a:ea typeface="+mj-ea"/>
              </a:rPr>
              <a:t>　</a:t>
            </a:r>
            <a:r>
              <a:rPr lang="en-US" altLang="ja-JP" dirty="0">
                <a:solidFill>
                  <a:srgbClr val="000000"/>
                </a:solidFill>
                <a:latin typeface="+mj-ea"/>
                <a:ea typeface="+mj-ea"/>
              </a:rPr>
              <a:t>p.1</a:t>
            </a:r>
            <a:r>
              <a:rPr lang="ja-JP" altLang="en-US" dirty="0">
                <a:solidFill>
                  <a:srgbClr val="000000"/>
                </a:solidFill>
                <a:latin typeface="+mj-ea"/>
                <a:ea typeface="+mj-ea"/>
              </a:rPr>
              <a:t>　表</a:t>
            </a:r>
            <a:r>
              <a:rPr lang="en-US" altLang="ja-JP" dirty="0">
                <a:solidFill>
                  <a:srgbClr val="000000"/>
                </a:solidFill>
                <a:latin typeface="+mj-ea"/>
                <a:ea typeface="+mj-ea"/>
              </a:rPr>
              <a:t>1</a:t>
            </a:r>
          </a:p>
        </p:txBody>
      </p:sp>
    </p:spTree>
    <p:extLst>
      <p:ext uri="{BB962C8B-B14F-4D97-AF65-F5344CB8AC3E}">
        <p14:creationId xmlns:p14="http://schemas.microsoft.com/office/powerpoint/2010/main" val="2343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35A1C8E-8189-A44D-B675-8E133A60C302}"/>
              </a:ext>
            </a:extLst>
          </p:cNvPr>
          <p:cNvSpPr txBox="1"/>
          <p:nvPr/>
        </p:nvSpPr>
        <p:spPr>
          <a:xfrm>
            <a:off x="348120" y="49205"/>
            <a:ext cx="6012791" cy="369332"/>
          </a:xfrm>
          <a:prstGeom prst="rect">
            <a:avLst/>
          </a:prstGeom>
          <a:noFill/>
        </p:spPr>
        <p:txBody>
          <a:bodyPr wrap="square" rtlCol="0">
            <a:spAutoFit/>
          </a:bodyPr>
          <a:lstStyle/>
          <a:p>
            <a:pPr lvl="0">
              <a:defRPr/>
            </a:pPr>
            <a:r>
              <a:rPr lang="ja-JP" altLang="en-US" b="1" dirty="0">
                <a:solidFill>
                  <a:schemeClr val="bg1"/>
                </a:solidFill>
                <a:latin typeface="ＭＳ Ｐゴシック" panose="020B0600070205080204" pitchFamily="50" charset="-128"/>
                <a:ea typeface="ＭＳ Ｐゴシック" panose="020B0600070205080204" pitchFamily="50" charset="-128"/>
              </a:rPr>
              <a:t>病期に応じた腎疾患対策の全体像</a:t>
            </a:r>
          </a:p>
        </p:txBody>
      </p:sp>
      <p:sp>
        <p:nvSpPr>
          <p:cNvPr id="5" name="正方形/長方形 4">
            <a:extLst>
              <a:ext uri="{FF2B5EF4-FFF2-40B4-BE49-F238E27FC236}">
                <a16:creationId xmlns:a16="http://schemas.microsoft.com/office/drawing/2014/main" id="{38BAB75C-E8CE-FB49-B4B4-51E27806A6F0}"/>
              </a:ext>
            </a:extLst>
          </p:cNvPr>
          <p:cNvSpPr/>
          <p:nvPr/>
        </p:nvSpPr>
        <p:spPr>
          <a:xfrm>
            <a:off x="2685511" y="1730088"/>
            <a:ext cx="838692" cy="288412"/>
          </a:xfrm>
          <a:prstGeom prst="rect">
            <a:avLst/>
          </a:prstGeom>
          <a:ln w="38100">
            <a:solidFill>
              <a:srgbClr val="FF0000"/>
            </a:solidFill>
          </a:ln>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srgbClr val="FF0000"/>
                </a:solidFill>
                <a:effectLst/>
                <a:uLnTx/>
                <a:uFillTx/>
                <a:latin typeface="+mn-ea"/>
                <a:cs typeface="+mn-cs"/>
              </a:rPr>
              <a:t>受診勧奨</a:t>
            </a:r>
            <a:endParaRPr kumimoji="1" lang="en-US" altLang="ja-JP" sz="1274" b="1" i="0" u="none" strike="noStrike" kern="1200" cap="none" spc="0" normalizeH="0" baseline="0" noProof="0" dirty="0">
              <a:ln>
                <a:noFill/>
              </a:ln>
              <a:solidFill>
                <a:srgbClr val="FF0000"/>
              </a:solidFill>
              <a:effectLst/>
              <a:uLnTx/>
              <a:uFillTx/>
              <a:latin typeface="+mn-ea"/>
              <a:cs typeface="+mn-cs"/>
            </a:endParaRPr>
          </a:p>
        </p:txBody>
      </p:sp>
      <p:sp>
        <p:nvSpPr>
          <p:cNvPr id="6" name="正方形/長方形 5">
            <a:extLst>
              <a:ext uri="{FF2B5EF4-FFF2-40B4-BE49-F238E27FC236}">
                <a16:creationId xmlns:a16="http://schemas.microsoft.com/office/drawing/2014/main" id="{173076C6-7BE6-A146-9693-DA85D448087E}"/>
              </a:ext>
            </a:extLst>
          </p:cNvPr>
          <p:cNvSpPr/>
          <p:nvPr/>
        </p:nvSpPr>
        <p:spPr>
          <a:xfrm>
            <a:off x="771106" y="2039501"/>
            <a:ext cx="2322705" cy="87144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910" b="0" i="0" u="none" strike="noStrike" kern="1200" cap="none" spc="0" normalizeH="0" baseline="0" noProof="0" dirty="0">
              <a:ln>
                <a:noFill/>
              </a:ln>
              <a:solidFill>
                <a:prstClr val="black"/>
              </a:solidFill>
              <a:effectLst/>
              <a:uLnTx/>
              <a:uFillTx/>
              <a:latin typeface="+mn-ea"/>
              <a:cs typeface="+mn-cs"/>
            </a:endParaRPr>
          </a:p>
        </p:txBody>
      </p:sp>
      <p:sp>
        <p:nvSpPr>
          <p:cNvPr id="7" name="フローチャート : 端子 84">
            <a:extLst>
              <a:ext uri="{FF2B5EF4-FFF2-40B4-BE49-F238E27FC236}">
                <a16:creationId xmlns:a16="http://schemas.microsoft.com/office/drawing/2014/main" id="{9DE37F67-869C-D64B-942B-CDDF5E741A52}"/>
              </a:ext>
            </a:extLst>
          </p:cNvPr>
          <p:cNvSpPr/>
          <p:nvPr/>
        </p:nvSpPr>
        <p:spPr>
          <a:xfrm>
            <a:off x="767937" y="1015296"/>
            <a:ext cx="1400895" cy="517430"/>
          </a:xfrm>
          <a:prstGeom prst="flowChartTerminator">
            <a:avLst/>
          </a:prstGeom>
          <a:noFill/>
          <a:ln w="28575">
            <a:solidFill>
              <a:srgbClr val="7030A0"/>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mn-ea"/>
                <a:cs typeface="+mn-cs"/>
              </a:rPr>
              <a:t>生活習慣病</a:t>
            </a:r>
            <a:endParaRPr kumimoji="1" lang="en-US" altLang="ja-JP" sz="1092" b="1" i="0" u="none" strike="noStrike" kern="1200" cap="none" spc="0" normalizeH="0" baseline="0" noProof="0" dirty="0">
              <a:ln>
                <a:noFill/>
              </a:ln>
              <a:solidFill>
                <a:prstClr val="black"/>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mn-ea"/>
                <a:cs typeface="+mn-cs"/>
              </a:rPr>
              <a:t>の発症予防</a:t>
            </a:r>
          </a:p>
        </p:txBody>
      </p:sp>
      <p:sp>
        <p:nvSpPr>
          <p:cNvPr id="8" name="フローチャート : 端子 86">
            <a:extLst>
              <a:ext uri="{FF2B5EF4-FFF2-40B4-BE49-F238E27FC236}">
                <a16:creationId xmlns:a16="http://schemas.microsoft.com/office/drawing/2014/main" id="{6324AF24-598F-9B4A-B52D-335485DDDD90}"/>
              </a:ext>
            </a:extLst>
          </p:cNvPr>
          <p:cNvSpPr/>
          <p:nvPr/>
        </p:nvSpPr>
        <p:spPr>
          <a:xfrm>
            <a:off x="5680307" y="1006105"/>
            <a:ext cx="2183938" cy="505520"/>
          </a:xfrm>
          <a:prstGeom prst="flowChartTerminator">
            <a:avLst/>
          </a:prstGeom>
          <a:noFill/>
          <a:ln w="28575">
            <a:solidFill>
              <a:srgbClr val="7030A0"/>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mn-ea"/>
                <a:cs typeface="+mn-cs"/>
              </a:rPr>
              <a:t>・</a:t>
            </a:r>
            <a:r>
              <a:rPr kumimoji="1" lang="en-US" altLang="ja-JP" sz="1092" b="1" i="0" u="none" strike="noStrike" kern="1200" cap="none" spc="0" normalizeH="0" baseline="0" noProof="0" dirty="0">
                <a:ln>
                  <a:noFill/>
                </a:ln>
                <a:solidFill>
                  <a:prstClr val="black"/>
                </a:solidFill>
                <a:effectLst/>
                <a:uLnTx/>
                <a:uFillTx/>
                <a:latin typeface="+mn-ea"/>
                <a:cs typeface="+mn-cs"/>
              </a:rPr>
              <a:t>CKD</a:t>
            </a:r>
            <a:r>
              <a:rPr kumimoji="1" lang="ja-JP" altLang="en-US" sz="1092" b="1" i="0" u="none" strike="noStrike" kern="1200" cap="none" spc="0" normalizeH="0" baseline="0" noProof="0" dirty="0">
                <a:ln>
                  <a:noFill/>
                </a:ln>
                <a:solidFill>
                  <a:prstClr val="black"/>
                </a:solidFill>
                <a:effectLst/>
                <a:uLnTx/>
                <a:uFillTx/>
                <a:latin typeface="+mn-ea"/>
                <a:cs typeface="+mn-cs"/>
              </a:rPr>
              <a:t>重症化予防</a:t>
            </a:r>
            <a:endParaRPr kumimoji="1" lang="en-US" altLang="ja-JP" sz="1092" b="1"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mn-ea"/>
                <a:cs typeface="+mn-cs"/>
              </a:rPr>
              <a:t>・原因疾病の管理の継続　</a:t>
            </a:r>
            <a:endParaRPr kumimoji="1" lang="en-US" altLang="ja-JP" sz="1092" b="1"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mn-ea"/>
                <a:cs typeface="+mn-cs"/>
              </a:rPr>
              <a:t>・合併症予防</a:t>
            </a:r>
            <a:endParaRPr kumimoji="1" lang="en-US" altLang="ja-JP" sz="1092" b="1" i="0" u="none" strike="noStrike" kern="1200" cap="none" spc="0" normalizeH="0" baseline="0" noProof="0" dirty="0">
              <a:ln>
                <a:noFill/>
              </a:ln>
              <a:solidFill>
                <a:prstClr val="black"/>
              </a:solidFill>
              <a:effectLst/>
              <a:uLnTx/>
              <a:uFillTx/>
              <a:latin typeface="+mn-ea"/>
              <a:cs typeface="+mn-cs"/>
            </a:endParaRPr>
          </a:p>
        </p:txBody>
      </p:sp>
      <p:sp>
        <p:nvSpPr>
          <p:cNvPr id="9" name="フローチャート : 端子 89">
            <a:extLst>
              <a:ext uri="{FF2B5EF4-FFF2-40B4-BE49-F238E27FC236}">
                <a16:creationId xmlns:a16="http://schemas.microsoft.com/office/drawing/2014/main" id="{218C08B5-E55E-9446-AC0F-25E2702FC154}"/>
              </a:ext>
            </a:extLst>
          </p:cNvPr>
          <p:cNvSpPr/>
          <p:nvPr/>
        </p:nvSpPr>
        <p:spPr>
          <a:xfrm>
            <a:off x="3000989" y="1015296"/>
            <a:ext cx="1757794" cy="483907"/>
          </a:xfrm>
          <a:prstGeom prst="flowChartTerminator">
            <a:avLst/>
          </a:prstGeom>
          <a:noFill/>
          <a:ln w="28575">
            <a:solidFill>
              <a:srgbClr val="7030A0"/>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74" b="1" i="0" u="none" strike="noStrike" kern="1200" cap="none" spc="0" normalizeH="0" baseline="0" noProof="0" dirty="0">
                <a:ln>
                  <a:noFill/>
                </a:ln>
                <a:solidFill>
                  <a:prstClr val="black"/>
                </a:solidFill>
                <a:effectLst/>
                <a:uLnTx/>
                <a:uFillTx/>
                <a:latin typeface="+mn-ea"/>
                <a:cs typeface="+mn-cs"/>
              </a:rPr>
              <a:t>CKD</a:t>
            </a:r>
            <a:r>
              <a:rPr kumimoji="1" lang="ja-JP" altLang="en-US" sz="1274" b="1" i="0" u="none" strike="noStrike" kern="1200" cap="none" spc="0" normalizeH="0" baseline="0" noProof="0" dirty="0">
                <a:ln>
                  <a:noFill/>
                </a:ln>
                <a:solidFill>
                  <a:prstClr val="black"/>
                </a:solidFill>
                <a:effectLst/>
                <a:uLnTx/>
                <a:uFillTx/>
                <a:latin typeface="+mn-ea"/>
                <a:cs typeface="+mn-cs"/>
              </a:rPr>
              <a:t>発症予防　　</a:t>
            </a:r>
            <a:endParaRPr kumimoji="1" lang="en-US" altLang="ja-JP" sz="1274" b="1" i="0" u="none" strike="noStrike" kern="1200" cap="none" spc="0" normalizeH="0" baseline="0" noProof="0" dirty="0">
              <a:ln>
                <a:noFill/>
              </a:ln>
              <a:solidFill>
                <a:prstClr val="black"/>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56" b="1" i="0" u="none" strike="noStrike" kern="1200" cap="none" spc="0" normalizeH="0" baseline="0" noProof="0" dirty="0">
                <a:ln>
                  <a:noFill/>
                </a:ln>
                <a:solidFill>
                  <a:prstClr val="black"/>
                </a:solidFill>
                <a:effectLst/>
                <a:uLnTx/>
                <a:uFillTx/>
                <a:latin typeface="+mn-ea"/>
                <a:cs typeface="+mn-cs"/>
              </a:rPr>
              <a:t>（原因疾病の重症化予防）</a:t>
            </a:r>
            <a:endParaRPr kumimoji="1" lang="en-US" altLang="ja-JP" sz="956" b="1" i="0" u="none" strike="noStrike" kern="1200" cap="none" spc="0" normalizeH="0" baseline="0" noProof="0" dirty="0">
              <a:ln>
                <a:noFill/>
              </a:ln>
              <a:solidFill>
                <a:prstClr val="black"/>
              </a:solidFill>
              <a:effectLst/>
              <a:uLnTx/>
              <a:uFillTx/>
              <a:latin typeface="+mn-ea"/>
              <a:cs typeface="+mn-cs"/>
            </a:endParaRPr>
          </a:p>
        </p:txBody>
      </p:sp>
      <p:sp>
        <p:nvSpPr>
          <p:cNvPr id="10" name="正方形/長方形 9">
            <a:extLst>
              <a:ext uri="{FF2B5EF4-FFF2-40B4-BE49-F238E27FC236}">
                <a16:creationId xmlns:a16="http://schemas.microsoft.com/office/drawing/2014/main" id="{38774AE0-37E9-2240-8A7D-761A436134A8}"/>
              </a:ext>
            </a:extLst>
          </p:cNvPr>
          <p:cNvSpPr/>
          <p:nvPr/>
        </p:nvSpPr>
        <p:spPr>
          <a:xfrm>
            <a:off x="30784" y="5623483"/>
            <a:ext cx="685752" cy="877737"/>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関連する施策</a:t>
            </a:r>
          </a:p>
        </p:txBody>
      </p:sp>
      <p:sp>
        <p:nvSpPr>
          <p:cNvPr id="11" name="直線コネクタ 10">
            <a:extLst>
              <a:ext uri="{FF2B5EF4-FFF2-40B4-BE49-F238E27FC236}">
                <a16:creationId xmlns:a16="http://schemas.microsoft.com/office/drawing/2014/main" id="{81D2FA4A-F1F9-3A4B-B5F3-45FA63805025}"/>
              </a:ext>
            </a:extLst>
          </p:cNvPr>
          <p:cNvSpPr/>
          <p:nvPr/>
        </p:nvSpPr>
        <p:spPr>
          <a:xfrm flipV="1">
            <a:off x="26994" y="5561367"/>
            <a:ext cx="9054326" cy="0"/>
          </a:xfrm>
          <a:prstGeom prst="line">
            <a:avLst/>
          </a:prstGeom>
          <a:noFill/>
          <a:ln w="38100" cap="flat">
            <a:solidFill>
              <a:schemeClr val="tx1"/>
            </a:solidFill>
            <a:prstDash val="sysDot"/>
          </a:ln>
        </p:spPr>
        <p:txBody>
          <a:bodyPr lIns="79411" tIns="39706" rIns="79411" bIns="39706"/>
          <a:lstStyle>
            <a:lvl1pPr lvl="0">
              <a:defRPr/>
            </a:lvl1pPr>
          </a:lstStyle>
          <a:p>
            <a:pPr marL="0" marR="0" lvl="0" indent="0" algn="l" defTabSz="794083" rtl="0" eaLnBrk="1" fontAlgn="auto" latinLnBrk="0" hangingPunct="1">
              <a:lnSpc>
                <a:spcPct val="100000"/>
              </a:lnSpc>
              <a:spcBef>
                <a:spcPts val="0"/>
              </a:spcBef>
              <a:spcAft>
                <a:spcPts val="0"/>
              </a:spcAft>
              <a:buClrTx/>
              <a:buSzTx/>
              <a:buFontTx/>
              <a:buNone/>
              <a:tabLst/>
              <a:defRPr/>
            </a:pPr>
            <a:endParaRPr kumimoji="1" sz="1456" b="0" i="0" u="none" strike="noStrike" kern="1200" cap="none" spc="0" normalizeH="0" baseline="0" noProof="0" dirty="0">
              <a:ln>
                <a:noFill/>
              </a:ln>
              <a:solidFill>
                <a:prstClr val="black"/>
              </a:solidFill>
              <a:effectLst/>
              <a:uLnTx/>
              <a:uFillTx/>
              <a:latin typeface="Arial"/>
              <a:ea typeface="+mn-ea"/>
              <a:cs typeface="+mn-cs"/>
            </a:endParaRPr>
          </a:p>
        </p:txBody>
      </p:sp>
      <p:sp>
        <p:nvSpPr>
          <p:cNvPr id="12" name="正方形/長方形 11">
            <a:extLst>
              <a:ext uri="{FF2B5EF4-FFF2-40B4-BE49-F238E27FC236}">
                <a16:creationId xmlns:a16="http://schemas.microsoft.com/office/drawing/2014/main" id="{9E030928-D2B2-BD44-ADD5-0B4AD2829C85}"/>
              </a:ext>
            </a:extLst>
          </p:cNvPr>
          <p:cNvSpPr/>
          <p:nvPr/>
        </p:nvSpPr>
        <p:spPr>
          <a:xfrm>
            <a:off x="778867" y="5623483"/>
            <a:ext cx="8256958" cy="87773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6054" marR="0" lvl="0" indent="-15605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74" b="0" i="0" u="none" strike="noStrike" kern="1200" cap="none" spc="0" normalizeH="0" baseline="0" noProof="0" dirty="0">
                <a:ln>
                  <a:noFill/>
                </a:ln>
                <a:solidFill>
                  <a:prstClr val="black"/>
                </a:solidFill>
                <a:effectLst/>
                <a:uLnTx/>
                <a:uFillTx/>
                <a:latin typeface="+mn-ea"/>
                <a:cs typeface="+mn-cs"/>
              </a:rPr>
              <a:t>禁煙、運動、減量、減塩等について、健康日本</a:t>
            </a:r>
            <a:r>
              <a:rPr kumimoji="1" lang="en-US" altLang="ja-JP" sz="1274" b="0" i="0" u="none" strike="noStrike" kern="1200" cap="none" spc="0" normalizeH="0" baseline="0" noProof="0" dirty="0">
                <a:ln>
                  <a:noFill/>
                </a:ln>
                <a:solidFill>
                  <a:prstClr val="black"/>
                </a:solidFill>
                <a:effectLst/>
                <a:uLnTx/>
                <a:uFillTx/>
                <a:latin typeface="+mn-ea"/>
                <a:cs typeface="+mn-cs"/>
              </a:rPr>
              <a:t>21</a:t>
            </a:r>
            <a:r>
              <a:rPr kumimoji="1" lang="ja-JP" altLang="en-US" sz="1274" b="0" i="0" u="none" strike="noStrike" kern="1200" cap="none" spc="0" normalizeH="0" baseline="0" noProof="0" dirty="0">
                <a:ln>
                  <a:noFill/>
                </a:ln>
                <a:solidFill>
                  <a:prstClr val="black"/>
                </a:solidFill>
                <a:effectLst/>
                <a:uLnTx/>
                <a:uFillTx/>
                <a:latin typeface="+mn-ea"/>
                <a:cs typeface="+mn-cs"/>
              </a:rPr>
              <a:t>（第二次）に目標を掲げ、取組を推進</a:t>
            </a:r>
            <a:endParaRPr kumimoji="1" lang="en-US" altLang="ja-JP" sz="1274" b="0" i="0" u="none" strike="noStrike" kern="1200" cap="none" spc="0" normalizeH="0" baseline="0" noProof="0" dirty="0">
              <a:ln>
                <a:noFill/>
              </a:ln>
              <a:solidFill>
                <a:prstClr val="black"/>
              </a:solidFill>
              <a:effectLst/>
              <a:uLnTx/>
              <a:uFillTx/>
              <a:latin typeface="+mn-ea"/>
              <a:cs typeface="+mn-cs"/>
            </a:endParaRPr>
          </a:p>
          <a:p>
            <a:pPr marL="156054" marR="0" lvl="0" indent="-15605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74" b="0" i="0" u="none" strike="noStrike" kern="1200" cap="none" spc="0" normalizeH="0" baseline="0" noProof="0" dirty="0">
                <a:ln>
                  <a:noFill/>
                </a:ln>
                <a:solidFill>
                  <a:prstClr val="black"/>
                </a:solidFill>
                <a:effectLst/>
                <a:uLnTx/>
                <a:uFillTx/>
                <a:latin typeface="+mn-ea"/>
                <a:cs typeface="+mn-cs"/>
              </a:rPr>
              <a:t>糖尿病性腎症重症化予防プログラム</a:t>
            </a:r>
            <a:endParaRPr kumimoji="1" lang="en-US" altLang="ja-JP" sz="1274" b="0" i="0" u="none" strike="noStrike" kern="1200" cap="none" spc="0" normalizeH="0" baseline="0" noProof="0" dirty="0">
              <a:ln>
                <a:noFill/>
              </a:ln>
              <a:solidFill>
                <a:prstClr val="black"/>
              </a:solidFill>
              <a:effectLst/>
              <a:uLnTx/>
              <a:uFillTx/>
              <a:latin typeface="+mn-ea"/>
              <a:cs typeface="+mn-cs"/>
            </a:endParaRPr>
          </a:p>
          <a:p>
            <a:pPr marL="156054" marR="0" lvl="0" indent="-15605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74" b="0" i="0" u="none" strike="noStrike" kern="1200" cap="none" spc="0" normalizeH="0" baseline="0" noProof="0" dirty="0">
                <a:ln>
                  <a:noFill/>
                </a:ln>
                <a:solidFill>
                  <a:prstClr val="black"/>
                </a:solidFill>
                <a:effectLst/>
                <a:uLnTx/>
                <a:uFillTx/>
                <a:latin typeface="+mn-ea"/>
                <a:cs typeface="+mn-cs"/>
              </a:rPr>
              <a:t>難病診療連携拠点病院を中心とした医療提供体制の構築、指定難病患者データベースの稼働　等</a:t>
            </a:r>
            <a:endParaRPr kumimoji="1" lang="en-US" altLang="ja-JP" sz="1274" b="0" i="0" u="none" strike="noStrike" kern="1200" cap="none" spc="0" normalizeH="0" baseline="0" noProof="0" dirty="0">
              <a:ln>
                <a:noFill/>
              </a:ln>
              <a:solidFill>
                <a:prstClr val="black"/>
              </a:solidFill>
              <a:effectLst/>
              <a:uLnTx/>
              <a:uFillTx/>
              <a:latin typeface="+mn-ea"/>
              <a:cs typeface="+mn-cs"/>
            </a:endParaRPr>
          </a:p>
          <a:p>
            <a:pPr marL="156054" marR="0" lvl="0" indent="-15605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ja-JP" sz="1274" b="0" i="0" u="none" strike="noStrike" kern="1200" cap="none" spc="0" normalizeH="0" baseline="0" noProof="0" dirty="0">
                <a:ln>
                  <a:noFill/>
                </a:ln>
                <a:solidFill>
                  <a:prstClr val="black"/>
                </a:solidFill>
                <a:effectLst/>
                <a:uLnTx/>
                <a:uFillTx/>
                <a:latin typeface="+mn-ea"/>
                <a:cs typeface="+mn-cs"/>
              </a:rPr>
              <a:t>腎</a:t>
            </a:r>
            <a:r>
              <a:rPr kumimoji="1" lang="ja-JP" altLang="en-US" sz="1274" b="0" i="0" u="none" strike="noStrike" kern="1200" cap="none" spc="0" normalizeH="0" baseline="0" noProof="0" dirty="0">
                <a:ln>
                  <a:noFill/>
                </a:ln>
                <a:solidFill>
                  <a:prstClr val="black"/>
                </a:solidFill>
                <a:effectLst/>
                <a:uLnTx/>
                <a:uFillTx/>
                <a:latin typeface="+mn-ea"/>
                <a:cs typeface="+mn-cs"/>
              </a:rPr>
              <a:t>移植に関する</a:t>
            </a:r>
            <a:r>
              <a:rPr kumimoji="1" lang="ja-JP" altLang="ja-JP" sz="1274" b="0" i="0" u="none" strike="noStrike" kern="1200" cap="none" spc="0" normalizeH="0" baseline="0" noProof="0" dirty="0">
                <a:ln>
                  <a:noFill/>
                </a:ln>
                <a:solidFill>
                  <a:prstClr val="black"/>
                </a:solidFill>
                <a:effectLst/>
                <a:uLnTx/>
                <a:uFillTx/>
                <a:latin typeface="+mn-ea"/>
                <a:cs typeface="+mn-cs"/>
              </a:rPr>
              <a:t>普及啓発活動、院内体制の整備、提供移植施設の負担軽減</a:t>
            </a:r>
            <a:r>
              <a:rPr kumimoji="1" lang="ja-JP" altLang="en-US" sz="1274" b="0" i="0" u="none" strike="noStrike" kern="1200" cap="none" spc="0" normalizeH="0" baseline="0" noProof="0" dirty="0">
                <a:ln>
                  <a:noFill/>
                </a:ln>
                <a:solidFill>
                  <a:prstClr val="black"/>
                </a:solidFill>
                <a:effectLst/>
                <a:uLnTx/>
                <a:uFillTx/>
                <a:latin typeface="+mn-ea"/>
                <a:cs typeface="+mn-cs"/>
              </a:rPr>
              <a:t>　</a:t>
            </a:r>
            <a:r>
              <a:rPr kumimoji="1" lang="ja-JP" altLang="ja-JP" sz="1274" b="0" i="0" u="none" strike="noStrike" kern="1200" cap="none" spc="0" normalizeH="0" baseline="0" noProof="0" dirty="0">
                <a:ln>
                  <a:noFill/>
                </a:ln>
                <a:solidFill>
                  <a:prstClr val="black"/>
                </a:solidFill>
                <a:effectLst/>
                <a:uLnTx/>
                <a:uFillTx/>
                <a:latin typeface="+mn-ea"/>
                <a:cs typeface="+mn-cs"/>
              </a:rPr>
              <a:t>等</a:t>
            </a:r>
            <a:endParaRPr kumimoji="1" lang="en-US" altLang="ja-JP" sz="1274" b="0" i="0" u="none" strike="noStrike" kern="1200" cap="none" spc="0" normalizeH="0" baseline="0" noProof="0" dirty="0">
              <a:ln>
                <a:noFill/>
              </a:ln>
              <a:solidFill>
                <a:prstClr val="black"/>
              </a:solidFill>
              <a:effectLst/>
              <a:uLnTx/>
              <a:uFillTx/>
              <a:latin typeface="+mn-ea"/>
              <a:cs typeface="+mn-cs"/>
            </a:endParaRPr>
          </a:p>
        </p:txBody>
      </p:sp>
      <p:sp>
        <p:nvSpPr>
          <p:cNvPr id="13" name="正方形/長方形 12">
            <a:extLst>
              <a:ext uri="{FF2B5EF4-FFF2-40B4-BE49-F238E27FC236}">
                <a16:creationId xmlns:a16="http://schemas.microsoft.com/office/drawing/2014/main" id="{EF8AA2CE-86EA-1B48-9ED6-15CE71E999AE}"/>
              </a:ext>
            </a:extLst>
          </p:cNvPr>
          <p:cNvSpPr/>
          <p:nvPr/>
        </p:nvSpPr>
        <p:spPr>
          <a:xfrm>
            <a:off x="3093810" y="3319327"/>
            <a:ext cx="4770435" cy="262149"/>
          </a:xfrm>
          <a:prstGeom prst="rect">
            <a:avLst/>
          </a:prstGeom>
          <a:solidFill>
            <a:schemeClr val="accent5">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通院患者への</a:t>
            </a:r>
            <a:r>
              <a:rPr kumimoji="1" lang="en-US" altLang="ja-JP" sz="1274" b="1" i="0" u="none" strike="noStrike" kern="1200" cap="none" spc="0" normalizeH="0" baseline="0" noProof="0" dirty="0">
                <a:ln>
                  <a:noFill/>
                </a:ln>
                <a:solidFill>
                  <a:prstClr val="black"/>
                </a:solidFill>
                <a:effectLst/>
                <a:uLnTx/>
                <a:uFillTx/>
                <a:latin typeface="+mn-ea"/>
                <a:cs typeface="+mn-cs"/>
              </a:rPr>
              <a:t>CKD</a:t>
            </a:r>
            <a:r>
              <a:rPr kumimoji="1" lang="ja-JP" altLang="en-US" sz="1274" b="1" i="0" u="none" strike="noStrike" kern="1200" cap="none" spc="0" normalizeH="0" baseline="0" noProof="0" dirty="0">
                <a:ln>
                  <a:noFill/>
                </a:ln>
                <a:solidFill>
                  <a:prstClr val="black"/>
                </a:solidFill>
                <a:effectLst/>
                <a:uLnTx/>
                <a:uFillTx/>
                <a:latin typeface="+mn-ea"/>
                <a:cs typeface="+mn-cs"/>
              </a:rPr>
              <a:t>発症予防、重症化予防に関する知識の普及</a:t>
            </a:r>
            <a:endParaRPr kumimoji="1" lang="en-US" altLang="ja-JP" sz="1274" b="1" i="0" u="none" strike="noStrike" kern="1200" cap="none" spc="0" normalizeH="0" baseline="0" noProof="0" dirty="0">
              <a:ln>
                <a:noFill/>
              </a:ln>
              <a:solidFill>
                <a:prstClr val="black"/>
              </a:solidFill>
              <a:effectLst/>
              <a:uLnTx/>
              <a:uFillTx/>
              <a:latin typeface="+mn-ea"/>
              <a:cs typeface="+mn-cs"/>
            </a:endParaRPr>
          </a:p>
        </p:txBody>
      </p:sp>
      <p:sp>
        <p:nvSpPr>
          <p:cNvPr id="14" name="正方形/長方形 13">
            <a:extLst>
              <a:ext uri="{FF2B5EF4-FFF2-40B4-BE49-F238E27FC236}">
                <a16:creationId xmlns:a16="http://schemas.microsoft.com/office/drawing/2014/main" id="{190B4E05-10B2-DA42-A194-A8E9193AB234}"/>
              </a:ext>
            </a:extLst>
          </p:cNvPr>
          <p:cNvSpPr/>
          <p:nvPr/>
        </p:nvSpPr>
        <p:spPr>
          <a:xfrm>
            <a:off x="55326" y="3609077"/>
            <a:ext cx="680288" cy="618900"/>
          </a:xfrm>
          <a:prstGeom prst="rect">
            <a:avLst/>
          </a:prstGeom>
          <a:solidFill>
            <a:schemeClr val="bg1"/>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診療</a:t>
            </a:r>
            <a:endParaRPr kumimoji="1" lang="en-US" altLang="ja-JP" sz="1274" b="1" i="0" u="none" strike="noStrike" kern="1200" cap="none" spc="0" normalizeH="0" baseline="0" noProof="0" dirty="0">
              <a:ln>
                <a:noFill/>
              </a:ln>
              <a:solidFill>
                <a:prstClr val="black"/>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水準の</a:t>
            </a:r>
            <a:endParaRPr kumimoji="1" lang="en-US" altLang="ja-JP" sz="1274" b="1" i="0" u="none" strike="noStrike" kern="1200" cap="none" spc="0" normalizeH="0" baseline="0" noProof="0" dirty="0">
              <a:ln>
                <a:noFill/>
              </a:ln>
              <a:solidFill>
                <a:prstClr val="black"/>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向上</a:t>
            </a:r>
          </a:p>
        </p:txBody>
      </p:sp>
      <p:sp>
        <p:nvSpPr>
          <p:cNvPr id="15" name="正方形/長方形 14">
            <a:extLst>
              <a:ext uri="{FF2B5EF4-FFF2-40B4-BE49-F238E27FC236}">
                <a16:creationId xmlns:a16="http://schemas.microsoft.com/office/drawing/2014/main" id="{001D0C50-B2AF-6A45-8793-3B3B282B11D3}"/>
              </a:ext>
            </a:extLst>
          </p:cNvPr>
          <p:cNvSpPr/>
          <p:nvPr/>
        </p:nvSpPr>
        <p:spPr>
          <a:xfrm>
            <a:off x="3093810" y="2039502"/>
            <a:ext cx="4525825" cy="87144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38" b="0" i="0" u="none" strike="noStrike" kern="1200" cap="none" spc="0" normalizeH="0" baseline="0" noProof="0" dirty="0">
              <a:ln>
                <a:noFill/>
              </a:ln>
              <a:solidFill>
                <a:prstClr val="white"/>
              </a:solidFill>
              <a:effectLst/>
              <a:uLnTx/>
              <a:uFillTx/>
              <a:latin typeface="Arial"/>
              <a:ea typeface="ＭＳ Ｐゴシック" panose="020B0600070205080204" pitchFamily="50" charset="-128"/>
              <a:cs typeface="+mn-cs"/>
            </a:endParaRPr>
          </a:p>
        </p:txBody>
      </p:sp>
      <p:sp>
        <p:nvSpPr>
          <p:cNvPr id="16" name="テキスト ボックス 15">
            <a:extLst>
              <a:ext uri="{FF2B5EF4-FFF2-40B4-BE49-F238E27FC236}">
                <a16:creationId xmlns:a16="http://schemas.microsoft.com/office/drawing/2014/main" id="{4F918889-9626-B240-BFA4-EBB0E20E3F5A}"/>
              </a:ext>
            </a:extLst>
          </p:cNvPr>
          <p:cNvSpPr txBox="1"/>
          <p:nvPr/>
        </p:nvSpPr>
        <p:spPr>
          <a:xfrm>
            <a:off x="3488891" y="2209944"/>
            <a:ext cx="1449497" cy="3163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56" b="1" i="0" u="none" strike="noStrike" kern="1200" cap="none" spc="0" normalizeH="0" baseline="0" noProof="0" dirty="0">
                <a:ln>
                  <a:noFill/>
                </a:ln>
                <a:solidFill>
                  <a:prstClr val="black"/>
                </a:solidFill>
                <a:effectLst/>
                <a:uLnTx/>
                <a:uFillTx/>
                <a:latin typeface="+mn-ea"/>
                <a:cs typeface="+mn-cs"/>
              </a:rPr>
              <a:t>かかりつけ医等</a:t>
            </a:r>
            <a:endParaRPr kumimoji="1" lang="en-US" altLang="ja-JP" sz="1456" b="1" i="0" u="none" strike="noStrike" kern="1200" cap="none" spc="0" normalizeH="0" baseline="0" noProof="0" dirty="0">
              <a:ln>
                <a:noFill/>
              </a:ln>
              <a:solidFill>
                <a:prstClr val="black"/>
              </a:solidFill>
              <a:effectLst/>
              <a:uLnTx/>
              <a:uFillTx/>
              <a:latin typeface="+mn-ea"/>
              <a:cs typeface="+mn-cs"/>
            </a:endParaRPr>
          </a:p>
        </p:txBody>
      </p:sp>
      <p:sp>
        <p:nvSpPr>
          <p:cNvPr id="17" name="フローチャート : 端子 166">
            <a:extLst>
              <a:ext uri="{FF2B5EF4-FFF2-40B4-BE49-F238E27FC236}">
                <a16:creationId xmlns:a16="http://schemas.microsoft.com/office/drawing/2014/main" id="{CDE2C700-6FDC-F542-8533-CB544609B513}"/>
              </a:ext>
            </a:extLst>
          </p:cNvPr>
          <p:cNvSpPr/>
          <p:nvPr/>
        </p:nvSpPr>
        <p:spPr>
          <a:xfrm>
            <a:off x="7906641" y="1025183"/>
            <a:ext cx="1147434" cy="467087"/>
          </a:xfrm>
          <a:prstGeom prst="flowChartTerminator">
            <a:avLst/>
          </a:prstGeom>
          <a:noFill/>
          <a:ln w="28575">
            <a:solidFill>
              <a:srgbClr val="7030A0"/>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mn-ea"/>
                <a:cs typeface="+mn-cs"/>
              </a:rPr>
              <a:t>・腎代替療法</a:t>
            </a:r>
            <a:endParaRPr kumimoji="1" lang="en-US" altLang="ja-JP" sz="1092" b="1" i="0" u="none" strike="noStrike" kern="1200" cap="none" spc="0" normalizeH="0" baseline="0" noProof="0" dirty="0">
              <a:ln>
                <a:noFill/>
              </a:ln>
              <a:solidFill>
                <a:prstClr val="black"/>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mn-ea"/>
                <a:cs typeface="+mn-cs"/>
              </a:rPr>
              <a:t>・合併症予防</a:t>
            </a:r>
            <a:endParaRPr kumimoji="1" lang="en-US" altLang="ja-JP" sz="1092" b="1" i="0" u="none" strike="noStrike" kern="1200" cap="none" spc="0" normalizeH="0" baseline="0" noProof="0" dirty="0">
              <a:ln>
                <a:noFill/>
              </a:ln>
              <a:solidFill>
                <a:prstClr val="black"/>
              </a:solidFill>
              <a:effectLst/>
              <a:uLnTx/>
              <a:uFillTx/>
              <a:latin typeface="+mn-ea"/>
              <a:cs typeface="+mn-cs"/>
            </a:endParaRPr>
          </a:p>
        </p:txBody>
      </p:sp>
      <p:sp>
        <p:nvSpPr>
          <p:cNvPr id="18" name="正方形/長方形 17">
            <a:extLst>
              <a:ext uri="{FF2B5EF4-FFF2-40B4-BE49-F238E27FC236}">
                <a16:creationId xmlns:a16="http://schemas.microsoft.com/office/drawing/2014/main" id="{DFFE8E4A-FC10-3C4C-8F43-EB0274883FF2}"/>
              </a:ext>
            </a:extLst>
          </p:cNvPr>
          <p:cNvSpPr/>
          <p:nvPr/>
        </p:nvSpPr>
        <p:spPr>
          <a:xfrm>
            <a:off x="6931706" y="2033712"/>
            <a:ext cx="2113306" cy="87723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38" b="0" i="0" u="none" strike="noStrike" kern="1200" cap="none" spc="0" normalizeH="0" baseline="0" noProof="0" dirty="0">
              <a:ln>
                <a:noFill/>
              </a:ln>
              <a:solidFill>
                <a:prstClr val="white"/>
              </a:solidFill>
              <a:effectLst/>
              <a:uLnTx/>
              <a:uFillTx/>
              <a:latin typeface="Arial"/>
              <a:ea typeface="ＭＳ Ｐゴシック" panose="020B0600070205080204" pitchFamily="50" charset="-128"/>
              <a:cs typeface="+mn-cs"/>
            </a:endParaRPr>
          </a:p>
        </p:txBody>
      </p:sp>
      <p:sp>
        <p:nvSpPr>
          <p:cNvPr id="19" name="爆発 1 18">
            <a:extLst>
              <a:ext uri="{FF2B5EF4-FFF2-40B4-BE49-F238E27FC236}">
                <a16:creationId xmlns:a16="http://schemas.microsoft.com/office/drawing/2014/main" id="{279BA9BC-FF55-744B-8E45-939085B5D64F}"/>
              </a:ext>
            </a:extLst>
          </p:cNvPr>
          <p:cNvSpPr/>
          <p:nvPr/>
        </p:nvSpPr>
        <p:spPr>
          <a:xfrm>
            <a:off x="2204000" y="934208"/>
            <a:ext cx="866743" cy="656319"/>
          </a:xfrm>
          <a:prstGeom prst="irregularSeal1">
            <a:avLst/>
          </a:prstGeom>
          <a:solidFill>
            <a:srgbClr val="7030A0"/>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srgbClr val="FFFFCC"/>
                </a:solidFill>
                <a:effectLst/>
                <a:uLnTx/>
                <a:uFillTx/>
                <a:latin typeface="+mn-ea"/>
                <a:cs typeface="+mn-cs"/>
              </a:rPr>
              <a:t>発症</a:t>
            </a:r>
          </a:p>
        </p:txBody>
      </p:sp>
      <p:sp>
        <p:nvSpPr>
          <p:cNvPr id="20" name="爆発 1 19">
            <a:extLst>
              <a:ext uri="{FF2B5EF4-FFF2-40B4-BE49-F238E27FC236}">
                <a16:creationId xmlns:a16="http://schemas.microsoft.com/office/drawing/2014/main" id="{C2C0B6C1-9633-7C4A-8014-4152F9B9CBE5}"/>
              </a:ext>
            </a:extLst>
          </p:cNvPr>
          <p:cNvSpPr/>
          <p:nvPr/>
        </p:nvSpPr>
        <p:spPr>
          <a:xfrm>
            <a:off x="4749459" y="892591"/>
            <a:ext cx="925840" cy="743376"/>
          </a:xfrm>
          <a:prstGeom prst="irregularSeal1">
            <a:avLst/>
          </a:prstGeom>
          <a:solidFill>
            <a:srgbClr val="7030A0"/>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srgbClr val="FFFFCC"/>
                </a:solidFill>
                <a:effectLst/>
                <a:uLnTx/>
                <a:uFillTx/>
                <a:latin typeface="+mn-ea"/>
                <a:cs typeface="+mn-cs"/>
              </a:rPr>
              <a:t>ＣＫＤ発症</a:t>
            </a:r>
          </a:p>
        </p:txBody>
      </p:sp>
      <p:sp>
        <p:nvSpPr>
          <p:cNvPr id="21" name="正方形/長方形 20">
            <a:extLst>
              <a:ext uri="{FF2B5EF4-FFF2-40B4-BE49-F238E27FC236}">
                <a16:creationId xmlns:a16="http://schemas.microsoft.com/office/drawing/2014/main" id="{AC2933DE-7365-5845-BD17-0ADE9F375513}"/>
              </a:ext>
            </a:extLst>
          </p:cNvPr>
          <p:cNvSpPr/>
          <p:nvPr/>
        </p:nvSpPr>
        <p:spPr>
          <a:xfrm>
            <a:off x="3104858" y="3636913"/>
            <a:ext cx="5919244" cy="262149"/>
          </a:xfrm>
          <a:prstGeom prst="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各種ガイド、ガイドライン等で推奨される診療の均</a:t>
            </a:r>
            <a:r>
              <a:rPr kumimoji="1" lang="ja-JP" altLang="en-US" sz="1274" b="1" i="0" u="none" strike="noStrike" kern="1200" cap="none" spc="0" normalizeH="0" baseline="0" noProof="0" dirty="0" err="1">
                <a:ln>
                  <a:noFill/>
                </a:ln>
                <a:solidFill>
                  <a:prstClr val="black"/>
                </a:solidFill>
                <a:effectLst/>
                <a:uLnTx/>
                <a:uFillTx/>
                <a:latin typeface="+mn-ea"/>
                <a:cs typeface="+mn-cs"/>
              </a:rPr>
              <a:t>てん化</a:t>
            </a:r>
            <a:endParaRPr kumimoji="1" lang="ja-JP" altLang="en-US" sz="1274" b="1" i="0" u="none" strike="noStrike" kern="1200" cap="none" spc="0" normalizeH="0" baseline="0" noProof="0" dirty="0">
              <a:ln>
                <a:noFill/>
              </a:ln>
              <a:solidFill>
                <a:prstClr val="black"/>
              </a:solidFill>
              <a:effectLst/>
              <a:uLnTx/>
              <a:uFillTx/>
              <a:latin typeface="+mn-ea"/>
              <a:cs typeface="+mn-cs"/>
            </a:endParaRPr>
          </a:p>
        </p:txBody>
      </p:sp>
      <p:sp>
        <p:nvSpPr>
          <p:cNvPr id="22" name="正方形/長方形 21">
            <a:extLst>
              <a:ext uri="{FF2B5EF4-FFF2-40B4-BE49-F238E27FC236}">
                <a16:creationId xmlns:a16="http://schemas.microsoft.com/office/drawing/2014/main" id="{308B2467-D08C-7F45-A57C-BE3A6F8CA5DF}"/>
              </a:ext>
            </a:extLst>
          </p:cNvPr>
          <p:cNvSpPr/>
          <p:nvPr/>
        </p:nvSpPr>
        <p:spPr>
          <a:xfrm>
            <a:off x="36248" y="1608533"/>
            <a:ext cx="680288" cy="1292267"/>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地域における医療提供体制の整備</a:t>
            </a:r>
          </a:p>
        </p:txBody>
      </p:sp>
      <p:sp>
        <p:nvSpPr>
          <p:cNvPr id="23" name="正方形/長方形 22">
            <a:extLst>
              <a:ext uri="{FF2B5EF4-FFF2-40B4-BE49-F238E27FC236}">
                <a16:creationId xmlns:a16="http://schemas.microsoft.com/office/drawing/2014/main" id="{E5D56575-4EA3-084E-B7BB-2389FFBDEA06}"/>
              </a:ext>
            </a:extLst>
          </p:cNvPr>
          <p:cNvSpPr/>
          <p:nvPr/>
        </p:nvSpPr>
        <p:spPr>
          <a:xfrm>
            <a:off x="3093810" y="4917012"/>
            <a:ext cx="5953740" cy="262149"/>
          </a:xfrm>
          <a:prstGeom prst="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関連学会と連携したデータベースの構築</a:t>
            </a:r>
          </a:p>
        </p:txBody>
      </p:sp>
      <p:sp>
        <p:nvSpPr>
          <p:cNvPr id="24" name="正方形/長方形 23">
            <a:extLst>
              <a:ext uri="{FF2B5EF4-FFF2-40B4-BE49-F238E27FC236}">
                <a16:creationId xmlns:a16="http://schemas.microsoft.com/office/drawing/2014/main" id="{E7EF76CC-E7DD-844A-80CF-860C9B2A49D8}"/>
              </a:ext>
            </a:extLst>
          </p:cNvPr>
          <p:cNvSpPr/>
          <p:nvPr/>
        </p:nvSpPr>
        <p:spPr>
          <a:xfrm>
            <a:off x="1656346" y="2143171"/>
            <a:ext cx="559769" cy="31636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56" b="1" i="0" u="none" strike="noStrike" kern="1200" cap="none" spc="0" normalizeH="0" baseline="0" noProof="0" dirty="0">
                <a:ln>
                  <a:noFill/>
                </a:ln>
                <a:solidFill>
                  <a:prstClr val="black"/>
                </a:solidFill>
                <a:effectLst/>
                <a:uLnTx/>
                <a:uFillTx/>
                <a:latin typeface="+mn-ea"/>
                <a:cs typeface="+mn-cs"/>
              </a:rPr>
              <a:t>健診</a:t>
            </a:r>
            <a:endParaRPr kumimoji="1" lang="en-US" altLang="ja-JP" sz="1456" b="1" i="0" u="none" strike="noStrike" kern="1200" cap="none" spc="0" normalizeH="0" baseline="0" noProof="0" dirty="0">
              <a:ln>
                <a:noFill/>
              </a:ln>
              <a:solidFill>
                <a:prstClr val="black"/>
              </a:solidFill>
              <a:effectLst/>
              <a:uLnTx/>
              <a:uFillTx/>
              <a:latin typeface="+mn-ea"/>
              <a:cs typeface="+mn-cs"/>
            </a:endParaRPr>
          </a:p>
        </p:txBody>
      </p:sp>
      <p:sp>
        <p:nvSpPr>
          <p:cNvPr id="25" name="正方形/長方形 24">
            <a:extLst>
              <a:ext uri="{FF2B5EF4-FFF2-40B4-BE49-F238E27FC236}">
                <a16:creationId xmlns:a16="http://schemas.microsoft.com/office/drawing/2014/main" id="{2AE2E1E3-9EB1-2848-B027-070EC271CD48}"/>
              </a:ext>
            </a:extLst>
          </p:cNvPr>
          <p:cNvSpPr/>
          <p:nvPr/>
        </p:nvSpPr>
        <p:spPr>
          <a:xfrm>
            <a:off x="782369" y="2479048"/>
            <a:ext cx="2305608" cy="40036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1" b="1" i="0" u="none" strike="noStrike" kern="1200" cap="none" spc="0" normalizeH="0" baseline="0" noProof="0" dirty="0">
                <a:ln>
                  <a:noFill/>
                </a:ln>
                <a:solidFill>
                  <a:prstClr val="black"/>
                </a:solidFill>
                <a:effectLst/>
                <a:uLnTx/>
                <a:uFillTx/>
                <a:latin typeface="+mn-ea"/>
                <a:cs typeface="+mn-cs"/>
              </a:rPr>
              <a:t>保健指導、受診勧奨</a:t>
            </a:r>
            <a:endParaRPr kumimoji="1" lang="en-US" altLang="ja-JP" sz="1001" b="1"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1" b="1" i="0" u="none" strike="noStrike" kern="1200" cap="none" spc="0" normalizeH="0" baseline="0" noProof="0" dirty="0">
                <a:ln>
                  <a:noFill/>
                </a:ln>
                <a:solidFill>
                  <a:prstClr val="black"/>
                </a:solidFill>
                <a:effectLst/>
                <a:uLnTx/>
                <a:uFillTx/>
                <a:latin typeface="+mn-ea"/>
                <a:cs typeface="+mn-cs"/>
              </a:rPr>
              <a:t>健診受診率向上（未受診者受診勧奨）</a:t>
            </a:r>
          </a:p>
        </p:txBody>
      </p:sp>
      <p:sp>
        <p:nvSpPr>
          <p:cNvPr id="26" name="直角三角形 25">
            <a:extLst>
              <a:ext uri="{FF2B5EF4-FFF2-40B4-BE49-F238E27FC236}">
                <a16:creationId xmlns:a16="http://schemas.microsoft.com/office/drawing/2014/main" id="{E51AAAFA-3D59-6F45-96B6-841DDEE2840C}"/>
              </a:ext>
            </a:extLst>
          </p:cNvPr>
          <p:cNvSpPr/>
          <p:nvPr/>
        </p:nvSpPr>
        <p:spPr>
          <a:xfrm rot="16200000">
            <a:off x="5405806" y="1389005"/>
            <a:ext cx="878880" cy="2172920"/>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38"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7" name="正方形/長方形 26">
            <a:extLst>
              <a:ext uri="{FF2B5EF4-FFF2-40B4-BE49-F238E27FC236}">
                <a16:creationId xmlns:a16="http://schemas.microsoft.com/office/drawing/2014/main" id="{002ACD32-2F5F-FE46-A4A4-5FAFF69D16CE}"/>
              </a:ext>
            </a:extLst>
          </p:cNvPr>
          <p:cNvSpPr/>
          <p:nvPr/>
        </p:nvSpPr>
        <p:spPr>
          <a:xfrm>
            <a:off x="6663153" y="2189412"/>
            <a:ext cx="1872629" cy="31636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56" b="1" i="0" u="none" strike="noStrike" kern="1200" cap="none" spc="0" normalizeH="0" baseline="0" noProof="0" dirty="0">
                <a:ln>
                  <a:noFill/>
                </a:ln>
                <a:solidFill>
                  <a:prstClr val="black"/>
                </a:solidFill>
                <a:effectLst/>
                <a:uLnTx/>
                <a:uFillTx/>
                <a:latin typeface="+mn-ea"/>
                <a:cs typeface="+mn-cs"/>
              </a:rPr>
              <a:t>腎臓専門医療機関等</a:t>
            </a:r>
            <a:endParaRPr kumimoji="1" lang="en-US" altLang="ja-JP" sz="1456" b="1" i="0" u="none" strike="noStrike" kern="1200" cap="none" spc="0" normalizeH="0" baseline="0" noProof="0" dirty="0">
              <a:ln>
                <a:noFill/>
              </a:ln>
              <a:solidFill>
                <a:prstClr val="black"/>
              </a:solidFill>
              <a:effectLst/>
              <a:uLnTx/>
              <a:uFillTx/>
              <a:latin typeface="+mn-ea"/>
              <a:cs typeface="+mn-cs"/>
            </a:endParaRPr>
          </a:p>
        </p:txBody>
      </p:sp>
      <p:sp>
        <p:nvSpPr>
          <p:cNvPr id="28" name="正方形/長方形 27">
            <a:extLst>
              <a:ext uri="{FF2B5EF4-FFF2-40B4-BE49-F238E27FC236}">
                <a16:creationId xmlns:a16="http://schemas.microsoft.com/office/drawing/2014/main" id="{B555294A-F1CF-E14A-9F62-508E047EED0E}"/>
              </a:ext>
            </a:extLst>
          </p:cNvPr>
          <p:cNvSpPr/>
          <p:nvPr/>
        </p:nvSpPr>
        <p:spPr>
          <a:xfrm>
            <a:off x="6486130" y="2485428"/>
            <a:ext cx="2517036" cy="40036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1" b="1" i="0" u="none" strike="noStrike" kern="1200" cap="none" spc="0" normalizeH="0" baseline="0" noProof="0" dirty="0">
                <a:ln>
                  <a:noFill/>
                </a:ln>
                <a:solidFill>
                  <a:prstClr val="black"/>
                </a:solidFill>
                <a:effectLst/>
                <a:uLnTx/>
                <a:uFillTx/>
                <a:latin typeface="+mn-ea"/>
                <a:cs typeface="+mn-cs"/>
              </a:rPr>
              <a:t>メディカルスタッフや他科専門医等との連携</a:t>
            </a:r>
            <a:endParaRPr kumimoji="1" lang="en-US" altLang="ja-JP" sz="1001" b="1"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1" b="1" i="0" u="none" strike="noStrike" kern="1200" cap="none" spc="0" normalizeH="0" baseline="0" noProof="0" dirty="0">
                <a:ln>
                  <a:noFill/>
                </a:ln>
                <a:solidFill>
                  <a:prstClr val="black"/>
                </a:solidFill>
                <a:effectLst/>
                <a:uLnTx/>
                <a:uFillTx/>
                <a:latin typeface="+mn-ea"/>
                <a:cs typeface="+mn-cs"/>
              </a:rPr>
              <a:t>最適な腎代替療法の選択、準備</a:t>
            </a:r>
            <a:endParaRPr kumimoji="1" lang="en-US" altLang="ja-JP" sz="1001" b="1" i="0" u="none" strike="noStrike" kern="1200" cap="none" spc="0" normalizeH="0" baseline="0" noProof="0" dirty="0">
              <a:ln>
                <a:noFill/>
              </a:ln>
              <a:solidFill>
                <a:prstClr val="black"/>
              </a:solidFill>
              <a:effectLst/>
              <a:uLnTx/>
              <a:uFillTx/>
              <a:latin typeface="+mn-ea"/>
              <a:cs typeface="+mn-cs"/>
            </a:endParaRPr>
          </a:p>
        </p:txBody>
      </p:sp>
      <p:sp>
        <p:nvSpPr>
          <p:cNvPr id="29" name="上カーブ矢印 28">
            <a:extLst>
              <a:ext uri="{FF2B5EF4-FFF2-40B4-BE49-F238E27FC236}">
                <a16:creationId xmlns:a16="http://schemas.microsoft.com/office/drawing/2014/main" id="{1694C5FB-2456-D242-94D2-8BC82A883A30}"/>
              </a:ext>
            </a:extLst>
          </p:cNvPr>
          <p:cNvSpPr/>
          <p:nvPr/>
        </p:nvSpPr>
        <p:spPr>
          <a:xfrm>
            <a:off x="4811987" y="2575275"/>
            <a:ext cx="1757649" cy="245466"/>
          </a:xfrm>
          <a:prstGeom prst="curvedUpArrow">
            <a:avLst>
              <a:gd name="adj1" fmla="val 25000"/>
              <a:gd name="adj2" fmla="val 133902"/>
              <a:gd name="adj3" fmla="val 25000"/>
            </a:avLst>
          </a:prstGeom>
          <a:solidFill>
            <a:srgbClr val="FF0000"/>
          </a:solidFill>
          <a:ln>
            <a:solidFill>
              <a:srgbClr val="FF0000"/>
            </a:solidFill>
          </a:ln>
          <a:scene3d>
            <a:camera prst="orthographicFront">
              <a:rot lat="0" lon="107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38" b="0" i="0" u="none" strike="noStrike" kern="1200" cap="none" spc="0" normalizeH="0" baseline="0" noProof="0">
              <a:ln>
                <a:noFill/>
              </a:ln>
              <a:solidFill>
                <a:prstClr val="black"/>
              </a:solidFill>
              <a:effectLst/>
              <a:uLnTx/>
              <a:uFillTx/>
              <a:latin typeface="Arial"/>
              <a:ea typeface="ＭＳ Ｐゴシック" panose="020B0600070205080204" pitchFamily="50" charset="-128"/>
              <a:cs typeface="+mn-cs"/>
            </a:endParaRPr>
          </a:p>
        </p:txBody>
      </p:sp>
      <p:sp>
        <p:nvSpPr>
          <p:cNvPr id="30" name="正方形/長方形 29">
            <a:extLst>
              <a:ext uri="{FF2B5EF4-FFF2-40B4-BE49-F238E27FC236}">
                <a16:creationId xmlns:a16="http://schemas.microsoft.com/office/drawing/2014/main" id="{2E961E48-8A9E-C64A-B607-EE416043CF0F}"/>
              </a:ext>
            </a:extLst>
          </p:cNvPr>
          <p:cNvSpPr/>
          <p:nvPr/>
        </p:nvSpPr>
        <p:spPr>
          <a:xfrm>
            <a:off x="5186900" y="2252391"/>
            <a:ext cx="1210589" cy="428451"/>
          </a:xfrm>
          <a:prstGeom prst="rect">
            <a:avLst/>
          </a:prstGeom>
          <a:solidFill>
            <a:srgbClr val="FF0000"/>
          </a:solidFill>
          <a:ln w="28575">
            <a:solidFill>
              <a:srgbClr val="FF0000"/>
            </a:solidFill>
          </a:ln>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92" b="1" i="0" u="none" strike="noStrike" kern="1200" cap="none" spc="0" normalizeH="0" baseline="0" noProof="0" dirty="0">
                <a:ln>
                  <a:noFill/>
                </a:ln>
                <a:solidFill>
                  <a:prstClr val="white"/>
                </a:solidFill>
                <a:effectLst/>
                <a:uLnTx/>
                <a:uFillTx/>
                <a:latin typeface="+mn-ea"/>
                <a:cs typeface="+mn-cs"/>
              </a:rPr>
              <a:t>2</a:t>
            </a:r>
            <a:r>
              <a:rPr kumimoji="1" lang="ja-JP" altLang="en-US" sz="1092" b="1" i="0" u="none" strike="noStrike" kern="1200" cap="none" spc="0" normalizeH="0" baseline="0" noProof="0" dirty="0">
                <a:ln>
                  <a:noFill/>
                </a:ln>
                <a:solidFill>
                  <a:prstClr val="white"/>
                </a:solidFill>
                <a:effectLst/>
                <a:uLnTx/>
                <a:uFillTx/>
                <a:latin typeface="+mn-ea"/>
                <a:cs typeface="+mn-cs"/>
              </a:rPr>
              <a:t>人主治医制など</a:t>
            </a:r>
            <a:endParaRPr kumimoji="1" lang="en-US" altLang="ja-JP" sz="1092" b="1" i="0" u="none" strike="noStrike" kern="1200" cap="none" spc="0" normalizeH="0" baseline="0" noProof="0" dirty="0">
              <a:ln>
                <a:noFill/>
              </a:ln>
              <a:solidFill>
                <a:prstClr val="white"/>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white"/>
                </a:solidFill>
                <a:effectLst/>
                <a:uLnTx/>
                <a:uFillTx/>
                <a:latin typeface="+mn-ea"/>
                <a:cs typeface="+mn-cs"/>
              </a:rPr>
              <a:t>担当医間の連携</a:t>
            </a:r>
            <a:endParaRPr kumimoji="1" lang="en-US" altLang="ja-JP" sz="1092" b="1" i="0" u="none" strike="noStrike" kern="1200" cap="none" spc="0" normalizeH="0" baseline="0" noProof="0" dirty="0">
              <a:ln>
                <a:noFill/>
              </a:ln>
              <a:solidFill>
                <a:prstClr val="white"/>
              </a:solidFill>
              <a:effectLst/>
              <a:uLnTx/>
              <a:uFillTx/>
              <a:latin typeface="+mn-ea"/>
              <a:cs typeface="+mn-cs"/>
            </a:endParaRPr>
          </a:p>
        </p:txBody>
      </p:sp>
      <p:sp>
        <p:nvSpPr>
          <p:cNvPr id="31" name="下カーブ矢印 30">
            <a:extLst>
              <a:ext uri="{FF2B5EF4-FFF2-40B4-BE49-F238E27FC236}">
                <a16:creationId xmlns:a16="http://schemas.microsoft.com/office/drawing/2014/main" id="{F65C6843-F4FA-874B-B99B-E5072A02D69D}"/>
              </a:ext>
            </a:extLst>
          </p:cNvPr>
          <p:cNvSpPr/>
          <p:nvPr/>
        </p:nvSpPr>
        <p:spPr>
          <a:xfrm>
            <a:off x="4897924" y="2088556"/>
            <a:ext cx="1722105" cy="319089"/>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38" b="0" i="0" u="none" strike="noStrike" kern="1200" cap="none" spc="0" normalizeH="0" baseline="0" noProof="0">
              <a:ln>
                <a:noFill/>
              </a:ln>
              <a:solidFill>
                <a:prstClr val="black"/>
              </a:solidFill>
              <a:effectLst/>
              <a:uLnTx/>
              <a:uFillTx/>
              <a:latin typeface="Arial"/>
              <a:ea typeface="ＭＳ Ｐゴシック" panose="020B0600070205080204" pitchFamily="50" charset="-128"/>
              <a:cs typeface="+mn-cs"/>
            </a:endParaRPr>
          </a:p>
        </p:txBody>
      </p:sp>
      <p:sp>
        <p:nvSpPr>
          <p:cNvPr id="32" name="テキスト ボックス 31">
            <a:extLst>
              <a:ext uri="{FF2B5EF4-FFF2-40B4-BE49-F238E27FC236}">
                <a16:creationId xmlns:a16="http://schemas.microsoft.com/office/drawing/2014/main" id="{5E23EF03-EBD4-EA43-A1B7-E1BDA7DD42DA}"/>
              </a:ext>
            </a:extLst>
          </p:cNvPr>
          <p:cNvSpPr txBox="1"/>
          <p:nvPr/>
        </p:nvSpPr>
        <p:spPr>
          <a:xfrm>
            <a:off x="3352841" y="2507536"/>
            <a:ext cx="1591208" cy="4003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1" b="1" i="0" u="none" strike="noStrike" kern="1200" cap="none" spc="0" normalizeH="0" baseline="0" noProof="0" dirty="0">
                <a:ln>
                  <a:noFill/>
                </a:ln>
                <a:solidFill>
                  <a:prstClr val="black"/>
                </a:solidFill>
                <a:effectLst/>
                <a:uLnTx/>
                <a:uFillTx/>
                <a:latin typeface="+mn-ea"/>
                <a:cs typeface="+mn-cs"/>
              </a:rPr>
              <a:t>療養指導士等メディカル</a:t>
            </a:r>
            <a:endParaRPr kumimoji="1" lang="en-US" altLang="ja-JP" sz="1001" b="1"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1" b="1" i="0" u="none" strike="noStrike" kern="1200" cap="none" spc="0" normalizeH="0" baseline="0" noProof="0" dirty="0">
                <a:ln>
                  <a:noFill/>
                </a:ln>
                <a:solidFill>
                  <a:prstClr val="black"/>
                </a:solidFill>
                <a:effectLst/>
                <a:uLnTx/>
                <a:uFillTx/>
                <a:latin typeface="+mn-ea"/>
                <a:cs typeface="+mn-cs"/>
              </a:rPr>
              <a:t>スタッフとの連携</a:t>
            </a:r>
          </a:p>
        </p:txBody>
      </p:sp>
      <p:sp>
        <p:nvSpPr>
          <p:cNvPr id="33" name="下カーブ矢印 32">
            <a:extLst>
              <a:ext uri="{FF2B5EF4-FFF2-40B4-BE49-F238E27FC236}">
                <a16:creationId xmlns:a16="http://schemas.microsoft.com/office/drawing/2014/main" id="{10B90B0C-12B3-8C47-9869-87FAE7B8DE4A}"/>
              </a:ext>
            </a:extLst>
          </p:cNvPr>
          <p:cNvSpPr/>
          <p:nvPr/>
        </p:nvSpPr>
        <p:spPr>
          <a:xfrm>
            <a:off x="2311146" y="2051287"/>
            <a:ext cx="1265538" cy="287894"/>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38" b="0" i="0" u="none" strike="noStrike" kern="1200" cap="none" spc="0" normalizeH="0" baseline="0" noProof="0">
              <a:ln>
                <a:noFill/>
              </a:ln>
              <a:solidFill>
                <a:prstClr val="black"/>
              </a:solidFill>
              <a:effectLst/>
              <a:uLnTx/>
              <a:uFillTx/>
              <a:latin typeface="Arial"/>
              <a:ea typeface="ＭＳ Ｐゴシック" panose="020B0600070205080204" pitchFamily="50" charset="-128"/>
              <a:cs typeface="+mn-cs"/>
            </a:endParaRPr>
          </a:p>
        </p:txBody>
      </p:sp>
      <p:sp>
        <p:nvSpPr>
          <p:cNvPr id="34" name="正方形/長方形 33">
            <a:extLst>
              <a:ext uri="{FF2B5EF4-FFF2-40B4-BE49-F238E27FC236}">
                <a16:creationId xmlns:a16="http://schemas.microsoft.com/office/drawing/2014/main" id="{96C24987-09D1-F845-92FA-A26EA12E0749}"/>
              </a:ext>
            </a:extLst>
          </p:cNvPr>
          <p:cNvSpPr/>
          <p:nvPr/>
        </p:nvSpPr>
        <p:spPr>
          <a:xfrm>
            <a:off x="5584097" y="1738588"/>
            <a:ext cx="511680" cy="288412"/>
          </a:xfrm>
          <a:prstGeom prst="rect">
            <a:avLst/>
          </a:prstGeom>
          <a:ln w="38100">
            <a:solidFill>
              <a:srgbClr val="FF0000"/>
            </a:solidFill>
          </a:ln>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srgbClr val="FF0000"/>
                </a:solidFill>
                <a:effectLst/>
                <a:uLnTx/>
                <a:uFillTx/>
                <a:latin typeface="+mn-ea"/>
                <a:cs typeface="+mn-cs"/>
              </a:rPr>
              <a:t>紹介</a:t>
            </a:r>
            <a:endParaRPr kumimoji="1" lang="en-US" altLang="ja-JP" sz="1274" b="1" i="0" u="none" strike="noStrike" kern="1200" cap="none" spc="0" normalizeH="0" baseline="0" noProof="0" dirty="0">
              <a:ln>
                <a:noFill/>
              </a:ln>
              <a:solidFill>
                <a:srgbClr val="FF0000"/>
              </a:solidFill>
              <a:effectLst/>
              <a:uLnTx/>
              <a:uFillTx/>
              <a:latin typeface="+mn-ea"/>
              <a:cs typeface="+mn-cs"/>
            </a:endParaRPr>
          </a:p>
        </p:txBody>
      </p:sp>
      <p:sp>
        <p:nvSpPr>
          <p:cNvPr id="35" name="正方形/長方形 34">
            <a:extLst>
              <a:ext uri="{FF2B5EF4-FFF2-40B4-BE49-F238E27FC236}">
                <a16:creationId xmlns:a16="http://schemas.microsoft.com/office/drawing/2014/main" id="{3D84BB2E-384F-A141-9B45-22DFEED3060A}"/>
              </a:ext>
            </a:extLst>
          </p:cNvPr>
          <p:cNvSpPr/>
          <p:nvPr/>
        </p:nvSpPr>
        <p:spPr>
          <a:xfrm>
            <a:off x="5526659" y="2920035"/>
            <a:ext cx="675186" cy="288412"/>
          </a:xfrm>
          <a:prstGeom prst="rect">
            <a:avLst/>
          </a:prstGeom>
          <a:ln w="38100">
            <a:solidFill>
              <a:srgbClr val="FF0000"/>
            </a:solidFill>
          </a:ln>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srgbClr val="FF0000"/>
                </a:solidFill>
                <a:effectLst/>
                <a:uLnTx/>
                <a:uFillTx/>
                <a:latin typeface="+mn-ea"/>
                <a:cs typeface="+mn-cs"/>
              </a:rPr>
              <a:t>逆紹介</a:t>
            </a:r>
            <a:endParaRPr kumimoji="1" lang="en-US" altLang="ja-JP" sz="1274" b="1" i="0" u="none" strike="noStrike" kern="1200" cap="none" spc="0" normalizeH="0" baseline="0" noProof="0" dirty="0">
              <a:ln>
                <a:noFill/>
              </a:ln>
              <a:solidFill>
                <a:srgbClr val="FF0000"/>
              </a:solidFill>
              <a:effectLst/>
              <a:uLnTx/>
              <a:uFillTx/>
              <a:latin typeface="+mn-ea"/>
              <a:cs typeface="+mn-cs"/>
            </a:endParaRPr>
          </a:p>
        </p:txBody>
      </p:sp>
      <p:sp>
        <p:nvSpPr>
          <p:cNvPr id="36" name="正方形/長方形 35">
            <a:extLst>
              <a:ext uri="{FF2B5EF4-FFF2-40B4-BE49-F238E27FC236}">
                <a16:creationId xmlns:a16="http://schemas.microsoft.com/office/drawing/2014/main" id="{A02FD6F6-7C48-2047-9D97-BEF7FA284D45}"/>
              </a:ext>
            </a:extLst>
          </p:cNvPr>
          <p:cNvSpPr/>
          <p:nvPr/>
        </p:nvSpPr>
        <p:spPr>
          <a:xfrm>
            <a:off x="617251" y="1646011"/>
            <a:ext cx="2117355" cy="40036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1" b="0" i="0" u="none" strike="noStrike" kern="1200" cap="none" spc="0" normalizeH="0" baseline="0" noProof="0" dirty="0">
                <a:ln>
                  <a:noFill/>
                </a:ln>
                <a:solidFill>
                  <a:prstClr val="black"/>
                </a:solidFill>
                <a:effectLst/>
                <a:uLnTx/>
                <a:uFillTx/>
                <a:latin typeface="+mn-ea"/>
                <a:cs typeface="+mn-cs"/>
              </a:rPr>
              <a:t>項目例：血圧、脂質、血糖、喫煙、</a:t>
            </a:r>
            <a:endParaRPr kumimoji="1" lang="en-US" altLang="ja-JP" sz="1001" b="0" i="0" u="none" strike="noStrike" kern="1200" cap="none" spc="0" normalizeH="0" baseline="0" noProof="0" dirty="0">
              <a:ln>
                <a:noFill/>
              </a:ln>
              <a:solidFill>
                <a:prstClr val="black"/>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1" b="0" i="0" u="none" strike="noStrike" kern="1200" cap="none" spc="0" normalizeH="0" baseline="0" noProof="0" dirty="0">
                <a:ln>
                  <a:noFill/>
                </a:ln>
                <a:solidFill>
                  <a:prstClr val="black"/>
                </a:solidFill>
                <a:effectLst/>
                <a:uLnTx/>
                <a:uFillTx/>
                <a:latin typeface="+mn-ea"/>
                <a:cs typeface="+mn-cs"/>
              </a:rPr>
              <a:t>尿蛋白および血清クレアチニン等</a:t>
            </a:r>
          </a:p>
        </p:txBody>
      </p:sp>
      <p:sp>
        <p:nvSpPr>
          <p:cNvPr id="37" name="正方形/長方形 36">
            <a:extLst>
              <a:ext uri="{FF2B5EF4-FFF2-40B4-BE49-F238E27FC236}">
                <a16:creationId xmlns:a16="http://schemas.microsoft.com/office/drawing/2014/main" id="{CC492BFE-959B-0F44-BFB5-202DD5D54B91}"/>
              </a:ext>
            </a:extLst>
          </p:cNvPr>
          <p:cNvSpPr/>
          <p:nvPr/>
        </p:nvSpPr>
        <p:spPr>
          <a:xfrm>
            <a:off x="2568850" y="2217144"/>
            <a:ext cx="831460" cy="24661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white"/>
                </a:solidFill>
                <a:effectLst/>
                <a:uLnTx/>
                <a:uFillTx/>
                <a:latin typeface="+mn-ea"/>
                <a:cs typeface="+mn-cs"/>
              </a:rPr>
              <a:t>早期受診</a:t>
            </a:r>
          </a:p>
        </p:txBody>
      </p:sp>
      <p:sp>
        <p:nvSpPr>
          <p:cNvPr id="38" name="正方形/長方形 37">
            <a:extLst>
              <a:ext uri="{FF2B5EF4-FFF2-40B4-BE49-F238E27FC236}">
                <a16:creationId xmlns:a16="http://schemas.microsoft.com/office/drawing/2014/main" id="{90D5F387-054C-1A4A-92DD-021E4B2149DA}"/>
              </a:ext>
            </a:extLst>
          </p:cNvPr>
          <p:cNvSpPr/>
          <p:nvPr/>
        </p:nvSpPr>
        <p:spPr>
          <a:xfrm>
            <a:off x="40600" y="2973880"/>
            <a:ext cx="680288" cy="576536"/>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普及</a:t>
            </a:r>
            <a:endParaRPr kumimoji="1" lang="en-US" altLang="ja-JP" sz="1274" b="1" i="0" u="none" strike="noStrike" kern="1200" cap="none" spc="0" normalizeH="0" baseline="0" noProof="0" dirty="0">
              <a:ln>
                <a:noFill/>
              </a:ln>
              <a:solidFill>
                <a:prstClr val="black"/>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啓発</a:t>
            </a:r>
          </a:p>
        </p:txBody>
      </p:sp>
      <p:sp>
        <p:nvSpPr>
          <p:cNvPr id="39" name="正方形/長方形 38">
            <a:extLst>
              <a:ext uri="{FF2B5EF4-FFF2-40B4-BE49-F238E27FC236}">
                <a16:creationId xmlns:a16="http://schemas.microsoft.com/office/drawing/2014/main" id="{2819C170-4A60-8742-BA9F-3AF1E8655D90}"/>
              </a:ext>
            </a:extLst>
          </p:cNvPr>
          <p:cNvSpPr/>
          <p:nvPr/>
        </p:nvSpPr>
        <p:spPr>
          <a:xfrm>
            <a:off x="767935" y="3001417"/>
            <a:ext cx="4033119" cy="262149"/>
          </a:xfrm>
          <a:prstGeom prst="rect">
            <a:avLst/>
          </a:prstGeom>
          <a:solidFill>
            <a:schemeClr val="accent5">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市民公開講座や資材等によるＣＫＤ認知度の上昇</a:t>
            </a:r>
          </a:p>
        </p:txBody>
      </p:sp>
      <p:sp>
        <p:nvSpPr>
          <p:cNvPr id="40" name="正方形/長方形 39">
            <a:extLst>
              <a:ext uri="{FF2B5EF4-FFF2-40B4-BE49-F238E27FC236}">
                <a16:creationId xmlns:a16="http://schemas.microsoft.com/office/drawing/2014/main" id="{8029B44E-66FC-9644-B5D5-9C4F1432CF3B}"/>
              </a:ext>
            </a:extLst>
          </p:cNvPr>
          <p:cNvSpPr/>
          <p:nvPr/>
        </p:nvSpPr>
        <p:spPr>
          <a:xfrm>
            <a:off x="39591" y="4917317"/>
            <a:ext cx="683425" cy="594358"/>
          </a:xfrm>
          <a:prstGeom prst="rect">
            <a:avLst/>
          </a:prstGeom>
          <a:no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研究</a:t>
            </a:r>
            <a:endParaRPr kumimoji="1" lang="en-US" altLang="ja-JP" sz="1274" b="1" i="0" u="none" strike="noStrike" kern="1200" cap="none" spc="0" normalizeH="0" baseline="0" noProof="0" dirty="0">
              <a:ln>
                <a:noFill/>
              </a:ln>
              <a:solidFill>
                <a:prstClr val="black"/>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開発の</a:t>
            </a:r>
            <a:endParaRPr kumimoji="1" lang="en-US" altLang="ja-JP" sz="1274" b="1" i="0" u="none" strike="noStrike" kern="1200" cap="none" spc="0" normalizeH="0" baseline="0" noProof="0" dirty="0">
              <a:ln>
                <a:noFill/>
              </a:ln>
              <a:solidFill>
                <a:prstClr val="black"/>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推進</a:t>
            </a:r>
          </a:p>
        </p:txBody>
      </p:sp>
      <p:sp>
        <p:nvSpPr>
          <p:cNvPr id="41" name="正方形/長方形 40">
            <a:extLst>
              <a:ext uri="{FF2B5EF4-FFF2-40B4-BE49-F238E27FC236}">
                <a16:creationId xmlns:a16="http://schemas.microsoft.com/office/drawing/2014/main" id="{A9F3F844-1C06-D243-A9D0-83881FCF2AA8}"/>
              </a:ext>
            </a:extLst>
          </p:cNvPr>
          <p:cNvSpPr/>
          <p:nvPr/>
        </p:nvSpPr>
        <p:spPr>
          <a:xfrm>
            <a:off x="3104859" y="3953405"/>
            <a:ext cx="5918370" cy="262149"/>
          </a:xfrm>
          <a:prstGeom prst="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関連する疾患の治療との連携強化</a:t>
            </a:r>
          </a:p>
        </p:txBody>
      </p:sp>
      <p:sp>
        <p:nvSpPr>
          <p:cNvPr id="42" name="正方形/長方形 41">
            <a:extLst>
              <a:ext uri="{FF2B5EF4-FFF2-40B4-BE49-F238E27FC236}">
                <a16:creationId xmlns:a16="http://schemas.microsoft.com/office/drawing/2014/main" id="{661C55E8-DA9B-D84E-A118-6B751D634642}"/>
              </a:ext>
            </a:extLst>
          </p:cNvPr>
          <p:cNvSpPr/>
          <p:nvPr/>
        </p:nvSpPr>
        <p:spPr>
          <a:xfrm>
            <a:off x="37825" y="4291525"/>
            <a:ext cx="672593" cy="558023"/>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人材</a:t>
            </a:r>
            <a:endParaRPr kumimoji="1" lang="en-US" altLang="ja-JP" sz="1274" b="1" i="0" u="none" strike="noStrike" kern="1200" cap="none" spc="0" normalizeH="0" baseline="0" noProof="0" dirty="0">
              <a:ln>
                <a:noFill/>
              </a:ln>
              <a:solidFill>
                <a:prstClr val="black"/>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育成</a:t>
            </a:r>
          </a:p>
        </p:txBody>
      </p:sp>
      <p:sp>
        <p:nvSpPr>
          <p:cNvPr id="43" name="正方形/長方形 42">
            <a:extLst>
              <a:ext uri="{FF2B5EF4-FFF2-40B4-BE49-F238E27FC236}">
                <a16:creationId xmlns:a16="http://schemas.microsoft.com/office/drawing/2014/main" id="{CFE24D50-5EFF-5D4F-BABE-B463B5FF9A53}"/>
              </a:ext>
            </a:extLst>
          </p:cNvPr>
          <p:cNvSpPr/>
          <p:nvPr/>
        </p:nvSpPr>
        <p:spPr>
          <a:xfrm>
            <a:off x="3093810" y="4599822"/>
            <a:ext cx="5942017" cy="262149"/>
          </a:xfrm>
          <a:prstGeom prst="rect">
            <a:avLst/>
          </a:prstGeom>
          <a:solidFill>
            <a:schemeClr val="accent5">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関連する療養指導士等との連携強化</a:t>
            </a:r>
          </a:p>
        </p:txBody>
      </p:sp>
      <p:sp>
        <p:nvSpPr>
          <p:cNvPr id="44" name="正方形/長方形 43">
            <a:extLst>
              <a:ext uri="{FF2B5EF4-FFF2-40B4-BE49-F238E27FC236}">
                <a16:creationId xmlns:a16="http://schemas.microsoft.com/office/drawing/2014/main" id="{F794D299-A8A9-7C41-8811-FD843EFB2D87}"/>
              </a:ext>
            </a:extLst>
          </p:cNvPr>
          <p:cNvSpPr/>
          <p:nvPr/>
        </p:nvSpPr>
        <p:spPr>
          <a:xfrm>
            <a:off x="4749459" y="5232603"/>
            <a:ext cx="4316342" cy="262149"/>
          </a:xfrm>
          <a:prstGeom prst="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病態解明に基づく効果的な新規治療薬の開発</a:t>
            </a:r>
          </a:p>
        </p:txBody>
      </p:sp>
      <p:sp>
        <p:nvSpPr>
          <p:cNvPr id="45" name="正方形/長方形 44">
            <a:extLst>
              <a:ext uri="{FF2B5EF4-FFF2-40B4-BE49-F238E27FC236}">
                <a16:creationId xmlns:a16="http://schemas.microsoft.com/office/drawing/2014/main" id="{EFB76FD0-AEF8-7740-A34A-665F3E5CAE45}"/>
              </a:ext>
            </a:extLst>
          </p:cNvPr>
          <p:cNvSpPr/>
          <p:nvPr/>
        </p:nvSpPr>
        <p:spPr>
          <a:xfrm>
            <a:off x="3104858" y="4279103"/>
            <a:ext cx="4801784" cy="262149"/>
          </a:xfrm>
          <a:prstGeom prst="rect">
            <a:avLst/>
          </a:prstGeom>
          <a:solidFill>
            <a:schemeClr val="accent5">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腎臓病療養指導士の育成、かかりつけ医等との連携</a:t>
            </a:r>
          </a:p>
        </p:txBody>
      </p:sp>
      <p:sp>
        <p:nvSpPr>
          <p:cNvPr id="46" name="角丸四角形吹き出し 45">
            <a:extLst>
              <a:ext uri="{FF2B5EF4-FFF2-40B4-BE49-F238E27FC236}">
                <a16:creationId xmlns:a16="http://schemas.microsoft.com/office/drawing/2014/main" id="{301F9499-B286-B149-9165-9EEC17583A4A}"/>
              </a:ext>
            </a:extLst>
          </p:cNvPr>
          <p:cNvSpPr/>
          <p:nvPr/>
        </p:nvSpPr>
        <p:spPr>
          <a:xfrm>
            <a:off x="3718092" y="1632515"/>
            <a:ext cx="1802406" cy="402648"/>
          </a:xfrm>
          <a:prstGeom prst="wedgeRoundRectCallout">
            <a:avLst>
              <a:gd name="adj1" fmla="val -57630"/>
              <a:gd name="adj2" fmla="val 7231"/>
              <a:gd name="adj3" fmla="val 16667"/>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1" b="0" i="0" u="none" strike="noStrike" kern="1200" cap="none" spc="0" normalizeH="0" baseline="0" noProof="0" dirty="0">
                <a:ln>
                  <a:noFill/>
                </a:ln>
                <a:solidFill>
                  <a:srgbClr val="FF0000"/>
                </a:solidFill>
                <a:effectLst/>
                <a:uLnTx/>
                <a:uFillTx/>
                <a:latin typeface="+mn-ea"/>
                <a:cs typeface="+mn-cs"/>
              </a:rPr>
              <a:t>標準的な健診・保健指導プログラム</a:t>
            </a:r>
            <a:r>
              <a:rPr kumimoji="1" lang="en-US" altLang="ja-JP" sz="1001" b="0" i="0" u="none" strike="noStrike" kern="1200" cap="none" spc="0" normalizeH="0" baseline="0" noProof="0" dirty="0">
                <a:ln>
                  <a:noFill/>
                </a:ln>
                <a:solidFill>
                  <a:srgbClr val="FF0000"/>
                </a:solidFill>
                <a:effectLst/>
                <a:uLnTx/>
                <a:uFillTx/>
                <a:latin typeface="+mn-ea"/>
                <a:cs typeface="+mn-cs"/>
              </a:rPr>
              <a:t>【</a:t>
            </a:r>
            <a:r>
              <a:rPr kumimoji="1" lang="ja-JP" altLang="en-US" sz="1001" b="0" i="0" u="none" strike="noStrike" kern="1200" cap="none" spc="0" normalizeH="0" baseline="0" noProof="0" dirty="0">
                <a:ln>
                  <a:noFill/>
                </a:ln>
                <a:solidFill>
                  <a:srgbClr val="FF0000"/>
                </a:solidFill>
                <a:effectLst/>
                <a:uLnTx/>
                <a:uFillTx/>
                <a:latin typeface="+mn-ea"/>
                <a:cs typeface="+mn-cs"/>
              </a:rPr>
              <a:t>平成</a:t>
            </a:r>
            <a:r>
              <a:rPr kumimoji="1" lang="en-US" altLang="ja-JP" sz="1001" b="0" i="0" u="none" strike="noStrike" kern="1200" cap="none" spc="0" normalizeH="0" baseline="0" noProof="0" dirty="0">
                <a:ln>
                  <a:noFill/>
                </a:ln>
                <a:solidFill>
                  <a:srgbClr val="FF0000"/>
                </a:solidFill>
                <a:effectLst/>
                <a:uLnTx/>
                <a:uFillTx/>
                <a:latin typeface="+mn-ea"/>
                <a:cs typeface="+mn-cs"/>
              </a:rPr>
              <a:t>30</a:t>
            </a:r>
            <a:r>
              <a:rPr kumimoji="1" lang="ja-JP" altLang="en-US" sz="1001" b="0" i="0" u="none" strike="noStrike" kern="1200" cap="none" spc="0" normalizeH="0" baseline="0" noProof="0" dirty="0">
                <a:ln>
                  <a:noFill/>
                </a:ln>
                <a:solidFill>
                  <a:srgbClr val="FF0000"/>
                </a:solidFill>
                <a:effectLst/>
                <a:uLnTx/>
                <a:uFillTx/>
                <a:latin typeface="+mn-ea"/>
                <a:cs typeface="+mn-cs"/>
              </a:rPr>
              <a:t>年度版</a:t>
            </a:r>
            <a:r>
              <a:rPr kumimoji="1" lang="en-US" altLang="ja-JP" sz="1001" b="0" i="0" u="none" strike="noStrike" kern="1200" cap="none" spc="0" normalizeH="0" baseline="0" noProof="0" dirty="0">
                <a:ln>
                  <a:noFill/>
                </a:ln>
                <a:solidFill>
                  <a:srgbClr val="FF0000"/>
                </a:solidFill>
                <a:effectLst/>
                <a:uLnTx/>
                <a:uFillTx/>
                <a:latin typeface="+mn-ea"/>
                <a:cs typeface="+mn-cs"/>
              </a:rPr>
              <a:t>】</a:t>
            </a:r>
            <a:endParaRPr kumimoji="1" lang="ja-JP" altLang="en-US" sz="1001" b="0" i="0" u="none" strike="noStrike" kern="1200" cap="none" spc="0" normalizeH="0" baseline="0" noProof="0" dirty="0">
              <a:ln>
                <a:noFill/>
              </a:ln>
              <a:solidFill>
                <a:srgbClr val="FF0000"/>
              </a:solidFill>
              <a:effectLst/>
              <a:uLnTx/>
              <a:uFillTx/>
              <a:latin typeface="+mn-ea"/>
              <a:cs typeface="+mn-cs"/>
            </a:endParaRPr>
          </a:p>
        </p:txBody>
      </p:sp>
      <p:sp>
        <p:nvSpPr>
          <p:cNvPr id="47" name="角丸四角形吹き出し 46">
            <a:extLst>
              <a:ext uri="{FF2B5EF4-FFF2-40B4-BE49-F238E27FC236}">
                <a16:creationId xmlns:a16="http://schemas.microsoft.com/office/drawing/2014/main" id="{959A5826-758D-3440-8141-D884BD7094CC}"/>
              </a:ext>
            </a:extLst>
          </p:cNvPr>
          <p:cNvSpPr/>
          <p:nvPr/>
        </p:nvSpPr>
        <p:spPr>
          <a:xfrm>
            <a:off x="6353009" y="1620955"/>
            <a:ext cx="1915107" cy="402648"/>
          </a:xfrm>
          <a:prstGeom prst="wedgeRoundRectCallout">
            <a:avLst>
              <a:gd name="adj1" fmla="val -57630"/>
              <a:gd name="adj2" fmla="val 7231"/>
              <a:gd name="adj3" fmla="val 16667"/>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1" b="0" i="0" u="none" strike="noStrike" kern="1200" cap="none" spc="0" normalizeH="0" baseline="0" noProof="0" dirty="0">
                <a:ln>
                  <a:noFill/>
                </a:ln>
                <a:solidFill>
                  <a:srgbClr val="FF0000"/>
                </a:solidFill>
                <a:effectLst/>
                <a:uLnTx/>
                <a:uFillTx/>
                <a:latin typeface="+mn-ea"/>
                <a:cs typeface="+mn-cs"/>
              </a:rPr>
              <a:t>「かかりつけ医から腎臓専門医</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1" b="0" i="0" u="none" strike="noStrike" kern="1200" cap="none" spc="0" normalizeH="0" baseline="0" noProof="0" dirty="0">
                <a:ln>
                  <a:noFill/>
                </a:ln>
                <a:solidFill>
                  <a:srgbClr val="FF0000"/>
                </a:solidFill>
                <a:effectLst/>
                <a:uLnTx/>
                <a:uFillTx/>
                <a:latin typeface="+mn-ea"/>
                <a:cs typeface="+mn-cs"/>
              </a:rPr>
              <a:t>・専門医療機関への紹介基準」</a:t>
            </a:r>
          </a:p>
        </p:txBody>
      </p:sp>
    </p:spTree>
    <p:extLst>
      <p:ext uri="{BB962C8B-B14F-4D97-AF65-F5344CB8AC3E}">
        <p14:creationId xmlns:p14="http://schemas.microsoft.com/office/powerpoint/2010/main" val="41998458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1CFE758D-6A3F-494F-A426-C959F1949EFB}"/>
              </a:ext>
            </a:extLst>
          </p:cNvPr>
          <p:cNvSpPr txBox="1"/>
          <p:nvPr/>
        </p:nvSpPr>
        <p:spPr>
          <a:xfrm>
            <a:off x="313318" y="63539"/>
            <a:ext cx="8830682" cy="369332"/>
          </a:xfrm>
          <a:prstGeom prst="rect">
            <a:avLst/>
          </a:prstGeom>
          <a:noFill/>
        </p:spPr>
        <p:txBody>
          <a:bodyPr wrap="square" rtlCol="0">
            <a:spAutoFit/>
          </a:bodyPr>
          <a:lstStyle/>
          <a:p>
            <a:pPr lvl="0">
              <a:defRPr/>
            </a:pPr>
            <a:r>
              <a:rPr lang="en-US" altLang="ja-JP" b="1" dirty="0">
                <a:solidFill>
                  <a:srgbClr val="FFFFFF"/>
                </a:solidFill>
                <a:latin typeface="+mj-ea"/>
                <a:ea typeface="+mj-ea"/>
              </a:rPr>
              <a:t>CKD</a:t>
            </a:r>
            <a:r>
              <a:rPr lang="ja-JP" altLang="en-US" b="1" dirty="0">
                <a:solidFill>
                  <a:srgbClr val="FFFFFF"/>
                </a:solidFill>
                <a:latin typeface="+mj-ea"/>
                <a:ea typeface="+mj-ea"/>
              </a:rPr>
              <a:t>の重症度 </a:t>
            </a:r>
            <a:r>
              <a:rPr lang="en-US" altLang="ja-JP" b="1" dirty="0">
                <a:solidFill>
                  <a:srgbClr val="FFFFFF"/>
                </a:solidFill>
                <a:latin typeface="+mj-ea"/>
                <a:ea typeface="+mj-ea"/>
              </a:rPr>
              <a:t>CGA</a:t>
            </a:r>
            <a:r>
              <a:rPr lang="ja-JP" altLang="en-US" b="1" dirty="0">
                <a:solidFill>
                  <a:srgbClr val="FFFFFF"/>
                </a:solidFill>
                <a:latin typeface="+mj-ea"/>
                <a:ea typeface="+mj-ea"/>
              </a:rPr>
              <a:t>分類</a:t>
            </a:r>
          </a:p>
        </p:txBody>
      </p:sp>
      <p:graphicFrame>
        <p:nvGraphicFramePr>
          <p:cNvPr id="11" name="Group 700">
            <a:extLst>
              <a:ext uri="{FF2B5EF4-FFF2-40B4-BE49-F238E27FC236}">
                <a16:creationId xmlns:a16="http://schemas.microsoft.com/office/drawing/2014/main" id="{0F01F2DB-7DF6-4BB9-B93C-F2D2EA1BC699}"/>
              </a:ext>
            </a:extLst>
          </p:cNvPr>
          <p:cNvGraphicFramePr>
            <a:graphicFrameLocks noGrp="1"/>
          </p:cNvGraphicFramePr>
          <p:nvPr>
            <p:extLst>
              <p:ext uri="{D42A27DB-BD31-4B8C-83A1-F6EECF244321}">
                <p14:modId xmlns:p14="http://schemas.microsoft.com/office/powerpoint/2010/main" val="1899295723"/>
              </p:ext>
            </p:extLst>
          </p:nvPr>
        </p:nvGraphicFramePr>
        <p:xfrm>
          <a:off x="333375" y="1446733"/>
          <a:ext cx="8185150" cy="4740276"/>
        </p:xfrm>
        <a:graphic>
          <a:graphicData uri="http://schemas.openxmlformats.org/drawingml/2006/table">
            <a:tbl>
              <a:tblPr/>
              <a:tblGrid>
                <a:gridCol w="876300">
                  <a:extLst>
                    <a:ext uri="{9D8B030D-6E8A-4147-A177-3AD203B41FA5}">
                      <a16:colId xmlns:a16="http://schemas.microsoft.com/office/drawing/2014/main" val="20000"/>
                    </a:ext>
                  </a:extLst>
                </a:gridCol>
                <a:gridCol w="581025">
                  <a:extLst>
                    <a:ext uri="{9D8B030D-6E8A-4147-A177-3AD203B41FA5}">
                      <a16:colId xmlns:a16="http://schemas.microsoft.com/office/drawing/2014/main" val="20001"/>
                    </a:ext>
                  </a:extLst>
                </a:gridCol>
                <a:gridCol w="1619250">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1384300">
                  <a:extLst>
                    <a:ext uri="{9D8B030D-6E8A-4147-A177-3AD203B41FA5}">
                      <a16:colId xmlns:a16="http://schemas.microsoft.com/office/drawing/2014/main" val="20004"/>
                    </a:ext>
                  </a:extLst>
                </a:gridCol>
                <a:gridCol w="1519238">
                  <a:extLst>
                    <a:ext uri="{9D8B030D-6E8A-4147-A177-3AD203B41FA5}">
                      <a16:colId xmlns:a16="http://schemas.microsoft.com/office/drawing/2014/main" val="20005"/>
                    </a:ext>
                  </a:extLst>
                </a:gridCol>
                <a:gridCol w="1519237">
                  <a:extLst>
                    <a:ext uri="{9D8B030D-6E8A-4147-A177-3AD203B41FA5}">
                      <a16:colId xmlns:a16="http://schemas.microsoft.com/office/drawing/2014/main" val="20006"/>
                    </a:ext>
                  </a:extLst>
                </a:gridCol>
              </a:tblGrid>
              <a:tr h="298450">
                <a:tc gridSpan="2">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ja-JP" altLang="en-US" sz="1300" b="0" i="0" u="none" strike="noStrike" cap="none" normalizeH="0" baseline="0" dirty="0">
                          <a:ln>
                            <a:noFill/>
                          </a:ln>
                          <a:solidFill>
                            <a:schemeClr val="tx1"/>
                          </a:solidFill>
                          <a:effectLst/>
                          <a:latin typeface="+mn-ea"/>
                          <a:ea typeface="+mn-ea"/>
                          <a:cs typeface="HGP創英角ｺﾞｼｯｸUB" charset="0"/>
                        </a:rPr>
                        <a:t>原疾患</a:t>
                      </a:r>
                    </a:p>
                  </a:txBody>
                  <a:tcPr marL="0" marR="0" marT="0" marB="0" anchor="ctr" horzOverflow="overflow">
                    <a:lnL>
                      <a:noFill/>
                    </a:lnL>
                    <a:lnR w="12700" cap="flat" cmpd="sng" algn="ctr">
                      <a:solidFill>
                        <a:srgbClr val="969696"/>
                      </a:solidFill>
                      <a:prstDash val="solid"/>
                      <a:round/>
                      <a:headEnd type="none" w="med" len="med"/>
                      <a:tailEnd type="none" w="med" len="med"/>
                    </a:lnR>
                    <a:lnT w="28575"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D7FFD7"/>
                    </a:solidFill>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ja-JP" altLang="en-US" sz="1300" b="0" i="0" u="none" strike="noStrike" cap="none" normalizeH="0" baseline="0" dirty="0">
                          <a:ln>
                            <a:noFill/>
                          </a:ln>
                          <a:solidFill>
                            <a:schemeClr val="tx1"/>
                          </a:solidFill>
                          <a:effectLst/>
                          <a:latin typeface="+mn-ea"/>
                          <a:ea typeface="+mn-ea"/>
                          <a:cs typeface="HGP創英角ｺﾞｼｯｸUB" charset="0"/>
                        </a:rPr>
                        <a:t>蛋白尿区分</a:t>
                      </a:r>
                    </a:p>
                  </a:txBody>
                  <a:tcPr marL="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28575"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D7FFD7"/>
                    </a:solidFill>
                  </a:tcPr>
                </a:tc>
                <a:tc hMerge="1">
                  <a:txBody>
                    <a:bodyPr/>
                    <a:lstStyle/>
                    <a:p>
                      <a:endParaRPr kumimoji="1" lang="ja-JP" altLang="en-US"/>
                    </a:p>
                  </a:txBody>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en-US" altLang="ja-JP" sz="1300" b="0" i="0" u="none" strike="noStrike" cap="none" normalizeH="0" baseline="0">
                          <a:ln>
                            <a:noFill/>
                          </a:ln>
                          <a:solidFill>
                            <a:schemeClr val="tx1"/>
                          </a:solidFill>
                          <a:effectLst/>
                          <a:latin typeface="+mn-ea"/>
                          <a:ea typeface="+mn-ea"/>
                          <a:cs typeface="HGP創英角ｺﾞｼｯｸUB" charset="0"/>
                        </a:rPr>
                        <a:t>A1</a:t>
                      </a:r>
                    </a:p>
                  </a:txBody>
                  <a:tcPr marL="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28575"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D7FFD7"/>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en-US" altLang="ja-JP" sz="1300" b="0" i="0" u="none" strike="noStrike" cap="none" normalizeH="0" baseline="0">
                          <a:ln>
                            <a:noFill/>
                          </a:ln>
                          <a:solidFill>
                            <a:schemeClr val="tx1"/>
                          </a:solidFill>
                          <a:effectLst/>
                          <a:latin typeface="+mn-ea"/>
                          <a:ea typeface="+mn-ea"/>
                          <a:cs typeface="HGP創英角ｺﾞｼｯｸUB" charset="0"/>
                        </a:rPr>
                        <a:t>A2</a:t>
                      </a:r>
                    </a:p>
                  </a:txBody>
                  <a:tcPr marL="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28575"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D7FFD7"/>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en-US" altLang="ja-JP" sz="1300" b="0" i="0" u="none" strike="noStrike" cap="none" normalizeH="0" baseline="0">
                          <a:ln>
                            <a:noFill/>
                          </a:ln>
                          <a:solidFill>
                            <a:schemeClr val="tx1"/>
                          </a:solidFill>
                          <a:effectLst/>
                          <a:latin typeface="+mn-ea"/>
                          <a:ea typeface="+mn-ea"/>
                          <a:cs typeface="HGP創英角ｺﾞｼｯｸUB" charset="0"/>
                        </a:rPr>
                        <a:t>A3</a:t>
                      </a:r>
                    </a:p>
                  </a:txBody>
                  <a:tcPr marL="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28575"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D7FFD7"/>
                    </a:solidFill>
                  </a:tcPr>
                </a:tc>
                <a:extLst>
                  <a:ext uri="{0D108BD9-81ED-4DB2-BD59-A6C34878D82A}">
                    <a16:rowId xmlns:a16="http://schemas.microsoft.com/office/drawing/2014/main" val="10000"/>
                  </a:ext>
                </a:extLst>
              </a:tr>
              <a:tr h="569913">
                <a:tc rowSpan="2" gridSpan="2">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300" b="0" i="0" u="none" strike="noStrike" cap="none" normalizeH="0" baseline="0" dirty="0">
                          <a:ln>
                            <a:noFill/>
                          </a:ln>
                          <a:solidFill>
                            <a:schemeClr val="tx1"/>
                          </a:solidFill>
                          <a:effectLst/>
                          <a:latin typeface="+mn-ea"/>
                          <a:ea typeface="+mn-ea"/>
                          <a:cs typeface="HGP創英角ｺﾞｼｯｸUB" charset="0"/>
                        </a:rPr>
                        <a:t>糖尿病</a:t>
                      </a:r>
                    </a:p>
                  </a:txBody>
                  <a:tcPr marL="90000" marR="0" marT="0" marB="0" anchor="ctr" horzOverflow="overflow">
                    <a:lnL>
                      <a:noFill/>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D7FFD7"/>
                    </a:solidFill>
                  </a:tcPr>
                </a:tc>
                <a:tc rowSpan="2" hMerge="1">
                  <a:txBody>
                    <a:bodyPr/>
                    <a:lstStyle/>
                    <a:p>
                      <a:endParaRPr kumimoji="1" lang="ja-JP" altLang="en-US"/>
                    </a:p>
                  </a:txBody>
                  <a:tcPr/>
                </a:tc>
                <a:tc rowSpan="2" gridSpan="2">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ja-JP" altLang="en-US" sz="1300" b="0" i="0" u="none" strike="noStrike" cap="none" normalizeH="0" baseline="0" dirty="0">
                          <a:ln>
                            <a:noFill/>
                          </a:ln>
                          <a:solidFill>
                            <a:schemeClr val="tx1"/>
                          </a:solidFill>
                          <a:effectLst/>
                          <a:latin typeface="+mn-ea"/>
                          <a:ea typeface="+mn-ea"/>
                          <a:cs typeface="HGP創英角ｺﾞｼｯｸUB" charset="0"/>
                        </a:rPr>
                        <a:t>尿アルブミン定量</a:t>
                      </a:r>
                    </a:p>
                    <a:p>
                      <a:pPr marL="0" marR="0" lvl="0" indent="0" algn="ctr" defTabSz="914400" rtl="0" eaLnBrk="1" fontAlgn="base" latinLnBrk="0" hangingPunct="1">
                        <a:lnSpc>
                          <a:spcPct val="90000"/>
                        </a:lnSpc>
                        <a:spcBef>
                          <a:spcPct val="0"/>
                        </a:spcBef>
                        <a:spcAft>
                          <a:spcPct val="0"/>
                        </a:spcAft>
                        <a:buClrTx/>
                        <a:buSzTx/>
                        <a:buFontTx/>
                        <a:buNone/>
                        <a:tabLst/>
                      </a:pPr>
                      <a:r>
                        <a:rPr kumimoji="1" lang="en-US" altLang="ja-JP" sz="1300" b="0" i="0" u="none" strike="noStrike" cap="none" normalizeH="0" baseline="0" dirty="0">
                          <a:ln>
                            <a:noFill/>
                          </a:ln>
                          <a:solidFill>
                            <a:schemeClr val="tx1"/>
                          </a:solidFill>
                          <a:effectLst/>
                          <a:latin typeface="+mn-ea"/>
                          <a:ea typeface="+mn-ea"/>
                          <a:cs typeface="HGP創英角ｺﾞｼｯｸUB" charset="0"/>
                        </a:rPr>
                        <a:t>(mg/</a:t>
                      </a:r>
                      <a:r>
                        <a:rPr kumimoji="1" lang="ja-JP" altLang="en-US" sz="1300" b="0" i="0" u="none" strike="noStrike" cap="none" normalizeH="0" baseline="0" dirty="0">
                          <a:ln>
                            <a:noFill/>
                          </a:ln>
                          <a:solidFill>
                            <a:schemeClr val="tx1"/>
                          </a:solidFill>
                          <a:effectLst/>
                          <a:latin typeface="+mn-ea"/>
                          <a:ea typeface="+mn-ea"/>
                          <a:cs typeface="HGP創英角ｺﾞｼｯｸUB" charset="0"/>
                        </a:rPr>
                        <a:t>日</a:t>
                      </a:r>
                      <a:r>
                        <a:rPr kumimoji="1" lang="en-US" altLang="ja-JP" sz="1300" b="0" i="0" u="none" strike="noStrike" cap="none" normalizeH="0" baseline="0" dirty="0">
                          <a:ln>
                            <a:noFill/>
                          </a:ln>
                          <a:solidFill>
                            <a:schemeClr val="tx1"/>
                          </a:solidFill>
                          <a:effectLst/>
                          <a:latin typeface="+mn-ea"/>
                          <a:ea typeface="+mn-ea"/>
                          <a:cs typeface="HGP創英角ｺﾞｼｯｸUB" charset="0"/>
                        </a:rPr>
                        <a:t>)</a:t>
                      </a:r>
                    </a:p>
                    <a:p>
                      <a:pPr marL="0" marR="0" lvl="0" indent="0" algn="ctr" defTabSz="914400" rtl="0" eaLnBrk="1" fontAlgn="base" latinLnBrk="0" hangingPunct="1">
                        <a:lnSpc>
                          <a:spcPct val="90000"/>
                        </a:lnSpc>
                        <a:spcBef>
                          <a:spcPct val="0"/>
                        </a:spcBef>
                        <a:spcAft>
                          <a:spcPct val="0"/>
                        </a:spcAft>
                        <a:buClrTx/>
                        <a:buSzTx/>
                        <a:buFontTx/>
                        <a:buNone/>
                        <a:tabLst/>
                      </a:pPr>
                      <a:r>
                        <a:rPr kumimoji="1" lang="ja-JP" altLang="en-US" sz="1300" b="0" i="0" u="none" strike="noStrike" cap="none" normalizeH="0" baseline="0" dirty="0">
                          <a:ln>
                            <a:noFill/>
                          </a:ln>
                          <a:solidFill>
                            <a:schemeClr val="tx1"/>
                          </a:solidFill>
                          <a:effectLst/>
                          <a:latin typeface="+mn-ea"/>
                          <a:ea typeface="+mn-ea"/>
                          <a:cs typeface="HGP創英角ｺﾞｼｯｸUB" charset="0"/>
                        </a:rPr>
                        <a:t>尿アルブミン</a:t>
                      </a:r>
                      <a:r>
                        <a:rPr kumimoji="1" lang="en-US" altLang="ja-JP" sz="1300" b="0" i="0" u="none" strike="noStrike" cap="none" normalizeH="0" baseline="0" dirty="0">
                          <a:ln>
                            <a:noFill/>
                          </a:ln>
                          <a:solidFill>
                            <a:schemeClr val="tx1"/>
                          </a:solidFill>
                          <a:effectLst/>
                          <a:latin typeface="+mn-ea"/>
                          <a:ea typeface="+mn-ea"/>
                          <a:cs typeface="HGP創英角ｺﾞｼｯｸUB" charset="0"/>
                        </a:rPr>
                        <a:t>/Cr</a:t>
                      </a:r>
                      <a:r>
                        <a:rPr kumimoji="1" lang="ja-JP" altLang="en-US" sz="1300" b="0" i="0" u="none" strike="noStrike" cap="none" normalizeH="0" baseline="0" dirty="0">
                          <a:ln>
                            <a:noFill/>
                          </a:ln>
                          <a:solidFill>
                            <a:schemeClr val="tx1"/>
                          </a:solidFill>
                          <a:effectLst/>
                          <a:latin typeface="+mn-ea"/>
                          <a:ea typeface="+mn-ea"/>
                          <a:cs typeface="HGP創英角ｺﾞｼｯｸUB" charset="0"/>
                        </a:rPr>
                        <a:t>比</a:t>
                      </a:r>
                    </a:p>
                    <a:p>
                      <a:pPr marL="0" marR="0" lvl="0" indent="0" algn="ctr" defTabSz="914400" rtl="0" eaLnBrk="1" fontAlgn="base" latinLnBrk="0" hangingPunct="1">
                        <a:lnSpc>
                          <a:spcPct val="90000"/>
                        </a:lnSpc>
                        <a:spcBef>
                          <a:spcPct val="0"/>
                        </a:spcBef>
                        <a:spcAft>
                          <a:spcPct val="0"/>
                        </a:spcAft>
                        <a:buClrTx/>
                        <a:buSzTx/>
                        <a:buFontTx/>
                        <a:buNone/>
                        <a:tabLst/>
                      </a:pPr>
                      <a:r>
                        <a:rPr kumimoji="1" lang="en-US" altLang="ja-JP" sz="1300" b="0" i="0" u="none" strike="noStrike" cap="none" normalizeH="0" baseline="0" dirty="0">
                          <a:ln>
                            <a:noFill/>
                          </a:ln>
                          <a:solidFill>
                            <a:schemeClr val="tx1"/>
                          </a:solidFill>
                          <a:effectLst/>
                          <a:latin typeface="+mn-ea"/>
                          <a:ea typeface="+mn-ea"/>
                          <a:cs typeface="HGP創英角ｺﾞｼｯｸUB" charset="0"/>
                        </a:rPr>
                        <a:t>(mg/</a:t>
                      </a:r>
                      <a:r>
                        <a:rPr kumimoji="1" lang="en-US" altLang="ja-JP" sz="1300" b="0" i="0" u="none" strike="noStrike" cap="none" normalizeH="0" baseline="0" dirty="0" err="1">
                          <a:ln>
                            <a:noFill/>
                          </a:ln>
                          <a:solidFill>
                            <a:schemeClr val="tx1"/>
                          </a:solidFill>
                          <a:effectLst/>
                          <a:latin typeface="+mn-ea"/>
                          <a:ea typeface="+mn-ea"/>
                          <a:cs typeface="HGP創英角ｺﾞｼｯｸUB" charset="0"/>
                        </a:rPr>
                        <a:t>gCr</a:t>
                      </a:r>
                      <a:r>
                        <a:rPr kumimoji="1" lang="en-US" altLang="ja-JP" sz="1300" b="0" i="0" u="none" strike="noStrike" cap="none" normalizeH="0" baseline="0" dirty="0">
                          <a:ln>
                            <a:noFill/>
                          </a:ln>
                          <a:solidFill>
                            <a:schemeClr val="tx1"/>
                          </a:solidFill>
                          <a:effectLst/>
                          <a:latin typeface="+mn-ea"/>
                          <a:ea typeface="+mn-ea"/>
                          <a:cs typeface="HGP創英角ｺﾞｼｯｸUB" charset="0"/>
                        </a:rPr>
                        <a:t>)</a:t>
                      </a:r>
                    </a:p>
                  </a:txBody>
                  <a:tcPr marL="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rowSpan="2" hMerge="1">
                  <a:txBody>
                    <a:bodyPr/>
                    <a:lstStyle/>
                    <a:p>
                      <a:endParaRPr kumimoji="1" lang="ja-JP" altLang="en-US"/>
                    </a:p>
                  </a:txBody>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ja-JP" altLang="en-US" sz="1300" b="0" i="0" u="none" strike="noStrike" cap="none" normalizeH="0" baseline="0" dirty="0">
                          <a:ln>
                            <a:noFill/>
                          </a:ln>
                          <a:solidFill>
                            <a:schemeClr val="tx1"/>
                          </a:solidFill>
                          <a:effectLst/>
                          <a:latin typeface="+mn-ea"/>
                          <a:ea typeface="+mn-ea"/>
                          <a:cs typeface="HGP創英角ｺﾞｼｯｸUB" charset="0"/>
                        </a:rPr>
                        <a:t>正常</a:t>
                      </a:r>
                    </a:p>
                  </a:txBody>
                  <a:tcPr marL="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ja-JP" altLang="en-US" sz="1300" b="0" i="0" u="none" strike="noStrike" cap="none" normalizeH="0" baseline="0">
                          <a:ln>
                            <a:noFill/>
                          </a:ln>
                          <a:solidFill>
                            <a:schemeClr val="tx1"/>
                          </a:solidFill>
                          <a:effectLst/>
                          <a:latin typeface="+mn-ea"/>
                          <a:ea typeface="+mn-ea"/>
                          <a:cs typeface="HGP創英角ｺﾞｼｯｸUB" charset="0"/>
                        </a:rPr>
                        <a:t>微量アルブミン尿</a:t>
                      </a:r>
                    </a:p>
                  </a:txBody>
                  <a:tcPr marL="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ja-JP" altLang="en-US" sz="1300" b="0" i="0" u="none" strike="noStrike" cap="none" normalizeH="0" baseline="0">
                          <a:ln>
                            <a:noFill/>
                          </a:ln>
                          <a:solidFill>
                            <a:schemeClr val="tx1"/>
                          </a:solidFill>
                          <a:effectLst/>
                          <a:latin typeface="+mn-ea"/>
                          <a:ea typeface="+mn-ea"/>
                          <a:cs typeface="HGP創英角ｺﾞｼｯｸUB" charset="0"/>
                        </a:rPr>
                        <a:t>顕性アルブミン尿</a:t>
                      </a:r>
                    </a:p>
                  </a:txBody>
                  <a:tcPr marL="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68325">
                <a:tc gridSpan="2" vMerge="1">
                  <a:txBody>
                    <a:bodyPr/>
                    <a:lstStyle/>
                    <a:p>
                      <a:endParaRPr kumimoji="1" lang="ja-JP" altLang="en-US"/>
                    </a:p>
                  </a:txBody>
                  <a:tcPr/>
                </a:tc>
                <a:tc hMerge="1"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en-US" altLang="ja-JP" sz="1300" b="0" i="0" u="none" strike="noStrike" cap="none" normalizeH="0" baseline="0" dirty="0">
                          <a:ln>
                            <a:noFill/>
                          </a:ln>
                          <a:solidFill>
                            <a:schemeClr val="tx1"/>
                          </a:solidFill>
                          <a:effectLst/>
                          <a:latin typeface="+mn-ea"/>
                          <a:ea typeface="+mn-ea"/>
                          <a:cs typeface="HGP創英角ｺﾞｼｯｸUB" charset="0"/>
                        </a:rPr>
                        <a:t>30</a:t>
                      </a:r>
                      <a:r>
                        <a:rPr kumimoji="1" lang="ja-JP" altLang="en-US" sz="1300" b="0" i="0" u="none" strike="noStrike" cap="none" normalizeH="0" baseline="0" dirty="0">
                          <a:ln>
                            <a:noFill/>
                          </a:ln>
                          <a:solidFill>
                            <a:schemeClr val="tx1"/>
                          </a:solidFill>
                          <a:effectLst/>
                          <a:latin typeface="+mn-ea"/>
                          <a:ea typeface="+mn-ea"/>
                          <a:cs typeface="HGP創英角ｺﾞｼｯｸUB" charset="0"/>
                        </a:rPr>
                        <a:t>未満</a:t>
                      </a:r>
                    </a:p>
                  </a:txBody>
                  <a:tcPr marL="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en-US" altLang="ja-JP" sz="1300" b="0" i="0" u="none" strike="noStrike" cap="none" normalizeH="0" baseline="0" dirty="0">
                          <a:ln>
                            <a:noFill/>
                          </a:ln>
                          <a:solidFill>
                            <a:schemeClr val="tx1"/>
                          </a:solidFill>
                          <a:effectLst/>
                          <a:latin typeface="+mn-ea"/>
                          <a:ea typeface="+mn-ea"/>
                          <a:cs typeface="HGP創英角ｺﾞｼｯｸUB" charset="0"/>
                        </a:rPr>
                        <a:t>30</a:t>
                      </a:r>
                      <a:r>
                        <a:rPr kumimoji="1" lang="ja-JP" altLang="en-US" sz="1300" b="0" i="0" u="none" strike="noStrike" cap="none" normalizeH="0" baseline="0" dirty="0">
                          <a:ln>
                            <a:noFill/>
                          </a:ln>
                          <a:solidFill>
                            <a:schemeClr val="tx1"/>
                          </a:solidFill>
                          <a:effectLst/>
                          <a:latin typeface="+mn-ea"/>
                          <a:ea typeface="+mn-ea"/>
                          <a:cs typeface="HGP創英角ｺﾞｼｯｸUB" charset="0"/>
                        </a:rPr>
                        <a:t>～</a:t>
                      </a:r>
                      <a:r>
                        <a:rPr kumimoji="1" lang="en-US" altLang="ja-JP" sz="1300" b="0" i="0" u="none" strike="noStrike" cap="none" normalizeH="0" baseline="0" dirty="0">
                          <a:ln>
                            <a:noFill/>
                          </a:ln>
                          <a:solidFill>
                            <a:schemeClr val="tx1"/>
                          </a:solidFill>
                          <a:effectLst/>
                          <a:latin typeface="+mn-ea"/>
                          <a:ea typeface="+mn-ea"/>
                          <a:cs typeface="HGP創英角ｺﾞｼｯｸUB" charset="0"/>
                        </a:rPr>
                        <a:t>299</a:t>
                      </a:r>
                    </a:p>
                  </a:txBody>
                  <a:tcPr marL="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en-US" altLang="ja-JP" sz="1300" b="0" i="0" u="none" strike="noStrike" cap="none" normalizeH="0" baseline="0">
                          <a:ln>
                            <a:noFill/>
                          </a:ln>
                          <a:solidFill>
                            <a:schemeClr val="tx1"/>
                          </a:solidFill>
                          <a:effectLst/>
                          <a:latin typeface="+mn-ea"/>
                          <a:ea typeface="+mn-ea"/>
                          <a:cs typeface="HGP創英角ｺﾞｼｯｸUB" charset="0"/>
                        </a:rPr>
                        <a:t>300</a:t>
                      </a:r>
                      <a:r>
                        <a:rPr kumimoji="1" lang="ja-JP" altLang="en-US" sz="1300" b="0" i="0" u="none" strike="noStrike" cap="none" normalizeH="0" baseline="0">
                          <a:ln>
                            <a:noFill/>
                          </a:ln>
                          <a:solidFill>
                            <a:schemeClr val="tx1"/>
                          </a:solidFill>
                          <a:effectLst/>
                          <a:latin typeface="+mn-ea"/>
                          <a:ea typeface="+mn-ea"/>
                          <a:cs typeface="HGP創英角ｺﾞｼｯｸUB" charset="0"/>
                        </a:rPr>
                        <a:t>以上</a:t>
                      </a:r>
                    </a:p>
                  </a:txBody>
                  <a:tcPr marL="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68325">
                <a:tc rowSpan="2" gridSpan="2">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300" b="0" i="0" u="none" strike="noStrike" cap="none" normalizeH="0" baseline="0">
                          <a:ln>
                            <a:noFill/>
                          </a:ln>
                          <a:solidFill>
                            <a:schemeClr val="tx1"/>
                          </a:solidFill>
                          <a:effectLst/>
                          <a:latin typeface="+mn-ea"/>
                          <a:ea typeface="+mn-ea"/>
                          <a:cs typeface="HGP創英角ｺﾞｼｯｸUB" charset="0"/>
                        </a:rPr>
                        <a:t>高血圧</a:t>
                      </a:r>
                    </a:p>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300" b="0" i="0" u="none" strike="noStrike" cap="none" normalizeH="0" baseline="0">
                          <a:ln>
                            <a:noFill/>
                          </a:ln>
                          <a:solidFill>
                            <a:schemeClr val="tx1"/>
                          </a:solidFill>
                          <a:effectLst/>
                          <a:latin typeface="+mn-ea"/>
                          <a:ea typeface="+mn-ea"/>
                          <a:cs typeface="HGP創英角ｺﾞｼｯｸUB" charset="0"/>
                        </a:rPr>
                        <a:t>腎炎</a:t>
                      </a:r>
                    </a:p>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300" b="0" i="0" u="none" strike="noStrike" cap="none" normalizeH="0" baseline="0">
                          <a:ln>
                            <a:noFill/>
                          </a:ln>
                          <a:solidFill>
                            <a:schemeClr val="tx1"/>
                          </a:solidFill>
                          <a:effectLst/>
                          <a:latin typeface="+mn-ea"/>
                          <a:ea typeface="+mn-ea"/>
                          <a:cs typeface="HGP創英角ｺﾞｼｯｸUB" charset="0"/>
                        </a:rPr>
                        <a:t>多発性囊胞腎</a:t>
                      </a:r>
                    </a:p>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300" b="0" i="0" u="none" strike="noStrike" cap="none" normalizeH="0" baseline="0">
                          <a:ln>
                            <a:noFill/>
                          </a:ln>
                          <a:solidFill>
                            <a:schemeClr val="tx1"/>
                          </a:solidFill>
                          <a:effectLst/>
                          <a:latin typeface="+mn-ea"/>
                          <a:ea typeface="+mn-ea"/>
                          <a:cs typeface="HGP創英角ｺﾞｼｯｸUB" charset="0"/>
                        </a:rPr>
                        <a:t>腎移植</a:t>
                      </a:r>
                    </a:p>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300" b="0" i="0" u="none" strike="noStrike" cap="none" normalizeH="0" baseline="0">
                          <a:ln>
                            <a:noFill/>
                          </a:ln>
                          <a:solidFill>
                            <a:schemeClr val="tx1"/>
                          </a:solidFill>
                          <a:effectLst/>
                          <a:latin typeface="+mn-ea"/>
                          <a:ea typeface="+mn-ea"/>
                          <a:cs typeface="HGP創英角ｺﾞｼｯｸUB" charset="0"/>
                        </a:rPr>
                        <a:t>不明</a:t>
                      </a:r>
                    </a:p>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300" b="0" i="0" u="none" strike="noStrike" cap="none" normalizeH="0" baseline="0">
                          <a:ln>
                            <a:noFill/>
                          </a:ln>
                          <a:solidFill>
                            <a:schemeClr val="tx1"/>
                          </a:solidFill>
                          <a:effectLst/>
                          <a:latin typeface="+mn-ea"/>
                          <a:ea typeface="+mn-ea"/>
                          <a:cs typeface="HGP創英角ｺﾞｼｯｸUB" charset="0"/>
                        </a:rPr>
                        <a:t>その他</a:t>
                      </a:r>
                    </a:p>
                  </a:txBody>
                  <a:tcPr marL="90000" marR="0" marT="0" marB="0" anchor="ctr" horzOverflow="overflow">
                    <a:lnL>
                      <a:noFill/>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D7FFD7"/>
                    </a:solidFill>
                  </a:tcPr>
                </a:tc>
                <a:tc rowSpan="2" hMerge="1">
                  <a:txBody>
                    <a:bodyPr/>
                    <a:lstStyle/>
                    <a:p>
                      <a:endParaRPr kumimoji="1" lang="ja-JP" altLang="en-US"/>
                    </a:p>
                  </a:txBody>
                  <a:tcPr/>
                </a:tc>
                <a:tc rowSpan="2" gridSpan="2">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ja-JP" altLang="en-US" sz="1300" b="0" i="0" u="none" strike="noStrike" cap="none" normalizeH="0" baseline="0" dirty="0">
                          <a:ln>
                            <a:noFill/>
                          </a:ln>
                          <a:solidFill>
                            <a:schemeClr val="tx1"/>
                          </a:solidFill>
                          <a:effectLst/>
                          <a:latin typeface="+mn-ea"/>
                          <a:ea typeface="+mn-ea"/>
                          <a:cs typeface="HGP創英角ｺﾞｼｯｸUB" charset="0"/>
                        </a:rPr>
                        <a:t>尿蛋白定量</a:t>
                      </a:r>
                    </a:p>
                    <a:p>
                      <a:pPr marL="0" marR="0" lvl="0" indent="0" algn="ctr" defTabSz="914400" rtl="0" eaLnBrk="1" fontAlgn="base" latinLnBrk="0" hangingPunct="1">
                        <a:lnSpc>
                          <a:spcPct val="90000"/>
                        </a:lnSpc>
                        <a:spcBef>
                          <a:spcPct val="0"/>
                        </a:spcBef>
                        <a:spcAft>
                          <a:spcPct val="0"/>
                        </a:spcAft>
                        <a:buClrTx/>
                        <a:buSzTx/>
                        <a:buFontTx/>
                        <a:buNone/>
                        <a:tabLst/>
                      </a:pPr>
                      <a:r>
                        <a:rPr kumimoji="1" lang="en-US" altLang="ja-JP" sz="1300" b="0" i="0" u="none" strike="noStrike" cap="none" normalizeH="0" baseline="0" dirty="0">
                          <a:ln>
                            <a:noFill/>
                          </a:ln>
                          <a:solidFill>
                            <a:schemeClr val="tx1"/>
                          </a:solidFill>
                          <a:effectLst/>
                          <a:latin typeface="+mn-ea"/>
                          <a:ea typeface="+mn-ea"/>
                          <a:cs typeface="HGP創英角ｺﾞｼｯｸUB" charset="0"/>
                        </a:rPr>
                        <a:t>(g/</a:t>
                      </a:r>
                      <a:r>
                        <a:rPr kumimoji="1" lang="ja-JP" altLang="en-US" sz="1300" b="0" i="0" u="none" strike="noStrike" cap="none" normalizeH="0" baseline="0" dirty="0">
                          <a:ln>
                            <a:noFill/>
                          </a:ln>
                          <a:solidFill>
                            <a:schemeClr val="tx1"/>
                          </a:solidFill>
                          <a:effectLst/>
                          <a:latin typeface="+mn-ea"/>
                          <a:ea typeface="+mn-ea"/>
                          <a:cs typeface="HGP創英角ｺﾞｼｯｸUB" charset="0"/>
                        </a:rPr>
                        <a:t>日</a:t>
                      </a:r>
                      <a:r>
                        <a:rPr kumimoji="1" lang="en-US" altLang="ja-JP" sz="1300" b="0" i="0" u="none" strike="noStrike" cap="none" normalizeH="0" baseline="0" dirty="0">
                          <a:ln>
                            <a:noFill/>
                          </a:ln>
                          <a:solidFill>
                            <a:schemeClr val="tx1"/>
                          </a:solidFill>
                          <a:effectLst/>
                          <a:latin typeface="+mn-ea"/>
                          <a:ea typeface="+mn-ea"/>
                          <a:cs typeface="HGP創英角ｺﾞｼｯｸUB" charset="0"/>
                        </a:rPr>
                        <a:t>)</a:t>
                      </a:r>
                    </a:p>
                    <a:p>
                      <a:pPr marL="0" marR="0" lvl="0" indent="0" algn="ctr" defTabSz="914400" rtl="0" eaLnBrk="1" fontAlgn="base" latinLnBrk="0" hangingPunct="1">
                        <a:lnSpc>
                          <a:spcPct val="90000"/>
                        </a:lnSpc>
                        <a:spcBef>
                          <a:spcPct val="0"/>
                        </a:spcBef>
                        <a:spcAft>
                          <a:spcPct val="0"/>
                        </a:spcAft>
                        <a:buClrTx/>
                        <a:buSzTx/>
                        <a:buFontTx/>
                        <a:buNone/>
                        <a:tabLst/>
                      </a:pPr>
                      <a:r>
                        <a:rPr kumimoji="1" lang="ja-JP" altLang="en-US" sz="1300" b="0" i="0" u="none" strike="noStrike" cap="none" normalizeH="0" baseline="0" dirty="0">
                          <a:ln>
                            <a:noFill/>
                          </a:ln>
                          <a:solidFill>
                            <a:schemeClr val="tx1"/>
                          </a:solidFill>
                          <a:effectLst/>
                          <a:latin typeface="+mn-ea"/>
                          <a:ea typeface="+mn-ea"/>
                          <a:cs typeface="HGP創英角ｺﾞｼｯｸUB" charset="0"/>
                        </a:rPr>
                        <a:t>尿蛋白</a:t>
                      </a:r>
                      <a:r>
                        <a:rPr kumimoji="1" lang="en-US" altLang="ja-JP" sz="1300" b="0" i="0" u="none" strike="noStrike" cap="none" normalizeH="0" baseline="0" dirty="0">
                          <a:ln>
                            <a:noFill/>
                          </a:ln>
                          <a:solidFill>
                            <a:schemeClr val="tx1"/>
                          </a:solidFill>
                          <a:effectLst/>
                          <a:latin typeface="+mn-ea"/>
                          <a:ea typeface="+mn-ea"/>
                          <a:cs typeface="HGP創英角ｺﾞｼｯｸUB" charset="0"/>
                        </a:rPr>
                        <a:t>/Cr </a:t>
                      </a:r>
                      <a:r>
                        <a:rPr kumimoji="1" lang="ja-JP" altLang="en-US" sz="1300" b="0" i="0" u="none" strike="noStrike" cap="none" normalizeH="0" baseline="0" dirty="0">
                          <a:ln>
                            <a:noFill/>
                          </a:ln>
                          <a:solidFill>
                            <a:schemeClr val="tx1"/>
                          </a:solidFill>
                          <a:effectLst/>
                          <a:latin typeface="+mn-ea"/>
                          <a:ea typeface="+mn-ea"/>
                          <a:cs typeface="HGP創英角ｺﾞｼｯｸUB" charset="0"/>
                        </a:rPr>
                        <a:t>比</a:t>
                      </a:r>
                    </a:p>
                    <a:p>
                      <a:pPr marL="0" marR="0" lvl="0" indent="0" algn="ctr" defTabSz="914400" rtl="0" eaLnBrk="1" fontAlgn="base" latinLnBrk="0" hangingPunct="1">
                        <a:lnSpc>
                          <a:spcPct val="90000"/>
                        </a:lnSpc>
                        <a:spcBef>
                          <a:spcPct val="0"/>
                        </a:spcBef>
                        <a:spcAft>
                          <a:spcPct val="0"/>
                        </a:spcAft>
                        <a:buClrTx/>
                        <a:buSzTx/>
                        <a:buFontTx/>
                        <a:buNone/>
                        <a:tabLst/>
                      </a:pPr>
                      <a:r>
                        <a:rPr kumimoji="1" lang="en-US" altLang="ja-JP" sz="1300" b="0" i="0" u="none" strike="noStrike" cap="none" normalizeH="0" baseline="0" dirty="0">
                          <a:ln>
                            <a:noFill/>
                          </a:ln>
                          <a:solidFill>
                            <a:schemeClr val="tx1"/>
                          </a:solidFill>
                          <a:effectLst/>
                          <a:latin typeface="+mn-ea"/>
                          <a:ea typeface="+mn-ea"/>
                          <a:cs typeface="HGP創英角ｺﾞｼｯｸUB" charset="0"/>
                        </a:rPr>
                        <a:t>(g/</a:t>
                      </a:r>
                      <a:r>
                        <a:rPr kumimoji="1" lang="en-US" altLang="ja-JP" sz="1300" b="0" i="0" u="none" strike="noStrike" cap="none" normalizeH="0" baseline="0" dirty="0" err="1">
                          <a:ln>
                            <a:noFill/>
                          </a:ln>
                          <a:solidFill>
                            <a:schemeClr val="tx1"/>
                          </a:solidFill>
                          <a:effectLst/>
                          <a:latin typeface="+mn-ea"/>
                          <a:ea typeface="+mn-ea"/>
                          <a:cs typeface="HGP創英角ｺﾞｼｯｸUB" charset="0"/>
                        </a:rPr>
                        <a:t>gCr</a:t>
                      </a:r>
                      <a:r>
                        <a:rPr kumimoji="1" lang="en-US" altLang="ja-JP" sz="1300" b="0" i="0" u="none" strike="noStrike" cap="none" normalizeH="0" baseline="0" dirty="0">
                          <a:ln>
                            <a:noFill/>
                          </a:ln>
                          <a:solidFill>
                            <a:schemeClr val="tx1"/>
                          </a:solidFill>
                          <a:effectLst/>
                          <a:latin typeface="+mn-ea"/>
                          <a:ea typeface="+mn-ea"/>
                          <a:cs typeface="HGP創英角ｺﾞｼｯｸUB" charset="0"/>
                        </a:rPr>
                        <a:t>)</a:t>
                      </a:r>
                    </a:p>
                  </a:txBody>
                  <a:tcPr marL="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rowSpan="2" hMerge="1">
                  <a:txBody>
                    <a:bodyPr/>
                    <a:lstStyle/>
                    <a:p>
                      <a:endParaRPr kumimoji="1" lang="ja-JP" altLang="en-US"/>
                    </a:p>
                  </a:txBody>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ja-JP" altLang="en-US" sz="1300" b="0" i="0" u="none" strike="noStrike" cap="none" normalizeH="0" baseline="0">
                          <a:ln>
                            <a:noFill/>
                          </a:ln>
                          <a:solidFill>
                            <a:schemeClr val="tx1"/>
                          </a:solidFill>
                          <a:effectLst/>
                          <a:latin typeface="+mn-ea"/>
                          <a:ea typeface="+mn-ea"/>
                          <a:cs typeface="HGP創英角ｺﾞｼｯｸUB" charset="0"/>
                        </a:rPr>
                        <a:t>正常</a:t>
                      </a:r>
                    </a:p>
                  </a:txBody>
                  <a:tcPr marL="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ja-JP" altLang="en-US" sz="1300" b="0" i="0" u="none" strike="noStrike" cap="none" normalizeH="0" baseline="0" dirty="0">
                          <a:ln>
                            <a:noFill/>
                          </a:ln>
                          <a:solidFill>
                            <a:schemeClr val="tx1"/>
                          </a:solidFill>
                          <a:effectLst/>
                          <a:latin typeface="+mn-ea"/>
                          <a:ea typeface="+mn-ea"/>
                          <a:cs typeface="HGP創英角ｺﾞｼｯｸUB" charset="0"/>
                        </a:rPr>
                        <a:t>軽度蛋白尿</a:t>
                      </a:r>
                    </a:p>
                  </a:txBody>
                  <a:tcPr marL="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ja-JP" altLang="en-US" sz="1300" b="0" i="0" u="none" strike="noStrike" cap="none" normalizeH="0" baseline="0">
                          <a:ln>
                            <a:noFill/>
                          </a:ln>
                          <a:solidFill>
                            <a:schemeClr val="tx1"/>
                          </a:solidFill>
                          <a:effectLst/>
                          <a:latin typeface="+mn-ea"/>
                          <a:ea typeface="+mn-ea"/>
                          <a:cs typeface="HGP創英角ｺﾞｼｯｸUB" charset="0"/>
                        </a:rPr>
                        <a:t>高度蛋白尿</a:t>
                      </a:r>
                    </a:p>
                  </a:txBody>
                  <a:tcPr marL="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2613">
                <a:tc gridSpan="2" vMerge="1">
                  <a:txBody>
                    <a:bodyPr/>
                    <a:lstStyle/>
                    <a:p>
                      <a:endParaRPr kumimoji="1" lang="ja-JP" altLang="en-US"/>
                    </a:p>
                  </a:txBody>
                  <a:tcPr/>
                </a:tc>
                <a:tc hMerge="1"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en-US" altLang="ja-JP" sz="1300" b="0" i="0" u="none" strike="noStrike" cap="none" normalizeH="0" baseline="0">
                          <a:ln>
                            <a:noFill/>
                          </a:ln>
                          <a:solidFill>
                            <a:schemeClr val="tx1"/>
                          </a:solidFill>
                          <a:effectLst/>
                          <a:latin typeface="+mn-ea"/>
                          <a:ea typeface="+mn-ea"/>
                          <a:cs typeface="HGP創英角ｺﾞｼｯｸUB" charset="0"/>
                        </a:rPr>
                        <a:t>0.15</a:t>
                      </a:r>
                      <a:r>
                        <a:rPr kumimoji="1" lang="ja-JP" altLang="en-US" sz="1300" b="0" i="0" u="none" strike="noStrike" cap="none" normalizeH="0" baseline="0">
                          <a:ln>
                            <a:noFill/>
                          </a:ln>
                          <a:solidFill>
                            <a:schemeClr val="tx1"/>
                          </a:solidFill>
                          <a:effectLst/>
                          <a:latin typeface="+mn-ea"/>
                          <a:ea typeface="+mn-ea"/>
                          <a:cs typeface="HGP創英角ｺﾞｼｯｸUB" charset="0"/>
                        </a:rPr>
                        <a:t>未満</a:t>
                      </a:r>
                    </a:p>
                  </a:txBody>
                  <a:tcPr marL="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en-US" altLang="ja-JP" sz="1300" b="0" i="0" u="none" strike="noStrike" cap="none" normalizeH="0" baseline="0" dirty="0">
                          <a:ln>
                            <a:noFill/>
                          </a:ln>
                          <a:solidFill>
                            <a:schemeClr val="tx1"/>
                          </a:solidFill>
                          <a:effectLst/>
                          <a:latin typeface="+mn-ea"/>
                          <a:ea typeface="+mn-ea"/>
                          <a:cs typeface="HGP創英角ｺﾞｼｯｸUB" charset="0"/>
                        </a:rPr>
                        <a:t>0.15</a:t>
                      </a:r>
                      <a:r>
                        <a:rPr kumimoji="1" lang="ja-JP" altLang="en-US" sz="1300" b="0" i="0" u="none" strike="noStrike" cap="none" normalizeH="0" baseline="0" dirty="0">
                          <a:ln>
                            <a:noFill/>
                          </a:ln>
                          <a:solidFill>
                            <a:schemeClr val="tx1"/>
                          </a:solidFill>
                          <a:effectLst/>
                          <a:latin typeface="+mn-ea"/>
                          <a:ea typeface="+mn-ea"/>
                          <a:cs typeface="HGP創英角ｺﾞｼｯｸUB" charset="0"/>
                        </a:rPr>
                        <a:t>～</a:t>
                      </a:r>
                      <a:r>
                        <a:rPr kumimoji="1" lang="en-US" altLang="ja-JP" sz="1300" b="0" i="0" u="none" strike="noStrike" cap="none" normalizeH="0" baseline="0" dirty="0">
                          <a:ln>
                            <a:noFill/>
                          </a:ln>
                          <a:solidFill>
                            <a:schemeClr val="tx1"/>
                          </a:solidFill>
                          <a:effectLst/>
                          <a:latin typeface="+mn-ea"/>
                          <a:ea typeface="+mn-ea"/>
                          <a:cs typeface="HGP創英角ｺﾞｼｯｸUB" charset="0"/>
                        </a:rPr>
                        <a:t>0.49</a:t>
                      </a:r>
                    </a:p>
                  </a:txBody>
                  <a:tcPr marL="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en-US" altLang="ja-JP" sz="1300" b="0" i="0" u="none" strike="noStrike" cap="none" normalizeH="0" baseline="0">
                          <a:ln>
                            <a:noFill/>
                          </a:ln>
                          <a:solidFill>
                            <a:schemeClr val="tx1"/>
                          </a:solidFill>
                          <a:effectLst/>
                          <a:latin typeface="+mn-ea"/>
                          <a:ea typeface="+mn-ea"/>
                          <a:cs typeface="HGP創英角ｺﾞｼｯｸUB" charset="0"/>
                        </a:rPr>
                        <a:t>0.50</a:t>
                      </a:r>
                      <a:r>
                        <a:rPr kumimoji="1" lang="ja-JP" altLang="en-US" sz="1300" b="0" i="0" u="none" strike="noStrike" cap="none" normalizeH="0" baseline="0">
                          <a:ln>
                            <a:noFill/>
                          </a:ln>
                          <a:solidFill>
                            <a:schemeClr val="tx1"/>
                          </a:solidFill>
                          <a:effectLst/>
                          <a:latin typeface="+mn-ea"/>
                          <a:ea typeface="+mn-ea"/>
                          <a:cs typeface="HGP創英角ｺﾞｼｯｸUB" charset="0"/>
                        </a:rPr>
                        <a:t>以上</a:t>
                      </a:r>
                    </a:p>
                  </a:txBody>
                  <a:tcPr marL="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58775">
                <a:tc rowSpan="6">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en-US" altLang="ja-JP" sz="1300" b="0" i="0" u="none" strike="noStrike" cap="none" normalizeH="0" baseline="0">
                          <a:ln>
                            <a:noFill/>
                          </a:ln>
                          <a:solidFill>
                            <a:schemeClr val="tx1"/>
                          </a:solidFill>
                          <a:effectLst/>
                          <a:latin typeface="+mn-ea"/>
                          <a:ea typeface="+mn-ea"/>
                          <a:cs typeface="HGP創英角ｺﾞｼｯｸUB" charset="0"/>
                        </a:rPr>
                        <a:t>GFR</a:t>
                      </a:r>
                      <a:r>
                        <a:rPr kumimoji="1" lang="ja-JP" altLang="en-US" sz="1300" b="0" i="0" u="none" strike="noStrike" cap="none" normalizeH="0" baseline="0">
                          <a:ln>
                            <a:noFill/>
                          </a:ln>
                          <a:solidFill>
                            <a:schemeClr val="tx1"/>
                          </a:solidFill>
                          <a:effectLst/>
                          <a:latin typeface="+mn-ea"/>
                          <a:ea typeface="+mn-ea"/>
                          <a:cs typeface="HGP創英角ｺﾞｼｯｸUB" charset="0"/>
                        </a:rPr>
                        <a:t>区分</a:t>
                      </a:r>
                    </a:p>
                    <a:p>
                      <a:pPr marL="0" marR="0" lvl="0" indent="0" algn="ctr" defTabSz="914400" rtl="0" eaLnBrk="1" fontAlgn="base" latinLnBrk="0" hangingPunct="1">
                        <a:lnSpc>
                          <a:spcPct val="90000"/>
                        </a:lnSpc>
                        <a:spcBef>
                          <a:spcPct val="0"/>
                        </a:spcBef>
                        <a:spcAft>
                          <a:spcPct val="0"/>
                        </a:spcAft>
                        <a:buClrTx/>
                        <a:buSzTx/>
                        <a:buFontTx/>
                        <a:buNone/>
                        <a:tabLst/>
                      </a:pPr>
                      <a:r>
                        <a:rPr kumimoji="1" lang="en-US" altLang="ja-JP" sz="1300" b="0" i="0" u="none" strike="noStrike" cap="none" normalizeH="0" baseline="0">
                          <a:ln>
                            <a:noFill/>
                          </a:ln>
                          <a:solidFill>
                            <a:schemeClr val="tx1"/>
                          </a:solidFill>
                          <a:effectLst/>
                          <a:latin typeface="+mn-ea"/>
                          <a:ea typeface="+mn-ea"/>
                          <a:cs typeface="HGP創英角ｺﾞｼｯｸUB" charset="0"/>
                        </a:rPr>
                        <a:t>(mL/</a:t>
                      </a:r>
                      <a:r>
                        <a:rPr kumimoji="1" lang="ja-JP" altLang="en-US" sz="1300" b="0" i="0" u="none" strike="noStrike" cap="none" normalizeH="0" baseline="0">
                          <a:ln>
                            <a:noFill/>
                          </a:ln>
                          <a:solidFill>
                            <a:schemeClr val="tx1"/>
                          </a:solidFill>
                          <a:effectLst/>
                          <a:latin typeface="+mn-ea"/>
                          <a:ea typeface="+mn-ea"/>
                          <a:cs typeface="HGP創英角ｺﾞｼｯｸUB" charset="0"/>
                        </a:rPr>
                        <a:t>分</a:t>
                      </a:r>
                    </a:p>
                    <a:p>
                      <a:pPr marL="0" marR="0" lvl="0" indent="0" algn="ctr" defTabSz="914400" rtl="0" eaLnBrk="1" fontAlgn="base" latinLnBrk="0" hangingPunct="1">
                        <a:lnSpc>
                          <a:spcPct val="90000"/>
                        </a:lnSpc>
                        <a:spcBef>
                          <a:spcPct val="0"/>
                        </a:spcBef>
                        <a:spcAft>
                          <a:spcPct val="0"/>
                        </a:spcAft>
                        <a:buClrTx/>
                        <a:buSzTx/>
                        <a:buFontTx/>
                        <a:buNone/>
                        <a:tabLst/>
                      </a:pPr>
                      <a:r>
                        <a:rPr kumimoji="1" lang="en-US" altLang="ja-JP" sz="1300" b="0" i="0" u="none" strike="noStrike" cap="none" normalizeH="0" baseline="0">
                          <a:ln>
                            <a:noFill/>
                          </a:ln>
                          <a:solidFill>
                            <a:schemeClr val="tx1"/>
                          </a:solidFill>
                          <a:effectLst/>
                          <a:latin typeface="+mn-ea"/>
                          <a:ea typeface="+mn-ea"/>
                          <a:cs typeface="HGP創英角ｺﾞｼｯｸUB" charset="0"/>
                        </a:rPr>
                        <a:t>/1.73m</a:t>
                      </a:r>
                      <a:r>
                        <a:rPr kumimoji="1" lang="en-US" altLang="ja-JP" sz="1300" b="0" i="0" u="none" strike="noStrike" cap="none" normalizeH="0" baseline="30000">
                          <a:ln>
                            <a:noFill/>
                          </a:ln>
                          <a:solidFill>
                            <a:schemeClr val="tx1"/>
                          </a:solidFill>
                          <a:effectLst/>
                          <a:latin typeface="+mn-ea"/>
                          <a:ea typeface="+mn-ea"/>
                          <a:cs typeface="HGP創英角ｺﾞｼｯｸUB" charset="0"/>
                        </a:rPr>
                        <a:t>2</a:t>
                      </a:r>
                      <a:r>
                        <a:rPr kumimoji="1" lang="en-US" altLang="ja-JP" sz="1300" b="0" i="0" u="none" strike="noStrike" cap="none" normalizeH="0" baseline="0">
                          <a:ln>
                            <a:noFill/>
                          </a:ln>
                          <a:solidFill>
                            <a:schemeClr val="tx1"/>
                          </a:solidFill>
                          <a:effectLst/>
                          <a:latin typeface="+mn-ea"/>
                          <a:ea typeface="+mn-ea"/>
                          <a:cs typeface="HGP創英角ｺﾞｼｯｸUB" charset="0"/>
                        </a:rPr>
                        <a:t>)</a:t>
                      </a:r>
                    </a:p>
                  </a:txBody>
                  <a:tcPr marL="0" marR="0" marT="0" marB="0" anchor="ctr" horzOverflow="overflow">
                    <a:lnL>
                      <a:noFill/>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28575" cap="flat" cmpd="sng" algn="ctr">
                      <a:solidFill>
                        <a:srgbClr val="969696"/>
                      </a:solidFill>
                      <a:prstDash val="solid"/>
                      <a:round/>
                      <a:headEnd type="none" w="med" len="med"/>
                      <a:tailEnd type="none" w="med" len="med"/>
                    </a:lnB>
                    <a:lnTlToBr>
                      <a:noFill/>
                    </a:lnTlToBr>
                    <a:lnBlToTr>
                      <a:noFill/>
                    </a:lnBlToTr>
                    <a:solidFill>
                      <a:srgbClr val="D7FFD7"/>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en-US" altLang="ja-JP" sz="1300" b="0" i="0" u="none" strike="noStrike" cap="none" normalizeH="0" baseline="0">
                          <a:ln>
                            <a:noFill/>
                          </a:ln>
                          <a:solidFill>
                            <a:schemeClr val="tx1"/>
                          </a:solidFill>
                          <a:effectLst/>
                          <a:latin typeface="+mn-ea"/>
                          <a:ea typeface="+mn-ea"/>
                          <a:cs typeface="HGP創英角ｺﾞｼｯｸUB" charset="0"/>
                        </a:rPr>
                        <a:t>G1</a:t>
                      </a:r>
                    </a:p>
                  </a:txBody>
                  <a:tcPr marL="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D7FFD7">
                        <a:alpha val="50195"/>
                      </a:srgbClr>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300" b="0" i="0" u="none" strike="noStrike" cap="none" normalizeH="0" baseline="0">
                          <a:ln>
                            <a:noFill/>
                          </a:ln>
                          <a:solidFill>
                            <a:schemeClr val="tx1"/>
                          </a:solidFill>
                          <a:effectLst/>
                          <a:latin typeface="+mn-ea"/>
                          <a:ea typeface="+mn-ea"/>
                          <a:cs typeface="HGP創英角ｺﾞｼｯｸUB" charset="0"/>
                        </a:rPr>
                        <a:t>正常または高値</a:t>
                      </a:r>
                    </a:p>
                  </a:txBody>
                  <a:tcPr marL="72000" marR="7200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en-US" altLang="ja-JP" sz="1300" b="0" i="0" u="none" strike="noStrike" cap="none" normalizeH="0" baseline="0">
                          <a:ln>
                            <a:noFill/>
                          </a:ln>
                          <a:solidFill>
                            <a:schemeClr val="tx1"/>
                          </a:solidFill>
                          <a:effectLst/>
                          <a:latin typeface="+mn-ea"/>
                          <a:ea typeface="+mn-ea"/>
                          <a:cs typeface="HGP創英角ｺﾞｼｯｸUB" charset="0"/>
                        </a:rPr>
                        <a:t>≧90</a:t>
                      </a:r>
                    </a:p>
                  </a:txBody>
                  <a:tcPr marL="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1" lang="ja-JP" sz="1300" b="0" i="0" u="none" strike="noStrike" cap="none" normalizeH="0" baseline="0">
                        <a:ln>
                          <a:noFill/>
                        </a:ln>
                        <a:solidFill>
                          <a:schemeClr val="tx1"/>
                        </a:solidFill>
                        <a:effectLst/>
                        <a:latin typeface="+mn-ea"/>
                        <a:ea typeface="+mn-ea"/>
                        <a:cs typeface="HGP創英角ｺﾞｼｯｸUB" charset="0"/>
                      </a:endParaRPr>
                    </a:p>
                  </a:txBody>
                  <a:tcPr marL="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66FF66"/>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1" lang="ja-JP" sz="1300" b="0" i="0" u="none" strike="noStrike" cap="none" normalizeH="0" baseline="0" dirty="0">
                        <a:ln>
                          <a:noFill/>
                        </a:ln>
                        <a:solidFill>
                          <a:schemeClr val="tx1"/>
                        </a:solidFill>
                        <a:effectLst/>
                        <a:latin typeface="+mn-ea"/>
                        <a:ea typeface="+mn-ea"/>
                        <a:cs typeface="HGP創英角ｺﾞｼｯｸUB" charset="0"/>
                      </a:endParaRPr>
                    </a:p>
                  </a:txBody>
                  <a:tcPr marL="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1" lang="ja-JP" sz="1300" b="0" i="0" u="none" strike="noStrike" cap="none" normalizeH="0" baseline="0">
                        <a:ln>
                          <a:noFill/>
                        </a:ln>
                        <a:solidFill>
                          <a:srgbClr val="FFFFFF"/>
                        </a:solidFill>
                        <a:effectLst/>
                        <a:latin typeface="+mn-ea"/>
                        <a:ea typeface="+mn-ea"/>
                        <a:cs typeface="HGP創英角ｺﾞｼｯｸUB" charset="0"/>
                      </a:endParaRPr>
                    </a:p>
                  </a:txBody>
                  <a:tcPr marL="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FF9900"/>
                    </a:solidFill>
                  </a:tcPr>
                </a:tc>
                <a:extLst>
                  <a:ext uri="{0D108BD9-81ED-4DB2-BD59-A6C34878D82A}">
                    <a16:rowId xmlns:a16="http://schemas.microsoft.com/office/drawing/2014/main" val="10005"/>
                  </a:ext>
                </a:extLst>
              </a:tr>
              <a:tr h="358775">
                <a:tc vMerge="1">
                  <a:txBody>
                    <a:bodyPr/>
                    <a:lstStyle/>
                    <a:p>
                      <a:endParaRPr kumimoji="1" lang="ja-JP" altLang="en-US"/>
                    </a:p>
                  </a:txBody>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en-US" altLang="ja-JP" sz="1300" b="0" i="0" u="none" strike="noStrike" cap="none" normalizeH="0" baseline="0">
                          <a:ln>
                            <a:noFill/>
                          </a:ln>
                          <a:solidFill>
                            <a:schemeClr val="tx1"/>
                          </a:solidFill>
                          <a:effectLst/>
                          <a:latin typeface="+mn-ea"/>
                          <a:ea typeface="+mn-ea"/>
                          <a:cs typeface="HGP創英角ｺﾞｼｯｸUB" charset="0"/>
                        </a:rPr>
                        <a:t>G2</a:t>
                      </a:r>
                    </a:p>
                  </a:txBody>
                  <a:tcPr marL="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D7FFD7">
                        <a:alpha val="50195"/>
                      </a:srgbClr>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300" b="0" i="0" u="none" strike="noStrike" cap="none" normalizeH="0" baseline="0">
                          <a:ln>
                            <a:noFill/>
                          </a:ln>
                          <a:solidFill>
                            <a:schemeClr val="tx1"/>
                          </a:solidFill>
                          <a:effectLst/>
                          <a:latin typeface="+mn-ea"/>
                          <a:ea typeface="+mn-ea"/>
                          <a:cs typeface="HGP創英角ｺﾞｼｯｸUB" charset="0"/>
                        </a:rPr>
                        <a:t>正常または軽度低下</a:t>
                      </a:r>
                    </a:p>
                  </a:txBody>
                  <a:tcPr marL="72000" marR="7200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en-US" altLang="ja-JP" sz="1300" b="0" i="0" u="none" strike="noStrike" cap="none" normalizeH="0" baseline="0" dirty="0">
                          <a:ln>
                            <a:noFill/>
                          </a:ln>
                          <a:solidFill>
                            <a:schemeClr val="tx1"/>
                          </a:solidFill>
                          <a:effectLst/>
                          <a:latin typeface="+mn-ea"/>
                          <a:ea typeface="+mn-ea"/>
                          <a:cs typeface="HGP創英角ｺﾞｼｯｸUB" charset="0"/>
                        </a:rPr>
                        <a:t>60</a:t>
                      </a:r>
                      <a:r>
                        <a:rPr kumimoji="1" lang="ja-JP" altLang="en-US" sz="1300" b="0" i="0" u="none" strike="noStrike" cap="none" normalizeH="0" baseline="0" dirty="0">
                          <a:ln>
                            <a:noFill/>
                          </a:ln>
                          <a:solidFill>
                            <a:schemeClr val="tx1"/>
                          </a:solidFill>
                          <a:effectLst/>
                          <a:latin typeface="+mn-ea"/>
                          <a:ea typeface="+mn-ea"/>
                          <a:cs typeface="HGP創英角ｺﾞｼｯｸUB" charset="0"/>
                        </a:rPr>
                        <a:t>～</a:t>
                      </a:r>
                      <a:r>
                        <a:rPr kumimoji="1" lang="en-US" altLang="ja-JP" sz="1300" b="0" i="0" u="none" strike="noStrike" cap="none" normalizeH="0" baseline="0" dirty="0">
                          <a:ln>
                            <a:noFill/>
                          </a:ln>
                          <a:solidFill>
                            <a:schemeClr val="tx1"/>
                          </a:solidFill>
                          <a:effectLst/>
                          <a:latin typeface="+mn-ea"/>
                          <a:ea typeface="+mn-ea"/>
                          <a:cs typeface="HGP創英角ｺﾞｼｯｸUB" charset="0"/>
                        </a:rPr>
                        <a:t>89</a:t>
                      </a:r>
                    </a:p>
                  </a:txBody>
                  <a:tcPr marL="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1" lang="ja-JP" sz="1300" b="0" i="0" u="none" strike="noStrike" cap="none" normalizeH="0" baseline="0">
                        <a:ln>
                          <a:noFill/>
                        </a:ln>
                        <a:solidFill>
                          <a:schemeClr val="tx1"/>
                        </a:solidFill>
                        <a:effectLst/>
                        <a:latin typeface="+mn-ea"/>
                        <a:ea typeface="+mn-ea"/>
                        <a:cs typeface="HGP創英角ｺﾞｼｯｸUB" charset="0"/>
                      </a:endParaRPr>
                    </a:p>
                  </a:txBody>
                  <a:tcPr marL="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66FF66"/>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1" lang="ja-JP" sz="1300" b="0" i="0" u="none" strike="noStrike" cap="none" normalizeH="0" baseline="0" dirty="0">
                        <a:ln>
                          <a:noFill/>
                        </a:ln>
                        <a:solidFill>
                          <a:schemeClr val="tx1"/>
                        </a:solidFill>
                        <a:effectLst/>
                        <a:latin typeface="+mn-ea"/>
                        <a:ea typeface="+mn-ea"/>
                        <a:cs typeface="HGP創英角ｺﾞｼｯｸUB" charset="0"/>
                      </a:endParaRPr>
                    </a:p>
                  </a:txBody>
                  <a:tcPr marL="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1" lang="ja-JP" sz="1300" b="0" i="0" u="none" strike="noStrike" cap="none" normalizeH="0" baseline="0">
                        <a:ln>
                          <a:noFill/>
                        </a:ln>
                        <a:solidFill>
                          <a:srgbClr val="FFFFFF"/>
                        </a:solidFill>
                        <a:effectLst/>
                        <a:latin typeface="+mn-ea"/>
                        <a:ea typeface="+mn-ea"/>
                        <a:cs typeface="HGP創英角ｺﾞｼｯｸUB" charset="0"/>
                      </a:endParaRPr>
                    </a:p>
                  </a:txBody>
                  <a:tcPr marL="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FF9900"/>
                    </a:solidFill>
                  </a:tcPr>
                </a:tc>
                <a:extLst>
                  <a:ext uri="{0D108BD9-81ED-4DB2-BD59-A6C34878D82A}">
                    <a16:rowId xmlns:a16="http://schemas.microsoft.com/office/drawing/2014/main" val="10006"/>
                  </a:ext>
                </a:extLst>
              </a:tr>
              <a:tr h="358775">
                <a:tc vMerge="1">
                  <a:txBody>
                    <a:bodyPr/>
                    <a:lstStyle/>
                    <a:p>
                      <a:endParaRPr kumimoji="1" lang="ja-JP" altLang="en-US"/>
                    </a:p>
                  </a:txBody>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en-US" altLang="ja-JP" sz="1300" b="0" i="0" u="none" strike="noStrike" cap="none" normalizeH="0" baseline="0">
                          <a:ln>
                            <a:noFill/>
                          </a:ln>
                          <a:solidFill>
                            <a:schemeClr val="tx1"/>
                          </a:solidFill>
                          <a:effectLst/>
                          <a:latin typeface="+mn-ea"/>
                          <a:ea typeface="+mn-ea"/>
                          <a:cs typeface="HGP創英角ｺﾞｼｯｸUB" charset="0"/>
                        </a:rPr>
                        <a:t>G3a</a:t>
                      </a:r>
                    </a:p>
                  </a:txBody>
                  <a:tcPr marL="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D7FFD7">
                        <a:alpha val="50195"/>
                      </a:srgbClr>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300" b="0" i="0" u="none" strike="noStrike" cap="none" normalizeH="0" baseline="0">
                          <a:ln>
                            <a:noFill/>
                          </a:ln>
                          <a:solidFill>
                            <a:schemeClr val="tx1"/>
                          </a:solidFill>
                          <a:effectLst/>
                          <a:latin typeface="+mn-ea"/>
                          <a:ea typeface="+mn-ea"/>
                          <a:cs typeface="HGP創英角ｺﾞｼｯｸUB" charset="0"/>
                        </a:rPr>
                        <a:t>軽度～中等度低下</a:t>
                      </a:r>
                    </a:p>
                  </a:txBody>
                  <a:tcPr marL="72000" marR="7200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en-US" altLang="ja-JP" sz="1300" b="0" i="0" u="none" strike="noStrike" cap="none" normalizeH="0" baseline="0">
                          <a:ln>
                            <a:noFill/>
                          </a:ln>
                          <a:solidFill>
                            <a:schemeClr val="tx1"/>
                          </a:solidFill>
                          <a:effectLst/>
                          <a:latin typeface="+mn-ea"/>
                          <a:ea typeface="+mn-ea"/>
                          <a:cs typeface="HGP創英角ｺﾞｼｯｸUB" charset="0"/>
                        </a:rPr>
                        <a:t>45</a:t>
                      </a:r>
                      <a:r>
                        <a:rPr kumimoji="1" lang="ja-JP" altLang="en-US" sz="1300" b="0" i="0" u="none" strike="noStrike" cap="none" normalizeH="0" baseline="0">
                          <a:ln>
                            <a:noFill/>
                          </a:ln>
                          <a:solidFill>
                            <a:schemeClr val="tx1"/>
                          </a:solidFill>
                          <a:effectLst/>
                          <a:latin typeface="+mn-ea"/>
                          <a:ea typeface="+mn-ea"/>
                          <a:cs typeface="HGP創英角ｺﾞｼｯｸUB" charset="0"/>
                        </a:rPr>
                        <a:t>～</a:t>
                      </a:r>
                      <a:r>
                        <a:rPr kumimoji="1" lang="en-US" altLang="ja-JP" sz="1300" b="0" i="0" u="none" strike="noStrike" cap="none" normalizeH="0" baseline="0">
                          <a:ln>
                            <a:noFill/>
                          </a:ln>
                          <a:solidFill>
                            <a:schemeClr val="tx1"/>
                          </a:solidFill>
                          <a:effectLst/>
                          <a:latin typeface="+mn-ea"/>
                          <a:ea typeface="+mn-ea"/>
                          <a:cs typeface="HGP創英角ｺﾞｼｯｸUB" charset="0"/>
                        </a:rPr>
                        <a:t>59</a:t>
                      </a:r>
                    </a:p>
                  </a:txBody>
                  <a:tcPr marL="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1" lang="ja-JP" sz="1300" b="0" i="0" u="none" strike="noStrike" cap="none" normalizeH="0" baseline="0">
                        <a:ln>
                          <a:noFill/>
                        </a:ln>
                        <a:solidFill>
                          <a:schemeClr val="tx1"/>
                        </a:solidFill>
                        <a:effectLst/>
                        <a:latin typeface="+mn-ea"/>
                        <a:ea typeface="+mn-ea"/>
                        <a:cs typeface="HGP創英角ｺﾞｼｯｸUB" charset="0"/>
                      </a:endParaRPr>
                    </a:p>
                  </a:txBody>
                  <a:tcPr marL="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1" lang="ja-JP" sz="1300" b="0" i="0" u="none" strike="noStrike" cap="none" normalizeH="0" baseline="0">
                        <a:ln>
                          <a:noFill/>
                        </a:ln>
                        <a:solidFill>
                          <a:schemeClr val="tx1"/>
                        </a:solidFill>
                        <a:effectLst/>
                        <a:latin typeface="+mn-ea"/>
                        <a:ea typeface="+mn-ea"/>
                        <a:cs typeface="HGP創英角ｺﾞｼｯｸUB" charset="0"/>
                      </a:endParaRPr>
                    </a:p>
                  </a:txBody>
                  <a:tcPr marL="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FF9900"/>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1" lang="ja-JP" sz="1300" b="0" i="0" u="none" strike="noStrike" cap="none" normalizeH="0" baseline="0" dirty="0">
                        <a:ln>
                          <a:noFill/>
                        </a:ln>
                        <a:solidFill>
                          <a:srgbClr val="FFFFFF"/>
                        </a:solidFill>
                        <a:effectLst/>
                        <a:latin typeface="+mn-ea"/>
                        <a:ea typeface="+mn-ea"/>
                        <a:cs typeface="HGP創英角ｺﾞｼｯｸUB" charset="0"/>
                      </a:endParaRPr>
                    </a:p>
                  </a:txBody>
                  <a:tcPr marL="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7"/>
                  </a:ext>
                </a:extLst>
              </a:tr>
              <a:tr h="358775">
                <a:tc vMerge="1">
                  <a:txBody>
                    <a:bodyPr/>
                    <a:lstStyle/>
                    <a:p>
                      <a:endParaRPr kumimoji="1" lang="ja-JP" altLang="en-US"/>
                    </a:p>
                  </a:txBody>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en-US" altLang="ja-JP" sz="1300" b="0" i="0" u="none" strike="noStrike" cap="none" normalizeH="0" baseline="0">
                          <a:ln>
                            <a:noFill/>
                          </a:ln>
                          <a:solidFill>
                            <a:schemeClr val="tx1"/>
                          </a:solidFill>
                          <a:effectLst/>
                          <a:latin typeface="+mn-ea"/>
                          <a:ea typeface="+mn-ea"/>
                          <a:cs typeface="HGP創英角ｺﾞｼｯｸUB" charset="0"/>
                        </a:rPr>
                        <a:t>G3b</a:t>
                      </a:r>
                    </a:p>
                  </a:txBody>
                  <a:tcPr marL="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D7FFD7">
                        <a:alpha val="50195"/>
                      </a:srgbClr>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300" b="0" i="0" u="none" strike="noStrike" cap="none" normalizeH="0" baseline="0">
                          <a:ln>
                            <a:noFill/>
                          </a:ln>
                          <a:solidFill>
                            <a:schemeClr val="tx1"/>
                          </a:solidFill>
                          <a:effectLst/>
                          <a:latin typeface="+mn-ea"/>
                          <a:ea typeface="+mn-ea"/>
                          <a:cs typeface="HGP創英角ｺﾞｼｯｸUB" charset="0"/>
                        </a:rPr>
                        <a:t>中等度～高度低下</a:t>
                      </a:r>
                    </a:p>
                  </a:txBody>
                  <a:tcPr marL="72000" marR="7200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en-US" altLang="ja-JP" sz="1300" b="0" i="0" u="none" strike="noStrike" cap="none" normalizeH="0" baseline="0">
                          <a:ln>
                            <a:noFill/>
                          </a:ln>
                          <a:solidFill>
                            <a:schemeClr val="tx1"/>
                          </a:solidFill>
                          <a:effectLst/>
                          <a:latin typeface="+mn-ea"/>
                          <a:ea typeface="+mn-ea"/>
                          <a:cs typeface="HGP創英角ｺﾞｼｯｸUB" charset="0"/>
                        </a:rPr>
                        <a:t>30</a:t>
                      </a:r>
                      <a:r>
                        <a:rPr kumimoji="1" lang="ja-JP" altLang="en-US" sz="1300" b="0" i="0" u="none" strike="noStrike" cap="none" normalizeH="0" baseline="0">
                          <a:ln>
                            <a:noFill/>
                          </a:ln>
                          <a:solidFill>
                            <a:schemeClr val="tx1"/>
                          </a:solidFill>
                          <a:effectLst/>
                          <a:latin typeface="+mn-ea"/>
                          <a:ea typeface="+mn-ea"/>
                          <a:cs typeface="HGP創英角ｺﾞｼｯｸUB" charset="0"/>
                        </a:rPr>
                        <a:t>～</a:t>
                      </a:r>
                      <a:r>
                        <a:rPr kumimoji="1" lang="en-US" altLang="ja-JP" sz="1300" b="0" i="0" u="none" strike="noStrike" cap="none" normalizeH="0" baseline="0">
                          <a:ln>
                            <a:noFill/>
                          </a:ln>
                          <a:solidFill>
                            <a:schemeClr val="tx1"/>
                          </a:solidFill>
                          <a:effectLst/>
                          <a:latin typeface="+mn-ea"/>
                          <a:ea typeface="+mn-ea"/>
                          <a:cs typeface="HGP創英角ｺﾞｼｯｸUB" charset="0"/>
                        </a:rPr>
                        <a:t>44</a:t>
                      </a:r>
                    </a:p>
                  </a:txBody>
                  <a:tcPr marL="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1" lang="ja-JP" sz="1300" b="0" i="0" u="none" strike="noStrike" cap="none" normalizeH="0" baseline="0">
                        <a:ln>
                          <a:noFill/>
                        </a:ln>
                        <a:solidFill>
                          <a:schemeClr val="tx1"/>
                        </a:solidFill>
                        <a:effectLst/>
                        <a:latin typeface="+mn-ea"/>
                        <a:ea typeface="+mn-ea"/>
                        <a:cs typeface="HGP創英角ｺﾞｼｯｸUB" charset="0"/>
                      </a:endParaRPr>
                    </a:p>
                  </a:txBody>
                  <a:tcPr marL="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FF9900"/>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1" lang="ja-JP" sz="1300" b="0" i="0" u="none" strike="noStrike" cap="none" normalizeH="0" baseline="0">
                        <a:ln>
                          <a:noFill/>
                        </a:ln>
                        <a:solidFill>
                          <a:schemeClr val="tx1"/>
                        </a:solidFill>
                        <a:effectLst/>
                        <a:latin typeface="+mn-ea"/>
                        <a:ea typeface="+mn-ea"/>
                        <a:cs typeface="HGP創英角ｺﾞｼｯｸUB" charset="0"/>
                      </a:endParaRPr>
                    </a:p>
                  </a:txBody>
                  <a:tcPr marL="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1" lang="ja-JP" sz="1300" b="0" i="0" u="none" strike="noStrike" cap="none" normalizeH="0" baseline="0" dirty="0">
                        <a:ln>
                          <a:noFill/>
                        </a:ln>
                        <a:solidFill>
                          <a:srgbClr val="FFFFFF"/>
                        </a:solidFill>
                        <a:effectLst/>
                        <a:latin typeface="+mn-ea"/>
                        <a:ea typeface="+mn-ea"/>
                        <a:cs typeface="HGP創英角ｺﾞｼｯｸUB" charset="0"/>
                      </a:endParaRPr>
                    </a:p>
                  </a:txBody>
                  <a:tcPr marL="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8"/>
                  </a:ext>
                </a:extLst>
              </a:tr>
              <a:tr h="358775">
                <a:tc vMerge="1">
                  <a:txBody>
                    <a:bodyPr/>
                    <a:lstStyle/>
                    <a:p>
                      <a:endParaRPr kumimoji="1" lang="ja-JP" altLang="en-US"/>
                    </a:p>
                  </a:txBody>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en-US" altLang="ja-JP" sz="1300" b="0" i="0" u="none" strike="noStrike" cap="none" normalizeH="0" baseline="0">
                          <a:ln>
                            <a:noFill/>
                          </a:ln>
                          <a:solidFill>
                            <a:schemeClr val="tx1"/>
                          </a:solidFill>
                          <a:effectLst/>
                          <a:latin typeface="+mn-ea"/>
                          <a:ea typeface="+mn-ea"/>
                          <a:cs typeface="HGP創英角ｺﾞｼｯｸUB" charset="0"/>
                        </a:rPr>
                        <a:t>G4</a:t>
                      </a:r>
                    </a:p>
                  </a:txBody>
                  <a:tcPr marL="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D7FFD7">
                        <a:alpha val="50195"/>
                      </a:srgbClr>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300" b="0" i="0" u="none" strike="noStrike" cap="none" normalizeH="0" baseline="0">
                          <a:ln>
                            <a:noFill/>
                          </a:ln>
                          <a:solidFill>
                            <a:schemeClr val="tx1"/>
                          </a:solidFill>
                          <a:effectLst/>
                          <a:latin typeface="+mn-ea"/>
                          <a:ea typeface="+mn-ea"/>
                          <a:cs typeface="HGP創英角ｺﾞｼｯｸUB" charset="0"/>
                        </a:rPr>
                        <a:t>高度低下</a:t>
                      </a:r>
                    </a:p>
                  </a:txBody>
                  <a:tcPr marL="7200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en-US" altLang="ja-JP" sz="1300" b="0" i="0" u="none" strike="noStrike" cap="none" normalizeH="0" baseline="0">
                          <a:ln>
                            <a:noFill/>
                          </a:ln>
                          <a:solidFill>
                            <a:schemeClr val="tx1"/>
                          </a:solidFill>
                          <a:effectLst/>
                          <a:latin typeface="+mn-ea"/>
                          <a:ea typeface="+mn-ea"/>
                          <a:cs typeface="HGP創英角ｺﾞｼｯｸUB" charset="0"/>
                        </a:rPr>
                        <a:t>15</a:t>
                      </a:r>
                      <a:r>
                        <a:rPr kumimoji="1" lang="ja-JP" altLang="en-US" sz="1300" b="0" i="0" u="none" strike="noStrike" cap="none" normalizeH="0" baseline="0">
                          <a:ln>
                            <a:noFill/>
                          </a:ln>
                          <a:solidFill>
                            <a:schemeClr val="tx1"/>
                          </a:solidFill>
                          <a:effectLst/>
                          <a:latin typeface="+mn-ea"/>
                          <a:ea typeface="+mn-ea"/>
                          <a:cs typeface="HGP創英角ｺﾞｼｯｸUB" charset="0"/>
                        </a:rPr>
                        <a:t>～</a:t>
                      </a:r>
                      <a:r>
                        <a:rPr kumimoji="1" lang="en-US" altLang="ja-JP" sz="1300" b="0" i="0" u="none" strike="noStrike" cap="none" normalizeH="0" baseline="0">
                          <a:ln>
                            <a:noFill/>
                          </a:ln>
                          <a:solidFill>
                            <a:schemeClr val="tx1"/>
                          </a:solidFill>
                          <a:effectLst/>
                          <a:latin typeface="+mn-ea"/>
                          <a:ea typeface="+mn-ea"/>
                          <a:cs typeface="HGP創英角ｺﾞｼｯｸUB" charset="0"/>
                        </a:rPr>
                        <a:t>29</a:t>
                      </a:r>
                    </a:p>
                  </a:txBody>
                  <a:tcPr marL="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1" lang="ja-JP" sz="1300" b="0" i="0" u="none" strike="noStrike" cap="none" normalizeH="0" baseline="0">
                        <a:ln>
                          <a:noFill/>
                        </a:ln>
                        <a:solidFill>
                          <a:srgbClr val="FFFFFF"/>
                        </a:solidFill>
                        <a:effectLst/>
                        <a:latin typeface="+mn-ea"/>
                        <a:ea typeface="+mn-ea"/>
                        <a:cs typeface="HGP創英角ｺﾞｼｯｸUB" charset="0"/>
                      </a:endParaRPr>
                    </a:p>
                  </a:txBody>
                  <a:tcPr marL="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1" lang="ja-JP" sz="1300" b="0" i="0" u="none" strike="noStrike" cap="none" normalizeH="0" baseline="0">
                        <a:ln>
                          <a:noFill/>
                        </a:ln>
                        <a:solidFill>
                          <a:srgbClr val="FFFFFF"/>
                        </a:solidFill>
                        <a:effectLst/>
                        <a:latin typeface="+mn-ea"/>
                        <a:ea typeface="+mn-ea"/>
                        <a:cs typeface="HGP創英角ｺﾞｼｯｸUB" charset="0"/>
                      </a:endParaRPr>
                    </a:p>
                  </a:txBody>
                  <a:tcPr marL="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1" lang="ja-JP" sz="1300" b="0" i="0" u="none" strike="noStrike" cap="none" normalizeH="0" baseline="0" dirty="0">
                        <a:ln>
                          <a:noFill/>
                        </a:ln>
                        <a:solidFill>
                          <a:srgbClr val="FFFFFF"/>
                        </a:solidFill>
                        <a:effectLst/>
                        <a:latin typeface="+mn-ea"/>
                        <a:ea typeface="+mn-ea"/>
                        <a:cs typeface="HGP創英角ｺﾞｼｯｸUB" charset="0"/>
                      </a:endParaRPr>
                    </a:p>
                  </a:txBody>
                  <a:tcPr marL="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9"/>
                  </a:ext>
                </a:extLst>
              </a:tr>
              <a:tr h="358775">
                <a:tc vMerge="1">
                  <a:txBody>
                    <a:bodyPr/>
                    <a:lstStyle/>
                    <a:p>
                      <a:endParaRPr kumimoji="1" lang="ja-JP" altLang="en-US"/>
                    </a:p>
                  </a:txBody>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en-US" altLang="ja-JP" sz="1300" b="0" i="0" u="none" strike="noStrike" cap="none" normalizeH="0" baseline="0">
                          <a:ln>
                            <a:noFill/>
                          </a:ln>
                          <a:solidFill>
                            <a:schemeClr val="tx1"/>
                          </a:solidFill>
                          <a:effectLst/>
                          <a:latin typeface="+mn-ea"/>
                          <a:ea typeface="+mn-ea"/>
                          <a:cs typeface="HGP創英角ｺﾞｼｯｸUB" charset="0"/>
                        </a:rPr>
                        <a:t>G5</a:t>
                      </a:r>
                    </a:p>
                  </a:txBody>
                  <a:tcPr marL="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28575" cap="flat" cmpd="sng" algn="ctr">
                      <a:solidFill>
                        <a:srgbClr val="969696"/>
                      </a:solidFill>
                      <a:prstDash val="solid"/>
                      <a:round/>
                      <a:headEnd type="none" w="med" len="med"/>
                      <a:tailEnd type="none" w="med" len="med"/>
                    </a:lnB>
                    <a:lnTlToBr>
                      <a:noFill/>
                    </a:lnTlToBr>
                    <a:lnBlToTr>
                      <a:noFill/>
                    </a:lnBlToTr>
                    <a:solidFill>
                      <a:srgbClr val="D7FFD7">
                        <a:alpha val="50195"/>
                      </a:srgbClr>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300" b="0" i="0" u="none" strike="noStrike" cap="none" normalizeH="0" baseline="0">
                          <a:ln>
                            <a:noFill/>
                          </a:ln>
                          <a:solidFill>
                            <a:schemeClr val="tx1"/>
                          </a:solidFill>
                          <a:effectLst/>
                          <a:latin typeface="+mn-ea"/>
                          <a:ea typeface="+mn-ea"/>
                          <a:cs typeface="HGP創英角ｺﾞｼｯｸUB" charset="0"/>
                        </a:rPr>
                        <a:t>末期腎不全</a:t>
                      </a:r>
                    </a:p>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300" b="0" i="0" u="none" strike="noStrike" cap="none" normalizeH="0" baseline="0">
                          <a:ln>
                            <a:noFill/>
                          </a:ln>
                          <a:solidFill>
                            <a:schemeClr val="tx1"/>
                          </a:solidFill>
                          <a:effectLst/>
                          <a:latin typeface="+mn-ea"/>
                          <a:ea typeface="+mn-ea"/>
                          <a:cs typeface="HGP創英角ｺﾞｼｯｸUB" charset="0"/>
                        </a:rPr>
                        <a:t>（</a:t>
                      </a:r>
                      <a:r>
                        <a:rPr kumimoji="1" lang="en-US" altLang="ja-JP" sz="1300" b="0" i="0" u="none" strike="noStrike" cap="none" normalizeH="0" baseline="0">
                          <a:ln>
                            <a:noFill/>
                          </a:ln>
                          <a:solidFill>
                            <a:schemeClr val="tx1"/>
                          </a:solidFill>
                          <a:effectLst/>
                          <a:latin typeface="+mn-ea"/>
                          <a:ea typeface="+mn-ea"/>
                          <a:cs typeface="HGP創英角ｺﾞｼｯｸUB" charset="0"/>
                        </a:rPr>
                        <a:t>ESKD</a:t>
                      </a:r>
                      <a:r>
                        <a:rPr kumimoji="1" lang="ja-JP" altLang="en-US" sz="1300" b="0" i="0" u="none" strike="noStrike" cap="none" normalizeH="0" baseline="0">
                          <a:ln>
                            <a:noFill/>
                          </a:ln>
                          <a:solidFill>
                            <a:schemeClr val="tx1"/>
                          </a:solidFill>
                          <a:effectLst/>
                          <a:latin typeface="+mn-ea"/>
                          <a:ea typeface="+mn-ea"/>
                          <a:cs typeface="HGP創英角ｺﾞｼｯｸUB" charset="0"/>
                        </a:rPr>
                        <a:t>）</a:t>
                      </a:r>
                    </a:p>
                  </a:txBody>
                  <a:tcPr marL="7200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28575"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ja-JP" altLang="en-US" sz="1300" b="0" i="0" u="none" strike="noStrike" cap="none" normalizeH="0" baseline="0">
                          <a:ln>
                            <a:noFill/>
                          </a:ln>
                          <a:solidFill>
                            <a:schemeClr val="tx1"/>
                          </a:solidFill>
                          <a:effectLst/>
                          <a:latin typeface="+mn-ea"/>
                          <a:ea typeface="+mn-ea"/>
                          <a:cs typeface="HGP創英角ｺﾞｼｯｸUB" charset="0"/>
                        </a:rPr>
                        <a:t>＜</a:t>
                      </a:r>
                      <a:r>
                        <a:rPr kumimoji="1" lang="en-US" altLang="ja-JP" sz="1300" b="0" i="0" u="none" strike="noStrike" cap="none" normalizeH="0" baseline="0">
                          <a:ln>
                            <a:noFill/>
                          </a:ln>
                          <a:solidFill>
                            <a:schemeClr val="tx1"/>
                          </a:solidFill>
                          <a:effectLst/>
                          <a:latin typeface="+mn-ea"/>
                          <a:ea typeface="+mn-ea"/>
                          <a:cs typeface="HGP創英角ｺﾞｼｯｸUB" charset="0"/>
                        </a:rPr>
                        <a:t>15</a:t>
                      </a:r>
                    </a:p>
                  </a:txBody>
                  <a:tcPr marL="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28575"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1" lang="ja-JP" sz="1300" b="0" i="0" u="none" strike="noStrike" cap="none" normalizeH="0" baseline="0">
                        <a:ln>
                          <a:noFill/>
                        </a:ln>
                        <a:solidFill>
                          <a:srgbClr val="FFFFFF"/>
                        </a:solidFill>
                        <a:effectLst/>
                        <a:latin typeface="+mn-ea"/>
                        <a:ea typeface="+mn-ea"/>
                        <a:cs typeface="HGP創英角ｺﾞｼｯｸUB" charset="0"/>
                      </a:endParaRPr>
                    </a:p>
                  </a:txBody>
                  <a:tcPr marL="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28575" cap="flat" cmpd="sng" algn="ctr">
                      <a:solidFill>
                        <a:srgbClr val="969696"/>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1" lang="ja-JP" sz="1300" b="0" i="0" u="none" strike="noStrike" cap="none" normalizeH="0" baseline="0">
                        <a:ln>
                          <a:noFill/>
                        </a:ln>
                        <a:solidFill>
                          <a:srgbClr val="FFFFFF"/>
                        </a:solidFill>
                        <a:effectLst/>
                        <a:latin typeface="+mn-ea"/>
                        <a:ea typeface="+mn-ea"/>
                        <a:cs typeface="HGP創英角ｺﾞｼｯｸUB" charset="0"/>
                      </a:endParaRPr>
                    </a:p>
                  </a:txBody>
                  <a:tcPr marL="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28575" cap="flat" cmpd="sng" algn="ctr">
                      <a:solidFill>
                        <a:srgbClr val="969696"/>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endParaRPr kumimoji="1" lang="ja-JP" sz="1300" b="0" i="0" u="none" strike="noStrike" cap="none" normalizeH="0" baseline="0" dirty="0">
                        <a:ln>
                          <a:noFill/>
                        </a:ln>
                        <a:solidFill>
                          <a:srgbClr val="FFFFFF"/>
                        </a:solidFill>
                        <a:effectLst/>
                        <a:latin typeface="+mn-ea"/>
                        <a:ea typeface="+mn-ea"/>
                        <a:cs typeface="HGP創英角ｺﾞｼｯｸUB" charset="0"/>
                      </a:endParaRPr>
                    </a:p>
                  </a:txBody>
                  <a:tcPr marL="0" marR="0" marT="0" marB="0" anchor="ctr"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28575" cap="flat" cmpd="sng" algn="ctr">
                      <a:solidFill>
                        <a:srgbClr val="969696"/>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10"/>
                  </a:ext>
                </a:extLst>
              </a:tr>
            </a:tbl>
          </a:graphicData>
        </a:graphic>
      </p:graphicFrame>
      <p:grpSp>
        <p:nvGrpSpPr>
          <p:cNvPr id="12" name="グループ化 11">
            <a:extLst>
              <a:ext uri="{FF2B5EF4-FFF2-40B4-BE49-F238E27FC236}">
                <a16:creationId xmlns:a16="http://schemas.microsoft.com/office/drawing/2014/main" id="{5B7B9F68-B484-40EF-A1CB-50AD9AEF8F28}"/>
              </a:ext>
            </a:extLst>
          </p:cNvPr>
          <p:cNvGrpSpPr/>
          <p:nvPr/>
        </p:nvGrpSpPr>
        <p:grpSpPr>
          <a:xfrm>
            <a:off x="201613" y="415765"/>
            <a:ext cx="8555185" cy="6337137"/>
            <a:chOff x="201613" y="415765"/>
            <a:chExt cx="8555185" cy="6337137"/>
          </a:xfrm>
        </p:grpSpPr>
        <p:sp>
          <p:nvSpPr>
            <p:cNvPr id="13" name="Text Box 3">
              <a:extLst>
                <a:ext uri="{FF2B5EF4-FFF2-40B4-BE49-F238E27FC236}">
                  <a16:creationId xmlns:a16="http://schemas.microsoft.com/office/drawing/2014/main" id="{7C04833E-33CB-4A70-B8E3-4B4866533C0F}"/>
                </a:ext>
              </a:extLst>
            </p:cNvPr>
            <p:cNvSpPr txBox="1">
              <a:spLocks noChangeArrowheads="1"/>
            </p:cNvSpPr>
            <p:nvPr/>
          </p:nvSpPr>
          <p:spPr bwMode="auto">
            <a:xfrm>
              <a:off x="2457450" y="415765"/>
              <a:ext cx="389369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r>
                <a:rPr lang="en-US" altLang="ja-JP" sz="2800" dirty="0">
                  <a:solidFill>
                    <a:prstClr val="black"/>
                  </a:solidFill>
                  <a:latin typeface="+mn-ea"/>
                  <a:ea typeface="+mn-ea"/>
                </a:rPr>
                <a:t>CKD</a:t>
              </a:r>
              <a:r>
                <a:rPr lang="ja-JP" altLang="en-US" sz="2800" dirty="0">
                  <a:solidFill>
                    <a:prstClr val="black"/>
                  </a:solidFill>
                  <a:latin typeface="+mn-ea"/>
                  <a:ea typeface="+mn-ea"/>
                </a:rPr>
                <a:t>の重症度 </a:t>
              </a:r>
              <a:r>
                <a:rPr lang="en-US" altLang="ja-JP" sz="3600" b="1" dirty="0">
                  <a:solidFill>
                    <a:srgbClr val="0000FF"/>
                  </a:solidFill>
                  <a:latin typeface="+mn-ea"/>
                  <a:ea typeface="+mn-ea"/>
                </a:rPr>
                <a:t>C</a:t>
              </a:r>
              <a:r>
                <a:rPr lang="en-US" altLang="ja-JP" sz="3600" b="1" dirty="0">
                  <a:solidFill>
                    <a:srgbClr val="FF0000"/>
                  </a:solidFill>
                  <a:latin typeface="+mn-ea"/>
                  <a:ea typeface="+mn-ea"/>
                </a:rPr>
                <a:t>G</a:t>
              </a:r>
              <a:r>
                <a:rPr lang="en-US" altLang="ja-JP" sz="3600" b="1" dirty="0">
                  <a:solidFill>
                    <a:srgbClr val="00B050"/>
                  </a:solidFill>
                  <a:latin typeface="+mn-ea"/>
                  <a:ea typeface="+mn-ea"/>
                </a:rPr>
                <a:t>A</a:t>
              </a:r>
              <a:r>
                <a:rPr lang="ja-JP" altLang="en-US" sz="2800" dirty="0">
                  <a:solidFill>
                    <a:prstClr val="black"/>
                  </a:solidFill>
                  <a:latin typeface="+mn-ea"/>
                  <a:ea typeface="+mn-ea"/>
                </a:rPr>
                <a:t>分類</a:t>
              </a:r>
            </a:p>
          </p:txBody>
        </p:sp>
        <p:sp>
          <p:nvSpPr>
            <p:cNvPr id="14" name="Text Box 104">
              <a:extLst>
                <a:ext uri="{FF2B5EF4-FFF2-40B4-BE49-F238E27FC236}">
                  <a16:creationId xmlns:a16="http://schemas.microsoft.com/office/drawing/2014/main" id="{C003AE8B-6D4E-4B39-9678-C9FD9C6EBA4C}"/>
                </a:ext>
              </a:extLst>
            </p:cNvPr>
            <p:cNvSpPr txBox="1">
              <a:spLocks noChangeArrowheads="1"/>
            </p:cNvSpPr>
            <p:nvPr/>
          </p:nvSpPr>
          <p:spPr bwMode="auto">
            <a:xfrm>
              <a:off x="201613" y="6231458"/>
              <a:ext cx="84788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r>
                <a:rPr lang="ja-JP" altLang="en-US" sz="1200" dirty="0">
                  <a:solidFill>
                    <a:prstClr val="black"/>
                  </a:solidFill>
                  <a:latin typeface="+mn-ea"/>
                  <a:ea typeface="+mn-ea"/>
                </a:rPr>
                <a:t>重症度は原疾患・</a:t>
              </a:r>
              <a:r>
                <a:rPr lang="en-US" altLang="ja-JP" sz="1200" dirty="0">
                  <a:solidFill>
                    <a:prstClr val="black"/>
                  </a:solidFill>
                  <a:latin typeface="+mn-ea"/>
                  <a:ea typeface="+mn-ea"/>
                </a:rPr>
                <a:t>GFR</a:t>
              </a:r>
              <a:r>
                <a:rPr lang="ja-JP" altLang="en-US" sz="1200" dirty="0">
                  <a:solidFill>
                    <a:prstClr val="black"/>
                  </a:solidFill>
                  <a:latin typeface="+mn-ea"/>
                  <a:ea typeface="+mn-ea"/>
                </a:rPr>
                <a:t>区分・蛋白尿区分を合わせたステージにより評価する．</a:t>
              </a:r>
              <a:r>
                <a:rPr lang="en-US" altLang="ja-JP" sz="1200" dirty="0">
                  <a:solidFill>
                    <a:prstClr val="black"/>
                  </a:solidFill>
                  <a:latin typeface="+mn-ea"/>
                  <a:ea typeface="+mn-ea"/>
                </a:rPr>
                <a:t>CKD</a:t>
              </a:r>
              <a:r>
                <a:rPr lang="ja-JP" altLang="en-US" sz="1200" dirty="0">
                  <a:solidFill>
                    <a:prstClr val="black"/>
                  </a:solidFill>
                  <a:latin typeface="+mn-ea"/>
                  <a:ea typeface="+mn-ea"/>
                </a:rPr>
                <a:t>の重症度は死亡，末期腎不全，心血管死亡発症のリスクを緑　　のステージを基準に，黄　　，オレンジ　　，赤　　の順にステージが上昇するほどリスクは上昇する．</a:t>
              </a:r>
            </a:p>
          </p:txBody>
        </p:sp>
        <p:sp>
          <p:nvSpPr>
            <p:cNvPr id="15" name="Rectangle 681">
              <a:extLst>
                <a:ext uri="{FF2B5EF4-FFF2-40B4-BE49-F238E27FC236}">
                  <a16:creationId xmlns:a16="http://schemas.microsoft.com/office/drawing/2014/main" id="{F2172CAC-FEA9-4FF9-92E8-EA785B90834A}"/>
                </a:ext>
              </a:extLst>
            </p:cNvPr>
            <p:cNvSpPr>
              <a:spLocks noChangeArrowheads="1"/>
            </p:cNvSpPr>
            <p:nvPr/>
          </p:nvSpPr>
          <p:spPr bwMode="auto">
            <a:xfrm>
              <a:off x="882475" y="6412752"/>
              <a:ext cx="163512" cy="276999"/>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endParaRPr lang="ja-JP" altLang="en-US">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6" name="Rectangle 682">
              <a:extLst>
                <a:ext uri="{FF2B5EF4-FFF2-40B4-BE49-F238E27FC236}">
                  <a16:creationId xmlns:a16="http://schemas.microsoft.com/office/drawing/2014/main" id="{88018640-7BB1-4586-AADD-847659D559DE}"/>
                </a:ext>
              </a:extLst>
            </p:cNvPr>
            <p:cNvSpPr>
              <a:spLocks noChangeArrowheads="1"/>
            </p:cNvSpPr>
            <p:nvPr/>
          </p:nvSpPr>
          <p:spPr bwMode="auto">
            <a:xfrm>
              <a:off x="2626785" y="6401463"/>
              <a:ext cx="163513" cy="27699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endParaRPr lang="ja-JP" altLang="en-US">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7" name="Rectangle 683">
              <a:extLst>
                <a:ext uri="{FF2B5EF4-FFF2-40B4-BE49-F238E27FC236}">
                  <a16:creationId xmlns:a16="http://schemas.microsoft.com/office/drawing/2014/main" id="{849C8EBC-20EE-432C-8AA4-469ECE441EFF}"/>
                </a:ext>
              </a:extLst>
            </p:cNvPr>
            <p:cNvSpPr>
              <a:spLocks noChangeArrowheads="1"/>
            </p:cNvSpPr>
            <p:nvPr/>
          </p:nvSpPr>
          <p:spPr bwMode="auto">
            <a:xfrm>
              <a:off x="3468513" y="6398465"/>
              <a:ext cx="163513" cy="27699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endParaRPr lang="ja-JP" altLang="en-US">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8" name="Rectangle 684">
              <a:extLst>
                <a:ext uri="{FF2B5EF4-FFF2-40B4-BE49-F238E27FC236}">
                  <a16:creationId xmlns:a16="http://schemas.microsoft.com/office/drawing/2014/main" id="{1834B2F5-C18B-4AA7-B16D-3DC7901BFF4F}"/>
                </a:ext>
              </a:extLst>
            </p:cNvPr>
            <p:cNvSpPr>
              <a:spLocks noChangeArrowheads="1"/>
            </p:cNvSpPr>
            <p:nvPr/>
          </p:nvSpPr>
          <p:spPr bwMode="auto">
            <a:xfrm>
              <a:off x="3912660" y="6409754"/>
              <a:ext cx="163513" cy="276999"/>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endParaRPr lang="ja-JP" altLang="en-US">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9" name="Text Box 699">
              <a:extLst>
                <a:ext uri="{FF2B5EF4-FFF2-40B4-BE49-F238E27FC236}">
                  <a16:creationId xmlns:a16="http://schemas.microsoft.com/office/drawing/2014/main" id="{14BD5B66-9B4F-4C07-A2B2-A9D03C51EE23}"/>
                </a:ext>
              </a:extLst>
            </p:cNvPr>
            <p:cNvSpPr txBox="1">
              <a:spLocks noChangeArrowheads="1"/>
            </p:cNvSpPr>
            <p:nvPr/>
          </p:nvSpPr>
          <p:spPr bwMode="auto">
            <a:xfrm>
              <a:off x="7206695" y="6537458"/>
              <a:ext cx="15501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dirty="0">
                  <a:solidFill>
                    <a:prstClr val="black"/>
                  </a:solidFill>
                  <a:latin typeface="+mn-ea"/>
                  <a:ea typeface="+mn-ea"/>
                </a:rPr>
                <a:t>CKD</a:t>
              </a:r>
              <a:r>
                <a:rPr lang="ja-JP" altLang="en-US" dirty="0">
                  <a:solidFill>
                    <a:prstClr val="black"/>
                  </a:solidFill>
                  <a:latin typeface="+mn-ea"/>
                  <a:ea typeface="+mn-ea"/>
                </a:rPr>
                <a:t>診療ガイド</a:t>
              </a:r>
              <a:r>
                <a:rPr lang="en-US" altLang="ja-JP" dirty="0">
                  <a:solidFill>
                    <a:prstClr val="black"/>
                  </a:solidFill>
                  <a:latin typeface="+mn-ea"/>
                  <a:ea typeface="+mn-ea"/>
                </a:rPr>
                <a:t>2018</a:t>
              </a:r>
            </a:p>
          </p:txBody>
        </p:sp>
      </p:grpSp>
      <p:sp>
        <p:nvSpPr>
          <p:cNvPr id="21" name="正方形/長方形 20">
            <a:extLst>
              <a:ext uri="{FF2B5EF4-FFF2-40B4-BE49-F238E27FC236}">
                <a16:creationId xmlns:a16="http://schemas.microsoft.com/office/drawing/2014/main" id="{462B742E-3012-487B-880B-0FB4247A9D28}"/>
              </a:ext>
            </a:extLst>
          </p:cNvPr>
          <p:cNvSpPr/>
          <p:nvPr/>
        </p:nvSpPr>
        <p:spPr>
          <a:xfrm>
            <a:off x="691804" y="940619"/>
            <a:ext cx="6040436" cy="461665"/>
          </a:xfrm>
          <a:prstGeom prst="rect">
            <a:avLst/>
          </a:prstGeom>
        </p:spPr>
        <p:txBody>
          <a:bodyPr wrap="none">
            <a:spAutoFit/>
          </a:bodyPr>
          <a:lstStyle/>
          <a:p>
            <a:r>
              <a:rPr lang="en-US" altLang="ja-JP" sz="2400" b="1" dirty="0">
                <a:solidFill>
                  <a:srgbClr val="0000FF"/>
                </a:solidFill>
                <a:latin typeface="+mn-ea"/>
              </a:rPr>
              <a:t>C</a:t>
            </a:r>
            <a:r>
              <a:rPr lang="en-US" altLang="ja-JP" dirty="0">
                <a:solidFill>
                  <a:prstClr val="black"/>
                </a:solidFill>
                <a:latin typeface="+mn-ea"/>
              </a:rPr>
              <a:t>ause</a:t>
            </a:r>
            <a:r>
              <a:rPr lang="ja-JP" altLang="en-US" dirty="0">
                <a:solidFill>
                  <a:prstClr val="black"/>
                </a:solidFill>
                <a:latin typeface="+mn-ea"/>
              </a:rPr>
              <a:t>（</a:t>
            </a:r>
            <a:r>
              <a:rPr lang="ja-JP" altLang="en-US" dirty="0">
                <a:solidFill>
                  <a:srgbClr val="0000FF"/>
                </a:solidFill>
                <a:latin typeface="+mn-ea"/>
              </a:rPr>
              <a:t>原因</a:t>
            </a:r>
            <a:r>
              <a:rPr lang="ja-JP" altLang="en-US" dirty="0">
                <a:solidFill>
                  <a:prstClr val="black"/>
                </a:solidFill>
                <a:latin typeface="+mn-ea"/>
              </a:rPr>
              <a:t>）　</a:t>
            </a:r>
            <a:r>
              <a:rPr lang="en-US" altLang="ja-JP" sz="2400" dirty="0">
                <a:solidFill>
                  <a:srgbClr val="FF0000"/>
                </a:solidFill>
                <a:latin typeface="+mn-ea"/>
              </a:rPr>
              <a:t>G</a:t>
            </a:r>
            <a:r>
              <a:rPr lang="en-US" altLang="ja-JP" dirty="0">
                <a:solidFill>
                  <a:prstClr val="black"/>
                </a:solidFill>
                <a:latin typeface="+mn-ea"/>
              </a:rPr>
              <a:t>FR</a:t>
            </a:r>
            <a:r>
              <a:rPr lang="ja-JP" altLang="en-US" dirty="0">
                <a:solidFill>
                  <a:prstClr val="black"/>
                </a:solidFill>
                <a:latin typeface="+mn-ea"/>
              </a:rPr>
              <a:t>（</a:t>
            </a:r>
            <a:r>
              <a:rPr lang="ja-JP" altLang="en-US" dirty="0">
                <a:solidFill>
                  <a:srgbClr val="FF0000"/>
                </a:solidFill>
                <a:latin typeface="+mn-ea"/>
              </a:rPr>
              <a:t>腎機能</a:t>
            </a:r>
            <a:r>
              <a:rPr lang="ja-JP" altLang="en-US" dirty="0">
                <a:solidFill>
                  <a:prstClr val="black"/>
                </a:solidFill>
                <a:latin typeface="+mn-ea"/>
              </a:rPr>
              <a:t>）　</a:t>
            </a:r>
            <a:r>
              <a:rPr lang="en-US" altLang="ja-JP" sz="2400" b="1" dirty="0">
                <a:solidFill>
                  <a:srgbClr val="00B050"/>
                </a:solidFill>
                <a:latin typeface="+mn-ea"/>
              </a:rPr>
              <a:t>A</a:t>
            </a:r>
            <a:r>
              <a:rPr lang="en-US" altLang="ja-JP" dirty="0">
                <a:solidFill>
                  <a:prstClr val="black"/>
                </a:solidFill>
                <a:latin typeface="+mn-ea"/>
              </a:rPr>
              <a:t>lbumin-</a:t>
            </a:r>
            <a:r>
              <a:rPr lang="en-US" altLang="ja-JP" dirty="0" err="1">
                <a:solidFill>
                  <a:prstClr val="black"/>
                </a:solidFill>
                <a:latin typeface="+mn-ea"/>
              </a:rPr>
              <a:t>uria</a:t>
            </a:r>
            <a:r>
              <a:rPr lang="ja-JP" altLang="en-US" dirty="0">
                <a:solidFill>
                  <a:prstClr val="black"/>
                </a:solidFill>
                <a:latin typeface="+mn-ea"/>
              </a:rPr>
              <a:t>（</a:t>
            </a:r>
            <a:r>
              <a:rPr lang="ja-JP" altLang="en-US" dirty="0">
                <a:solidFill>
                  <a:srgbClr val="00B050"/>
                </a:solidFill>
                <a:latin typeface="+mn-ea"/>
              </a:rPr>
              <a:t>アルブミン尿</a:t>
            </a:r>
            <a:r>
              <a:rPr lang="ja-JP" altLang="en-US" dirty="0">
                <a:solidFill>
                  <a:prstClr val="black"/>
                </a:solidFill>
                <a:latin typeface="+mn-ea"/>
              </a:rPr>
              <a:t>）</a:t>
            </a:r>
          </a:p>
        </p:txBody>
      </p:sp>
    </p:spTree>
    <p:extLst>
      <p:ext uri="{BB962C8B-B14F-4D97-AF65-F5344CB8AC3E}">
        <p14:creationId xmlns:p14="http://schemas.microsoft.com/office/powerpoint/2010/main" val="31054016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4085" y="4062616"/>
            <a:ext cx="3438943" cy="256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23236" name="Text Box 4"/>
          <p:cNvSpPr txBox="1">
            <a:spLocks noChangeArrowheads="1"/>
          </p:cNvSpPr>
          <p:nvPr/>
        </p:nvSpPr>
        <p:spPr bwMode="auto">
          <a:xfrm>
            <a:off x="4417746" y="2073193"/>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fontAlgn="base">
              <a:spcBef>
                <a:spcPct val="0"/>
              </a:spcBef>
              <a:spcAft>
                <a:spcPct val="0"/>
              </a:spcAft>
              <a:defRPr/>
            </a:pPr>
            <a:r>
              <a:rPr lang="en-US" altLang="ja-JP" b="1"/>
              <a:t>15</a:t>
            </a:r>
            <a:endParaRPr lang="en-US" altLang="ja-JP"/>
          </a:p>
        </p:txBody>
      </p:sp>
      <p:sp>
        <p:nvSpPr>
          <p:cNvPr id="223244" name="Rectangle 12"/>
          <p:cNvSpPr>
            <a:spLocks noChangeArrowheads="1"/>
          </p:cNvSpPr>
          <p:nvPr/>
        </p:nvSpPr>
        <p:spPr bwMode="auto">
          <a:xfrm>
            <a:off x="419391" y="861931"/>
            <a:ext cx="26035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en-US" altLang="ja-JP" sz="2000" b="1" dirty="0">
                <a:latin typeface="+mn-ea"/>
              </a:rPr>
              <a:t>GFR</a:t>
            </a:r>
            <a:r>
              <a:rPr lang="ja-JP" altLang="en-US" sz="2000" b="1" dirty="0">
                <a:latin typeface="+mn-ea"/>
              </a:rPr>
              <a:t>（</a:t>
            </a:r>
            <a:r>
              <a:rPr lang="en-US" altLang="ja-JP" sz="2000" b="1" dirty="0">
                <a:latin typeface="+mn-ea"/>
              </a:rPr>
              <a:t>mL/min/1.73m</a:t>
            </a:r>
            <a:r>
              <a:rPr lang="en-US" altLang="ja-JP" sz="2000" b="1" baseline="30000" dirty="0">
                <a:latin typeface="+mn-ea"/>
              </a:rPr>
              <a:t>2</a:t>
            </a:r>
            <a:r>
              <a:rPr lang="ja-JP" altLang="en-US" sz="2000" b="1" dirty="0">
                <a:latin typeface="+mn-ea"/>
              </a:rPr>
              <a:t>）</a:t>
            </a:r>
            <a:endParaRPr lang="ja-JP" altLang="en-US" b="1" dirty="0">
              <a:latin typeface="+mn-ea"/>
            </a:endParaRPr>
          </a:p>
        </p:txBody>
      </p:sp>
      <p:grpSp>
        <p:nvGrpSpPr>
          <p:cNvPr id="2" name="グループ化 1"/>
          <p:cNvGrpSpPr/>
          <p:nvPr/>
        </p:nvGrpSpPr>
        <p:grpSpPr>
          <a:xfrm>
            <a:off x="739509" y="1678069"/>
            <a:ext cx="4311650" cy="4318000"/>
            <a:chOff x="427622" y="1892300"/>
            <a:chExt cx="4311650" cy="4318000"/>
          </a:xfrm>
        </p:grpSpPr>
        <p:grpSp>
          <p:nvGrpSpPr>
            <p:cNvPr id="110595" name="Group 5"/>
            <p:cNvGrpSpPr>
              <a:grpSpLocks/>
            </p:cNvGrpSpPr>
            <p:nvPr/>
          </p:nvGrpSpPr>
          <p:grpSpPr bwMode="auto">
            <a:xfrm>
              <a:off x="427622" y="1892300"/>
              <a:ext cx="4311650" cy="4318000"/>
              <a:chOff x="1522" y="1099"/>
              <a:chExt cx="2716" cy="2720"/>
            </a:xfrm>
          </p:grpSpPr>
          <p:sp>
            <p:nvSpPr>
              <p:cNvPr id="110613" name="Freeform 6"/>
              <p:cNvSpPr>
                <a:spLocks/>
              </p:cNvSpPr>
              <p:nvPr/>
            </p:nvSpPr>
            <p:spPr bwMode="auto">
              <a:xfrm>
                <a:off x="2877" y="1099"/>
                <a:ext cx="962" cy="1361"/>
              </a:xfrm>
              <a:custGeom>
                <a:avLst/>
                <a:gdLst>
                  <a:gd name="T0" fmla="*/ 0 w 222"/>
                  <a:gd name="T1" fmla="*/ 0 h 314"/>
                  <a:gd name="T2" fmla="*/ 0 w 222"/>
                  <a:gd name="T3" fmla="*/ 0 h 314"/>
                  <a:gd name="T4" fmla="*/ 0 w 222"/>
                  <a:gd name="T5" fmla="*/ 2147483647 h 314"/>
                  <a:gd name="T6" fmla="*/ 0 w 222"/>
                  <a:gd name="T7" fmla="*/ 2147483647 h 314"/>
                  <a:gd name="T8" fmla="*/ 2147483647 w 222"/>
                  <a:gd name="T9" fmla="*/ 2147483647 h 314"/>
                  <a:gd name="T10" fmla="*/ 0 w 222"/>
                  <a:gd name="T11" fmla="*/ 0 h 3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2" h="314">
                    <a:moveTo>
                      <a:pt x="0" y="0"/>
                    </a:moveTo>
                    <a:cubicBezTo>
                      <a:pt x="0" y="0"/>
                      <a:pt x="0" y="0"/>
                      <a:pt x="0" y="0"/>
                    </a:cubicBezTo>
                    <a:cubicBezTo>
                      <a:pt x="0" y="314"/>
                      <a:pt x="0" y="314"/>
                      <a:pt x="0" y="314"/>
                    </a:cubicBezTo>
                    <a:cubicBezTo>
                      <a:pt x="0" y="314"/>
                      <a:pt x="0" y="314"/>
                      <a:pt x="0" y="314"/>
                    </a:cubicBezTo>
                    <a:cubicBezTo>
                      <a:pt x="222" y="92"/>
                      <a:pt x="222" y="92"/>
                      <a:pt x="222" y="92"/>
                    </a:cubicBezTo>
                    <a:cubicBezTo>
                      <a:pt x="165" y="35"/>
                      <a:pt x="87" y="0"/>
                      <a:pt x="0" y="0"/>
                    </a:cubicBezTo>
                    <a:close/>
                  </a:path>
                </a:pathLst>
              </a:custGeom>
              <a:solidFill>
                <a:srgbClr val="FEE661"/>
              </a:solidFill>
              <a:ln w="28575" cmpd="sng">
                <a:solidFill>
                  <a:srgbClr val="FFFFFF"/>
                </a:solidFill>
                <a:round/>
                <a:headEnd/>
                <a:tailEnd/>
              </a:ln>
            </p:spPr>
            <p:txBody>
              <a:bodyPr/>
              <a:lstStyle/>
              <a:p>
                <a:pPr fontAlgn="base">
                  <a:spcBef>
                    <a:spcPct val="0"/>
                  </a:spcBef>
                  <a:spcAft>
                    <a:spcPct val="0"/>
                  </a:spcAft>
                </a:pPr>
                <a:endParaRPr lang="ja-JP" altLang="en-US" sz="2800"/>
              </a:p>
            </p:txBody>
          </p:sp>
          <p:sp>
            <p:nvSpPr>
              <p:cNvPr id="110614" name="Freeform 7"/>
              <p:cNvSpPr>
                <a:spLocks/>
              </p:cNvSpPr>
              <p:nvPr/>
            </p:nvSpPr>
            <p:spPr bwMode="auto">
              <a:xfrm>
                <a:off x="2877" y="1497"/>
                <a:ext cx="1361" cy="963"/>
              </a:xfrm>
              <a:custGeom>
                <a:avLst/>
                <a:gdLst>
                  <a:gd name="T0" fmla="*/ 2147483647 w 314"/>
                  <a:gd name="T1" fmla="*/ 0 h 222"/>
                  <a:gd name="T2" fmla="*/ 0 w 314"/>
                  <a:gd name="T3" fmla="*/ 2147483647 h 222"/>
                  <a:gd name="T4" fmla="*/ 2147483647 w 314"/>
                  <a:gd name="T5" fmla="*/ 2147483647 h 222"/>
                  <a:gd name="T6" fmla="*/ 2147483647 w 314"/>
                  <a:gd name="T7" fmla="*/ 0 h 2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4" h="222">
                    <a:moveTo>
                      <a:pt x="222" y="0"/>
                    </a:moveTo>
                    <a:cubicBezTo>
                      <a:pt x="0" y="222"/>
                      <a:pt x="0" y="222"/>
                      <a:pt x="0" y="222"/>
                    </a:cubicBezTo>
                    <a:cubicBezTo>
                      <a:pt x="314" y="222"/>
                      <a:pt x="314" y="222"/>
                      <a:pt x="314" y="222"/>
                    </a:cubicBezTo>
                    <a:cubicBezTo>
                      <a:pt x="314" y="135"/>
                      <a:pt x="279" y="57"/>
                      <a:pt x="222" y="0"/>
                    </a:cubicBezTo>
                    <a:close/>
                  </a:path>
                </a:pathLst>
              </a:custGeom>
              <a:solidFill>
                <a:srgbClr val="F98199"/>
              </a:solidFill>
              <a:ln w="28575" cmpd="sng">
                <a:solidFill>
                  <a:srgbClr val="FFFFFF"/>
                </a:solidFill>
                <a:round/>
                <a:headEnd/>
                <a:tailEnd/>
              </a:ln>
            </p:spPr>
            <p:txBody>
              <a:bodyPr/>
              <a:lstStyle/>
              <a:p>
                <a:pPr fontAlgn="base">
                  <a:spcBef>
                    <a:spcPct val="0"/>
                  </a:spcBef>
                  <a:spcAft>
                    <a:spcPct val="0"/>
                  </a:spcAft>
                </a:pPr>
                <a:endParaRPr lang="ja-JP" altLang="en-US" sz="2800"/>
              </a:p>
            </p:txBody>
          </p:sp>
          <p:sp>
            <p:nvSpPr>
              <p:cNvPr id="110615" name="Freeform 8"/>
              <p:cNvSpPr>
                <a:spLocks/>
              </p:cNvSpPr>
              <p:nvPr/>
            </p:nvSpPr>
            <p:spPr bwMode="auto">
              <a:xfrm>
                <a:off x="1522" y="2460"/>
                <a:ext cx="1355" cy="1359"/>
              </a:xfrm>
              <a:custGeom>
                <a:avLst/>
                <a:gdLst>
                  <a:gd name="T0" fmla="*/ 0 w 313"/>
                  <a:gd name="T1" fmla="*/ 0 h 314"/>
                  <a:gd name="T2" fmla="*/ 2147483647 w 313"/>
                  <a:gd name="T3" fmla="*/ 2147483647 h 314"/>
                  <a:gd name="T4" fmla="*/ 2147483647 w 313"/>
                  <a:gd name="T5" fmla="*/ 0 h 314"/>
                  <a:gd name="T6" fmla="*/ 0 w 313"/>
                  <a:gd name="T7" fmla="*/ 0 h 3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3" h="314">
                    <a:moveTo>
                      <a:pt x="0" y="0"/>
                    </a:moveTo>
                    <a:cubicBezTo>
                      <a:pt x="0" y="173"/>
                      <a:pt x="140" y="313"/>
                      <a:pt x="313" y="314"/>
                    </a:cubicBezTo>
                    <a:cubicBezTo>
                      <a:pt x="313" y="0"/>
                      <a:pt x="313" y="0"/>
                      <a:pt x="313" y="0"/>
                    </a:cubicBezTo>
                    <a:lnTo>
                      <a:pt x="0" y="0"/>
                    </a:lnTo>
                    <a:close/>
                  </a:path>
                </a:pathLst>
              </a:custGeom>
              <a:solidFill>
                <a:srgbClr val="7FCCA7"/>
              </a:solidFill>
              <a:ln w="28575" cmpd="sng">
                <a:solidFill>
                  <a:srgbClr val="FFFFFF"/>
                </a:solidFill>
                <a:round/>
                <a:headEnd/>
                <a:tailEnd/>
              </a:ln>
            </p:spPr>
            <p:txBody>
              <a:bodyPr/>
              <a:lstStyle/>
              <a:p>
                <a:pPr fontAlgn="base">
                  <a:spcBef>
                    <a:spcPct val="0"/>
                  </a:spcBef>
                  <a:spcAft>
                    <a:spcPct val="0"/>
                  </a:spcAft>
                </a:pPr>
                <a:endParaRPr lang="ja-JP" altLang="en-US" sz="2800"/>
              </a:p>
            </p:txBody>
          </p:sp>
          <p:sp>
            <p:nvSpPr>
              <p:cNvPr id="110616" name="Freeform 9"/>
              <p:cNvSpPr>
                <a:spLocks/>
              </p:cNvSpPr>
              <p:nvPr/>
            </p:nvSpPr>
            <p:spPr bwMode="auto">
              <a:xfrm>
                <a:off x="1522" y="1099"/>
                <a:ext cx="1355" cy="1361"/>
              </a:xfrm>
              <a:custGeom>
                <a:avLst/>
                <a:gdLst>
                  <a:gd name="T0" fmla="*/ 2147483647 w 313"/>
                  <a:gd name="T1" fmla="*/ 0 h 314"/>
                  <a:gd name="T2" fmla="*/ 0 w 313"/>
                  <a:gd name="T3" fmla="*/ 2147483647 h 314"/>
                  <a:gd name="T4" fmla="*/ 2147483647 w 313"/>
                  <a:gd name="T5" fmla="*/ 2147483647 h 314"/>
                  <a:gd name="T6" fmla="*/ 2147483647 w 313"/>
                  <a:gd name="T7" fmla="*/ 0 h 3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3" h="314">
                    <a:moveTo>
                      <a:pt x="313" y="0"/>
                    </a:moveTo>
                    <a:cubicBezTo>
                      <a:pt x="140" y="1"/>
                      <a:pt x="0" y="141"/>
                      <a:pt x="0" y="314"/>
                    </a:cubicBezTo>
                    <a:cubicBezTo>
                      <a:pt x="313" y="314"/>
                      <a:pt x="313" y="314"/>
                      <a:pt x="313" y="314"/>
                    </a:cubicBezTo>
                    <a:lnTo>
                      <a:pt x="313" y="0"/>
                    </a:lnTo>
                    <a:close/>
                  </a:path>
                </a:pathLst>
              </a:custGeom>
              <a:solidFill>
                <a:srgbClr val="99AED3"/>
              </a:solidFill>
              <a:ln w="28575" cmpd="sng">
                <a:solidFill>
                  <a:srgbClr val="FFFFFF"/>
                </a:solidFill>
                <a:round/>
                <a:headEnd/>
                <a:tailEnd/>
              </a:ln>
            </p:spPr>
            <p:txBody>
              <a:bodyPr/>
              <a:lstStyle/>
              <a:p>
                <a:pPr fontAlgn="base">
                  <a:spcBef>
                    <a:spcPct val="0"/>
                  </a:spcBef>
                  <a:spcAft>
                    <a:spcPct val="0"/>
                  </a:spcAft>
                </a:pPr>
                <a:endParaRPr lang="ja-JP" altLang="en-US" sz="2800"/>
              </a:p>
            </p:txBody>
          </p:sp>
          <p:sp>
            <p:nvSpPr>
              <p:cNvPr id="110617" name="Freeform 10"/>
              <p:cNvSpPr>
                <a:spLocks/>
              </p:cNvSpPr>
              <p:nvPr/>
            </p:nvSpPr>
            <p:spPr bwMode="auto">
              <a:xfrm>
                <a:off x="2877" y="2460"/>
                <a:ext cx="1361" cy="1359"/>
              </a:xfrm>
              <a:custGeom>
                <a:avLst/>
                <a:gdLst>
                  <a:gd name="T0" fmla="*/ 0 w 314"/>
                  <a:gd name="T1" fmla="*/ 0 h 314"/>
                  <a:gd name="T2" fmla="*/ 0 w 314"/>
                  <a:gd name="T3" fmla="*/ 2147483647 h 314"/>
                  <a:gd name="T4" fmla="*/ 0 w 314"/>
                  <a:gd name="T5" fmla="*/ 2147483647 h 314"/>
                  <a:gd name="T6" fmla="*/ 2147483647 w 314"/>
                  <a:gd name="T7" fmla="*/ 0 h 314"/>
                  <a:gd name="T8" fmla="*/ 0 w 314"/>
                  <a:gd name="T9" fmla="*/ 0 h 3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314">
                    <a:moveTo>
                      <a:pt x="0" y="0"/>
                    </a:moveTo>
                    <a:cubicBezTo>
                      <a:pt x="0" y="314"/>
                      <a:pt x="0" y="314"/>
                      <a:pt x="0" y="314"/>
                    </a:cubicBezTo>
                    <a:cubicBezTo>
                      <a:pt x="0" y="314"/>
                      <a:pt x="0" y="314"/>
                      <a:pt x="0" y="314"/>
                    </a:cubicBezTo>
                    <a:cubicBezTo>
                      <a:pt x="174" y="314"/>
                      <a:pt x="314" y="173"/>
                      <a:pt x="314" y="0"/>
                    </a:cubicBezTo>
                    <a:lnTo>
                      <a:pt x="0" y="0"/>
                    </a:lnTo>
                    <a:close/>
                  </a:path>
                </a:pathLst>
              </a:custGeom>
              <a:solidFill>
                <a:srgbClr val="80CFE2"/>
              </a:solidFill>
              <a:ln w="28575" cmpd="sng">
                <a:solidFill>
                  <a:srgbClr val="FFFFFF"/>
                </a:solidFill>
                <a:round/>
                <a:headEnd/>
                <a:tailEnd/>
              </a:ln>
            </p:spPr>
            <p:txBody>
              <a:bodyPr/>
              <a:lstStyle/>
              <a:p>
                <a:pPr fontAlgn="base">
                  <a:spcBef>
                    <a:spcPct val="0"/>
                  </a:spcBef>
                  <a:spcAft>
                    <a:spcPct val="0"/>
                  </a:spcAft>
                </a:pPr>
                <a:endParaRPr lang="ja-JP" altLang="en-US" sz="2800"/>
              </a:p>
            </p:txBody>
          </p:sp>
        </p:grpSp>
        <p:sp>
          <p:nvSpPr>
            <p:cNvPr id="223245" name="Rectangle 13"/>
            <p:cNvSpPr>
              <a:spLocks noChangeArrowheads="1"/>
            </p:cNvSpPr>
            <p:nvPr/>
          </p:nvSpPr>
          <p:spPr bwMode="auto">
            <a:xfrm>
              <a:off x="2762801" y="2520921"/>
              <a:ext cx="95891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fontAlgn="base">
                <a:spcBef>
                  <a:spcPct val="0"/>
                </a:spcBef>
                <a:spcAft>
                  <a:spcPct val="0"/>
                </a:spcAft>
                <a:defRPr/>
              </a:pPr>
              <a:r>
                <a:rPr lang="ja-JP" altLang="en-US" sz="2000" b="1" dirty="0">
                  <a:latin typeface="+mn-ea"/>
                </a:rPr>
                <a:t>腎不全</a:t>
              </a:r>
            </a:p>
          </p:txBody>
        </p:sp>
        <p:sp>
          <p:nvSpPr>
            <p:cNvPr id="223246" name="Rectangle 14"/>
            <p:cNvSpPr>
              <a:spLocks noChangeArrowheads="1"/>
            </p:cNvSpPr>
            <p:nvPr/>
          </p:nvSpPr>
          <p:spPr bwMode="auto">
            <a:xfrm>
              <a:off x="3333847" y="3476596"/>
              <a:ext cx="1217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fontAlgn="base">
                <a:spcBef>
                  <a:spcPct val="0"/>
                </a:spcBef>
                <a:spcAft>
                  <a:spcPct val="0"/>
                </a:spcAft>
                <a:defRPr/>
              </a:pPr>
              <a:r>
                <a:rPr lang="ja-JP" altLang="en-US" sz="2000" b="1" dirty="0">
                  <a:latin typeface="+mn-ea"/>
                </a:rPr>
                <a:t>重度低下</a:t>
              </a:r>
            </a:p>
          </p:txBody>
        </p:sp>
        <p:sp>
          <p:nvSpPr>
            <p:cNvPr id="223247" name="Rectangle 15"/>
            <p:cNvSpPr>
              <a:spLocks noChangeArrowheads="1"/>
            </p:cNvSpPr>
            <p:nvPr/>
          </p:nvSpPr>
          <p:spPr bwMode="auto">
            <a:xfrm>
              <a:off x="2765067" y="4698971"/>
              <a:ext cx="14750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fontAlgn="base">
                <a:spcBef>
                  <a:spcPct val="0"/>
                </a:spcBef>
                <a:spcAft>
                  <a:spcPct val="0"/>
                </a:spcAft>
                <a:defRPr/>
              </a:pPr>
              <a:r>
                <a:rPr lang="ja-JP" altLang="en-US" sz="2000" b="1" dirty="0">
                  <a:latin typeface="+mn-ea"/>
                </a:rPr>
                <a:t>中等度低下</a:t>
              </a:r>
            </a:p>
          </p:txBody>
        </p:sp>
        <p:sp>
          <p:nvSpPr>
            <p:cNvPr id="223248" name="Rectangle 16"/>
            <p:cNvSpPr>
              <a:spLocks noChangeArrowheads="1"/>
            </p:cNvSpPr>
            <p:nvPr/>
          </p:nvSpPr>
          <p:spPr bwMode="auto">
            <a:xfrm>
              <a:off x="1340855" y="3000346"/>
              <a:ext cx="7008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fontAlgn="base">
                <a:spcBef>
                  <a:spcPct val="0"/>
                </a:spcBef>
                <a:spcAft>
                  <a:spcPct val="0"/>
                </a:spcAft>
                <a:defRPr/>
              </a:pPr>
              <a:r>
                <a:rPr lang="ja-JP" altLang="en-US" sz="2000" b="1" dirty="0">
                  <a:latin typeface="+mn-ea"/>
                </a:rPr>
                <a:t>正常</a:t>
              </a:r>
            </a:p>
          </p:txBody>
        </p:sp>
        <p:sp>
          <p:nvSpPr>
            <p:cNvPr id="223249" name="Rectangle 17"/>
            <p:cNvSpPr>
              <a:spLocks noChangeArrowheads="1"/>
            </p:cNvSpPr>
            <p:nvPr/>
          </p:nvSpPr>
          <p:spPr bwMode="auto">
            <a:xfrm>
              <a:off x="1084359" y="4698971"/>
              <a:ext cx="1217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fontAlgn="base">
                <a:spcBef>
                  <a:spcPct val="0"/>
                </a:spcBef>
                <a:spcAft>
                  <a:spcPct val="0"/>
                </a:spcAft>
                <a:defRPr/>
              </a:pPr>
              <a:r>
                <a:rPr lang="ja-JP" altLang="en-US" sz="2000" b="1" dirty="0">
                  <a:latin typeface="+mn-ea"/>
                </a:rPr>
                <a:t>軽度低下</a:t>
              </a:r>
            </a:p>
          </p:txBody>
        </p:sp>
      </p:grpSp>
      <p:sp>
        <p:nvSpPr>
          <p:cNvPr id="223250" name="Rectangle 18"/>
          <p:cNvSpPr>
            <a:spLocks noChangeArrowheads="1"/>
          </p:cNvSpPr>
          <p:nvPr/>
        </p:nvSpPr>
        <p:spPr bwMode="auto">
          <a:xfrm>
            <a:off x="2607996" y="1258806"/>
            <a:ext cx="565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b">
            <a:spAutoFit/>
          </a:bodyPr>
          <a:lstStyle/>
          <a:p>
            <a:pPr algn="ctr" fontAlgn="base">
              <a:spcBef>
                <a:spcPct val="0"/>
              </a:spcBef>
              <a:spcAft>
                <a:spcPct val="0"/>
              </a:spcAft>
              <a:defRPr/>
            </a:pPr>
            <a:r>
              <a:rPr lang="en-US" altLang="ja-JP" b="1"/>
              <a:t>120</a:t>
            </a:r>
          </a:p>
        </p:txBody>
      </p:sp>
      <p:sp>
        <p:nvSpPr>
          <p:cNvPr id="223251" name="Rectangle 19"/>
          <p:cNvSpPr>
            <a:spLocks noChangeArrowheads="1"/>
          </p:cNvSpPr>
          <p:nvPr/>
        </p:nvSpPr>
        <p:spPr bwMode="auto">
          <a:xfrm>
            <a:off x="5051159" y="3601956"/>
            <a:ext cx="43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fontAlgn="base">
              <a:spcBef>
                <a:spcPct val="0"/>
              </a:spcBef>
              <a:spcAft>
                <a:spcPct val="0"/>
              </a:spcAft>
              <a:defRPr/>
            </a:pPr>
            <a:r>
              <a:rPr lang="en-US" altLang="ja-JP" b="1"/>
              <a:t>30</a:t>
            </a:r>
            <a:endParaRPr lang="en-US" altLang="ja-JP"/>
          </a:p>
        </p:txBody>
      </p:sp>
      <p:sp>
        <p:nvSpPr>
          <p:cNvPr id="223252" name="Rectangle 20"/>
          <p:cNvSpPr>
            <a:spLocks noChangeArrowheads="1"/>
          </p:cNvSpPr>
          <p:nvPr/>
        </p:nvSpPr>
        <p:spPr bwMode="auto">
          <a:xfrm>
            <a:off x="2682807" y="5943518"/>
            <a:ext cx="4187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fontAlgn="base">
              <a:spcBef>
                <a:spcPct val="0"/>
              </a:spcBef>
              <a:spcAft>
                <a:spcPct val="0"/>
              </a:spcAft>
              <a:defRPr/>
            </a:pPr>
            <a:r>
              <a:rPr lang="en-US" altLang="ja-JP" b="1" dirty="0">
                <a:latin typeface="+mn-ea"/>
              </a:rPr>
              <a:t>60</a:t>
            </a:r>
          </a:p>
        </p:txBody>
      </p:sp>
      <p:sp>
        <p:nvSpPr>
          <p:cNvPr id="223253" name="Rectangle 21"/>
          <p:cNvSpPr>
            <a:spLocks noChangeArrowheads="1"/>
          </p:cNvSpPr>
          <p:nvPr/>
        </p:nvSpPr>
        <p:spPr bwMode="auto">
          <a:xfrm>
            <a:off x="320805" y="3600646"/>
            <a:ext cx="4187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r" fontAlgn="base">
              <a:spcBef>
                <a:spcPct val="0"/>
              </a:spcBef>
              <a:spcAft>
                <a:spcPct val="0"/>
              </a:spcAft>
              <a:defRPr/>
            </a:pPr>
            <a:r>
              <a:rPr lang="en-US" altLang="ja-JP" b="1" dirty="0">
                <a:latin typeface="+mn-ea"/>
              </a:rPr>
              <a:t>90</a:t>
            </a:r>
            <a:endParaRPr lang="en-US" altLang="ja-JP" dirty="0">
              <a:latin typeface="+mn-ea"/>
            </a:endParaRPr>
          </a:p>
        </p:txBody>
      </p:sp>
      <p:sp>
        <p:nvSpPr>
          <p:cNvPr id="223255" name="Rectangle 23"/>
          <p:cNvSpPr>
            <a:spLocks noChangeArrowheads="1"/>
          </p:cNvSpPr>
          <p:nvPr/>
        </p:nvSpPr>
        <p:spPr bwMode="auto">
          <a:xfrm>
            <a:off x="4376471" y="5195806"/>
            <a:ext cx="45717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ja-JP" altLang="en-US" sz="3200" dirty="0">
                <a:latin typeface="ＭＳ Ｐゴシック" charset="0"/>
              </a:rPr>
              <a:t>　</a:t>
            </a:r>
          </a:p>
        </p:txBody>
      </p:sp>
      <p:sp>
        <p:nvSpPr>
          <p:cNvPr id="35" name="Oval 22"/>
          <p:cNvSpPr>
            <a:spLocks noChangeArrowheads="1"/>
          </p:cNvSpPr>
          <p:nvPr/>
        </p:nvSpPr>
        <p:spPr bwMode="auto">
          <a:xfrm>
            <a:off x="2631809" y="5964156"/>
            <a:ext cx="500062" cy="366712"/>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ja-JP" altLang="en-US" sz="2400"/>
          </a:p>
        </p:txBody>
      </p:sp>
      <p:grpSp>
        <p:nvGrpSpPr>
          <p:cNvPr id="6" name="グループ化 5"/>
          <p:cNvGrpSpPr/>
          <p:nvPr/>
        </p:nvGrpSpPr>
        <p:grpSpPr>
          <a:xfrm>
            <a:off x="591605" y="1330243"/>
            <a:ext cx="4957643" cy="5004475"/>
            <a:chOff x="586805" y="1281113"/>
            <a:chExt cx="4957643" cy="5004475"/>
          </a:xfrm>
        </p:grpSpPr>
        <p:sp>
          <p:nvSpPr>
            <p:cNvPr id="223256" name="Rectangle 24"/>
            <p:cNvSpPr>
              <a:spLocks noChangeArrowheads="1"/>
            </p:cNvSpPr>
            <p:nvPr/>
          </p:nvSpPr>
          <p:spPr bwMode="auto">
            <a:xfrm>
              <a:off x="4788484" y="2433638"/>
              <a:ext cx="744114"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en-US" altLang="ja-JP" sz="3200" dirty="0">
                  <a:latin typeface="ＭＳ Ｐゴシック" charset="0"/>
                </a:rPr>
                <a:t>G</a:t>
              </a:r>
              <a:r>
                <a:rPr lang="ja-JP" altLang="en-US" sz="3200" dirty="0">
                  <a:latin typeface="ＭＳ Ｐゴシック" charset="0"/>
                </a:rPr>
                <a:t>４</a:t>
              </a:r>
            </a:p>
          </p:txBody>
        </p:sp>
        <p:sp>
          <p:nvSpPr>
            <p:cNvPr id="223257" name="Rectangle 25"/>
            <p:cNvSpPr>
              <a:spLocks noChangeArrowheads="1"/>
            </p:cNvSpPr>
            <p:nvPr/>
          </p:nvSpPr>
          <p:spPr bwMode="auto">
            <a:xfrm>
              <a:off x="3483559" y="1281113"/>
              <a:ext cx="744114"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en-US" altLang="ja-JP" sz="3200" dirty="0">
                  <a:latin typeface="ＭＳ Ｐゴシック" charset="0"/>
                </a:rPr>
                <a:t>G</a:t>
              </a:r>
              <a:r>
                <a:rPr lang="ja-JP" altLang="en-US" sz="3200" dirty="0">
                  <a:latin typeface="ＭＳ Ｐゴシック" charset="0"/>
                </a:rPr>
                <a:t>５</a:t>
              </a:r>
            </a:p>
          </p:txBody>
        </p:sp>
        <p:cxnSp>
          <p:nvCxnSpPr>
            <p:cNvPr id="3" name="直線コネクタ 2"/>
            <p:cNvCxnSpPr>
              <a:stCxn id="110617" idx="0"/>
            </p:cNvCxnSpPr>
            <p:nvPr/>
          </p:nvCxnSpPr>
          <p:spPr bwMode="auto">
            <a:xfrm>
              <a:off x="2890572" y="3838657"/>
              <a:ext cx="1849299" cy="1824384"/>
            </a:xfrm>
            <a:prstGeom prst="line">
              <a:avLst/>
            </a:prstGeom>
            <a:solidFill>
              <a:schemeClr val="accent1"/>
            </a:solid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 name="テキスト ボックス 3"/>
            <p:cNvSpPr txBox="1"/>
            <p:nvPr/>
          </p:nvSpPr>
          <p:spPr>
            <a:xfrm>
              <a:off x="3418472" y="5639257"/>
              <a:ext cx="949298" cy="646331"/>
            </a:xfrm>
            <a:prstGeom prst="rect">
              <a:avLst/>
            </a:prstGeom>
            <a:noFill/>
          </p:spPr>
          <p:txBody>
            <a:bodyPr wrap="none">
              <a:spAutoFit/>
            </a:bodyPr>
            <a:lstStyle/>
            <a:p>
              <a:pPr fontAlgn="base">
                <a:spcBef>
                  <a:spcPct val="0"/>
                </a:spcBef>
                <a:spcAft>
                  <a:spcPct val="0"/>
                </a:spcAft>
                <a:defRPr/>
              </a:pPr>
              <a:r>
                <a:rPr lang="en-US" altLang="ja-JP" sz="3600" dirty="0">
                  <a:latin typeface="+mn-ea"/>
                </a:rPr>
                <a:t>G3a</a:t>
              </a:r>
              <a:endParaRPr lang="ja-JP" altLang="en-US" sz="3600" dirty="0">
                <a:latin typeface="+mn-ea"/>
              </a:endParaRPr>
            </a:p>
          </p:txBody>
        </p:sp>
        <p:sp>
          <p:nvSpPr>
            <p:cNvPr id="5" name="テキスト ボックス 4"/>
            <p:cNvSpPr txBox="1"/>
            <p:nvPr/>
          </p:nvSpPr>
          <p:spPr>
            <a:xfrm>
              <a:off x="4586133" y="4715342"/>
              <a:ext cx="958315" cy="646331"/>
            </a:xfrm>
            <a:prstGeom prst="rect">
              <a:avLst/>
            </a:prstGeom>
            <a:noFill/>
          </p:spPr>
          <p:txBody>
            <a:bodyPr wrap="none">
              <a:spAutoFit/>
            </a:bodyPr>
            <a:lstStyle/>
            <a:p>
              <a:pPr fontAlgn="base">
                <a:spcBef>
                  <a:spcPct val="0"/>
                </a:spcBef>
                <a:spcAft>
                  <a:spcPct val="0"/>
                </a:spcAft>
                <a:defRPr/>
              </a:pPr>
              <a:r>
                <a:rPr lang="en-US" altLang="ja-JP" sz="3600" dirty="0">
                  <a:latin typeface="ＭＳ Ｐゴシック"/>
                </a:rPr>
                <a:t>G3b</a:t>
              </a:r>
              <a:endParaRPr lang="ja-JP" altLang="en-US" sz="3600" dirty="0">
                <a:latin typeface="ＭＳ Ｐゴシック"/>
              </a:endParaRPr>
            </a:p>
          </p:txBody>
        </p:sp>
        <p:sp>
          <p:nvSpPr>
            <p:cNvPr id="36" name="Rectangle 25"/>
            <p:cNvSpPr>
              <a:spLocks noChangeArrowheads="1"/>
            </p:cNvSpPr>
            <p:nvPr/>
          </p:nvSpPr>
          <p:spPr bwMode="auto">
            <a:xfrm>
              <a:off x="586805" y="1981030"/>
              <a:ext cx="66877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en-US" altLang="ja-JP" sz="3200" dirty="0">
                  <a:latin typeface="ＭＳ Ｐゴシック" charset="0"/>
                </a:rPr>
                <a:t>G1</a:t>
              </a:r>
            </a:p>
          </p:txBody>
        </p:sp>
        <p:sp>
          <p:nvSpPr>
            <p:cNvPr id="37" name="Rectangle 25"/>
            <p:cNvSpPr>
              <a:spLocks noChangeArrowheads="1"/>
            </p:cNvSpPr>
            <p:nvPr/>
          </p:nvSpPr>
          <p:spPr bwMode="auto">
            <a:xfrm>
              <a:off x="843980" y="5230525"/>
              <a:ext cx="66877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en-US" altLang="ja-JP" sz="3200" dirty="0">
                  <a:latin typeface="+mj-ea"/>
                  <a:ea typeface="+mj-ea"/>
                </a:rPr>
                <a:t>G2</a:t>
              </a:r>
            </a:p>
          </p:txBody>
        </p:sp>
      </p:grpSp>
      <p:sp>
        <p:nvSpPr>
          <p:cNvPr id="32" name="テキスト ボックス 31">
            <a:extLst>
              <a:ext uri="{FF2B5EF4-FFF2-40B4-BE49-F238E27FC236}">
                <a16:creationId xmlns:a16="http://schemas.microsoft.com/office/drawing/2014/main" id="{0CA608F3-1383-4F26-83F8-7A1FB3EA60C4}"/>
              </a:ext>
            </a:extLst>
          </p:cNvPr>
          <p:cNvSpPr txBox="1"/>
          <p:nvPr/>
        </p:nvSpPr>
        <p:spPr>
          <a:xfrm>
            <a:off x="313318" y="63539"/>
            <a:ext cx="8830682" cy="369332"/>
          </a:xfrm>
          <a:prstGeom prst="rect">
            <a:avLst/>
          </a:prstGeom>
          <a:noFill/>
        </p:spPr>
        <p:txBody>
          <a:bodyPr wrap="square" rtlCol="0">
            <a:spAutoFit/>
          </a:bodyPr>
          <a:lstStyle/>
          <a:p>
            <a:pPr lvl="0">
              <a:defRPr/>
            </a:pPr>
            <a:r>
              <a:rPr lang="ja-JP" altLang="en-US" b="1" dirty="0">
                <a:solidFill>
                  <a:srgbClr val="FFFFFF"/>
                </a:solidFill>
                <a:latin typeface="+mj-ea"/>
                <a:ea typeface="+mj-ea"/>
              </a:rPr>
              <a:t>慢性腎臓病のステージ分類</a:t>
            </a:r>
          </a:p>
        </p:txBody>
      </p:sp>
    </p:spTree>
    <p:extLst>
      <p:ext uri="{BB962C8B-B14F-4D97-AF65-F5344CB8AC3E}">
        <p14:creationId xmlns:p14="http://schemas.microsoft.com/office/powerpoint/2010/main" val="142987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heel(1)">
                                      <p:cBhvr>
                                        <p:cTn id="12" dur="20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out)">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ja-JP" altLang="en-US">
              <a:solidFill>
                <a:srgbClr val="000000"/>
              </a:solidFill>
            </a:endParaRPr>
          </a:p>
        </p:txBody>
      </p:sp>
      <p:sp>
        <p:nvSpPr>
          <p:cNvPr id="14" name="テキスト ボックス 13">
            <a:extLst>
              <a:ext uri="{FF2B5EF4-FFF2-40B4-BE49-F238E27FC236}">
                <a16:creationId xmlns:a16="http://schemas.microsoft.com/office/drawing/2014/main" id="{A8FE7990-CBA2-4CCB-B94A-15747A9B9CDE}"/>
              </a:ext>
            </a:extLst>
          </p:cNvPr>
          <p:cNvSpPr txBox="1"/>
          <p:nvPr/>
        </p:nvSpPr>
        <p:spPr>
          <a:xfrm>
            <a:off x="313318" y="25439"/>
            <a:ext cx="8830682" cy="369332"/>
          </a:xfrm>
          <a:prstGeom prst="rect">
            <a:avLst/>
          </a:prstGeom>
          <a:noFill/>
        </p:spPr>
        <p:txBody>
          <a:bodyPr wrap="square" rtlCol="0">
            <a:spAutoFit/>
          </a:bodyPr>
          <a:lstStyle/>
          <a:p>
            <a:pPr lvl="0">
              <a:defRPr/>
            </a:pPr>
            <a:r>
              <a:rPr lang="en-US" altLang="ja-JP" b="1" dirty="0">
                <a:solidFill>
                  <a:srgbClr val="FFFFFF"/>
                </a:solidFill>
                <a:latin typeface="+mj-ea"/>
                <a:ea typeface="+mj-ea"/>
              </a:rPr>
              <a:t>CKD</a:t>
            </a:r>
            <a:r>
              <a:rPr lang="ja-JP" altLang="en-US" b="1" dirty="0">
                <a:solidFill>
                  <a:srgbClr val="FFFFFF"/>
                </a:solidFill>
                <a:latin typeface="+mj-ea"/>
                <a:ea typeface="+mj-ea"/>
              </a:rPr>
              <a:t>における心血管死亡と末期腎不全のステージ別オッズ比</a:t>
            </a:r>
          </a:p>
        </p:txBody>
      </p:sp>
      <p:sp>
        <p:nvSpPr>
          <p:cNvPr id="17" name="AutoShape 566">
            <a:extLst>
              <a:ext uri="{FF2B5EF4-FFF2-40B4-BE49-F238E27FC236}">
                <a16:creationId xmlns:a16="http://schemas.microsoft.com/office/drawing/2014/main" id="{8794270A-1D8E-4F38-B286-7D0892285A25}"/>
              </a:ext>
            </a:extLst>
          </p:cNvPr>
          <p:cNvSpPr>
            <a:spLocks noChangeArrowheads="1"/>
          </p:cNvSpPr>
          <p:nvPr/>
        </p:nvSpPr>
        <p:spPr bwMode="auto">
          <a:xfrm>
            <a:off x="1435100" y="1052512"/>
            <a:ext cx="1746250" cy="503238"/>
          </a:xfrm>
          <a:prstGeom prst="roundRect">
            <a:avLst>
              <a:gd name="adj" fmla="val 16667"/>
            </a:avLst>
          </a:prstGeom>
          <a:solidFill>
            <a:srgbClr val="CCECFF"/>
          </a:solidFill>
          <a:ln w="38100">
            <a:solidFill>
              <a:srgbClr val="0000FF"/>
            </a:solidFill>
            <a:round/>
            <a:headEnd/>
            <a:tailEnd/>
          </a:ln>
        </p:spPr>
        <p:txBody>
          <a:bodyPr wrap="none" lIns="0" tIns="0" rIns="0" bIns="0" anchor="ctr">
            <a:spAutoFit/>
          </a:bodyPr>
          <a:lstStyle/>
          <a:p>
            <a:endParaRPr lang="ja-JP" altLang="en-US">
              <a:solidFill>
                <a:srgbClr val="000000"/>
              </a:solidFill>
            </a:endParaRPr>
          </a:p>
        </p:txBody>
      </p:sp>
      <p:sp>
        <p:nvSpPr>
          <p:cNvPr id="18" name="AutoShape 567">
            <a:extLst>
              <a:ext uri="{FF2B5EF4-FFF2-40B4-BE49-F238E27FC236}">
                <a16:creationId xmlns:a16="http://schemas.microsoft.com/office/drawing/2014/main" id="{939C45CA-7915-44EE-9321-407D2D8BC3AB}"/>
              </a:ext>
            </a:extLst>
          </p:cNvPr>
          <p:cNvSpPr>
            <a:spLocks noChangeArrowheads="1"/>
          </p:cNvSpPr>
          <p:nvPr/>
        </p:nvSpPr>
        <p:spPr bwMode="auto">
          <a:xfrm>
            <a:off x="5861050" y="1052512"/>
            <a:ext cx="1746250" cy="503238"/>
          </a:xfrm>
          <a:prstGeom prst="roundRect">
            <a:avLst>
              <a:gd name="adj" fmla="val 16667"/>
            </a:avLst>
          </a:prstGeom>
          <a:solidFill>
            <a:srgbClr val="CCECFF"/>
          </a:solidFill>
          <a:ln w="38100">
            <a:solidFill>
              <a:srgbClr val="0000FF"/>
            </a:solidFill>
            <a:round/>
            <a:headEnd/>
            <a:tailEnd/>
          </a:ln>
        </p:spPr>
        <p:txBody>
          <a:bodyPr wrap="none" lIns="0" tIns="0" rIns="0" bIns="0" anchor="ctr">
            <a:spAutoFit/>
          </a:bodyPr>
          <a:lstStyle/>
          <a:p>
            <a:endParaRPr lang="ja-JP" altLang="en-US">
              <a:solidFill>
                <a:srgbClr val="000000"/>
              </a:solidFill>
            </a:endParaRPr>
          </a:p>
        </p:txBody>
      </p:sp>
      <p:graphicFrame>
        <p:nvGraphicFramePr>
          <p:cNvPr id="19" name="Group 602">
            <a:extLst>
              <a:ext uri="{FF2B5EF4-FFF2-40B4-BE49-F238E27FC236}">
                <a16:creationId xmlns:a16="http://schemas.microsoft.com/office/drawing/2014/main" id="{BFF416D0-EB67-47EA-B5F4-00741213DF8A}"/>
              </a:ext>
            </a:extLst>
          </p:cNvPr>
          <p:cNvGraphicFramePr>
            <a:graphicFrameLocks noGrp="1"/>
          </p:cNvGraphicFramePr>
          <p:nvPr>
            <p:extLst>
              <p:ext uri="{D42A27DB-BD31-4B8C-83A1-F6EECF244321}">
                <p14:modId xmlns:p14="http://schemas.microsoft.com/office/powerpoint/2010/main" val="709952923"/>
              </p:ext>
            </p:extLst>
          </p:nvPr>
        </p:nvGraphicFramePr>
        <p:xfrm>
          <a:off x="333375" y="1668462"/>
          <a:ext cx="3924300" cy="4064000"/>
        </p:xfrm>
        <a:graphic>
          <a:graphicData uri="http://schemas.openxmlformats.org/drawingml/2006/table">
            <a:tbl>
              <a:tblPr/>
              <a:tblGrid>
                <a:gridCol w="784225">
                  <a:extLst>
                    <a:ext uri="{9D8B030D-6E8A-4147-A177-3AD203B41FA5}">
                      <a16:colId xmlns:a16="http://schemas.microsoft.com/office/drawing/2014/main" val="20000"/>
                    </a:ext>
                  </a:extLst>
                </a:gridCol>
                <a:gridCol w="785813">
                  <a:extLst>
                    <a:ext uri="{9D8B030D-6E8A-4147-A177-3AD203B41FA5}">
                      <a16:colId xmlns:a16="http://schemas.microsoft.com/office/drawing/2014/main" val="20001"/>
                    </a:ext>
                  </a:extLst>
                </a:gridCol>
                <a:gridCol w="784225">
                  <a:extLst>
                    <a:ext uri="{9D8B030D-6E8A-4147-A177-3AD203B41FA5}">
                      <a16:colId xmlns:a16="http://schemas.microsoft.com/office/drawing/2014/main" val="20002"/>
                    </a:ext>
                  </a:extLst>
                </a:gridCol>
                <a:gridCol w="785812">
                  <a:extLst>
                    <a:ext uri="{9D8B030D-6E8A-4147-A177-3AD203B41FA5}">
                      <a16:colId xmlns:a16="http://schemas.microsoft.com/office/drawing/2014/main" val="20003"/>
                    </a:ext>
                  </a:extLst>
                </a:gridCol>
                <a:gridCol w="784225">
                  <a:extLst>
                    <a:ext uri="{9D8B030D-6E8A-4147-A177-3AD203B41FA5}">
                      <a16:colId xmlns:a16="http://schemas.microsoft.com/office/drawing/2014/main" val="20004"/>
                    </a:ext>
                  </a:extLst>
                </a:gridCol>
              </a:tblGrid>
              <a:tr h="508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1400" b="0" i="0" u="none" strike="noStrike" cap="none" normalizeH="0" baseline="0" dirty="0">
                        <a:ln>
                          <a:noFill/>
                        </a:ln>
                        <a:solidFill>
                          <a:schemeClr val="tx1"/>
                        </a:solidFill>
                        <a:effectLst/>
                        <a:latin typeface="+mj-ea"/>
                        <a:ea typeface="+mj-ea"/>
                      </a:endParaRPr>
                    </a:p>
                  </a:txBody>
                  <a:tcPr marL="0" marR="0" marT="0" marB="0" anchor="ctr" horzOverflow="overflow">
                    <a:lnL cap="flat">
                      <a:noFill/>
                    </a:lnL>
                    <a:lnR w="12700" cap="flat" cmpd="sng" algn="ctr">
                      <a:solidFill>
                        <a:srgbClr val="969696"/>
                      </a:solidFill>
                      <a:prstDash val="sysDot"/>
                      <a:round/>
                      <a:headEnd type="none" w="med" len="med"/>
                      <a:tailEnd type="none" w="med" len="med"/>
                    </a:lnR>
                    <a:lnT w="28575" cap="flat" cmpd="sng" algn="ctr">
                      <a:solidFill>
                        <a:srgbClr val="969696"/>
                      </a:solidFill>
                      <a:prstDash val="solid"/>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D7FFD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mj-ea"/>
                          <a:ea typeface="+mj-ea"/>
                        </a:rPr>
                        <a:t>ACR</a:t>
                      </a:r>
                    </a:p>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mj-ea"/>
                          <a:ea typeface="+mj-ea"/>
                        </a:rPr>
                        <a:t>＜</a:t>
                      </a:r>
                      <a:r>
                        <a:rPr kumimoji="1" lang="en-US" altLang="ja-JP" sz="1400" b="0" i="0" u="none" strike="noStrike" cap="none" normalizeH="0" baseline="0" dirty="0">
                          <a:ln>
                            <a:noFill/>
                          </a:ln>
                          <a:solidFill>
                            <a:schemeClr val="tx1"/>
                          </a:solidFill>
                          <a:effectLst/>
                          <a:latin typeface="+mj-ea"/>
                          <a:ea typeface="+mj-ea"/>
                        </a:rPr>
                        <a:t>10</a:t>
                      </a:r>
                    </a:p>
                  </a:txBody>
                  <a:tcPr marL="0" marR="0" marT="0" marB="0" anchor="ctr" horzOverflow="overflow">
                    <a:lnL w="12700" cap="flat" cmpd="sng" algn="ctr">
                      <a:solidFill>
                        <a:srgbClr val="969696"/>
                      </a:solidFill>
                      <a:prstDash val="sysDot"/>
                      <a:round/>
                      <a:headEnd type="none" w="med" len="med"/>
                      <a:tailEnd type="none" w="med" len="med"/>
                    </a:lnL>
                    <a:lnR w="12700" cap="flat" cmpd="sng" algn="ctr">
                      <a:solidFill>
                        <a:srgbClr val="969696"/>
                      </a:solidFill>
                      <a:prstDash val="sysDot"/>
                      <a:round/>
                      <a:headEnd type="none" w="med" len="med"/>
                      <a:tailEnd type="none" w="med" len="med"/>
                    </a:lnR>
                    <a:lnT w="28575" cap="flat" cmpd="sng" algn="ctr">
                      <a:solidFill>
                        <a:srgbClr val="969696"/>
                      </a:solidFill>
                      <a:prstDash val="solid"/>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D7FFD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mj-ea"/>
                          <a:ea typeface="+mj-ea"/>
                        </a:rPr>
                        <a:t>ACR</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mj-ea"/>
                          <a:ea typeface="+mj-ea"/>
                        </a:rPr>
                        <a:t>10</a:t>
                      </a:r>
                      <a:r>
                        <a:rPr kumimoji="1" lang="ja-JP" altLang="en-US" sz="1400" b="0" i="0" u="none" strike="noStrike" cap="none" normalizeH="0" baseline="0" dirty="0">
                          <a:ln>
                            <a:noFill/>
                          </a:ln>
                          <a:solidFill>
                            <a:schemeClr val="tx1"/>
                          </a:solidFill>
                          <a:effectLst/>
                          <a:latin typeface="+mj-ea"/>
                          <a:ea typeface="+mj-ea"/>
                        </a:rPr>
                        <a:t>～</a:t>
                      </a:r>
                      <a:r>
                        <a:rPr kumimoji="1" lang="en-US" altLang="ja-JP" sz="1400" b="0" i="0" u="none" strike="noStrike" cap="none" normalizeH="0" baseline="0" dirty="0">
                          <a:ln>
                            <a:noFill/>
                          </a:ln>
                          <a:solidFill>
                            <a:schemeClr val="tx1"/>
                          </a:solidFill>
                          <a:effectLst/>
                          <a:latin typeface="+mj-ea"/>
                          <a:ea typeface="+mj-ea"/>
                        </a:rPr>
                        <a:t>29</a:t>
                      </a:r>
                    </a:p>
                  </a:txBody>
                  <a:tcPr marL="0" marR="0" marT="0" marB="0" anchor="ctr" horzOverflow="overflow">
                    <a:lnL w="12700" cap="flat" cmpd="sng" algn="ctr">
                      <a:solidFill>
                        <a:srgbClr val="969696"/>
                      </a:solidFill>
                      <a:prstDash val="sysDot"/>
                      <a:round/>
                      <a:headEnd type="none" w="med" len="med"/>
                      <a:tailEnd type="none" w="med" len="med"/>
                    </a:lnL>
                    <a:lnR w="12700" cap="flat" cmpd="sng" algn="ctr">
                      <a:solidFill>
                        <a:srgbClr val="969696"/>
                      </a:solidFill>
                      <a:prstDash val="sysDot"/>
                      <a:round/>
                      <a:headEnd type="none" w="med" len="med"/>
                      <a:tailEnd type="none" w="med" len="med"/>
                    </a:lnR>
                    <a:lnT w="28575" cap="flat" cmpd="sng" algn="ctr">
                      <a:solidFill>
                        <a:srgbClr val="969696"/>
                      </a:solidFill>
                      <a:prstDash val="solid"/>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D7FFD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mj-ea"/>
                          <a:ea typeface="+mj-ea"/>
                        </a:rPr>
                        <a:t>ACR</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mj-ea"/>
                          <a:ea typeface="+mj-ea"/>
                        </a:rPr>
                        <a:t>30</a:t>
                      </a:r>
                      <a:r>
                        <a:rPr kumimoji="1" lang="ja-JP" altLang="en-US" sz="1400" b="0" i="0" u="none" strike="noStrike" cap="none" normalizeH="0" baseline="0" dirty="0">
                          <a:ln>
                            <a:noFill/>
                          </a:ln>
                          <a:solidFill>
                            <a:schemeClr val="tx1"/>
                          </a:solidFill>
                          <a:effectLst/>
                          <a:latin typeface="+mj-ea"/>
                          <a:ea typeface="+mj-ea"/>
                        </a:rPr>
                        <a:t>～</a:t>
                      </a:r>
                      <a:r>
                        <a:rPr kumimoji="1" lang="en-US" altLang="ja-JP" sz="1400" b="0" i="0" u="none" strike="noStrike" cap="none" normalizeH="0" baseline="0" dirty="0">
                          <a:ln>
                            <a:noFill/>
                          </a:ln>
                          <a:solidFill>
                            <a:schemeClr val="tx1"/>
                          </a:solidFill>
                          <a:effectLst/>
                          <a:latin typeface="+mj-ea"/>
                          <a:ea typeface="+mj-ea"/>
                        </a:rPr>
                        <a:t>299</a:t>
                      </a:r>
                    </a:p>
                  </a:txBody>
                  <a:tcPr marL="0" marR="0" marT="0" marB="0" anchor="ctr" horzOverflow="overflow">
                    <a:lnL w="12700" cap="flat" cmpd="sng" algn="ctr">
                      <a:solidFill>
                        <a:srgbClr val="969696"/>
                      </a:solidFill>
                      <a:prstDash val="sysDot"/>
                      <a:round/>
                      <a:headEnd type="none" w="med" len="med"/>
                      <a:tailEnd type="none" w="med" len="med"/>
                    </a:lnL>
                    <a:lnR w="12700" cap="flat" cmpd="sng" algn="ctr">
                      <a:solidFill>
                        <a:srgbClr val="969696"/>
                      </a:solidFill>
                      <a:prstDash val="sysDot"/>
                      <a:round/>
                      <a:headEnd type="none" w="med" len="med"/>
                      <a:tailEnd type="none" w="med" len="med"/>
                    </a:lnR>
                    <a:lnT w="28575" cap="flat" cmpd="sng" algn="ctr">
                      <a:solidFill>
                        <a:srgbClr val="969696"/>
                      </a:solidFill>
                      <a:prstDash val="solid"/>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D7FFD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ACR</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≧300</a:t>
                      </a:r>
                    </a:p>
                  </a:txBody>
                  <a:tcPr marL="0" marR="0" marT="0" marB="0" anchor="ctr" horzOverflow="overflow">
                    <a:lnL w="12700" cap="flat" cmpd="sng" algn="ctr">
                      <a:solidFill>
                        <a:srgbClr val="969696"/>
                      </a:solidFill>
                      <a:prstDash val="sysDot"/>
                      <a:round/>
                      <a:headEnd type="none" w="med" len="med"/>
                      <a:tailEnd type="none" w="med" len="med"/>
                    </a:lnL>
                    <a:lnR cap="flat">
                      <a:noFill/>
                    </a:lnR>
                    <a:lnT w="28575" cap="flat" cmpd="sng" algn="ctr">
                      <a:solidFill>
                        <a:srgbClr val="969696"/>
                      </a:solidFill>
                      <a:prstDash val="solid"/>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D7FFD7"/>
                    </a:solidFill>
                  </a:tcPr>
                </a:tc>
                <a:extLst>
                  <a:ext uri="{0D108BD9-81ED-4DB2-BD59-A6C34878D82A}">
                    <a16:rowId xmlns:a16="http://schemas.microsoft.com/office/drawing/2014/main" val="10000"/>
                  </a:ext>
                </a:extLst>
              </a:tr>
              <a:tr h="5080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eGFR</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≧105</a:t>
                      </a:r>
                    </a:p>
                  </a:txBody>
                  <a:tcPr marL="0" marR="0" marT="0" marB="0" anchor="ctr" horzOverflow="overflow">
                    <a:lnL cap="flat">
                      <a:noFill/>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D7FFD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0.9</a:t>
                      </a:r>
                    </a:p>
                  </a:txBody>
                  <a:tcPr marL="0" marR="0" marT="0" marB="0" anchor="ctr" horzOverflow="overflow">
                    <a:lnL w="12700" cap="flat" cmpd="sng" algn="ctr">
                      <a:solidFill>
                        <a:srgbClr val="969696"/>
                      </a:solidFill>
                      <a:prstDash val="sysDot"/>
                      <a:round/>
                      <a:headEnd type="none" w="med" len="med"/>
                      <a:tailEnd type="none" w="med" len="med"/>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99FF33"/>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1.3</a:t>
                      </a:r>
                    </a:p>
                  </a:txBody>
                  <a:tcPr marL="0" marR="0" marT="0" marB="0" anchor="ctr" horzOverflow="overflow">
                    <a:lnL w="12700" cap="flat" cmpd="sng" algn="ctr">
                      <a:solidFill>
                        <a:srgbClr val="969696"/>
                      </a:solidFill>
                      <a:prstDash val="sysDot"/>
                      <a:round/>
                      <a:headEnd type="none" w="med" len="med"/>
                      <a:tailEnd type="none" w="med" len="med"/>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99FF33"/>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2.3</a:t>
                      </a:r>
                    </a:p>
                  </a:txBody>
                  <a:tcPr marL="0" marR="0" marT="0" marB="0" anchor="ctr" horzOverflow="overflow">
                    <a:lnL w="12700" cap="flat" cmpd="sng" algn="ctr">
                      <a:solidFill>
                        <a:srgbClr val="969696"/>
                      </a:solidFill>
                      <a:prstDash val="sysDot"/>
                      <a:round/>
                      <a:headEnd type="none" w="med" len="med"/>
                      <a:tailEnd type="none" w="med" len="med"/>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FF99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mj-ea"/>
                          <a:ea typeface="+mj-ea"/>
                        </a:rPr>
                        <a:t>2.1</a:t>
                      </a:r>
                    </a:p>
                  </a:txBody>
                  <a:tcPr marL="0" marR="0" marT="0" marB="0" anchor="ctr" horzOverflow="overflow">
                    <a:lnL w="12700" cap="flat" cmpd="sng" algn="ctr">
                      <a:solidFill>
                        <a:srgbClr val="969696"/>
                      </a:solidFill>
                      <a:prstDash val="sysDot"/>
                      <a:round/>
                      <a:headEnd type="none" w="med" len="med"/>
                      <a:tailEnd type="none" w="med" len="med"/>
                    </a:lnL>
                    <a:lnR cap="flat">
                      <a:noFill/>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r h="5080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eGFR</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90</a:t>
                      </a:r>
                      <a:r>
                        <a:rPr kumimoji="1" lang="ja-JP" altLang="en-US" sz="1400" b="0" i="0" u="none" strike="noStrike" cap="none" normalizeH="0" baseline="0">
                          <a:ln>
                            <a:noFill/>
                          </a:ln>
                          <a:solidFill>
                            <a:schemeClr val="tx1"/>
                          </a:solidFill>
                          <a:effectLst/>
                          <a:latin typeface="+mj-ea"/>
                          <a:ea typeface="+mj-ea"/>
                        </a:rPr>
                        <a:t>～</a:t>
                      </a:r>
                      <a:r>
                        <a:rPr kumimoji="1" lang="en-US" altLang="ja-JP" sz="1400" b="0" i="0" u="none" strike="noStrike" cap="none" normalizeH="0" baseline="0">
                          <a:ln>
                            <a:noFill/>
                          </a:ln>
                          <a:solidFill>
                            <a:schemeClr val="tx1"/>
                          </a:solidFill>
                          <a:effectLst/>
                          <a:latin typeface="+mj-ea"/>
                          <a:ea typeface="+mj-ea"/>
                        </a:rPr>
                        <a:t>104</a:t>
                      </a:r>
                    </a:p>
                  </a:txBody>
                  <a:tcPr marL="0" marR="0" marT="0" marB="0" anchor="ctr" horzOverflow="overflow">
                    <a:lnL cap="flat">
                      <a:noFill/>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D7FFD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Ref</a:t>
                      </a:r>
                    </a:p>
                  </a:txBody>
                  <a:tcPr marL="0" marR="0" marT="0" marB="0" anchor="ctr" horzOverflow="overflow">
                    <a:lnL w="12700" cap="flat" cmpd="sng" algn="ctr">
                      <a:solidFill>
                        <a:srgbClr val="969696"/>
                      </a:solidFill>
                      <a:prstDash val="sysDot"/>
                      <a:round/>
                      <a:headEnd type="none" w="med" len="med"/>
                      <a:tailEnd type="none" w="med" len="med"/>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99FF33"/>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1.5</a:t>
                      </a:r>
                    </a:p>
                  </a:txBody>
                  <a:tcPr marL="0" marR="0" marT="0" marB="0" anchor="ctr" horzOverflow="overflow">
                    <a:lnL w="12700" cap="flat" cmpd="sng" algn="ctr">
                      <a:solidFill>
                        <a:srgbClr val="969696"/>
                      </a:solidFill>
                      <a:prstDash val="sysDot"/>
                      <a:round/>
                      <a:headEnd type="none" w="med" len="med"/>
                      <a:tailEnd type="none" w="med" len="med"/>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1.7</a:t>
                      </a:r>
                    </a:p>
                  </a:txBody>
                  <a:tcPr marL="0" marR="0" marT="0" marB="0" anchor="ctr" horzOverflow="overflow">
                    <a:lnL w="12700" cap="flat" cmpd="sng" algn="ctr">
                      <a:solidFill>
                        <a:srgbClr val="969696"/>
                      </a:solidFill>
                      <a:prstDash val="sysDot"/>
                      <a:round/>
                      <a:headEnd type="none" w="med" len="med"/>
                      <a:tailEnd type="none" w="med" len="med"/>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mj-ea"/>
                          <a:ea typeface="+mj-ea"/>
                        </a:rPr>
                        <a:t>3.7</a:t>
                      </a:r>
                    </a:p>
                  </a:txBody>
                  <a:tcPr marL="0" marR="0" marT="0" marB="0" anchor="ctr" horzOverflow="overflow">
                    <a:lnL w="12700" cap="flat" cmpd="sng" algn="ctr">
                      <a:solidFill>
                        <a:srgbClr val="969696"/>
                      </a:solidFill>
                      <a:prstDash val="sysDot"/>
                      <a:round/>
                      <a:headEnd type="none" w="med" len="med"/>
                      <a:tailEnd type="none" w="med" len="med"/>
                    </a:lnL>
                    <a:lnR cap="flat">
                      <a:noFill/>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FF9900"/>
                    </a:solidFill>
                  </a:tcPr>
                </a:tc>
                <a:extLst>
                  <a:ext uri="{0D108BD9-81ED-4DB2-BD59-A6C34878D82A}">
                    <a16:rowId xmlns:a16="http://schemas.microsoft.com/office/drawing/2014/main" val="10002"/>
                  </a:ext>
                </a:extLst>
              </a:tr>
              <a:tr h="5080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eGFR</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75</a:t>
                      </a:r>
                      <a:r>
                        <a:rPr kumimoji="1" lang="ja-JP" altLang="en-US" sz="1400" b="0" i="0" u="none" strike="noStrike" cap="none" normalizeH="0" baseline="0">
                          <a:ln>
                            <a:noFill/>
                          </a:ln>
                          <a:solidFill>
                            <a:schemeClr val="tx1"/>
                          </a:solidFill>
                          <a:effectLst/>
                          <a:latin typeface="+mj-ea"/>
                          <a:ea typeface="+mj-ea"/>
                        </a:rPr>
                        <a:t>～</a:t>
                      </a:r>
                      <a:r>
                        <a:rPr kumimoji="1" lang="en-US" altLang="ja-JP" sz="1400" b="0" i="0" u="none" strike="noStrike" cap="none" normalizeH="0" baseline="0">
                          <a:ln>
                            <a:noFill/>
                          </a:ln>
                          <a:solidFill>
                            <a:schemeClr val="tx1"/>
                          </a:solidFill>
                          <a:effectLst/>
                          <a:latin typeface="+mj-ea"/>
                          <a:ea typeface="+mj-ea"/>
                        </a:rPr>
                        <a:t>89</a:t>
                      </a:r>
                    </a:p>
                  </a:txBody>
                  <a:tcPr marL="0" marR="0" marT="0" marB="0" anchor="ctr" horzOverflow="overflow">
                    <a:lnL cap="flat">
                      <a:noFill/>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D7FFD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1.0</a:t>
                      </a:r>
                    </a:p>
                  </a:txBody>
                  <a:tcPr marL="0" marR="0" marT="0" marB="0" anchor="ctr" horzOverflow="overflow">
                    <a:lnL w="12700" cap="flat" cmpd="sng" algn="ctr">
                      <a:solidFill>
                        <a:srgbClr val="969696"/>
                      </a:solidFill>
                      <a:prstDash val="sysDot"/>
                      <a:round/>
                      <a:headEnd type="none" w="med" len="med"/>
                      <a:tailEnd type="none" w="med" len="med"/>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99FF33"/>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1.3</a:t>
                      </a:r>
                    </a:p>
                  </a:txBody>
                  <a:tcPr marL="0" marR="0" marT="0" marB="0" anchor="ctr" horzOverflow="overflow">
                    <a:lnL w="12700" cap="flat" cmpd="sng" algn="ctr">
                      <a:solidFill>
                        <a:srgbClr val="969696"/>
                      </a:solidFill>
                      <a:prstDash val="sysDot"/>
                      <a:round/>
                      <a:headEnd type="none" w="med" len="med"/>
                      <a:tailEnd type="none" w="med" len="med"/>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99FF33"/>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1.6</a:t>
                      </a:r>
                    </a:p>
                  </a:txBody>
                  <a:tcPr marL="0" marR="0" marT="0" marB="0" anchor="ctr" horzOverflow="overflow">
                    <a:lnL w="12700" cap="flat" cmpd="sng" algn="ctr">
                      <a:solidFill>
                        <a:srgbClr val="969696"/>
                      </a:solidFill>
                      <a:prstDash val="sysDot"/>
                      <a:round/>
                      <a:headEnd type="none" w="med" len="med"/>
                      <a:tailEnd type="none" w="med" len="med"/>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mj-ea"/>
                          <a:ea typeface="+mj-ea"/>
                        </a:rPr>
                        <a:t>3.7</a:t>
                      </a:r>
                    </a:p>
                  </a:txBody>
                  <a:tcPr marL="0" marR="0" marT="0" marB="0" anchor="ctr" horzOverflow="overflow">
                    <a:lnL w="12700" cap="flat" cmpd="sng" algn="ctr">
                      <a:solidFill>
                        <a:srgbClr val="969696"/>
                      </a:solidFill>
                      <a:prstDash val="sysDot"/>
                      <a:round/>
                      <a:headEnd type="none" w="med" len="med"/>
                      <a:tailEnd type="none" w="med" len="med"/>
                    </a:lnL>
                    <a:lnR cap="flat">
                      <a:noFill/>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FF9900"/>
                    </a:solidFill>
                  </a:tcPr>
                </a:tc>
                <a:extLst>
                  <a:ext uri="{0D108BD9-81ED-4DB2-BD59-A6C34878D82A}">
                    <a16:rowId xmlns:a16="http://schemas.microsoft.com/office/drawing/2014/main" val="10003"/>
                  </a:ext>
                </a:extLst>
              </a:tr>
              <a:tr h="5080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eGFR</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60</a:t>
                      </a:r>
                      <a:r>
                        <a:rPr kumimoji="1" lang="ja-JP" altLang="en-US" sz="1400" b="0" i="0" u="none" strike="noStrike" cap="none" normalizeH="0" baseline="0">
                          <a:ln>
                            <a:noFill/>
                          </a:ln>
                          <a:solidFill>
                            <a:schemeClr val="tx1"/>
                          </a:solidFill>
                          <a:effectLst/>
                          <a:latin typeface="+mj-ea"/>
                          <a:ea typeface="+mj-ea"/>
                        </a:rPr>
                        <a:t>～</a:t>
                      </a:r>
                      <a:r>
                        <a:rPr kumimoji="1" lang="en-US" altLang="ja-JP" sz="1400" b="0" i="0" u="none" strike="noStrike" cap="none" normalizeH="0" baseline="0">
                          <a:ln>
                            <a:noFill/>
                          </a:ln>
                          <a:solidFill>
                            <a:schemeClr val="tx1"/>
                          </a:solidFill>
                          <a:effectLst/>
                          <a:latin typeface="+mj-ea"/>
                          <a:ea typeface="+mj-ea"/>
                        </a:rPr>
                        <a:t>74</a:t>
                      </a:r>
                    </a:p>
                  </a:txBody>
                  <a:tcPr marL="0" marR="0" marT="0" marB="0" anchor="ctr" horzOverflow="overflow">
                    <a:lnL cap="flat">
                      <a:noFill/>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D7FFD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1.1</a:t>
                      </a:r>
                    </a:p>
                  </a:txBody>
                  <a:tcPr marL="0" marR="0" marT="0" marB="0" anchor="ctr" horzOverflow="overflow">
                    <a:lnL w="12700" cap="flat" cmpd="sng" algn="ctr">
                      <a:solidFill>
                        <a:srgbClr val="969696"/>
                      </a:solidFill>
                      <a:prstDash val="sysDot"/>
                      <a:round/>
                      <a:headEnd type="none" w="med" len="med"/>
                      <a:tailEnd type="none" w="med" len="med"/>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99FF33"/>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1.4</a:t>
                      </a:r>
                    </a:p>
                  </a:txBody>
                  <a:tcPr marL="0" marR="0" marT="0" marB="0" anchor="ctr" horzOverflow="overflow">
                    <a:lnL w="12700" cap="flat" cmpd="sng" algn="ctr">
                      <a:solidFill>
                        <a:srgbClr val="969696"/>
                      </a:solidFill>
                      <a:prstDash val="sysDot"/>
                      <a:round/>
                      <a:headEnd type="none" w="med" len="med"/>
                      <a:tailEnd type="none" w="med" len="med"/>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99FF33"/>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2.0</a:t>
                      </a:r>
                    </a:p>
                  </a:txBody>
                  <a:tcPr marL="0" marR="0" marT="0" marB="0" anchor="ctr" horzOverflow="overflow">
                    <a:lnL w="12700" cap="flat" cmpd="sng" algn="ctr">
                      <a:solidFill>
                        <a:srgbClr val="969696"/>
                      </a:solidFill>
                      <a:prstDash val="sysDot"/>
                      <a:round/>
                      <a:headEnd type="none" w="med" len="med"/>
                      <a:tailEnd type="none" w="med" len="med"/>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bg1"/>
                          </a:solidFill>
                          <a:effectLst/>
                          <a:latin typeface="+mj-ea"/>
                          <a:ea typeface="+mj-ea"/>
                        </a:rPr>
                        <a:t>4.1</a:t>
                      </a:r>
                    </a:p>
                  </a:txBody>
                  <a:tcPr marL="0" marR="0" marT="0" marB="0" anchor="ctr" horzOverflow="overflow">
                    <a:lnL w="12700" cap="flat" cmpd="sng" algn="ctr">
                      <a:solidFill>
                        <a:srgbClr val="969696"/>
                      </a:solidFill>
                      <a:prstDash val="sysDot"/>
                      <a:round/>
                      <a:headEnd type="none" w="med" len="med"/>
                      <a:tailEnd type="none" w="med" len="med"/>
                    </a:lnL>
                    <a:lnR cap="flat">
                      <a:noFill/>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4"/>
                  </a:ext>
                </a:extLst>
              </a:tr>
              <a:tr h="5080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eGFR</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45</a:t>
                      </a:r>
                      <a:r>
                        <a:rPr kumimoji="1" lang="ja-JP" altLang="en-US" sz="1400" b="0" i="0" u="none" strike="noStrike" cap="none" normalizeH="0" baseline="0">
                          <a:ln>
                            <a:noFill/>
                          </a:ln>
                          <a:solidFill>
                            <a:schemeClr val="tx1"/>
                          </a:solidFill>
                          <a:effectLst/>
                          <a:latin typeface="+mj-ea"/>
                          <a:ea typeface="+mj-ea"/>
                        </a:rPr>
                        <a:t>～</a:t>
                      </a:r>
                      <a:r>
                        <a:rPr kumimoji="1" lang="en-US" altLang="ja-JP" sz="1400" b="0" i="0" u="none" strike="noStrike" cap="none" normalizeH="0" baseline="0">
                          <a:ln>
                            <a:noFill/>
                          </a:ln>
                          <a:solidFill>
                            <a:schemeClr val="tx1"/>
                          </a:solidFill>
                          <a:effectLst/>
                          <a:latin typeface="+mj-ea"/>
                          <a:ea typeface="+mj-ea"/>
                        </a:rPr>
                        <a:t>59</a:t>
                      </a:r>
                    </a:p>
                  </a:txBody>
                  <a:tcPr marL="0" marR="0" marT="0" marB="0" anchor="ctr" horzOverflow="overflow">
                    <a:lnL cap="flat">
                      <a:noFill/>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D7FFD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1.5</a:t>
                      </a:r>
                    </a:p>
                  </a:txBody>
                  <a:tcPr marL="0" marR="0" marT="0" marB="0" anchor="ctr" horzOverflow="overflow">
                    <a:lnL w="12700" cap="flat" cmpd="sng" algn="ctr">
                      <a:solidFill>
                        <a:srgbClr val="969696"/>
                      </a:solidFill>
                      <a:prstDash val="sysDot"/>
                      <a:round/>
                      <a:headEnd type="none" w="med" len="med"/>
                      <a:tailEnd type="none" w="med" len="med"/>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99FF33"/>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2.2</a:t>
                      </a:r>
                    </a:p>
                  </a:txBody>
                  <a:tcPr marL="0" marR="0" marT="0" marB="0" anchor="ctr" horzOverflow="overflow">
                    <a:lnL w="12700" cap="flat" cmpd="sng" algn="ctr">
                      <a:solidFill>
                        <a:srgbClr val="969696"/>
                      </a:solidFill>
                      <a:prstDash val="sysDot"/>
                      <a:round/>
                      <a:headEnd type="none" w="med" len="med"/>
                      <a:tailEnd type="none" w="med" len="med"/>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2.8</a:t>
                      </a:r>
                    </a:p>
                  </a:txBody>
                  <a:tcPr marL="0" marR="0" marT="0" marB="0" anchor="ctr" horzOverflow="overflow">
                    <a:lnL w="12700" cap="flat" cmpd="sng" algn="ctr">
                      <a:solidFill>
                        <a:srgbClr val="969696"/>
                      </a:solidFill>
                      <a:prstDash val="sysDot"/>
                      <a:round/>
                      <a:headEnd type="none" w="med" len="med"/>
                      <a:tailEnd type="none" w="med" len="med"/>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FF99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bg1"/>
                          </a:solidFill>
                          <a:effectLst/>
                          <a:latin typeface="+mj-ea"/>
                          <a:ea typeface="+mj-ea"/>
                        </a:rPr>
                        <a:t>4.3</a:t>
                      </a:r>
                    </a:p>
                  </a:txBody>
                  <a:tcPr marL="0" marR="0" marT="0" marB="0" anchor="ctr" horzOverflow="overflow">
                    <a:lnL w="12700" cap="flat" cmpd="sng" algn="ctr">
                      <a:solidFill>
                        <a:srgbClr val="969696"/>
                      </a:solidFill>
                      <a:prstDash val="sysDot"/>
                      <a:round/>
                      <a:headEnd type="none" w="med" len="med"/>
                      <a:tailEnd type="none" w="med" len="med"/>
                    </a:lnL>
                    <a:lnR cap="flat">
                      <a:noFill/>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5"/>
                  </a:ext>
                </a:extLst>
              </a:tr>
              <a:tr h="5080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eGFR</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30</a:t>
                      </a:r>
                      <a:r>
                        <a:rPr kumimoji="1" lang="ja-JP" altLang="en-US" sz="1400" b="0" i="0" u="none" strike="noStrike" cap="none" normalizeH="0" baseline="0">
                          <a:ln>
                            <a:noFill/>
                          </a:ln>
                          <a:solidFill>
                            <a:schemeClr val="tx1"/>
                          </a:solidFill>
                          <a:effectLst/>
                          <a:latin typeface="+mj-ea"/>
                          <a:ea typeface="+mj-ea"/>
                        </a:rPr>
                        <a:t>～</a:t>
                      </a:r>
                      <a:r>
                        <a:rPr kumimoji="1" lang="en-US" altLang="ja-JP" sz="1400" b="0" i="0" u="none" strike="noStrike" cap="none" normalizeH="0" baseline="0">
                          <a:ln>
                            <a:noFill/>
                          </a:ln>
                          <a:solidFill>
                            <a:schemeClr val="tx1"/>
                          </a:solidFill>
                          <a:effectLst/>
                          <a:latin typeface="+mj-ea"/>
                          <a:ea typeface="+mj-ea"/>
                        </a:rPr>
                        <a:t>44</a:t>
                      </a:r>
                    </a:p>
                  </a:txBody>
                  <a:tcPr marL="0" marR="0" marT="0" marB="0" anchor="ctr" horzOverflow="overflow">
                    <a:lnL cap="flat">
                      <a:noFill/>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D7FFD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2.2</a:t>
                      </a:r>
                    </a:p>
                  </a:txBody>
                  <a:tcPr marL="0" marR="0" marT="0" marB="0" anchor="ctr" horzOverflow="overflow">
                    <a:lnL w="12700" cap="flat" cmpd="sng" algn="ctr">
                      <a:solidFill>
                        <a:srgbClr val="969696"/>
                      </a:solidFill>
                      <a:prstDash val="sysDot"/>
                      <a:round/>
                      <a:headEnd type="none" w="med" len="med"/>
                      <a:tailEnd type="none" w="med" len="med"/>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FF99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2.7</a:t>
                      </a:r>
                    </a:p>
                  </a:txBody>
                  <a:tcPr marL="0" marR="0" marT="0" marB="0" anchor="ctr" horzOverflow="overflow">
                    <a:lnL w="12700" cap="flat" cmpd="sng" algn="ctr">
                      <a:solidFill>
                        <a:srgbClr val="969696"/>
                      </a:solidFill>
                      <a:prstDash val="sysDot"/>
                      <a:round/>
                      <a:headEnd type="none" w="med" len="med"/>
                      <a:tailEnd type="none" w="med" len="med"/>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FF99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3.4</a:t>
                      </a:r>
                    </a:p>
                  </a:txBody>
                  <a:tcPr marL="0" marR="0" marT="0" marB="0" anchor="ctr" horzOverflow="overflow">
                    <a:lnL w="12700" cap="flat" cmpd="sng" algn="ctr">
                      <a:solidFill>
                        <a:srgbClr val="969696"/>
                      </a:solidFill>
                      <a:prstDash val="sysDot"/>
                      <a:round/>
                      <a:headEnd type="none" w="med" len="med"/>
                      <a:tailEnd type="none" w="med" len="med"/>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FF99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bg1"/>
                          </a:solidFill>
                          <a:effectLst/>
                          <a:latin typeface="+mj-ea"/>
                          <a:ea typeface="+mj-ea"/>
                        </a:rPr>
                        <a:t>5.2</a:t>
                      </a:r>
                    </a:p>
                  </a:txBody>
                  <a:tcPr marL="0" marR="0" marT="0" marB="0" anchor="ctr" horzOverflow="overflow">
                    <a:lnL w="12700" cap="flat" cmpd="sng" algn="ctr">
                      <a:solidFill>
                        <a:srgbClr val="969696"/>
                      </a:solidFill>
                      <a:prstDash val="sysDot"/>
                      <a:round/>
                      <a:headEnd type="none" w="med" len="med"/>
                      <a:tailEnd type="none" w="med" len="med"/>
                    </a:lnL>
                    <a:lnR cap="flat">
                      <a:noFill/>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6"/>
                  </a:ext>
                </a:extLst>
              </a:tr>
              <a:tr h="5080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eGFR</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15</a:t>
                      </a:r>
                      <a:r>
                        <a:rPr kumimoji="1" lang="ja-JP" altLang="en-US" sz="1400" b="0" i="0" u="none" strike="noStrike" cap="none" normalizeH="0" baseline="0">
                          <a:ln>
                            <a:noFill/>
                          </a:ln>
                          <a:solidFill>
                            <a:schemeClr val="tx1"/>
                          </a:solidFill>
                          <a:effectLst/>
                          <a:latin typeface="+mj-ea"/>
                          <a:ea typeface="+mj-ea"/>
                        </a:rPr>
                        <a:t>～</a:t>
                      </a:r>
                      <a:r>
                        <a:rPr kumimoji="1" lang="en-US" altLang="ja-JP" sz="1400" b="0" i="0" u="none" strike="noStrike" cap="none" normalizeH="0" baseline="0">
                          <a:ln>
                            <a:noFill/>
                          </a:ln>
                          <a:solidFill>
                            <a:schemeClr val="tx1"/>
                          </a:solidFill>
                          <a:effectLst/>
                          <a:latin typeface="+mj-ea"/>
                          <a:ea typeface="+mj-ea"/>
                        </a:rPr>
                        <a:t>29</a:t>
                      </a:r>
                    </a:p>
                  </a:txBody>
                  <a:tcPr marL="0" marR="0" marT="0" marB="0" anchor="ctr" horzOverflow="overflow">
                    <a:lnL cap="flat">
                      <a:noFill/>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28575" cap="flat" cmpd="sng" algn="ctr">
                      <a:solidFill>
                        <a:srgbClr val="969696"/>
                      </a:solidFill>
                      <a:prstDash val="solid"/>
                      <a:round/>
                      <a:headEnd type="none" w="med" len="med"/>
                      <a:tailEnd type="none" w="med" len="med"/>
                    </a:lnB>
                    <a:lnTlToBr>
                      <a:noFill/>
                    </a:lnTlToBr>
                    <a:lnBlToTr>
                      <a:noFill/>
                    </a:lnBlToTr>
                    <a:solidFill>
                      <a:srgbClr val="D7FFD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bg1"/>
                          </a:solidFill>
                          <a:effectLst/>
                          <a:latin typeface="+mj-ea"/>
                          <a:ea typeface="+mj-ea"/>
                        </a:rPr>
                        <a:t>14</a:t>
                      </a:r>
                    </a:p>
                  </a:txBody>
                  <a:tcPr marL="0" marR="0" marT="0" marB="0" anchor="ctr" horzOverflow="overflow">
                    <a:lnL w="12700" cap="flat" cmpd="sng" algn="ctr">
                      <a:solidFill>
                        <a:srgbClr val="969696"/>
                      </a:solidFill>
                      <a:prstDash val="sysDot"/>
                      <a:round/>
                      <a:headEnd type="none" w="med" len="med"/>
                      <a:tailEnd type="none" w="med" len="med"/>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28575" cap="flat" cmpd="sng" algn="ctr">
                      <a:solidFill>
                        <a:srgbClr val="969696"/>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bg1"/>
                          </a:solidFill>
                          <a:effectLst/>
                          <a:latin typeface="+mj-ea"/>
                          <a:ea typeface="+mj-ea"/>
                        </a:rPr>
                        <a:t>7.9</a:t>
                      </a:r>
                    </a:p>
                  </a:txBody>
                  <a:tcPr marL="0" marR="0" marT="0" marB="0" anchor="ctr" horzOverflow="overflow">
                    <a:lnL w="12700" cap="flat" cmpd="sng" algn="ctr">
                      <a:solidFill>
                        <a:srgbClr val="969696"/>
                      </a:solidFill>
                      <a:prstDash val="sysDot"/>
                      <a:round/>
                      <a:headEnd type="none" w="med" len="med"/>
                      <a:tailEnd type="none" w="med" len="med"/>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28575" cap="flat" cmpd="sng" algn="ctr">
                      <a:solidFill>
                        <a:srgbClr val="969696"/>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bg1"/>
                          </a:solidFill>
                          <a:effectLst/>
                          <a:latin typeface="+mj-ea"/>
                          <a:ea typeface="+mj-ea"/>
                        </a:rPr>
                        <a:t>4.8</a:t>
                      </a:r>
                    </a:p>
                  </a:txBody>
                  <a:tcPr marL="0" marR="0" marT="0" marB="0" anchor="ctr" horzOverflow="overflow">
                    <a:lnL w="12700" cap="flat" cmpd="sng" algn="ctr">
                      <a:solidFill>
                        <a:srgbClr val="969696"/>
                      </a:solidFill>
                      <a:prstDash val="sysDot"/>
                      <a:round/>
                      <a:headEnd type="none" w="med" len="med"/>
                      <a:tailEnd type="none" w="med" len="med"/>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28575" cap="flat" cmpd="sng" algn="ctr">
                      <a:solidFill>
                        <a:srgbClr val="969696"/>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bg1"/>
                          </a:solidFill>
                          <a:effectLst/>
                          <a:latin typeface="+mj-ea"/>
                          <a:ea typeface="+mj-ea"/>
                        </a:rPr>
                        <a:t>8.1</a:t>
                      </a:r>
                    </a:p>
                  </a:txBody>
                  <a:tcPr marL="0" marR="0" marT="0" marB="0" anchor="ctr" horzOverflow="overflow">
                    <a:lnL w="12700" cap="flat" cmpd="sng" algn="ctr">
                      <a:solidFill>
                        <a:srgbClr val="969696"/>
                      </a:solidFill>
                      <a:prstDash val="sysDot"/>
                      <a:round/>
                      <a:headEnd type="none" w="med" len="med"/>
                      <a:tailEnd type="none" w="med" len="med"/>
                    </a:lnL>
                    <a:lnR cap="flat">
                      <a:noFill/>
                    </a:lnR>
                    <a:lnT w="12700" cap="flat" cmpd="sng" algn="ctr">
                      <a:solidFill>
                        <a:srgbClr val="969696"/>
                      </a:solidFill>
                      <a:prstDash val="sysDot"/>
                      <a:round/>
                      <a:headEnd type="none" w="med" len="med"/>
                      <a:tailEnd type="none" w="med" len="med"/>
                    </a:lnT>
                    <a:lnB w="28575" cap="flat" cmpd="sng" algn="ctr">
                      <a:solidFill>
                        <a:srgbClr val="969696"/>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7"/>
                  </a:ext>
                </a:extLst>
              </a:tr>
            </a:tbl>
          </a:graphicData>
        </a:graphic>
      </p:graphicFrame>
      <p:sp>
        <p:nvSpPr>
          <p:cNvPr id="20" name="Text Box 286">
            <a:extLst>
              <a:ext uri="{FF2B5EF4-FFF2-40B4-BE49-F238E27FC236}">
                <a16:creationId xmlns:a16="http://schemas.microsoft.com/office/drawing/2014/main" id="{2302FBB2-0C29-4314-A9AF-2E170C0CAA1A}"/>
              </a:ext>
            </a:extLst>
          </p:cNvPr>
          <p:cNvSpPr txBox="1">
            <a:spLocks noChangeArrowheads="1"/>
          </p:cNvSpPr>
          <p:nvPr/>
        </p:nvSpPr>
        <p:spPr bwMode="auto">
          <a:xfrm>
            <a:off x="1654324" y="1166812"/>
            <a:ext cx="12824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ja-JP" altLang="en-US" sz="2000" b="1" dirty="0">
                <a:solidFill>
                  <a:srgbClr val="000000"/>
                </a:solidFill>
                <a:latin typeface="ＭＳ Ｐゴシック 見出し"/>
                <a:ea typeface="+mj-ea"/>
              </a:rPr>
              <a:t>心血管死亡</a:t>
            </a:r>
          </a:p>
        </p:txBody>
      </p:sp>
      <p:graphicFrame>
        <p:nvGraphicFramePr>
          <p:cNvPr id="21" name="Group 608">
            <a:extLst>
              <a:ext uri="{FF2B5EF4-FFF2-40B4-BE49-F238E27FC236}">
                <a16:creationId xmlns:a16="http://schemas.microsoft.com/office/drawing/2014/main" id="{7E6EECE4-6C43-4663-AC45-BDE9B80FB75A}"/>
              </a:ext>
            </a:extLst>
          </p:cNvPr>
          <p:cNvGraphicFramePr>
            <a:graphicFrameLocks noGrp="1"/>
          </p:cNvGraphicFramePr>
          <p:nvPr>
            <p:extLst>
              <p:ext uri="{D42A27DB-BD31-4B8C-83A1-F6EECF244321}">
                <p14:modId xmlns:p14="http://schemas.microsoft.com/office/powerpoint/2010/main" val="1488151852"/>
              </p:ext>
            </p:extLst>
          </p:nvPr>
        </p:nvGraphicFramePr>
        <p:xfrm>
          <a:off x="4767263" y="1668462"/>
          <a:ext cx="3924300" cy="4064000"/>
        </p:xfrm>
        <a:graphic>
          <a:graphicData uri="http://schemas.openxmlformats.org/drawingml/2006/table">
            <a:tbl>
              <a:tblPr/>
              <a:tblGrid>
                <a:gridCol w="784225">
                  <a:extLst>
                    <a:ext uri="{9D8B030D-6E8A-4147-A177-3AD203B41FA5}">
                      <a16:colId xmlns:a16="http://schemas.microsoft.com/office/drawing/2014/main" val="20000"/>
                    </a:ext>
                  </a:extLst>
                </a:gridCol>
                <a:gridCol w="785812">
                  <a:extLst>
                    <a:ext uri="{9D8B030D-6E8A-4147-A177-3AD203B41FA5}">
                      <a16:colId xmlns:a16="http://schemas.microsoft.com/office/drawing/2014/main" val="20001"/>
                    </a:ext>
                  </a:extLst>
                </a:gridCol>
                <a:gridCol w="784225">
                  <a:extLst>
                    <a:ext uri="{9D8B030D-6E8A-4147-A177-3AD203B41FA5}">
                      <a16:colId xmlns:a16="http://schemas.microsoft.com/office/drawing/2014/main" val="20002"/>
                    </a:ext>
                  </a:extLst>
                </a:gridCol>
                <a:gridCol w="785813">
                  <a:extLst>
                    <a:ext uri="{9D8B030D-6E8A-4147-A177-3AD203B41FA5}">
                      <a16:colId xmlns:a16="http://schemas.microsoft.com/office/drawing/2014/main" val="20003"/>
                    </a:ext>
                  </a:extLst>
                </a:gridCol>
                <a:gridCol w="784225">
                  <a:extLst>
                    <a:ext uri="{9D8B030D-6E8A-4147-A177-3AD203B41FA5}">
                      <a16:colId xmlns:a16="http://schemas.microsoft.com/office/drawing/2014/main" val="20004"/>
                    </a:ext>
                  </a:extLst>
                </a:gridCol>
              </a:tblGrid>
              <a:tr h="508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1400" b="0" i="0" u="none" strike="noStrike" cap="none" normalizeH="0" baseline="0" dirty="0">
                        <a:ln>
                          <a:noFill/>
                        </a:ln>
                        <a:solidFill>
                          <a:schemeClr val="tx1"/>
                        </a:solidFill>
                        <a:effectLst/>
                        <a:latin typeface="+mj-ea"/>
                        <a:ea typeface="+mj-ea"/>
                      </a:endParaRPr>
                    </a:p>
                  </a:txBody>
                  <a:tcPr marL="0" marR="0" marT="0" marB="0" anchor="ctr" horzOverflow="overflow">
                    <a:lnL cap="flat">
                      <a:noFill/>
                    </a:lnL>
                    <a:lnR w="12700" cap="flat" cmpd="sng" algn="ctr">
                      <a:solidFill>
                        <a:srgbClr val="969696"/>
                      </a:solidFill>
                      <a:prstDash val="sysDot"/>
                      <a:round/>
                      <a:headEnd type="none" w="med" len="med"/>
                      <a:tailEnd type="none" w="med" len="med"/>
                    </a:lnR>
                    <a:lnT w="28575" cap="flat" cmpd="sng" algn="ctr">
                      <a:solidFill>
                        <a:srgbClr val="969696"/>
                      </a:solidFill>
                      <a:prstDash val="solid"/>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D7FFD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mj-ea"/>
                          <a:ea typeface="+mj-ea"/>
                        </a:rPr>
                        <a:t>ACR</a:t>
                      </a:r>
                    </a:p>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mj-ea"/>
                          <a:ea typeface="+mj-ea"/>
                        </a:rPr>
                        <a:t>＜</a:t>
                      </a:r>
                      <a:r>
                        <a:rPr kumimoji="1" lang="en-US" altLang="ja-JP" sz="1400" b="0" i="0" u="none" strike="noStrike" cap="none" normalizeH="0" baseline="0" dirty="0">
                          <a:ln>
                            <a:noFill/>
                          </a:ln>
                          <a:solidFill>
                            <a:schemeClr val="tx1"/>
                          </a:solidFill>
                          <a:effectLst/>
                          <a:latin typeface="+mj-ea"/>
                          <a:ea typeface="+mj-ea"/>
                        </a:rPr>
                        <a:t>10</a:t>
                      </a:r>
                    </a:p>
                  </a:txBody>
                  <a:tcPr marL="0" marR="0" marT="0" marB="0" anchor="ctr" horzOverflow="overflow">
                    <a:lnL w="12700" cap="flat" cmpd="sng" algn="ctr">
                      <a:solidFill>
                        <a:srgbClr val="969696"/>
                      </a:solidFill>
                      <a:prstDash val="sysDot"/>
                      <a:round/>
                      <a:headEnd type="none" w="med" len="med"/>
                      <a:tailEnd type="none" w="med" len="med"/>
                    </a:lnL>
                    <a:lnR w="12700" cap="flat" cmpd="sng" algn="ctr">
                      <a:solidFill>
                        <a:srgbClr val="969696"/>
                      </a:solidFill>
                      <a:prstDash val="sysDot"/>
                      <a:round/>
                      <a:headEnd type="none" w="med" len="med"/>
                      <a:tailEnd type="none" w="med" len="med"/>
                    </a:lnR>
                    <a:lnT w="28575" cap="flat" cmpd="sng" algn="ctr">
                      <a:solidFill>
                        <a:srgbClr val="969696"/>
                      </a:solidFill>
                      <a:prstDash val="solid"/>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D7FFD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mj-ea"/>
                          <a:ea typeface="+mj-ea"/>
                        </a:rPr>
                        <a:t>ACR</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mj-ea"/>
                          <a:ea typeface="+mj-ea"/>
                        </a:rPr>
                        <a:t>10</a:t>
                      </a:r>
                      <a:r>
                        <a:rPr kumimoji="1" lang="ja-JP" altLang="en-US" sz="1400" b="0" i="0" u="none" strike="noStrike" cap="none" normalizeH="0" baseline="0" dirty="0">
                          <a:ln>
                            <a:noFill/>
                          </a:ln>
                          <a:solidFill>
                            <a:schemeClr val="tx1"/>
                          </a:solidFill>
                          <a:effectLst/>
                          <a:latin typeface="+mj-ea"/>
                          <a:ea typeface="+mj-ea"/>
                        </a:rPr>
                        <a:t>～</a:t>
                      </a:r>
                      <a:r>
                        <a:rPr kumimoji="1" lang="en-US" altLang="ja-JP" sz="1400" b="0" i="0" u="none" strike="noStrike" cap="none" normalizeH="0" baseline="0" dirty="0">
                          <a:ln>
                            <a:noFill/>
                          </a:ln>
                          <a:solidFill>
                            <a:schemeClr val="tx1"/>
                          </a:solidFill>
                          <a:effectLst/>
                          <a:latin typeface="+mj-ea"/>
                          <a:ea typeface="+mj-ea"/>
                        </a:rPr>
                        <a:t>29</a:t>
                      </a:r>
                    </a:p>
                  </a:txBody>
                  <a:tcPr marL="0" marR="0" marT="0" marB="0" anchor="ctr" horzOverflow="overflow">
                    <a:lnL w="12700" cap="flat" cmpd="sng" algn="ctr">
                      <a:solidFill>
                        <a:srgbClr val="969696"/>
                      </a:solidFill>
                      <a:prstDash val="sysDot"/>
                      <a:round/>
                      <a:headEnd type="none" w="med" len="med"/>
                      <a:tailEnd type="none" w="med" len="med"/>
                    </a:lnL>
                    <a:lnR w="12700" cap="flat" cmpd="sng" algn="ctr">
                      <a:solidFill>
                        <a:srgbClr val="969696"/>
                      </a:solidFill>
                      <a:prstDash val="sysDot"/>
                      <a:round/>
                      <a:headEnd type="none" w="med" len="med"/>
                      <a:tailEnd type="none" w="med" len="med"/>
                    </a:lnR>
                    <a:lnT w="28575" cap="flat" cmpd="sng" algn="ctr">
                      <a:solidFill>
                        <a:srgbClr val="969696"/>
                      </a:solidFill>
                      <a:prstDash val="solid"/>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D7FFD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mj-ea"/>
                          <a:ea typeface="+mj-ea"/>
                        </a:rPr>
                        <a:t>ACR</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mj-ea"/>
                          <a:ea typeface="+mj-ea"/>
                        </a:rPr>
                        <a:t>30</a:t>
                      </a:r>
                      <a:r>
                        <a:rPr kumimoji="1" lang="ja-JP" altLang="en-US" sz="1400" b="0" i="0" u="none" strike="noStrike" cap="none" normalizeH="0" baseline="0" dirty="0">
                          <a:ln>
                            <a:noFill/>
                          </a:ln>
                          <a:solidFill>
                            <a:schemeClr val="tx1"/>
                          </a:solidFill>
                          <a:effectLst/>
                          <a:latin typeface="+mj-ea"/>
                          <a:ea typeface="+mj-ea"/>
                        </a:rPr>
                        <a:t>～</a:t>
                      </a:r>
                      <a:r>
                        <a:rPr kumimoji="1" lang="en-US" altLang="ja-JP" sz="1400" b="0" i="0" u="none" strike="noStrike" cap="none" normalizeH="0" baseline="0" dirty="0">
                          <a:ln>
                            <a:noFill/>
                          </a:ln>
                          <a:solidFill>
                            <a:schemeClr val="tx1"/>
                          </a:solidFill>
                          <a:effectLst/>
                          <a:latin typeface="+mj-ea"/>
                          <a:ea typeface="+mj-ea"/>
                        </a:rPr>
                        <a:t>299</a:t>
                      </a:r>
                    </a:p>
                  </a:txBody>
                  <a:tcPr marL="0" marR="0" marT="0" marB="0" anchor="ctr" horzOverflow="overflow">
                    <a:lnL w="12700" cap="flat" cmpd="sng" algn="ctr">
                      <a:solidFill>
                        <a:srgbClr val="969696"/>
                      </a:solidFill>
                      <a:prstDash val="sysDot"/>
                      <a:round/>
                      <a:headEnd type="none" w="med" len="med"/>
                      <a:tailEnd type="none" w="med" len="med"/>
                    </a:lnL>
                    <a:lnR w="12700" cap="flat" cmpd="sng" algn="ctr">
                      <a:solidFill>
                        <a:srgbClr val="969696"/>
                      </a:solidFill>
                      <a:prstDash val="sysDot"/>
                      <a:round/>
                      <a:headEnd type="none" w="med" len="med"/>
                      <a:tailEnd type="none" w="med" len="med"/>
                    </a:lnR>
                    <a:lnT w="28575" cap="flat" cmpd="sng" algn="ctr">
                      <a:solidFill>
                        <a:srgbClr val="969696"/>
                      </a:solidFill>
                      <a:prstDash val="solid"/>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D7FFD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ACR</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≧300</a:t>
                      </a:r>
                    </a:p>
                  </a:txBody>
                  <a:tcPr marL="0" marR="0" marT="0" marB="0" anchor="ctr" horzOverflow="overflow">
                    <a:lnL w="12700" cap="flat" cmpd="sng" algn="ctr">
                      <a:solidFill>
                        <a:srgbClr val="969696"/>
                      </a:solidFill>
                      <a:prstDash val="sysDot"/>
                      <a:round/>
                      <a:headEnd type="none" w="med" len="med"/>
                      <a:tailEnd type="none" w="med" len="med"/>
                    </a:lnL>
                    <a:lnR cap="flat">
                      <a:noFill/>
                    </a:lnR>
                    <a:lnT w="28575" cap="flat" cmpd="sng" algn="ctr">
                      <a:solidFill>
                        <a:srgbClr val="969696"/>
                      </a:solidFill>
                      <a:prstDash val="solid"/>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D7FFD7"/>
                    </a:solidFill>
                  </a:tcPr>
                </a:tc>
                <a:extLst>
                  <a:ext uri="{0D108BD9-81ED-4DB2-BD59-A6C34878D82A}">
                    <a16:rowId xmlns:a16="http://schemas.microsoft.com/office/drawing/2014/main" val="10000"/>
                  </a:ext>
                </a:extLst>
              </a:tr>
              <a:tr h="5080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eGFR</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≧105</a:t>
                      </a:r>
                    </a:p>
                  </a:txBody>
                  <a:tcPr marL="0" marR="0" marT="0" marB="0" anchor="ctr" horzOverflow="overflow">
                    <a:lnL cap="flat">
                      <a:noFill/>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D7FFD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Ref</a:t>
                      </a:r>
                    </a:p>
                  </a:txBody>
                  <a:tcPr marL="0" marR="0" marT="0" marB="0" anchor="ctr" horzOverflow="overflow">
                    <a:lnL w="12700" cap="flat" cmpd="sng" algn="ctr">
                      <a:solidFill>
                        <a:srgbClr val="969696"/>
                      </a:solidFill>
                      <a:prstDash val="sysDot"/>
                      <a:round/>
                      <a:headEnd type="none" w="med" len="med"/>
                      <a:tailEnd type="none" w="med" len="med"/>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99FF33"/>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Ref</a:t>
                      </a:r>
                    </a:p>
                  </a:txBody>
                  <a:tcPr marL="0" marR="0" marT="0" marB="0" anchor="ctr" horzOverflow="overflow">
                    <a:lnL w="12700" cap="flat" cmpd="sng" algn="ctr">
                      <a:solidFill>
                        <a:srgbClr val="969696"/>
                      </a:solidFill>
                      <a:prstDash val="sysDot"/>
                      <a:round/>
                      <a:headEnd type="none" w="med" len="med"/>
                      <a:tailEnd type="none" w="med" len="med"/>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99FF33"/>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mj-ea"/>
                          <a:ea typeface="+mj-ea"/>
                        </a:rPr>
                        <a:t>7.8</a:t>
                      </a:r>
                    </a:p>
                  </a:txBody>
                  <a:tcPr marL="0" marR="0" marT="0" marB="0" anchor="ctr" horzOverflow="overflow">
                    <a:lnL w="12700" cap="flat" cmpd="sng" algn="ctr">
                      <a:solidFill>
                        <a:srgbClr val="969696"/>
                      </a:solidFill>
                      <a:prstDash val="sysDot"/>
                      <a:round/>
                      <a:headEnd type="none" w="med" len="med"/>
                      <a:tailEnd type="none" w="med" len="med"/>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18</a:t>
                      </a:r>
                    </a:p>
                  </a:txBody>
                  <a:tcPr marL="0" marR="0" marT="0" marB="0" anchor="ctr" horzOverflow="overflow">
                    <a:lnL w="12700" cap="flat" cmpd="sng" algn="ctr">
                      <a:solidFill>
                        <a:srgbClr val="969696"/>
                      </a:solidFill>
                      <a:prstDash val="sysDot"/>
                      <a:round/>
                      <a:headEnd type="none" w="med" len="med"/>
                      <a:tailEnd type="none" w="med" len="med"/>
                    </a:lnL>
                    <a:lnR cap="flat">
                      <a:noFill/>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r h="5080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eGFR</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90</a:t>
                      </a:r>
                      <a:r>
                        <a:rPr kumimoji="1" lang="ja-JP" altLang="en-US" sz="1400" b="0" i="0" u="none" strike="noStrike" cap="none" normalizeH="0" baseline="0">
                          <a:ln>
                            <a:noFill/>
                          </a:ln>
                          <a:solidFill>
                            <a:schemeClr val="tx1"/>
                          </a:solidFill>
                          <a:effectLst/>
                          <a:latin typeface="+mj-ea"/>
                          <a:ea typeface="+mj-ea"/>
                        </a:rPr>
                        <a:t>～</a:t>
                      </a:r>
                      <a:r>
                        <a:rPr kumimoji="1" lang="en-US" altLang="ja-JP" sz="1400" b="0" i="0" u="none" strike="noStrike" cap="none" normalizeH="0" baseline="0">
                          <a:ln>
                            <a:noFill/>
                          </a:ln>
                          <a:solidFill>
                            <a:schemeClr val="tx1"/>
                          </a:solidFill>
                          <a:effectLst/>
                          <a:latin typeface="+mj-ea"/>
                          <a:ea typeface="+mj-ea"/>
                        </a:rPr>
                        <a:t>104</a:t>
                      </a:r>
                    </a:p>
                  </a:txBody>
                  <a:tcPr marL="0" marR="0" marT="0" marB="0" anchor="ctr" horzOverflow="overflow">
                    <a:lnL cap="flat">
                      <a:noFill/>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D7FFD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Ref</a:t>
                      </a:r>
                    </a:p>
                  </a:txBody>
                  <a:tcPr marL="0" marR="0" marT="0" marB="0" anchor="ctr" horzOverflow="overflow">
                    <a:lnL w="12700" cap="flat" cmpd="sng" algn="ctr">
                      <a:solidFill>
                        <a:srgbClr val="969696"/>
                      </a:solidFill>
                      <a:prstDash val="sysDot"/>
                      <a:round/>
                      <a:headEnd type="none" w="med" len="med"/>
                      <a:tailEnd type="none" w="med" len="med"/>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99FF33"/>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Ref</a:t>
                      </a:r>
                    </a:p>
                  </a:txBody>
                  <a:tcPr marL="0" marR="0" marT="0" marB="0" anchor="ctr" horzOverflow="overflow">
                    <a:lnL w="12700" cap="flat" cmpd="sng" algn="ctr">
                      <a:solidFill>
                        <a:srgbClr val="969696"/>
                      </a:solidFill>
                      <a:prstDash val="sysDot"/>
                      <a:round/>
                      <a:headEnd type="none" w="med" len="med"/>
                      <a:tailEnd type="none" w="med" len="med"/>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99FF33"/>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mj-ea"/>
                          <a:ea typeface="+mj-ea"/>
                        </a:rPr>
                        <a:t>11</a:t>
                      </a:r>
                    </a:p>
                  </a:txBody>
                  <a:tcPr marL="0" marR="0" marT="0" marB="0" anchor="ctr" horzOverflow="overflow">
                    <a:lnL w="12700" cap="flat" cmpd="sng" algn="ctr">
                      <a:solidFill>
                        <a:srgbClr val="969696"/>
                      </a:solidFill>
                      <a:prstDash val="sysDot"/>
                      <a:round/>
                      <a:headEnd type="none" w="med" len="med"/>
                      <a:tailEnd type="none" w="med" len="med"/>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mj-ea"/>
                          <a:ea typeface="+mj-ea"/>
                        </a:rPr>
                        <a:t>20</a:t>
                      </a:r>
                    </a:p>
                  </a:txBody>
                  <a:tcPr marL="0" marR="0" marT="0" marB="0" anchor="ctr" horzOverflow="overflow">
                    <a:lnL w="12700" cap="flat" cmpd="sng" algn="ctr">
                      <a:solidFill>
                        <a:srgbClr val="969696"/>
                      </a:solidFill>
                      <a:prstDash val="sysDot"/>
                      <a:round/>
                      <a:headEnd type="none" w="med" len="med"/>
                      <a:tailEnd type="none" w="med" len="med"/>
                    </a:lnL>
                    <a:lnR cap="flat">
                      <a:noFill/>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FF9900"/>
                    </a:solidFill>
                  </a:tcPr>
                </a:tc>
                <a:extLst>
                  <a:ext uri="{0D108BD9-81ED-4DB2-BD59-A6C34878D82A}">
                    <a16:rowId xmlns:a16="http://schemas.microsoft.com/office/drawing/2014/main" val="10002"/>
                  </a:ext>
                </a:extLst>
              </a:tr>
              <a:tr h="5080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eGFR</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75</a:t>
                      </a:r>
                      <a:r>
                        <a:rPr kumimoji="1" lang="ja-JP" altLang="en-US" sz="1400" b="0" i="0" u="none" strike="noStrike" cap="none" normalizeH="0" baseline="0">
                          <a:ln>
                            <a:noFill/>
                          </a:ln>
                          <a:solidFill>
                            <a:schemeClr val="tx1"/>
                          </a:solidFill>
                          <a:effectLst/>
                          <a:latin typeface="+mj-ea"/>
                          <a:ea typeface="+mj-ea"/>
                        </a:rPr>
                        <a:t>～</a:t>
                      </a:r>
                      <a:r>
                        <a:rPr kumimoji="1" lang="en-US" altLang="ja-JP" sz="1400" b="0" i="0" u="none" strike="noStrike" cap="none" normalizeH="0" baseline="0">
                          <a:ln>
                            <a:noFill/>
                          </a:ln>
                          <a:solidFill>
                            <a:schemeClr val="tx1"/>
                          </a:solidFill>
                          <a:effectLst/>
                          <a:latin typeface="+mj-ea"/>
                          <a:ea typeface="+mj-ea"/>
                        </a:rPr>
                        <a:t>89</a:t>
                      </a:r>
                    </a:p>
                  </a:txBody>
                  <a:tcPr marL="0" marR="0" marT="0" marB="0" anchor="ctr" horzOverflow="overflow">
                    <a:lnL cap="flat">
                      <a:noFill/>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D7FFD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Ref</a:t>
                      </a:r>
                    </a:p>
                  </a:txBody>
                  <a:tcPr marL="0" marR="0" marT="0" marB="0" anchor="ctr" horzOverflow="overflow">
                    <a:lnL w="12700" cap="flat" cmpd="sng" algn="ctr">
                      <a:solidFill>
                        <a:srgbClr val="969696"/>
                      </a:solidFill>
                      <a:prstDash val="sysDot"/>
                      <a:round/>
                      <a:headEnd type="none" w="med" len="med"/>
                      <a:tailEnd type="none" w="med" len="med"/>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99FF33"/>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Ref</a:t>
                      </a:r>
                    </a:p>
                  </a:txBody>
                  <a:tcPr marL="0" marR="0" marT="0" marB="0" anchor="ctr" horzOverflow="overflow">
                    <a:lnL w="12700" cap="flat" cmpd="sng" algn="ctr">
                      <a:solidFill>
                        <a:srgbClr val="969696"/>
                      </a:solidFill>
                      <a:prstDash val="sysDot"/>
                      <a:round/>
                      <a:headEnd type="none" w="med" len="med"/>
                      <a:tailEnd type="none" w="med" len="med"/>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99FF33"/>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3.8</a:t>
                      </a:r>
                    </a:p>
                  </a:txBody>
                  <a:tcPr marL="0" marR="0" marT="0" marB="0" anchor="ctr" horzOverflow="overflow">
                    <a:lnL w="12700" cap="flat" cmpd="sng" algn="ctr">
                      <a:solidFill>
                        <a:srgbClr val="969696"/>
                      </a:solidFill>
                      <a:prstDash val="sysDot"/>
                      <a:round/>
                      <a:headEnd type="none" w="med" len="med"/>
                      <a:tailEnd type="none" w="med" len="med"/>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mj-ea"/>
                          <a:ea typeface="+mj-ea"/>
                        </a:rPr>
                        <a:t>48</a:t>
                      </a:r>
                    </a:p>
                  </a:txBody>
                  <a:tcPr marL="0" marR="0" marT="0" marB="0" anchor="ctr" horzOverflow="overflow">
                    <a:lnL w="12700" cap="flat" cmpd="sng" algn="ctr">
                      <a:solidFill>
                        <a:srgbClr val="969696"/>
                      </a:solidFill>
                      <a:prstDash val="sysDot"/>
                      <a:round/>
                      <a:headEnd type="none" w="med" len="med"/>
                      <a:tailEnd type="none" w="med" len="med"/>
                    </a:lnL>
                    <a:lnR cap="flat">
                      <a:noFill/>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FF9900"/>
                    </a:solidFill>
                  </a:tcPr>
                </a:tc>
                <a:extLst>
                  <a:ext uri="{0D108BD9-81ED-4DB2-BD59-A6C34878D82A}">
                    <a16:rowId xmlns:a16="http://schemas.microsoft.com/office/drawing/2014/main" val="10003"/>
                  </a:ext>
                </a:extLst>
              </a:tr>
              <a:tr h="5080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eGFR</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60</a:t>
                      </a:r>
                      <a:r>
                        <a:rPr kumimoji="1" lang="ja-JP" altLang="en-US" sz="1400" b="0" i="0" u="none" strike="noStrike" cap="none" normalizeH="0" baseline="0">
                          <a:ln>
                            <a:noFill/>
                          </a:ln>
                          <a:solidFill>
                            <a:schemeClr val="tx1"/>
                          </a:solidFill>
                          <a:effectLst/>
                          <a:latin typeface="+mj-ea"/>
                          <a:ea typeface="+mj-ea"/>
                        </a:rPr>
                        <a:t>～</a:t>
                      </a:r>
                      <a:r>
                        <a:rPr kumimoji="1" lang="en-US" altLang="ja-JP" sz="1400" b="0" i="0" u="none" strike="noStrike" cap="none" normalizeH="0" baseline="0">
                          <a:ln>
                            <a:noFill/>
                          </a:ln>
                          <a:solidFill>
                            <a:schemeClr val="tx1"/>
                          </a:solidFill>
                          <a:effectLst/>
                          <a:latin typeface="+mj-ea"/>
                          <a:ea typeface="+mj-ea"/>
                        </a:rPr>
                        <a:t>74</a:t>
                      </a:r>
                    </a:p>
                  </a:txBody>
                  <a:tcPr marL="0" marR="0" marT="0" marB="0" anchor="ctr" horzOverflow="overflow">
                    <a:lnL cap="flat">
                      <a:noFill/>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D7FFD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Ref</a:t>
                      </a:r>
                    </a:p>
                  </a:txBody>
                  <a:tcPr marL="0" marR="0" marT="0" marB="0" anchor="ctr" horzOverflow="overflow">
                    <a:lnL w="12700" cap="flat" cmpd="sng" algn="ctr">
                      <a:solidFill>
                        <a:srgbClr val="969696"/>
                      </a:solidFill>
                      <a:prstDash val="sysDot"/>
                      <a:round/>
                      <a:headEnd type="none" w="med" len="med"/>
                      <a:tailEnd type="none" w="med" len="med"/>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99FF33"/>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Ref</a:t>
                      </a:r>
                    </a:p>
                  </a:txBody>
                  <a:tcPr marL="0" marR="0" marT="0" marB="0" anchor="ctr" horzOverflow="overflow">
                    <a:lnL w="12700" cap="flat" cmpd="sng" algn="ctr">
                      <a:solidFill>
                        <a:srgbClr val="969696"/>
                      </a:solidFill>
                      <a:prstDash val="sysDot"/>
                      <a:round/>
                      <a:headEnd type="none" w="med" len="med"/>
                      <a:tailEnd type="none" w="med" len="med"/>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99FF33"/>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7.4</a:t>
                      </a:r>
                    </a:p>
                  </a:txBody>
                  <a:tcPr marL="0" marR="0" marT="0" marB="0" anchor="ctr" horzOverflow="overflow">
                    <a:lnL w="12700" cap="flat" cmpd="sng" algn="ctr">
                      <a:solidFill>
                        <a:srgbClr val="969696"/>
                      </a:solidFill>
                      <a:prstDash val="sysDot"/>
                      <a:round/>
                      <a:headEnd type="none" w="med" len="med"/>
                      <a:tailEnd type="none" w="med" len="med"/>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mj-ea"/>
                          <a:ea typeface="+mj-ea"/>
                        </a:rPr>
                        <a:t>67</a:t>
                      </a:r>
                    </a:p>
                  </a:txBody>
                  <a:tcPr marL="0" marR="0" marT="0" marB="0" anchor="ctr" horzOverflow="overflow">
                    <a:lnL w="12700" cap="flat" cmpd="sng" algn="ctr">
                      <a:solidFill>
                        <a:srgbClr val="969696"/>
                      </a:solidFill>
                      <a:prstDash val="sysDot"/>
                      <a:round/>
                      <a:headEnd type="none" w="med" len="med"/>
                      <a:tailEnd type="none" w="med" len="med"/>
                    </a:lnL>
                    <a:lnR cap="flat">
                      <a:noFill/>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FF9900"/>
                    </a:solidFill>
                  </a:tcPr>
                </a:tc>
                <a:extLst>
                  <a:ext uri="{0D108BD9-81ED-4DB2-BD59-A6C34878D82A}">
                    <a16:rowId xmlns:a16="http://schemas.microsoft.com/office/drawing/2014/main" val="10004"/>
                  </a:ext>
                </a:extLst>
              </a:tr>
              <a:tr h="5080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eGFR</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45</a:t>
                      </a:r>
                      <a:r>
                        <a:rPr kumimoji="1" lang="ja-JP" altLang="en-US" sz="1400" b="0" i="0" u="none" strike="noStrike" cap="none" normalizeH="0" baseline="0">
                          <a:ln>
                            <a:noFill/>
                          </a:ln>
                          <a:solidFill>
                            <a:schemeClr val="tx1"/>
                          </a:solidFill>
                          <a:effectLst/>
                          <a:latin typeface="+mj-ea"/>
                          <a:ea typeface="+mj-ea"/>
                        </a:rPr>
                        <a:t>～</a:t>
                      </a:r>
                      <a:r>
                        <a:rPr kumimoji="1" lang="en-US" altLang="ja-JP" sz="1400" b="0" i="0" u="none" strike="noStrike" cap="none" normalizeH="0" baseline="0">
                          <a:ln>
                            <a:noFill/>
                          </a:ln>
                          <a:solidFill>
                            <a:schemeClr val="tx1"/>
                          </a:solidFill>
                          <a:effectLst/>
                          <a:latin typeface="+mj-ea"/>
                          <a:ea typeface="+mj-ea"/>
                        </a:rPr>
                        <a:t>59</a:t>
                      </a:r>
                    </a:p>
                  </a:txBody>
                  <a:tcPr marL="0" marR="0" marT="0" marB="0" anchor="ctr" horzOverflow="overflow">
                    <a:lnL cap="flat">
                      <a:noFill/>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D7FFD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5.2</a:t>
                      </a:r>
                    </a:p>
                  </a:txBody>
                  <a:tcPr marL="0" marR="0" marT="0" marB="0" anchor="ctr" horzOverflow="overflow">
                    <a:lnL w="12700" cap="flat" cmpd="sng" algn="ctr">
                      <a:solidFill>
                        <a:srgbClr val="969696"/>
                      </a:solidFill>
                      <a:prstDash val="sysDot"/>
                      <a:round/>
                      <a:headEnd type="none" w="med" len="med"/>
                      <a:tailEnd type="none" w="med" len="med"/>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22</a:t>
                      </a:r>
                    </a:p>
                  </a:txBody>
                  <a:tcPr marL="0" marR="0" marT="0" marB="0" anchor="ctr" horzOverflow="overflow">
                    <a:lnL w="12700" cap="flat" cmpd="sng" algn="ctr">
                      <a:solidFill>
                        <a:srgbClr val="969696"/>
                      </a:solidFill>
                      <a:prstDash val="sysDot"/>
                      <a:round/>
                      <a:headEnd type="none" w="med" len="med"/>
                      <a:tailEnd type="none" w="med" len="med"/>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FF99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40</a:t>
                      </a:r>
                    </a:p>
                  </a:txBody>
                  <a:tcPr marL="0" marR="0" marT="0" marB="0" anchor="ctr" horzOverflow="overflow">
                    <a:lnL w="12700" cap="flat" cmpd="sng" algn="ctr">
                      <a:solidFill>
                        <a:srgbClr val="969696"/>
                      </a:solidFill>
                      <a:prstDash val="sysDot"/>
                      <a:round/>
                      <a:headEnd type="none" w="med" len="med"/>
                      <a:tailEnd type="none" w="med" len="med"/>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FF99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bg1"/>
                          </a:solidFill>
                          <a:effectLst/>
                          <a:latin typeface="+mj-ea"/>
                          <a:ea typeface="+mj-ea"/>
                        </a:rPr>
                        <a:t>147</a:t>
                      </a:r>
                    </a:p>
                  </a:txBody>
                  <a:tcPr marL="0" marR="0" marT="0" marB="0" anchor="ctr" horzOverflow="overflow">
                    <a:lnL w="12700" cap="flat" cmpd="sng" algn="ctr">
                      <a:solidFill>
                        <a:srgbClr val="969696"/>
                      </a:solidFill>
                      <a:prstDash val="sysDot"/>
                      <a:round/>
                      <a:headEnd type="none" w="med" len="med"/>
                      <a:tailEnd type="none" w="med" len="med"/>
                    </a:lnL>
                    <a:lnR cap="flat">
                      <a:noFill/>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5"/>
                  </a:ext>
                </a:extLst>
              </a:tr>
              <a:tr h="5080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eGFR</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30</a:t>
                      </a:r>
                      <a:r>
                        <a:rPr kumimoji="1" lang="ja-JP" altLang="en-US" sz="1400" b="0" i="0" u="none" strike="noStrike" cap="none" normalizeH="0" baseline="0">
                          <a:ln>
                            <a:noFill/>
                          </a:ln>
                          <a:solidFill>
                            <a:schemeClr val="tx1"/>
                          </a:solidFill>
                          <a:effectLst/>
                          <a:latin typeface="+mj-ea"/>
                          <a:ea typeface="+mj-ea"/>
                        </a:rPr>
                        <a:t>～</a:t>
                      </a:r>
                      <a:r>
                        <a:rPr kumimoji="1" lang="en-US" altLang="ja-JP" sz="1400" b="0" i="0" u="none" strike="noStrike" cap="none" normalizeH="0" baseline="0">
                          <a:ln>
                            <a:noFill/>
                          </a:ln>
                          <a:solidFill>
                            <a:schemeClr val="tx1"/>
                          </a:solidFill>
                          <a:effectLst/>
                          <a:latin typeface="+mj-ea"/>
                          <a:ea typeface="+mj-ea"/>
                        </a:rPr>
                        <a:t>44</a:t>
                      </a:r>
                    </a:p>
                  </a:txBody>
                  <a:tcPr marL="0" marR="0" marT="0" marB="0" anchor="ctr" horzOverflow="overflow">
                    <a:lnL cap="flat">
                      <a:noFill/>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D7FFD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56</a:t>
                      </a:r>
                    </a:p>
                  </a:txBody>
                  <a:tcPr marL="0" marR="0" marT="0" marB="0" anchor="ctr" horzOverflow="overflow">
                    <a:lnL w="12700" cap="flat" cmpd="sng" algn="ctr">
                      <a:solidFill>
                        <a:srgbClr val="969696"/>
                      </a:solidFill>
                      <a:prstDash val="sysDot"/>
                      <a:round/>
                      <a:headEnd type="none" w="med" len="med"/>
                      <a:tailEnd type="none" w="med" len="med"/>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FF99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74</a:t>
                      </a:r>
                    </a:p>
                  </a:txBody>
                  <a:tcPr marL="0" marR="0" marT="0" marB="0" anchor="ctr" horzOverflow="overflow">
                    <a:lnL w="12700" cap="flat" cmpd="sng" algn="ctr">
                      <a:solidFill>
                        <a:srgbClr val="969696"/>
                      </a:solidFill>
                      <a:prstDash val="sysDot"/>
                      <a:round/>
                      <a:headEnd type="none" w="med" len="med"/>
                      <a:tailEnd type="none" w="med" len="med"/>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FF99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bg1"/>
                          </a:solidFill>
                          <a:effectLst/>
                          <a:latin typeface="+mj-ea"/>
                          <a:ea typeface="+mj-ea"/>
                        </a:rPr>
                        <a:t>294</a:t>
                      </a:r>
                    </a:p>
                  </a:txBody>
                  <a:tcPr marL="0" marR="0" marT="0" marB="0" anchor="ctr" horzOverflow="overflow">
                    <a:lnL w="12700" cap="flat" cmpd="sng" algn="ctr">
                      <a:solidFill>
                        <a:srgbClr val="969696"/>
                      </a:solidFill>
                      <a:prstDash val="sysDot"/>
                      <a:round/>
                      <a:headEnd type="none" w="med" len="med"/>
                      <a:tailEnd type="none" w="med" len="med"/>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bg1"/>
                          </a:solidFill>
                          <a:effectLst/>
                          <a:latin typeface="+mj-ea"/>
                          <a:ea typeface="+mj-ea"/>
                        </a:rPr>
                        <a:t>763</a:t>
                      </a:r>
                    </a:p>
                  </a:txBody>
                  <a:tcPr marL="0" marR="0" marT="0" marB="0" anchor="ctr" horzOverflow="overflow">
                    <a:lnL w="12700" cap="flat" cmpd="sng" algn="ctr">
                      <a:solidFill>
                        <a:srgbClr val="969696"/>
                      </a:solidFill>
                      <a:prstDash val="sysDot"/>
                      <a:round/>
                      <a:headEnd type="none" w="med" len="med"/>
                      <a:tailEnd type="none" w="med" len="med"/>
                    </a:lnL>
                    <a:lnR cap="flat">
                      <a:noFill/>
                    </a:lnR>
                    <a:lnT w="12700" cap="flat" cmpd="sng" algn="ctr">
                      <a:solidFill>
                        <a:srgbClr val="969696"/>
                      </a:solidFill>
                      <a:prstDash val="sysDot"/>
                      <a:round/>
                      <a:headEnd type="none" w="med" len="med"/>
                      <a:tailEnd type="none" w="med" len="med"/>
                    </a:lnT>
                    <a:lnB w="12700" cap="flat" cmpd="sng" algn="ctr">
                      <a:solidFill>
                        <a:srgbClr val="969696"/>
                      </a:solidFill>
                      <a:prstDash val="sysDot"/>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6"/>
                  </a:ext>
                </a:extLst>
              </a:tr>
              <a:tr h="5080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eGFR</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mj-ea"/>
                          <a:ea typeface="+mj-ea"/>
                        </a:rPr>
                        <a:t>15</a:t>
                      </a:r>
                      <a:r>
                        <a:rPr kumimoji="1" lang="ja-JP" altLang="en-US" sz="1400" b="0" i="0" u="none" strike="noStrike" cap="none" normalizeH="0" baseline="0">
                          <a:ln>
                            <a:noFill/>
                          </a:ln>
                          <a:solidFill>
                            <a:schemeClr val="tx1"/>
                          </a:solidFill>
                          <a:effectLst/>
                          <a:latin typeface="+mj-ea"/>
                          <a:ea typeface="+mj-ea"/>
                        </a:rPr>
                        <a:t>～</a:t>
                      </a:r>
                      <a:r>
                        <a:rPr kumimoji="1" lang="en-US" altLang="ja-JP" sz="1400" b="0" i="0" u="none" strike="noStrike" cap="none" normalizeH="0" baseline="0">
                          <a:ln>
                            <a:noFill/>
                          </a:ln>
                          <a:solidFill>
                            <a:schemeClr val="tx1"/>
                          </a:solidFill>
                          <a:effectLst/>
                          <a:latin typeface="+mj-ea"/>
                          <a:ea typeface="+mj-ea"/>
                        </a:rPr>
                        <a:t>29</a:t>
                      </a:r>
                    </a:p>
                  </a:txBody>
                  <a:tcPr marL="0" marR="0" marT="0" marB="0" anchor="ctr" horzOverflow="overflow">
                    <a:lnL cap="flat">
                      <a:noFill/>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28575" cap="flat" cmpd="sng" algn="ctr">
                      <a:solidFill>
                        <a:srgbClr val="969696"/>
                      </a:solidFill>
                      <a:prstDash val="solid"/>
                      <a:round/>
                      <a:headEnd type="none" w="med" len="med"/>
                      <a:tailEnd type="none" w="med" len="med"/>
                    </a:lnB>
                    <a:lnTlToBr>
                      <a:noFill/>
                    </a:lnTlToBr>
                    <a:lnBlToTr>
                      <a:noFill/>
                    </a:lnBlToTr>
                    <a:solidFill>
                      <a:srgbClr val="D7FFD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bg1"/>
                          </a:solidFill>
                          <a:effectLst/>
                          <a:latin typeface="+mj-ea"/>
                          <a:ea typeface="+mj-ea"/>
                        </a:rPr>
                        <a:t>433</a:t>
                      </a:r>
                    </a:p>
                  </a:txBody>
                  <a:tcPr marL="0" marR="0" marT="0" marB="0" anchor="ctr" horzOverflow="overflow">
                    <a:lnL w="12700" cap="flat" cmpd="sng" algn="ctr">
                      <a:solidFill>
                        <a:srgbClr val="969696"/>
                      </a:solidFill>
                      <a:prstDash val="sysDot"/>
                      <a:round/>
                      <a:headEnd type="none" w="med" len="med"/>
                      <a:tailEnd type="none" w="med" len="med"/>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28575" cap="flat" cmpd="sng" algn="ctr">
                      <a:solidFill>
                        <a:srgbClr val="969696"/>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bg1"/>
                          </a:solidFill>
                          <a:effectLst/>
                          <a:latin typeface="+mj-ea"/>
                          <a:ea typeface="+mj-ea"/>
                        </a:rPr>
                        <a:t>1,044</a:t>
                      </a:r>
                    </a:p>
                  </a:txBody>
                  <a:tcPr marL="0" marR="0" marT="0" marB="0" anchor="ctr" horzOverflow="overflow">
                    <a:lnL w="12700" cap="flat" cmpd="sng" algn="ctr">
                      <a:solidFill>
                        <a:srgbClr val="969696"/>
                      </a:solidFill>
                      <a:prstDash val="sysDot"/>
                      <a:round/>
                      <a:headEnd type="none" w="med" len="med"/>
                      <a:tailEnd type="none" w="med" len="med"/>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28575" cap="flat" cmpd="sng" algn="ctr">
                      <a:solidFill>
                        <a:srgbClr val="969696"/>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bg1"/>
                          </a:solidFill>
                          <a:effectLst/>
                          <a:latin typeface="+mj-ea"/>
                          <a:ea typeface="+mj-ea"/>
                        </a:rPr>
                        <a:t>1,056</a:t>
                      </a:r>
                    </a:p>
                  </a:txBody>
                  <a:tcPr marL="0" marR="0" marT="0" marB="0" anchor="ctr" horzOverflow="overflow">
                    <a:lnL w="12700" cap="flat" cmpd="sng" algn="ctr">
                      <a:solidFill>
                        <a:srgbClr val="969696"/>
                      </a:solidFill>
                      <a:prstDash val="sysDot"/>
                      <a:round/>
                      <a:headEnd type="none" w="med" len="med"/>
                      <a:tailEnd type="none" w="med" len="med"/>
                    </a:lnL>
                    <a:lnR w="12700" cap="flat" cmpd="sng" algn="ctr">
                      <a:solidFill>
                        <a:srgbClr val="969696"/>
                      </a:solidFill>
                      <a:prstDash val="sysDot"/>
                      <a:round/>
                      <a:headEnd type="none" w="med" len="med"/>
                      <a:tailEnd type="none" w="med" len="med"/>
                    </a:lnR>
                    <a:lnT w="12700" cap="flat" cmpd="sng" algn="ctr">
                      <a:solidFill>
                        <a:srgbClr val="969696"/>
                      </a:solidFill>
                      <a:prstDash val="sysDot"/>
                      <a:round/>
                      <a:headEnd type="none" w="med" len="med"/>
                      <a:tailEnd type="none" w="med" len="med"/>
                    </a:lnT>
                    <a:lnB w="28575" cap="flat" cmpd="sng" algn="ctr">
                      <a:solidFill>
                        <a:srgbClr val="969696"/>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bg1"/>
                          </a:solidFill>
                          <a:effectLst/>
                          <a:latin typeface="+mj-ea"/>
                          <a:ea typeface="+mj-ea"/>
                        </a:rPr>
                        <a:t>2,286</a:t>
                      </a:r>
                    </a:p>
                  </a:txBody>
                  <a:tcPr marL="0" marR="0" marT="0" marB="0" anchor="ctr" horzOverflow="overflow">
                    <a:lnL w="12700" cap="flat" cmpd="sng" algn="ctr">
                      <a:solidFill>
                        <a:srgbClr val="969696"/>
                      </a:solidFill>
                      <a:prstDash val="sysDot"/>
                      <a:round/>
                      <a:headEnd type="none" w="med" len="med"/>
                      <a:tailEnd type="none" w="med" len="med"/>
                    </a:lnL>
                    <a:lnR cap="flat">
                      <a:noFill/>
                    </a:lnR>
                    <a:lnT w="12700" cap="flat" cmpd="sng" algn="ctr">
                      <a:solidFill>
                        <a:srgbClr val="969696"/>
                      </a:solidFill>
                      <a:prstDash val="sysDot"/>
                      <a:round/>
                      <a:headEnd type="none" w="med" len="med"/>
                      <a:tailEnd type="none" w="med" len="med"/>
                    </a:lnT>
                    <a:lnB w="28575" cap="flat" cmpd="sng" algn="ctr">
                      <a:solidFill>
                        <a:srgbClr val="969696"/>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7"/>
                  </a:ext>
                </a:extLst>
              </a:tr>
            </a:tbl>
          </a:graphicData>
        </a:graphic>
      </p:graphicFrame>
      <p:sp>
        <p:nvSpPr>
          <p:cNvPr id="22" name="Text Box 564">
            <a:extLst>
              <a:ext uri="{FF2B5EF4-FFF2-40B4-BE49-F238E27FC236}">
                <a16:creationId xmlns:a16="http://schemas.microsoft.com/office/drawing/2014/main" id="{CE3152BF-9AFE-48C7-B6EE-F6BAA80B29E2}"/>
              </a:ext>
            </a:extLst>
          </p:cNvPr>
          <p:cNvSpPr txBox="1">
            <a:spLocks noChangeArrowheads="1"/>
          </p:cNvSpPr>
          <p:nvPr/>
        </p:nvSpPr>
        <p:spPr bwMode="auto">
          <a:xfrm>
            <a:off x="6091387" y="1166812"/>
            <a:ext cx="12824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ja-JP" altLang="en-US" sz="2000" b="1" dirty="0">
                <a:solidFill>
                  <a:srgbClr val="000000"/>
                </a:solidFill>
                <a:latin typeface="MS Outlook" panose="05010100010000000000" pitchFamily="2" charset="2"/>
                <a:ea typeface="+mj-ea"/>
              </a:rPr>
              <a:t>末期腎不全</a:t>
            </a:r>
          </a:p>
        </p:txBody>
      </p:sp>
      <p:sp>
        <p:nvSpPr>
          <p:cNvPr id="23" name="Text Box 565">
            <a:extLst>
              <a:ext uri="{FF2B5EF4-FFF2-40B4-BE49-F238E27FC236}">
                <a16:creationId xmlns:a16="http://schemas.microsoft.com/office/drawing/2014/main" id="{F0227869-E712-4C70-9A73-BF4568F80E52}"/>
              </a:ext>
            </a:extLst>
          </p:cNvPr>
          <p:cNvSpPr txBox="1">
            <a:spLocks noChangeArrowheads="1"/>
          </p:cNvSpPr>
          <p:nvPr/>
        </p:nvSpPr>
        <p:spPr bwMode="auto">
          <a:xfrm>
            <a:off x="5465763" y="5999162"/>
            <a:ext cx="340798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r>
              <a:rPr lang="en-US" altLang="ja-JP" sz="1200" dirty="0">
                <a:solidFill>
                  <a:srgbClr val="000000"/>
                </a:solidFill>
                <a:latin typeface="+mj-ea"/>
                <a:ea typeface="+mj-ea"/>
              </a:rPr>
              <a:t>(Levey AS : Kidney Int 2011;80:17-28</a:t>
            </a:r>
            <a:r>
              <a:rPr lang="ja-JP" altLang="en-US" sz="1200" dirty="0">
                <a:solidFill>
                  <a:srgbClr val="000000"/>
                </a:solidFill>
                <a:latin typeface="+mj-ea"/>
                <a:ea typeface="+mj-ea"/>
              </a:rPr>
              <a:t>より引用，改変</a:t>
            </a:r>
            <a:r>
              <a:rPr lang="en-US" altLang="ja-JP" sz="1200" dirty="0">
                <a:solidFill>
                  <a:srgbClr val="000000"/>
                </a:solidFill>
                <a:latin typeface="+mj-ea"/>
                <a:ea typeface="+mj-ea"/>
              </a:rPr>
              <a:t>)</a:t>
            </a:r>
          </a:p>
        </p:txBody>
      </p:sp>
      <p:sp>
        <p:nvSpPr>
          <p:cNvPr id="24" name="Text Box 584">
            <a:extLst>
              <a:ext uri="{FF2B5EF4-FFF2-40B4-BE49-F238E27FC236}">
                <a16:creationId xmlns:a16="http://schemas.microsoft.com/office/drawing/2014/main" id="{894576A0-8D6F-4C5C-8DCB-C8E3696E645E}"/>
              </a:ext>
            </a:extLst>
          </p:cNvPr>
          <p:cNvSpPr txBox="1">
            <a:spLocks noChangeArrowheads="1"/>
          </p:cNvSpPr>
          <p:nvPr/>
        </p:nvSpPr>
        <p:spPr bwMode="auto">
          <a:xfrm>
            <a:off x="6750772" y="6216650"/>
            <a:ext cx="22233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dirty="0">
                <a:solidFill>
                  <a:srgbClr val="000000"/>
                </a:solidFill>
                <a:latin typeface="+mj-ea"/>
                <a:ea typeface="+mj-ea"/>
              </a:rPr>
              <a:t>CKD</a:t>
            </a:r>
            <a:r>
              <a:rPr lang="ja-JP" altLang="en-US" dirty="0">
                <a:solidFill>
                  <a:srgbClr val="000000"/>
                </a:solidFill>
                <a:latin typeface="+mj-ea"/>
                <a:ea typeface="+mj-ea"/>
              </a:rPr>
              <a:t>診療ガイド</a:t>
            </a:r>
            <a:r>
              <a:rPr lang="en-US" altLang="ja-JP" dirty="0">
                <a:solidFill>
                  <a:srgbClr val="000000"/>
                </a:solidFill>
                <a:latin typeface="+mj-ea"/>
                <a:ea typeface="+mj-ea"/>
              </a:rPr>
              <a:t>2012</a:t>
            </a:r>
            <a:r>
              <a:rPr lang="ja-JP" altLang="en-US" dirty="0">
                <a:solidFill>
                  <a:srgbClr val="000000"/>
                </a:solidFill>
                <a:latin typeface="+mj-ea"/>
                <a:ea typeface="+mj-ea"/>
              </a:rPr>
              <a:t>　</a:t>
            </a:r>
            <a:r>
              <a:rPr lang="en-US" altLang="ja-JP" dirty="0">
                <a:solidFill>
                  <a:srgbClr val="000000"/>
                </a:solidFill>
                <a:latin typeface="+mj-ea"/>
                <a:ea typeface="+mj-ea"/>
              </a:rPr>
              <a:t>p.4</a:t>
            </a:r>
            <a:r>
              <a:rPr lang="ja-JP" altLang="en-US" dirty="0">
                <a:solidFill>
                  <a:srgbClr val="000000"/>
                </a:solidFill>
                <a:latin typeface="+mj-ea"/>
                <a:ea typeface="+mj-ea"/>
              </a:rPr>
              <a:t>　表</a:t>
            </a:r>
            <a:r>
              <a:rPr lang="en-US" altLang="ja-JP" dirty="0">
                <a:solidFill>
                  <a:srgbClr val="000000"/>
                </a:solidFill>
                <a:latin typeface="+mj-ea"/>
                <a:ea typeface="+mj-ea"/>
              </a:rPr>
              <a:t>3</a:t>
            </a:r>
          </a:p>
        </p:txBody>
      </p:sp>
      <p:sp>
        <p:nvSpPr>
          <p:cNvPr id="25" name="Text Box 609">
            <a:extLst>
              <a:ext uri="{FF2B5EF4-FFF2-40B4-BE49-F238E27FC236}">
                <a16:creationId xmlns:a16="http://schemas.microsoft.com/office/drawing/2014/main" id="{70A75A92-A14C-43B5-BD7D-D108EC556462}"/>
              </a:ext>
            </a:extLst>
          </p:cNvPr>
          <p:cNvSpPr txBox="1">
            <a:spLocks noChangeArrowheads="1"/>
          </p:cNvSpPr>
          <p:nvPr/>
        </p:nvSpPr>
        <p:spPr bwMode="auto">
          <a:xfrm>
            <a:off x="407988" y="6053137"/>
            <a:ext cx="26433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r>
              <a:rPr lang="en-US" altLang="ja-JP" dirty="0">
                <a:solidFill>
                  <a:srgbClr val="000000"/>
                </a:solidFill>
                <a:latin typeface="+mj-ea"/>
                <a:ea typeface="+mj-ea"/>
              </a:rPr>
              <a:t>ACR</a:t>
            </a:r>
            <a:r>
              <a:rPr lang="ja-JP" altLang="en-US" dirty="0">
                <a:solidFill>
                  <a:srgbClr val="000000"/>
                </a:solidFill>
                <a:latin typeface="+mj-ea"/>
                <a:ea typeface="+mj-ea"/>
              </a:rPr>
              <a:t>：尿アルブミン</a:t>
            </a:r>
            <a:r>
              <a:rPr lang="en-US" altLang="ja-JP" dirty="0">
                <a:solidFill>
                  <a:srgbClr val="000000"/>
                </a:solidFill>
                <a:latin typeface="+mj-ea"/>
                <a:ea typeface="+mj-ea"/>
              </a:rPr>
              <a:t>/Cr</a:t>
            </a:r>
            <a:r>
              <a:rPr lang="ja-JP" altLang="en-US" dirty="0">
                <a:solidFill>
                  <a:srgbClr val="000000"/>
                </a:solidFill>
                <a:latin typeface="+mj-ea"/>
                <a:ea typeface="+mj-ea"/>
              </a:rPr>
              <a:t>比 （</a:t>
            </a:r>
            <a:r>
              <a:rPr lang="en-US" altLang="ja-JP" dirty="0">
                <a:solidFill>
                  <a:srgbClr val="000000"/>
                </a:solidFill>
                <a:latin typeface="+mj-ea"/>
                <a:ea typeface="+mj-ea"/>
              </a:rPr>
              <a:t>mg/</a:t>
            </a:r>
            <a:r>
              <a:rPr lang="en-US" altLang="ja-JP" dirty="0" err="1">
                <a:solidFill>
                  <a:srgbClr val="000000"/>
                </a:solidFill>
                <a:latin typeface="+mj-ea"/>
                <a:ea typeface="+mj-ea"/>
              </a:rPr>
              <a:t>gCr</a:t>
            </a:r>
            <a:r>
              <a:rPr lang="ja-JP" altLang="en-US" dirty="0">
                <a:solidFill>
                  <a:srgbClr val="000000"/>
                </a:solidFill>
                <a:latin typeface="+mj-ea"/>
                <a:ea typeface="+mj-ea"/>
              </a:rPr>
              <a:t>）</a:t>
            </a:r>
          </a:p>
        </p:txBody>
      </p:sp>
    </p:spTree>
    <p:extLst>
      <p:ext uri="{BB962C8B-B14F-4D97-AF65-F5344CB8AC3E}">
        <p14:creationId xmlns:p14="http://schemas.microsoft.com/office/powerpoint/2010/main" val="9658314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ja-JP" altLang="en-US">
              <a:solidFill>
                <a:srgbClr val="000000"/>
              </a:solidFill>
            </a:endParaRPr>
          </a:p>
        </p:txBody>
      </p:sp>
      <p:sp>
        <p:nvSpPr>
          <p:cNvPr id="14" name="テキスト ボックス 13">
            <a:extLst>
              <a:ext uri="{FF2B5EF4-FFF2-40B4-BE49-F238E27FC236}">
                <a16:creationId xmlns:a16="http://schemas.microsoft.com/office/drawing/2014/main" id="{A8FE7990-CBA2-4CCB-B94A-15747A9B9CDE}"/>
              </a:ext>
            </a:extLst>
          </p:cNvPr>
          <p:cNvSpPr txBox="1"/>
          <p:nvPr/>
        </p:nvSpPr>
        <p:spPr>
          <a:xfrm>
            <a:off x="313318" y="38139"/>
            <a:ext cx="8830682" cy="369332"/>
          </a:xfrm>
          <a:prstGeom prst="rect">
            <a:avLst/>
          </a:prstGeom>
          <a:noFill/>
        </p:spPr>
        <p:txBody>
          <a:bodyPr wrap="square" rtlCol="0">
            <a:spAutoFit/>
          </a:bodyPr>
          <a:lstStyle/>
          <a:p>
            <a:pPr lvl="0">
              <a:defRPr/>
            </a:pPr>
            <a:r>
              <a:rPr lang="ja-JP" altLang="en-US" b="1" dirty="0">
                <a:solidFill>
                  <a:srgbClr val="FFFFFF"/>
                </a:solidFill>
                <a:latin typeface="+mj-ea"/>
                <a:ea typeface="+mj-ea"/>
              </a:rPr>
              <a:t>かかりつけ医から　腎臓専門医・専門医療機関への紹介基準</a:t>
            </a:r>
          </a:p>
        </p:txBody>
      </p:sp>
      <p:pic>
        <p:nvPicPr>
          <p:cNvPr id="13" name="図 12">
            <a:extLst>
              <a:ext uri="{FF2B5EF4-FFF2-40B4-BE49-F238E27FC236}">
                <a16:creationId xmlns:a16="http://schemas.microsoft.com/office/drawing/2014/main" id="{6E5CEBDA-2CFE-48A7-B575-1E1A64F95197}"/>
              </a:ext>
            </a:extLst>
          </p:cNvPr>
          <p:cNvPicPr>
            <a:picLocks noChangeAspect="1"/>
          </p:cNvPicPr>
          <p:nvPr/>
        </p:nvPicPr>
        <p:blipFill>
          <a:blip r:embed="rId2"/>
          <a:stretch>
            <a:fillRect/>
          </a:stretch>
        </p:blipFill>
        <p:spPr>
          <a:xfrm>
            <a:off x="463151" y="917099"/>
            <a:ext cx="8217698" cy="4752528"/>
          </a:xfrm>
          <a:prstGeom prst="rect">
            <a:avLst/>
          </a:prstGeom>
        </p:spPr>
      </p:pic>
      <p:sp>
        <p:nvSpPr>
          <p:cNvPr id="15" name="Text Box 584">
            <a:extLst>
              <a:ext uri="{FF2B5EF4-FFF2-40B4-BE49-F238E27FC236}">
                <a16:creationId xmlns:a16="http://schemas.microsoft.com/office/drawing/2014/main" id="{C5C873C0-4B03-4678-AFDA-1168E19AA23A}"/>
              </a:ext>
            </a:extLst>
          </p:cNvPr>
          <p:cNvSpPr txBox="1">
            <a:spLocks noChangeArrowheads="1"/>
          </p:cNvSpPr>
          <p:nvPr/>
        </p:nvSpPr>
        <p:spPr bwMode="auto">
          <a:xfrm>
            <a:off x="4782285" y="6355323"/>
            <a:ext cx="419185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ja-JP" altLang="en-US" dirty="0">
                <a:solidFill>
                  <a:srgbClr val="000000"/>
                </a:solidFill>
                <a:latin typeface="+mj-ea"/>
                <a:ea typeface="+mj-ea"/>
              </a:rPr>
              <a:t>エビデンスに基づく</a:t>
            </a:r>
            <a:r>
              <a:rPr lang="en-US" altLang="ja-JP" dirty="0">
                <a:solidFill>
                  <a:srgbClr val="000000"/>
                </a:solidFill>
                <a:latin typeface="+mj-ea"/>
                <a:ea typeface="+mj-ea"/>
              </a:rPr>
              <a:t>CKD</a:t>
            </a:r>
            <a:r>
              <a:rPr lang="ja-JP" altLang="en-US" dirty="0">
                <a:solidFill>
                  <a:srgbClr val="000000"/>
                </a:solidFill>
                <a:latin typeface="+mj-ea"/>
                <a:ea typeface="+mj-ea"/>
              </a:rPr>
              <a:t>診療ガイドライン</a:t>
            </a:r>
            <a:r>
              <a:rPr lang="en-US" altLang="ja-JP" dirty="0">
                <a:solidFill>
                  <a:srgbClr val="000000"/>
                </a:solidFill>
                <a:latin typeface="+mj-ea"/>
                <a:ea typeface="+mj-ea"/>
              </a:rPr>
              <a:t>2018</a:t>
            </a:r>
            <a:r>
              <a:rPr lang="ja-JP" altLang="en-US" dirty="0">
                <a:solidFill>
                  <a:srgbClr val="000000"/>
                </a:solidFill>
                <a:latin typeface="+mj-ea"/>
                <a:ea typeface="+mj-ea"/>
              </a:rPr>
              <a:t>　</a:t>
            </a:r>
            <a:r>
              <a:rPr lang="en-US" altLang="ja-JP" dirty="0">
                <a:solidFill>
                  <a:srgbClr val="000000"/>
                </a:solidFill>
                <a:latin typeface="+mj-ea"/>
                <a:ea typeface="+mj-ea"/>
              </a:rPr>
              <a:t>p.4</a:t>
            </a:r>
            <a:r>
              <a:rPr lang="ja-JP" altLang="en-US" dirty="0">
                <a:solidFill>
                  <a:srgbClr val="000000"/>
                </a:solidFill>
                <a:latin typeface="+mj-ea"/>
                <a:ea typeface="+mj-ea"/>
              </a:rPr>
              <a:t>　表</a:t>
            </a:r>
            <a:r>
              <a:rPr lang="en-US" altLang="ja-JP" dirty="0">
                <a:solidFill>
                  <a:srgbClr val="000000"/>
                </a:solidFill>
                <a:latin typeface="+mj-ea"/>
                <a:ea typeface="+mj-ea"/>
              </a:rPr>
              <a:t>3</a:t>
            </a:r>
          </a:p>
        </p:txBody>
      </p:sp>
    </p:spTree>
    <p:extLst>
      <p:ext uri="{BB962C8B-B14F-4D97-AF65-F5344CB8AC3E}">
        <p14:creationId xmlns:p14="http://schemas.microsoft.com/office/powerpoint/2010/main" val="21269135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ja-JP" altLang="en-US">
              <a:solidFill>
                <a:srgbClr val="000000"/>
              </a:solidFill>
            </a:endParaRPr>
          </a:p>
        </p:txBody>
      </p:sp>
      <p:sp>
        <p:nvSpPr>
          <p:cNvPr id="14" name="テキスト ボックス 13">
            <a:extLst>
              <a:ext uri="{FF2B5EF4-FFF2-40B4-BE49-F238E27FC236}">
                <a16:creationId xmlns:a16="http://schemas.microsoft.com/office/drawing/2014/main" id="{A8FE7990-CBA2-4CCB-B94A-15747A9B9CDE}"/>
              </a:ext>
            </a:extLst>
          </p:cNvPr>
          <p:cNvSpPr txBox="1"/>
          <p:nvPr/>
        </p:nvSpPr>
        <p:spPr>
          <a:xfrm>
            <a:off x="313318" y="25439"/>
            <a:ext cx="8830682" cy="369332"/>
          </a:xfrm>
          <a:prstGeom prst="rect">
            <a:avLst/>
          </a:prstGeom>
          <a:noFill/>
        </p:spPr>
        <p:txBody>
          <a:bodyPr wrap="square" rtlCol="0">
            <a:spAutoFit/>
          </a:bodyPr>
          <a:lstStyle/>
          <a:p>
            <a:pPr lvl="0">
              <a:defRPr/>
            </a:pPr>
            <a:r>
              <a:rPr lang="en-US" altLang="ja-JP" b="1" dirty="0">
                <a:solidFill>
                  <a:srgbClr val="FFFFFF"/>
                </a:solidFill>
                <a:latin typeface="+mj-ea"/>
                <a:ea typeface="+mj-ea"/>
              </a:rPr>
              <a:t>CKD</a:t>
            </a:r>
            <a:r>
              <a:rPr lang="ja-JP" altLang="en-US" b="1" dirty="0">
                <a:solidFill>
                  <a:srgbClr val="FFFFFF"/>
                </a:solidFill>
                <a:latin typeface="+mj-ea"/>
                <a:ea typeface="+mj-ea"/>
              </a:rPr>
              <a:t>の重要性</a:t>
            </a:r>
          </a:p>
        </p:txBody>
      </p:sp>
      <p:sp>
        <p:nvSpPr>
          <p:cNvPr id="7" name="AutoShape 11">
            <a:extLst>
              <a:ext uri="{FF2B5EF4-FFF2-40B4-BE49-F238E27FC236}">
                <a16:creationId xmlns:a16="http://schemas.microsoft.com/office/drawing/2014/main" id="{1A5A10F0-5165-4549-8B14-354FB071C2CB}"/>
              </a:ext>
            </a:extLst>
          </p:cNvPr>
          <p:cNvSpPr>
            <a:spLocks noChangeArrowheads="1"/>
          </p:cNvSpPr>
          <p:nvPr/>
        </p:nvSpPr>
        <p:spPr bwMode="auto">
          <a:xfrm>
            <a:off x="968378" y="1262046"/>
            <a:ext cx="7420049" cy="4392488"/>
          </a:xfrm>
          <a:prstGeom prst="roundRect">
            <a:avLst>
              <a:gd name="adj" fmla="val 4324"/>
            </a:avLst>
          </a:prstGeom>
          <a:solidFill>
            <a:srgbClr val="D7FFD7">
              <a:alpha val="50195"/>
            </a:srgbClr>
          </a:solidFill>
          <a:ln w="38100">
            <a:solidFill>
              <a:srgbClr val="00CC00"/>
            </a:solidFill>
            <a:round/>
            <a:headEnd/>
            <a:tailEnd/>
          </a:ln>
        </p:spPr>
        <p:txBody>
          <a:bodyPr wrap="square" lIns="0" tIns="0" rIns="0" bIns="0" anchor="ctr">
            <a:noAutofit/>
          </a:bodyPr>
          <a:lstStyle/>
          <a:p>
            <a:endParaRPr lang="ja-JP" altLang="en-US" dirty="0">
              <a:solidFill>
                <a:srgbClr val="000000"/>
              </a:solidFill>
            </a:endParaRPr>
          </a:p>
        </p:txBody>
      </p:sp>
      <p:sp>
        <p:nvSpPr>
          <p:cNvPr id="8" name="Text Box 12">
            <a:extLst>
              <a:ext uri="{FF2B5EF4-FFF2-40B4-BE49-F238E27FC236}">
                <a16:creationId xmlns:a16="http://schemas.microsoft.com/office/drawing/2014/main" id="{AC8A0288-E7A9-4867-8E86-0EC04DABB97A}"/>
              </a:ext>
            </a:extLst>
          </p:cNvPr>
          <p:cNvSpPr txBox="1">
            <a:spLocks noChangeArrowheads="1"/>
          </p:cNvSpPr>
          <p:nvPr/>
        </p:nvSpPr>
        <p:spPr bwMode="auto">
          <a:xfrm>
            <a:off x="1484312" y="1502991"/>
            <a:ext cx="6544071" cy="3852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tabLst>
                <a:tab pos="265113" algn="l"/>
                <a:tab pos="512763" algn="l"/>
              </a:tabLst>
              <a:defRPr kumimoji="1" sz="1400">
                <a:solidFill>
                  <a:schemeClr val="tx1"/>
                </a:solidFill>
                <a:latin typeface="HGP創英角ｺﾞｼｯｸUB" charset="0"/>
                <a:ea typeface="HGP創英角ｺﾞｼｯｸUB" charset="0"/>
                <a:cs typeface="HGP創英角ｺﾞｼｯｸUB" charset="0"/>
              </a:defRPr>
            </a:lvl1pPr>
            <a:lvl2pPr marL="742950" indent="-285750">
              <a:tabLst>
                <a:tab pos="265113" algn="l"/>
                <a:tab pos="512763" algn="l"/>
              </a:tabLst>
              <a:defRPr kumimoji="1" sz="1400">
                <a:solidFill>
                  <a:schemeClr val="tx1"/>
                </a:solidFill>
                <a:latin typeface="HGP創英角ｺﾞｼｯｸUB" charset="0"/>
                <a:ea typeface="HGP創英角ｺﾞｼｯｸUB" charset="0"/>
                <a:cs typeface="HGP創英角ｺﾞｼｯｸUB" charset="0"/>
              </a:defRPr>
            </a:lvl2pPr>
            <a:lvl3pPr marL="1143000" indent="-228600">
              <a:tabLst>
                <a:tab pos="265113" algn="l"/>
                <a:tab pos="512763" algn="l"/>
              </a:tabLst>
              <a:defRPr kumimoji="1" sz="1400">
                <a:solidFill>
                  <a:schemeClr val="tx1"/>
                </a:solidFill>
                <a:latin typeface="HGP創英角ｺﾞｼｯｸUB" charset="0"/>
                <a:ea typeface="HGP創英角ｺﾞｼｯｸUB" charset="0"/>
                <a:cs typeface="HGP創英角ｺﾞｼｯｸUB" charset="0"/>
              </a:defRPr>
            </a:lvl3pPr>
            <a:lvl4pPr marL="1600200" indent="-228600">
              <a:tabLst>
                <a:tab pos="265113" algn="l"/>
                <a:tab pos="512763" algn="l"/>
              </a:tabLst>
              <a:defRPr kumimoji="1" sz="1400">
                <a:solidFill>
                  <a:schemeClr val="tx1"/>
                </a:solidFill>
                <a:latin typeface="HGP創英角ｺﾞｼｯｸUB" charset="0"/>
                <a:ea typeface="HGP創英角ｺﾞｼｯｸUB" charset="0"/>
                <a:cs typeface="HGP創英角ｺﾞｼｯｸUB" charset="0"/>
              </a:defRPr>
            </a:lvl4pPr>
            <a:lvl5pPr marL="2057400" indent="-228600">
              <a:tabLst>
                <a:tab pos="265113" algn="l"/>
                <a:tab pos="512763" algn="l"/>
              </a:tabLst>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tabLst>
                <a:tab pos="265113" algn="l"/>
                <a:tab pos="512763" algn="l"/>
              </a:tabLs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tabLst>
                <a:tab pos="265113" algn="l"/>
                <a:tab pos="512763" algn="l"/>
              </a:tabLs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tabLst>
                <a:tab pos="265113" algn="l"/>
                <a:tab pos="512763" algn="l"/>
              </a:tabLs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tabLst>
                <a:tab pos="265113" algn="l"/>
                <a:tab pos="512763" algn="l"/>
              </a:tabLst>
              <a:defRPr kumimoji="1" sz="1400">
                <a:solidFill>
                  <a:schemeClr val="tx1"/>
                </a:solidFill>
                <a:latin typeface="HGP創英角ｺﾞｼｯｸUB" charset="0"/>
                <a:ea typeface="HGP創英角ｺﾞｼｯｸUB" charset="0"/>
                <a:cs typeface="HGP創英角ｺﾞｼｯｸUB" charset="0"/>
              </a:defRPr>
            </a:lvl9pPr>
          </a:lstStyle>
          <a:p>
            <a:pPr marL="342900" indent="-342900">
              <a:lnSpc>
                <a:spcPct val="150000"/>
              </a:lnSpc>
              <a:spcAft>
                <a:spcPct val="25000"/>
              </a:spcAft>
              <a:buFont typeface="Wingdings" charset="2"/>
              <a:buChar char="Ø"/>
            </a:pPr>
            <a:r>
              <a:rPr lang="ja-JP" altLang="en-US" sz="2000" dirty="0">
                <a:solidFill>
                  <a:srgbClr val="000000"/>
                </a:solidFill>
                <a:latin typeface="+mj-ea"/>
                <a:ea typeface="+mj-ea"/>
              </a:rPr>
              <a:t>世界的に末期腎不全</a:t>
            </a:r>
            <a:r>
              <a:rPr lang="en-US" altLang="ja-JP" sz="2000" dirty="0">
                <a:solidFill>
                  <a:srgbClr val="000000"/>
                </a:solidFill>
                <a:latin typeface="+mj-ea"/>
                <a:ea typeface="+mj-ea"/>
              </a:rPr>
              <a:t>(end-stage kidney disease</a:t>
            </a:r>
            <a:r>
              <a:rPr lang="ja-JP" altLang="en-US" sz="2000" dirty="0">
                <a:solidFill>
                  <a:srgbClr val="000000"/>
                </a:solidFill>
                <a:latin typeface="+mj-ea"/>
                <a:ea typeface="+mj-ea"/>
              </a:rPr>
              <a:t>：</a:t>
            </a:r>
            <a:r>
              <a:rPr lang="en-US" altLang="ja-JP" sz="2000" dirty="0">
                <a:solidFill>
                  <a:srgbClr val="000000"/>
                </a:solidFill>
                <a:latin typeface="+mj-ea"/>
                <a:ea typeface="+mj-ea"/>
              </a:rPr>
              <a:t>ESKD)</a:t>
            </a:r>
            <a:r>
              <a:rPr lang="ja-JP" altLang="en-US" sz="2000" dirty="0">
                <a:solidFill>
                  <a:srgbClr val="000000"/>
                </a:solidFill>
                <a:latin typeface="+mj-ea"/>
                <a:ea typeface="+mj-ea"/>
              </a:rPr>
              <a:t>による</a:t>
            </a:r>
            <a:r>
              <a:rPr lang="ja-JP" altLang="en-US" sz="2000" dirty="0">
                <a:solidFill>
                  <a:srgbClr val="2B30FF"/>
                </a:solidFill>
                <a:latin typeface="+mj-ea"/>
                <a:ea typeface="+mj-ea"/>
              </a:rPr>
              <a:t>透析患者が増加</a:t>
            </a:r>
            <a:r>
              <a:rPr lang="ja-JP" altLang="en-US" sz="2000" dirty="0">
                <a:solidFill>
                  <a:srgbClr val="000000"/>
                </a:solidFill>
                <a:latin typeface="+mj-ea"/>
                <a:ea typeface="+mj-ea"/>
              </a:rPr>
              <a:t>しており，医療経済上も大きな問題である．</a:t>
            </a:r>
          </a:p>
          <a:p>
            <a:pPr marL="342900" indent="-342900">
              <a:lnSpc>
                <a:spcPct val="150000"/>
              </a:lnSpc>
              <a:spcAft>
                <a:spcPct val="25000"/>
              </a:spcAft>
              <a:buFont typeface="Wingdings" charset="2"/>
              <a:buChar char="Ø"/>
            </a:pPr>
            <a:r>
              <a:rPr lang="ja-JP" altLang="en-US" sz="2000" dirty="0">
                <a:solidFill>
                  <a:srgbClr val="000000"/>
                </a:solidFill>
                <a:latin typeface="+mj-ea"/>
                <a:ea typeface="+mj-ea"/>
              </a:rPr>
              <a:t>日本の成人人口の</a:t>
            </a:r>
            <a:r>
              <a:rPr lang="ja-JP" altLang="en-US" sz="2000" dirty="0">
                <a:solidFill>
                  <a:srgbClr val="0000FF"/>
                </a:solidFill>
                <a:latin typeface="+mj-ea"/>
                <a:ea typeface="+mj-ea"/>
              </a:rPr>
              <a:t>約</a:t>
            </a:r>
            <a:r>
              <a:rPr lang="en-US" altLang="ja-JP" sz="2000" dirty="0">
                <a:solidFill>
                  <a:srgbClr val="0000FF"/>
                </a:solidFill>
                <a:latin typeface="+mj-ea"/>
                <a:ea typeface="+mj-ea"/>
              </a:rPr>
              <a:t>13</a:t>
            </a:r>
            <a:r>
              <a:rPr lang="ja-JP" altLang="en-US" sz="2000" dirty="0">
                <a:solidFill>
                  <a:srgbClr val="0000FF"/>
                </a:solidFill>
                <a:latin typeface="+mj-ea"/>
                <a:ea typeface="+mj-ea"/>
              </a:rPr>
              <a:t>％</a:t>
            </a:r>
            <a:r>
              <a:rPr lang="ja-JP" altLang="en-US" sz="2000" dirty="0">
                <a:solidFill>
                  <a:srgbClr val="000000"/>
                </a:solidFill>
                <a:latin typeface="+mj-ea"/>
                <a:ea typeface="+mj-ea"/>
              </a:rPr>
              <a:t>，</a:t>
            </a:r>
            <a:r>
              <a:rPr lang="en-US" altLang="ja-JP" sz="2000" dirty="0">
                <a:solidFill>
                  <a:srgbClr val="000000"/>
                </a:solidFill>
                <a:latin typeface="+mj-ea"/>
                <a:ea typeface="+mj-ea"/>
              </a:rPr>
              <a:t>1,330</a:t>
            </a:r>
            <a:r>
              <a:rPr lang="ja-JP" altLang="en-US" sz="2000" dirty="0">
                <a:solidFill>
                  <a:srgbClr val="000000"/>
                </a:solidFill>
                <a:latin typeface="+mj-ea"/>
                <a:ea typeface="+mj-ea"/>
              </a:rPr>
              <a:t>万人が</a:t>
            </a:r>
            <a:r>
              <a:rPr lang="en-US" altLang="ja-JP" sz="2000" dirty="0">
                <a:solidFill>
                  <a:srgbClr val="000000"/>
                </a:solidFill>
                <a:latin typeface="+mj-ea"/>
                <a:ea typeface="+mj-ea"/>
              </a:rPr>
              <a:t>CKD</a:t>
            </a:r>
            <a:r>
              <a:rPr lang="ja-JP" altLang="en-US" sz="2000" dirty="0">
                <a:solidFill>
                  <a:srgbClr val="000000"/>
                </a:solidFill>
                <a:latin typeface="+mj-ea"/>
                <a:ea typeface="+mj-ea"/>
              </a:rPr>
              <a:t>患者である．</a:t>
            </a:r>
          </a:p>
          <a:p>
            <a:pPr marL="342900" indent="-342900">
              <a:lnSpc>
                <a:spcPct val="150000"/>
              </a:lnSpc>
              <a:spcAft>
                <a:spcPct val="25000"/>
              </a:spcAft>
              <a:buFont typeface="Wingdings" charset="2"/>
              <a:buChar char="Ø"/>
            </a:pPr>
            <a:r>
              <a:rPr lang="ja-JP" altLang="en-US" sz="2000" dirty="0">
                <a:solidFill>
                  <a:srgbClr val="2B30FF"/>
                </a:solidFill>
                <a:latin typeface="+mj-ea"/>
                <a:ea typeface="+mj-ea"/>
              </a:rPr>
              <a:t>糖尿病，高血圧などの生活習慣病</a:t>
            </a:r>
            <a:r>
              <a:rPr lang="ja-JP" altLang="en-US" sz="2000" dirty="0">
                <a:solidFill>
                  <a:srgbClr val="000000"/>
                </a:solidFill>
                <a:latin typeface="+mj-ea"/>
                <a:ea typeface="+mj-ea"/>
              </a:rPr>
              <a:t>が背景因子となって発症する</a:t>
            </a:r>
            <a:r>
              <a:rPr lang="en-US" altLang="ja-JP" sz="2000" dirty="0">
                <a:solidFill>
                  <a:srgbClr val="000000"/>
                </a:solidFill>
                <a:latin typeface="+mj-ea"/>
                <a:ea typeface="+mj-ea"/>
              </a:rPr>
              <a:t>CKD</a:t>
            </a:r>
            <a:r>
              <a:rPr lang="ja-JP" altLang="en-US" sz="2000" dirty="0">
                <a:solidFill>
                  <a:srgbClr val="000000"/>
                </a:solidFill>
                <a:latin typeface="+mj-ea"/>
                <a:ea typeface="+mj-ea"/>
              </a:rPr>
              <a:t>が多い．</a:t>
            </a:r>
          </a:p>
          <a:p>
            <a:pPr marL="342900" indent="-342900">
              <a:lnSpc>
                <a:spcPct val="150000"/>
              </a:lnSpc>
              <a:spcAft>
                <a:spcPct val="25000"/>
              </a:spcAft>
              <a:buFont typeface="Wingdings" charset="2"/>
              <a:buChar char="Ø"/>
            </a:pPr>
            <a:r>
              <a:rPr lang="en-US" altLang="ja-JP" sz="2000" dirty="0">
                <a:solidFill>
                  <a:srgbClr val="000000"/>
                </a:solidFill>
                <a:latin typeface="+mj-ea"/>
                <a:ea typeface="+mj-ea"/>
              </a:rPr>
              <a:t>CKD</a:t>
            </a:r>
            <a:r>
              <a:rPr lang="ja-JP" altLang="en-US" sz="2000" dirty="0">
                <a:solidFill>
                  <a:srgbClr val="000000"/>
                </a:solidFill>
                <a:latin typeface="+mj-ea"/>
                <a:ea typeface="+mj-ea"/>
              </a:rPr>
              <a:t>は，</a:t>
            </a:r>
            <a:r>
              <a:rPr lang="en-US" altLang="ja-JP" sz="2000" dirty="0">
                <a:solidFill>
                  <a:srgbClr val="2B30FF"/>
                </a:solidFill>
                <a:latin typeface="+mj-ea"/>
                <a:ea typeface="+mj-ea"/>
              </a:rPr>
              <a:t>ESKD</a:t>
            </a:r>
            <a:r>
              <a:rPr lang="ja-JP" altLang="en-US" sz="2000" dirty="0">
                <a:solidFill>
                  <a:srgbClr val="2B30FF"/>
                </a:solidFill>
                <a:latin typeface="+mj-ea"/>
                <a:ea typeface="+mj-ea"/>
              </a:rPr>
              <a:t>・心血管疾患</a:t>
            </a:r>
            <a:r>
              <a:rPr lang="en-US" altLang="ja-JP" sz="2000" dirty="0">
                <a:solidFill>
                  <a:srgbClr val="000000"/>
                </a:solidFill>
                <a:latin typeface="+mj-ea"/>
                <a:ea typeface="+mj-ea"/>
              </a:rPr>
              <a:t>(cardiovascular disease</a:t>
            </a:r>
            <a:r>
              <a:rPr lang="ja-JP" altLang="en-US" sz="2000" dirty="0">
                <a:solidFill>
                  <a:srgbClr val="000000"/>
                </a:solidFill>
                <a:latin typeface="+mj-ea"/>
                <a:ea typeface="+mj-ea"/>
              </a:rPr>
              <a:t>：</a:t>
            </a:r>
            <a:r>
              <a:rPr lang="en-US" altLang="ja-JP" sz="2000" dirty="0">
                <a:solidFill>
                  <a:srgbClr val="000000"/>
                </a:solidFill>
                <a:latin typeface="+mj-ea"/>
                <a:ea typeface="+mj-ea"/>
              </a:rPr>
              <a:t>CVD)</a:t>
            </a:r>
            <a:r>
              <a:rPr lang="ja-JP" altLang="en-US" sz="2000" dirty="0">
                <a:solidFill>
                  <a:srgbClr val="000000"/>
                </a:solidFill>
                <a:latin typeface="+mj-ea"/>
                <a:ea typeface="+mj-ea"/>
              </a:rPr>
              <a:t>のリスクが高く，国民の健康を脅かしている．</a:t>
            </a:r>
          </a:p>
        </p:txBody>
      </p:sp>
      <p:sp>
        <p:nvSpPr>
          <p:cNvPr id="9" name="Oval 13">
            <a:extLst>
              <a:ext uri="{FF2B5EF4-FFF2-40B4-BE49-F238E27FC236}">
                <a16:creationId xmlns:a16="http://schemas.microsoft.com/office/drawing/2014/main" id="{8090AE07-2B92-47F6-B168-E1762A906978}"/>
              </a:ext>
            </a:extLst>
          </p:cNvPr>
          <p:cNvSpPr>
            <a:spLocks noChangeArrowheads="1"/>
          </p:cNvSpPr>
          <p:nvPr/>
        </p:nvSpPr>
        <p:spPr bwMode="auto">
          <a:xfrm>
            <a:off x="1206500" y="1663632"/>
            <a:ext cx="0" cy="302955"/>
          </a:xfrm>
          <a:prstGeom prst="ellipse">
            <a:avLst/>
          </a:prstGeom>
          <a:gradFill rotWithShape="1">
            <a:gsLst>
              <a:gs pos="0">
                <a:srgbClr val="E5FAE5"/>
              </a:gs>
              <a:gs pos="100000">
                <a:srgbClr val="00CC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spAutoFit/>
          </a:bodyPr>
          <a:lstStyle/>
          <a:p>
            <a:endParaRPr lang="ja-JP" altLang="en-US">
              <a:solidFill>
                <a:srgbClr val="000000"/>
              </a:solidFill>
            </a:endParaRPr>
          </a:p>
        </p:txBody>
      </p:sp>
      <p:sp>
        <p:nvSpPr>
          <p:cNvPr id="10" name="Oval 15">
            <a:extLst>
              <a:ext uri="{FF2B5EF4-FFF2-40B4-BE49-F238E27FC236}">
                <a16:creationId xmlns:a16="http://schemas.microsoft.com/office/drawing/2014/main" id="{7F058194-224E-4F4B-801B-E08ECC4C02EC}"/>
              </a:ext>
            </a:extLst>
          </p:cNvPr>
          <p:cNvSpPr>
            <a:spLocks noChangeArrowheads="1"/>
          </p:cNvSpPr>
          <p:nvPr/>
        </p:nvSpPr>
        <p:spPr bwMode="auto">
          <a:xfrm>
            <a:off x="1206500" y="2815764"/>
            <a:ext cx="0" cy="302955"/>
          </a:xfrm>
          <a:prstGeom prst="ellipse">
            <a:avLst/>
          </a:prstGeom>
          <a:gradFill rotWithShape="1">
            <a:gsLst>
              <a:gs pos="0">
                <a:srgbClr val="E5FAE5"/>
              </a:gs>
              <a:gs pos="100000">
                <a:srgbClr val="00CC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spAutoFit/>
          </a:bodyPr>
          <a:lstStyle/>
          <a:p>
            <a:endParaRPr lang="ja-JP" altLang="en-US">
              <a:solidFill>
                <a:srgbClr val="000000"/>
              </a:solidFill>
            </a:endParaRPr>
          </a:p>
        </p:txBody>
      </p:sp>
      <p:sp>
        <p:nvSpPr>
          <p:cNvPr id="11" name="Oval 16">
            <a:extLst>
              <a:ext uri="{FF2B5EF4-FFF2-40B4-BE49-F238E27FC236}">
                <a16:creationId xmlns:a16="http://schemas.microsoft.com/office/drawing/2014/main" id="{DAA41A1E-AACA-4749-BEE8-AF5C4F3BA80A}"/>
              </a:ext>
            </a:extLst>
          </p:cNvPr>
          <p:cNvSpPr>
            <a:spLocks noChangeArrowheads="1"/>
          </p:cNvSpPr>
          <p:nvPr/>
        </p:nvSpPr>
        <p:spPr bwMode="auto">
          <a:xfrm>
            <a:off x="1206500" y="3679860"/>
            <a:ext cx="0" cy="302955"/>
          </a:xfrm>
          <a:prstGeom prst="ellipse">
            <a:avLst/>
          </a:prstGeom>
          <a:gradFill rotWithShape="1">
            <a:gsLst>
              <a:gs pos="0">
                <a:srgbClr val="E5FAE5"/>
              </a:gs>
              <a:gs pos="100000">
                <a:srgbClr val="00CC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spAutoFit/>
          </a:bodyPr>
          <a:lstStyle/>
          <a:p>
            <a:endParaRPr lang="ja-JP" altLang="en-US" dirty="0">
              <a:solidFill>
                <a:srgbClr val="000000"/>
              </a:solidFill>
            </a:endParaRPr>
          </a:p>
        </p:txBody>
      </p:sp>
      <p:sp>
        <p:nvSpPr>
          <p:cNvPr id="12" name="Text Box 18">
            <a:extLst>
              <a:ext uri="{FF2B5EF4-FFF2-40B4-BE49-F238E27FC236}">
                <a16:creationId xmlns:a16="http://schemas.microsoft.com/office/drawing/2014/main" id="{85DCF2D1-E507-47EB-8A3E-F13D28350961}"/>
              </a:ext>
            </a:extLst>
          </p:cNvPr>
          <p:cNvSpPr txBox="1">
            <a:spLocks noChangeArrowheads="1"/>
          </p:cNvSpPr>
          <p:nvPr/>
        </p:nvSpPr>
        <p:spPr bwMode="auto">
          <a:xfrm>
            <a:off x="7138700" y="6437542"/>
            <a:ext cx="183543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dirty="0">
                <a:solidFill>
                  <a:srgbClr val="000000"/>
                </a:solidFill>
                <a:latin typeface="+mj-ea"/>
                <a:ea typeface="+mj-ea"/>
              </a:rPr>
              <a:t>CKD</a:t>
            </a:r>
            <a:r>
              <a:rPr lang="ja-JP" altLang="en-US" dirty="0">
                <a:solidFill>
                  <a:srgbClr val="000000"/>
                </a:solidFill>
                <a:latin typeface="+mj-ea"/>
                <a:ea typeface="+mj-ea"/>
              </a:rPr>
              <a:t>診療ガイド</a:t>
            </a:r>
            <a:r>
              <a:rPr lang="en-US" altLang="ja-JP" dirty="0">
                <a:solidFill>
                  <a:srgbClr val="000000"/>
                </a:solidFill>
                <a:latin typeface="+mj-ea"/>
                <a:ea typeface="+mj-ea"/>
              </a:rPr>
              <a:t>2012</a:t>
            </a:r>
            <a:r>
              <a:rPr lang="ja-JP" altLang="en-US" dirty="0">
                <a:solidFill>
                  <a:srgbClr val="000000"/>
                </a:solidFill>
                <a:latin typeface="+mj-ea"/>
                <a:ea typeface="+mj-ea"/>
              </a:rPr>
              <a:t>　</a:t>
            </a:r>
            <a:r>
              <a:rPr lang="en-US" altLang="ja-JP" dirty="0">
                <a:solidFill>
                  <a:srgbClr val="000000"/>
                </a:solidFill>
                <a:latin typeface="+mj-ea"/>
                <a:ea typeface="+mj-ea"/>
              </a:rPr>
              <a:t>p.5</a:t>
            </a:r>
          </a:p>
        </p:txBody>
      </p:sp>
      <p:sp>
        <p:nvSpPr>
          <p:cNvPr id="16" name="Oval 16">
            <a:extLst>
              <a:ext uri="{FF2B5EF4-FFF2-40B4-BE49-F238E27FC236}">
                <a16:creationId xmlns:a16="http://schemas.microsoft.com/office/drawing/2014/main" id="{6FDC7ADB-C033-461E-B285-E80A698F9B55}"/>
              </a:ext>
            </a:extLst>
          </p:cNvPr>
          <p:cNvSpPr>
            <a:spLocks noChangeArrowheads="1"/>
          </p:cNvSpPr>
          <p:nvPr/>
        </p:nvSpPr>
        <p:spPr bwMode="auto">
          <a:xfrm>
            <a:off x="1209725" y="4529570"/>
            <a:ext cx="0" cy="302955"/>
          </a:xfrm>
          <a:prstGeom prst="ellipse">
            <a:avLst/>
          </a:prstGeom>
          <a:gradFill rotWithShape="1">
            <a:gsLst>
              <a:gs pos="0">
                <a:srgbClr val="E5FAE5"/>
              </a:gs>
              <a:gs pos="100000">
                <a:srgbClr val="00CC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spAutoFit/>
          </a:bodyPr>
          <a:lstStyle/>
          <a:p>
            <a:endParaRPr lang="ja-JP" altLang="en-US" dirty="0">
              <a:solidFill>
                <a:srgbClr val="000000"/>
              </a:solidFill>
            </a:endParaRPr>
          </a:p>
        </p:txBody>
      </p:sp>
    </p:spTree>
    <p:extLst>
      <p:ext uri="{BB962C8B-B14F-4D97-AF65-F5344CB8AC3E}">
        <p14:creationId xmlns:p14="http://schemas.microsoft.com/office/powerpoint/2010/main" val="11171450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円/楕円 17"/>
          <p:cNvSpPr/>
          <p:nvPr/>
        </p:nvSpPr>
        <p:spPr>
          <a:xfrm>
            <a:off x="2677202" y="1076530"/>
            <a:ext cx="3377384" cy="1958860"/>
          </a:xfrm>
          <a:prstGeom prst="ellipse">
            <a:avLst/>
          </a:prstGeom>
          <a:gradFill flip="none" rotWithShape="1">
            <a:gsLst>
              <a:gs pos="0">
                <a:srgbClr val="FFC000"/>
              </a:gs>
              <a:gs pos="83000">
                <a:schemeClr val="bg1"/>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sz="140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3" name="円/楕円 12"/>
          <p:cNvSpPr/>
          <p:nvPr/>
        </p:nvSpPr>
        <p:spPr>
          <a:xfrm>
            <a:off x="4906756" y="3534629"/>
            <a:ext cx="3377384" cy="2431716"/>
          </a:xfrm>
          <a:prstGeom prst="ellipse">
            <a:avLst/>
          </a:prstGeom>
          <a:gradFill flip="none" rotWithShape="1">
            <a:gsLst>
              <a:gs pos="0">
                <a:srgbClr val="00B0F0"/>
              </a:gs>
              <a:gs pos="83000">
                <a:schemeClr val="bg1"/>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sz="140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4" name="円/楕円 13"/>
          <p:cNvSpPr/>
          <p:nvPr/>
        </p:nvSpPr>
        <p:spPr>
          <a:xfrm>
            <a:off x="1288205" y="3151110"/>
            <a:ext cx="3039646" cy="2972098"/>
          </a:xfrm>
          <a:prstGeom prst="ellipse">
            <a:avLst/>
          </a:prstGeom>
          <a:gradFill flip="none" rotWithShape="1">
            <a:gsLst>
              <a:gs pos="0">
                <a:srgbClr val="92D050"/>
              </a:gs>
              <a:gs pos="83000">
                <a:schemeClr val="bg1"/>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sz="140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4" name="円/楕円 3"/>
          <p:cNvSpPr/>
          <p:nvPr/>
        </p:nvSpPr>
        <p:spPr>
          <a:xfrm>
            <a:off x="352792" y="596554"/>
            <a:ext cx="8349749" cy="6127797"/>
          </a:xfrm>
          <a:prstGeom prst="ellipse">
            <a:avLst/>
          </a:prstGeom>
          <a:noFill/>
          <a:ln w="44450">
            <a:solidFill>
              <a:srgbClr val="FF0000"/>
            </a:solidFill>
          </a:ln>
          <a:effectLst>
            <a:glow rad="635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solidFill>
                <a:schemeClr val="tx1"/>
              </a:solidFill>
            </a:endParaRPr>
          </a:p>
        </p:txBody>
      </p:sp>
      <p:sp>
        <p:nvSpPr>
          <p:cNvPr id="2" name="タイトル 1"/>
          <p:cNvSpPr>
            <a:spLocks noGrp="1"/>
          </p:cNvSpPr>
          <p:nvPr>
            <p:ph type="title"/>
          </p:nvPr>
        </p:nvSpPr>
        <p:spPr>
          <a:xfrm>
            <a:off x="2748316" y="496510"/>
            <a:ext cx="3558700" cy="777759"/>
          </a:xfrm>
          <a:solidFill>
            <a:schemeClr val="bg1"/>
          </a:solidFill>
        </p:spPr>
        <p:txBody>
          <a:bodyPr>
            <a:normAutofit/>
          </a:bodyPr>
          <a:lstStyle/>
          <a:p>
            <a:pPr algn="ctr"/>
            <a:r>
              <a:rPr lang="ja-JP" altLang="en-US" sz="2800" dirty="0">
                <a:latin typeface="+mj-ea"/>
              </a:rPr>
              <a:t>ＣＫＤに含まれるもの</a:t>
            </a:r>
            <a:endParaRPr kumimoji="1" lang="ja-JP" altLang="en-US" sz="2800" dirty="0">
              <a:latin typeface="+mj-ea"/>
            </a:endParaRPr>
          </a:p>
        </p:txBody>
      </p:sp>
      <p:sp>
        <p:nvSpPr>
          <p:cNvPr id="3" name="テキスト ボックス 2"/>
          <p:cNvSpPr txBox="1"/>
          <p:nvPr/>
        </p:nvSpPr>
        <p:spPr>
          <a:xfrm>
            <a:off x="1829436" y="1441604"/>
            <a:ext cx="1305327" cy="369332"/>
          </a:xfrm>
          <a:prstGeom prst="rect">
            <a:avLst/>
          </a:prstGeom>
          <a:noFill/>
        </p:spPr>
        <p:txBody>
          <a:bodyPr wrap="square" rtlCol="0">
            <a:spAutoFit/>
          </a:bodyPr>
          <a:lstStyle/>
          <a:p>
            <a:r>
              <a:rPr lang="en-US" altLang="ja-JP" dirty="0">
                <a:latin typeface="+mj-ea"/>
                <a:ea typeface="+mj-ea"/>
              </a:rPr>
              <a:t>CKD</a:t>
            </a:r>
            <a:r>
              <a:rPr lang="ja-JP" altLang="en-US" dirty="0">
                <a:latin typeface="+mj-ea"/>
                <a:ea typeface="+mj-ea"/>
              </a:rPr>
              <a:t>の代表</a:t>
            </a:r>
          </a:p>
        </p:txBody>
      </p:sp>
      <p:sp>
        <p:nvSpPr>
          <p:cNvPr id="10" name="テキスト ボックス 9"/>
          <p:cNvSpPr txBox="1"/>
          <p:nvPr/>
        </p:nvSpPr>
        <p:spPr>
          <a:xfrm>
            <a:off x="3134763" y="2388603"/>
            <a:ext cx="4721733" cy="369332"/>
          </a:xfrm>
          <a:prstGeom prst="rect">
            <a:avLst/>
          </a:prstGeom>
          <a:noFill/>
        </p:spPr>
        <p:txBody>
          <a:bodyPr wrap="square" rtlCol="0">
            <a:spAutoFit/>
          </a:bodyPr>
          <a:lstStyle/>
          <a:p>
            <a:r>
              <a:rPr lang="en-US" altLang="ja-JP" dirty="0" err="1">
                <a:latin typeface="+mj-ea"/>
                <a:ea typeface="+mj-ea"/>
              </a:rPr>
              <a:t>eGFR</a:t>
            </a:r>
            <a:r>
              <a:rPr lang="ja-JP" altLang="en-US" dirty="0">
                <a:latin typeface="+mj-ea"/>
                <a:ea typeface="+mj-ea"/>
              </a:rPr>
              <a:t>と蛋白尿の程度でステージ分類される。</a:t>
            </a:r>
          </a:p>
        </p:txBody>
      </p:sp>
      <p:sp>
        <p:nvSpPr>
          <p:cNvPr id="17" name="テキスト ボックス 7"/>
          <p:cNvSpPr txBox="1"/>
          <p:nvPr/>
        </p:nvSpPr>
        <p:spPr>
          <a:xfrm>
            <a:off x="5074932" y="3229652"/>
            <a:ext cx="3204509" cy="523220"/>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800" dirty="0">
                <a:latin typeface="+mj-ea"/>
                <a:ea typeface="+mj-ea"/>
              </a:rPr>
              <a:t>腎の形態的な異常</a:t>
            </a:r>
            <a:endParaRPr lang="en-US" altLang="ja-JP" sz="2800" dirty="0">
              <a:latin typeface="+mj-ea"/>
              <a:ea typeface="+mj-ea"/>
            </a:endParaRPr>
          </a:p>
        </p:txBody>
      </p:sp>
      <p:sp>
        <p:nvSpPr>
          <p:cNvPr id="15" name="テキスト ボックス 5"/>
          <p:cNvSpPr txBox="1"/>
          <p:nvPr/>
        </p:nvSpPr>
        <p:spPr>
          <a:xfrm>
            <a:off x="518110" y="3202725"/>
            <a:ext cx="3872936" cy="523220"/>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800" dirty="0">
                <a:latin typeface="+mj-ea"/>
                <a:ea typeface="+mj-ea"/>
              </a:rPr>
              <a:t>検尿異常を呈する病態</a:t>
            </a:r>
            <a:endParaRPr lang="en-US" altLang="ja-JP" sz="2800" dirty="0">
              <a:latin typeface="+mj-ea"/>
              <a:ea typeface="+mj-ea"/>
            </a:endParaRPr>
          </a:p>
        </p:txBody>
      </p:sp>
      <p:sp>
        <p:nvSpPr>
          <p:cNvPr id="16" name="テキスト ボックス 6"/>
          <p:cNvSpPr txBox="1"/>
          <p:nvPr/>
        </p:nvSpPr>
        <p:spPr>
          <a:xfrm>
            <a:off x="2810564" y="1709937"/>
            <a:ext cx="3360627" cy="523220"/>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800" dirty="0">
                <a:latin typeface="+mj-ea"/>
                <a:ea typeface="+mj-ea"/>
              </a:rPr>
              <a:t>慢性腎不全（ＣＲＦ）</a:t>
            </a:r>
          </a:p>
        </p:txBody>
      </p:sp>
      <p:sp>
        <p:nvSpPr>
          <p:cNvPr id="5" name="正方形/長方形 4"/>
          <p:cNvSpPr/>
          <p:nvPr/>
        </p:nvSpPr>
        <p:spPr>
          <a:xfrm>
            <a:off x="1500745" y="3873324"/>
            <a:ext cx="3268035" cy="1754326"/>
          </a:xfrm>
          <a:prstGeom prst="rect">
            <a:avLst/>
          </a:prstGeom>
        </p:spPr>
        <p:txBody>
          <a:bodyPr wrap="square">
            <a:spAutoFit/>
          </a:bodyPr>
          <a:lstStyle/>
          <a:p>
            <a:r>
              <a:rPr lang="ja-JP" altLang="en-US" dirty="0">
                <a:latin typeface="ＭＳ Ｐゴシック 見出し"/>
                <a:ea typeface="+mj-ea"/>
              </a:rPr>
              <a:t>良性家族性血尿</a:t>
            </a:r>
            <a:endParaRPr lang="en-US" altLang="ja-JP" dirty="0">
              <a:latin typeface="ＭＳ Ｐゴシック 見出し"/>
              <a:ea typeface="+mj-ea"/>
            </a:endParaRPr>
          </a:p>
          <a:p>
            <a:r>
              <a:rPr lang="ja-JP" altLang="en-US" dirty="0">
                <a:latin typeface="ＭＳ Ｐゴシック 見出し"/>
                <a:ea typeface="+mj-ea"/>
              </a:rPr>
              <a:t>慢性糸球体腎炎</a:t>
            </a:r>
            <a:endParaRPr lang="en-US" altLang="ja-JP" dirty="0">
              <a:latin typeface="ＭＳ Ｐゴシック 見出し"/>
              <a:ea typeface="+mj-ea"/>
            </a:endParaRPr>
          </a:p>
          <a:p>
            <a:r>
              <a:rPr lang="ja-JP" altLang="en-US" dirty="0">
                <a:latin typeface="ＭＳ Ｐゴシック 見出し"/>
                <a:ea typeface="+mj-ea"/>
              </a:rPr>
              <a:t>糖尿病性腎症</a:t>
            </a:r>
            <a:endParaRPr lang="en-US" altLang="ja-JP" dirty="0">
              <a:latin typeface="ＭＳ Ｐゴシック 見出し"/>
              <a:ea typeface="+mj-ea"/>
            </a:endParaRPr>
          </a:p>
          <a:p>
            <a:r>
              <a:rPr lang="ja-JP" altLang="en-US" dirty="0">
                <a:latin typeface="ＭＳ Ｐゴシック 見出し"/>
                <a:ea typeface="+mj-ea"/>
              </a:rPr>
              <a:t>高血圧性腎症</a:t>
            </a:r>
            <a:endParaRPr lang="en-US" altLang="ja-JP" dirty="0">
              <a:latin typeface="ＭＳ Ｐゴシック 見出し"/>
              <a:ea typeface="+mj-ea"/>
            </a:endParaRPr>
          </a:p>
          <a:p>
            <a:r>
              <a:rPr lang="ja-JP" altLang="en-US" dirty="0">
                <a:latin typeface="ＭＳ Ｐゴシック 見出し"/>
                <a:ea typeface="+mj-ea"/>
              </a:rPr>
              <a:t>膠原病に伴う腎症</a:t>
            </a:r>
            <a:endParaRPr lang="en-US" altLang="ja-JP" dirty="0">
              <a:latin typeface="ＭＳ Ｐゴシック 見出し"/>
              <a:ea typeface="+mj-ea"/>
            </a:endParaRPr>
          </a:p>
          <a:p>
            <a:r>
              <a:rPr lang="ja-JP" altLang="en-US" dirty="0">
                <a:latin typeface="ＭＳ Ｐゴシック 見出し"/>
                <a:ea typeface="+mj-ea"/>
              </a:rPr>
              <a:t>など</a:t>
            </a:r>
            <a:endParaRPr lang="en-US" altLang="ja-JP" dirty="0">
              <a:latin typeface="ＭＳ Ｐゴシック 見出し"/>
              <a:ea typeface="+mj-ea"/>
            </a:endParaRPr>
          </a:p>
        </p:txBody>
      </p:sp>
      <p:sp>
        <p:nvSpPr>
          <p:cNvPr id="6" name="正方形/長方形 5"/>
          <p:cNvSpPr/>
          <p:nvPr/>
        </p:nvSpPr>
        <p:spPr>
          <a:xfrm>
            <a:off x="5350359" y="4124604"/>
            <a:ext cx="2910464" cy="923330"/>
          </a:xfrm>
          <a:prstGeom prst="rect">
            <a:avLst/>
          </a:prstGeom>
        </p:spPr>
        <p:txBody>
          <a:bodyPr wrap="square">
            <a:spAutoFit/>
          </a:bodyPr>
          <a:lstStyle/>
          <a:p>
            <a:r>
              <a:rPr lang="ja-JP" altLang="en-US" dirty="0">
                <a:latin typeface="MS Outlook" panose="05010100010000000000" pitchFamily="2" charset="2"/>
                <a:ea typeface="+mj-ea"/>
              </a:rPr>
              <a:t>片腎</a:t>
            </a:r>
            <a:endParaRPr lang="en-US" altLang="ja-JP" dirty="0">
              <a:latin typeface="MS Outlook" panose="05010100010000000000" pitchFamily="2" charset="2"/>
              <a:ea typeface="+mj-ea"/>
            </a:endParaRPr>
          </a:p>
          <a:p>
            <a:r>
              <a:rPr lang="ja-JP" altLang="en-US" dirty="0">
                <a:latin typeface="MS Outlook" panose="05010100010000000000" pitchFamily="2" charset="2"/>
                <a:ea typeface="+mj-ea"/>
              </a:rPr>
              <a:t>馬蹄腎</a:t>
            </a:r>
            <a:endParaRPr lang="en-US" altLang="ja-JP" dirty="0">
              <a:latin typeface="MS Outlook" panose="05010100010000000000" pitchFamily="2" charset="2"/>
              <a:ea typeface="+mj-ea"/>
            </a:endParaRPr>
          </a:p>
          <a:p>
            <a:r>
              <a:rPr lang="ja-JP" altLang="en-US" dirty="0">
                <a:latin typeface="MS Outlook" panose="05010100010000000000" pitchFamily="2" charset="2"/>
                <a:ea typeface="+mj-ea"/>
              </a:rPr>
              <a:t>多発性嚢胞腎</a:t>
            </a:r>
            <a:endParaRPr lang="en-US" altLang="ja-JP" dirty="0">
              <a:latin typeface="MS Outlook" panose="05010100010000000000" pitchFamily="2" charset="2"/>
              <a:ea typeface="+mj-ea"/>
            </a:endParaRPr>
          </a:p>
        </p:txBody>
      </p:sp>
    </p:spTree>
    <p:extLst>
      <p:ext uri="{BB962C8B-B14F-4D97-AF65-F5344CB8AC3E}">
        <p14:creationId xmlns:p14="http://schemas.microsoft.com/office/powerpoint/2010/main" val="190179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5" grpId="0"/>
      <p:bldP spid="5" grpId="0"/>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455750" y="1584103"/>
            <a:ext cx="6232500" cy="4581201"/>
          </a:xfrm>
          <a:prstGeom prst="rect">
            <a:avLst/>
          </a:prstGeom>
        </p:spPr>
      </p:pic>
      <p:sp>
        <p:nvSpPr>
          <p:cNvPr id="13" name="Text Box 5"/>
          <p:cNvSpPr txBox="1">
            <a:spLocks noChangeArrowheads="1"/>
          </p:cNvSpPr>
          <p:nvPr/>
        </p:nvSpPr>
        <p:spPr bwMode="auto">
          <a:xfrm>
            <a:off x="193426" y="575682"/>
            <a:ext cx="875714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defRPr kumimoji="1" sz="2800">
                <a:solidFill>
                  <a:schemeClr val="tx1"/>
                </a:solidFill>
                <a:latin typeface="Arial" charset="0"/>
                <a:ea typeface="ＭＳ Ｐゴシック" charset="0"/>
                <a:cs typeface="ＭＳ Ｐゴシック" charset="0"/>
              </a:defRPr>
            </a:lvl1pPr>
            <a:lvl2pPr marL="742950" indent="-285750">
              <a:defRPr kumimoji="1" sz="2800">
                <a:solidFill>
                  <a:schemeClr val="tx1"/>
                </a:solidFill>
                <a:latin typeface="Arial" charset="0"/>
                <a:ea typeface="ＭＳ Ｐゴシック" charset="0"/>
              </a:defRPr>
            </a:lvl2pPr>
            <a:lvl3pPr marL="1143000" indent="-228600">
              <a:defRPr kumimoji="1" sz="2800">
                <a:solidFill>
                  <a:schemeClr val="tx1"/>
                </a:solidFill>
                <a:latin typeface="Arial" charset="0"/>
                <a:ea typeface="ＭＳ Ｐゴシック" charset="0"/>
              </a:defRPr>
            </a:lvl3pPr>
            <a:lvl4pPr marL="1600200" indent="-228600">
              <a:defRPr kumimoji="1" sz="2800">
                <a:solidFill>
                  <a:schemeClr val="tx1"/>
                </a:solidFill>
                <a:latin typeface="Arial" charset="0"/>
                <a:ea typeface="ＭＳ Ｐゴシック" charset="0"/>
              </a:defRPr>
            </a:lvl4pPr>
            <a:lvl5pPr marL="2057400" indent="-228600">
              <a:defRPr kumimoji="1" sz="2800">
                <a:solidFill>
                  <a:schemeClr val="tx1"/>
                </a:solidFill>
                <a:latin typeface="Arial" charset="0"/>
                <a:ea typeface="ＭＳ Ｐゴシック" charset="0"/>
              </a:defRPr>
            </a:lvl5pPr>
            <a:lvl6pPr marL="2514600" indent="-228600" fontAlgn="base">
              <a:spcBef>
                <a:spcPct val="0"/>
              </a:spcBef>
              <a:spcAft>
                <a:spcPct val="0"/>
              </a:spcAft>
              <a:defRPr kumimoji="1" sz="2800">
                <a:solidFill>
                  <a:schemeClr val="tx1"/>
                </a:solidFill>
                <a:latin typeface="Arial" charset="0"/>
                <a:ea typeface="ＭＳ Ｐゴシック" charset="0"/>
              </a:defRPr>
            </a:lvl6pPr>
            <a:lvl7pPr marL="2971800" indent="-228600" fontAlgn="base">
              <a:spcBef>
                <a:spcPct val="0"/>
              </a:spcBef>
              <a:spcAft>
                <a:spcPct val="0"/>
              </a:spcAft>
              <a:defRPr kumimoji="1" sz="2800">
                <a:solidFill>
                  <a:schemeClr val="tx1"/>
                </a:solidFill>
                <a:latin typeface="Arial" charset="0"/>
                <a:ea typeface="ＭＳ Ｐゴシック" charset="0"/>
              </a:defRPr>
            </a:lvl7pPr>
            <a:lvl8pPr marL="3429000" indent="-228600" fontAlgn="base">
              <a:spcBef>
                <a:spcPct val="0"/>
              </a:spcBef>
              <a:spcAft>
                <a:spcPct val="0"/>
              </a:spcAft>
              <a:defRPr kumimoji="1" sz="2800">
                <a:solidFill>
                  <a:schemeClr val="tx1"/>
                </a:solidFill>
                <a:latin typeface="Arial" charset="0"/>
                <a:ea typeface="ＭＳ Ｐゴシック" charset="0"/>
              </a:defRPr>
            </a:lvl8pPr>
            <a:lvl9pPr marL="3886200" indent="-228600" fontAlgn="base">
              <a:spcBef>
                <a:spcPct val="0"/>
              </a:spcBef>
              <a:spcAft>
                <a:spcPct val="0"/>
              </a:spcAft>
              <a:defRPr kumimoji="1" sz="2800">
                <a:solidFill>
                  <a:schemeClr val="tx1"/>
                </a:solidFill>
                <a:latin typeface="Arial" charset="0"/>
                <a:ea typeface="ＭＳ Ｐゴシック" charset="0"/>
              </a:defRPr>
            </a:lvl9pPr>
          </a:lstStyle>
          <a:p>
            <a:pPr algn="ctr" fontAlgn="base">
              <a:spcBef>
                <a:spcPct val="0"/>
              </a:spcBef>
              <a:spcAft>
                <a:spcPct val="0"/>
              </a:spcAft>
            </a:pPr>
            <a:r>
              <a:rPr lang="ja-JP" altLang="en-US" dirty="0">
                <a:latin typeface="+mn-ea"/>
                <a:ea typeface="+mn-ea"/>
              </a:rPr>
              <a:t>中年期の健診で</a:t>
            </a:r>
            <a:r>
              <a:rPr lang="ja-JP" altLang="en-US" u="sng" dirty="0">
                <a:latin typeface="+mn-ea"/>
                <a:ea typeface="+mn-ea"/>
              </a:rPr>
              <a:t>尿所見が正常</a:t>
            </a:r>
            <a:r>
              <a:rPr lang="ja-JP" altLang="en-US" dirty="0">
                <a:latin typeface="+mn-ea"/>
                <a:ea typeface="+mn-ea"/>
              </a:rPr>
              <a:t>であれば、</a:t>
            </a:r>
            <a:endParaRPr lang="en-US" altLang="ja-JP" dirty="0">
              <a:latin typeface="+mn-ea"/>
              <a:ea typeface="+mn-ea"/>
            </a:endParaRPr>
          </a:p>
          <a:p>
            <a:pPr algn="ctr" fontAlgn="base">
              <a:spcBef>
                <a:spcPct val="0"/>
              </a:spcBef>
              <a:spcAft>
                <a:spcPct val="0"/>
              </a:spcAft>
            </a:pPr>
            <a:r>
              <a:rPr lang="en-US" altLang="ja-JP" dirty="0" err="1">
                <a:latin typeface="+mn-ea"/>
                <a:ea typeface="+mn-ea"/>
              </a:rPr>
              <a:t>eGFR</a:t>
            </a:r>
            <a:r>
              <a:rPr lang="ja-JP" altLang="en-US" dirty="0">
                <a:latin typeface="+mn-ea"/>
                <a:ea typeface="+mn-ea"/>
              </a:rPr>
              <a:t>≧</a:t>
            </a:r>
            <a:r>
              <a:rPr lang="en-US" altLang="ja-JP" dirty="0">
                <a:latin typeface="+mn-ea"/>
                <a:ea typeface="+mn-ea"/>
              </a:rPr>
              <a:t>45 (CKD</a:t>
            </a:r>
            <a:r>
              <a:rPr lang="ja-JP" altLang="en-US" dirty="0">
                <a:latin typeface="+mn-ea"/>
                <a:ea typeface="+mn-ea"/>
              </a:rPr>
              <a:t>ステージ</a:t>
            </a:r>
            <a:r>
              <a:rPr lang="en-US" altLang="ja-JP" dirty="0">
                <a:latin typeface="+mn-ea"/>
                <a:ea typeface="+mn-ea"/>
              </a:rPr>
              <a:t>G3aA1)</a:t>
            </a:r>
            <a:r>
              <a:rPr lang="ja-JP" altLang="en-US" dirty="0">
                <a:latin typeface="+mn-ea"/>
                <a:ea typeface="+mn-ea"/>
              </a:rPr>
              <a:t>の腎予後は</a:t>
            </a:r>
            <a:r>
              <a:rPr lang="ja-JP" altLang="en-US" u="sng" dirty="0">
                <a:latin typeface="+mn-ea"/>
                <a:ea typeface="+mn-ea"/>
              </a:rPr>
              <a:t>許容範囲</a:t>
            </a:r>
            <a:endParaRPr lang="en-US" altLang="ja-JP" u="sng" dirty="0">
              <a:latin typeface="+mn-ea"/>
              <a:ea typeface="+mn-ea"/>
            </a:endParaRPr>
          </a:p>
        </p:txBody>
      </p:sp>
      <p:grpSp>
        <p:nvGrpSpPr>
          <p:cNvPr id="4" name="グループ化 3"/>
          <p:cNvGrpSpPr/>
          <p:nvPr/>
        </p:nvGrpSpPr>
        <p:grpSpPr>
          <a:xfrm>
            <a:off x="2339752" y="2060848"/>
            <a:ext cx="4752528" cy="1512168"/>
            <a:chOff x="2339752" y="2060848"/>
            <a:chExt cx="4752528" cy="1512168"/>
          </a:xfrm>
        </p:grpSpPr>
        <p:sp>
          <p:nvSpPr>
            <p:cNvPr id="3" name="円/楕円 2"/>
            <p:cNvSpPr/>
            <p:nvPr/>
          </p:nvSpPr>
          <p:spPr bwMode="auto">
            <a:xfrm>
              <a:off x="2339752" y="2060848"/>
              <a:ext cx="1800200" cy="1512168"/>
            </a:xfrm>
            <a:prstGeom prst="ellipse">
              <a:avLst/>
            </a:prstGeom>
            <a:solidFill>
              <a:srgbClr val="FFFF00">
                <a:alpha val="52000"/>
              </a:srgb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kumimoji="0" lang="ja-JP" altLang="en-US" sz="2400"/>
            </a:p>
          </p:txBody>
        </p:sp>
        <p:sp>
          <p:nvSpPr>
            <p:cNvPr id="14" name="円/楕円 13"/>
            <p:cNvSpPr/>
            <p:nvPr/>
          </p:nvSpPr>
          <p:spPr bwMode="auto">
            <a:xfrm>
              <a:off x="5292080" y="2060848"/>
              <a:ext cx="1800200" cy="1512168"/>
            </a:xfrm>
            <a:prstGeom prst="ellipse">
              <a:avLst/>
            </a:prstGeom>
            <a:solidFill>
              <a:srgbClr val="FFFF00">
                <a:alpha val="52000"/>
              </a:srgb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kumimoji="0" lang="ja-JP" altLang="en-US" sz="2400"/>
            </a:p>
          </p:txBody>
        </p:sp>
      </p:grpSp>
      <p:sp>
        <p:nvSpPr>
          <p:cNvPr id="7" name="Text Box 5"/>
          <p:cNvSpPr txBox="1">
            <a:spLocks noChangeArrowheads="1"/>
          </p:cNvSpPr>
          <p:nvPr/>
        </p:nvSpPr>
        <p:spPr bwMode="auto">
          <a:xfrm>
            <a:off x="1547664" y="6165304"/>
            <a:ext cx="60486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defRPr kumimoji="1" sz="2800">
                <a:solidFill>
                  <a:schemeClr val="tx1"/>
                </a:solidFill>
                <a:latin typeface="Arial" charset="0"/>
                <a:ea typeface="ＭＳ Ｐゴシック" charset="0"/>
                <a:cs typeface="ＭＳ Ｐゴシック" charset="0"/>
              </a:defRPr>
            </a:lvl1pPr>
            <a:lvl2pPr marL="742950" indent="-285750">
              <a:defRPr kumimoji="1" sz="2800">
                <a:solidFill>
                  <a:schemeClr val="tx1"/>
                </a:solidFill>
                <a:latin typeface="Arial" charset="0"/>
                <a:ea typeface="ＭＳ Ｐゴシック" charset="0"/>
              </a:defRPr>
            </a:lvl2pPr>
            <a:lvl3pPr marL="1143000" indent="-228600">
              <a:defRPr kumimoji="1" sz="2800">
                <a:solidFill>
                  <a:schemeClr val="tx1"/>
                </a:solidFill>
                <a:latin typeface="Arial" charset="0"/>
                <a:ea typeface="ＭＳ Ｐゴシック" charset="0"/>
              </a:defRPr>
            </a:lvl3pPr>
            <a:lvl4pPr marL="1600200" indent="-228600">
              <a:defRPr kumimoji="1" sz="2800">
                <a:solidFill>
                  <a:schemeClr val="tx1"/>
                </a:solidFill>
                <a:latin typeface="Arial" charset="0"/>
                <a:ea typeface="ＭＳ Ｐゴシック" charset="0"/>
              </a:defRPr>
            </a:lvl4pPr>
            <a:lvl5pPr marL="2057400" indent="-228600">
              <a:defRPr kumimoji="1" sz="2800">
                <a:solidFill>
                  <a:schemeClr val="tx1"/>
                </a:solidFill>
                <a:latin typeface="Arial" charset="0"/>
                <a:ea typeface="ＭＳ Ｐゴシック" charset="0"/>
              </a:defRPr>
            </a:lvl5pPr>
            <a:lvl6pPr marL="2514600" indent="-228600" fontAlgn="base">
              <a:spcBef>
                <a:spcPct val="0"/>
              </a:spcBef>
              <a:spcAft>
                <a:spcPct val="0"/>
              </a:spcAft>
              <a:defRPr kumimoji="1" sz="2800">
                <a:solidFill>
                  <a:schemeClr val="tx1"/>
                </a:solidFill>
                <a:latin typeface="Arial" charset="0"/>
                <a:ea typeface="ＭＳ Ｐゴシック" charset="0"/>
              </a:defRPr>
            </a:lvl6pPr>
            <a:lvl7pPr marL="2971800" indent="-228600" fontAlgn="base">
              <a:spcBef>
                <a:spcPct val="0"/>
              </a:spcBef>
              <a:spcAft>
                <a:spcPct val="0"/>
              </a:spcAft>
              <a:defRPr kumimoji="1" sz="2800">
                <a:solidFill>
                  <a:schemeClr val="tx1"/>
                </a:solidFill>
                <a:latin typeface="Arial" charset="0"/>
                <a:ea typeface="ＭＳ Ｐゴシック" charset="0"/>
              </a:defRPr>
            </a:lvl7pPr>
            <a:lvl8pPr marL="3429000" indent="-228600" fontAlgn="base">
              <a:spcBef>
                <a:spcPct val="0"/>
              </a:spcBef>
              <a:spcAft>
                <a:spcPct val="0"/>
              </a:spcAft>
              <a:defRPr kumimoji="1" sz="2800">
                <a:solidFill>
                  <a:schemeClr val="tx1"/>
                </a:solidFill>
                <a:latin typeface="Arial" charset="0"/>
                <a:ea typeface="ＭＳ Ｐゴシック" charset="0"/>
              </a:defRPr>
            </a:lvl8pPr>
            <a:lvl9pPr marL="3886200" indent="-228600" fontAlgn="base">
              <a:spcBef>
                <a:spcPct val="0"/>
              </a:spcBef>
              <a:spcAft>
                <a:spcPct val="0"/>
              </a:spcAft>
              <a:defRPr kumimoji="1" sz="2800">
                <a:solidFill>
                  <a:schemeClr val="tx1"/>
                </a:solidFill>
                <a:latin typeface="Arial" charset="0"/>
                <a:ea typeface="ＭＳ Ｐゴシック" charset="0"/>
              </a:defRPr>
            </a:lvl9pPr>
          </a:lstStyle>
          <a:p>
            <a:pPr algn="ctr" fontAlgn="base">
              <a:spcBef>
                <a:spcPct val="0"/>
              </a:spcBef>
              <a:spcAft>
                <a:spcPct val="0"/>
              </a:spcAft>
            </a:pPr>
            <a:r>
              <a:rPr lang="ja-JP" altLang="en-US" sz="2400" u="sng" dirty="0">
                <a:latin typeface="+mn-ea"/>
                <a:ea typeface="+mn-ea"/>
              </a:rPr>
              <a:t>透析なしで一生を全うできる可能性高い</a:t>
            </a:r>
            <a:endParaRPr lang="en-US" altLang="ja-JP" sz="2400" u="sng" dirty="0">
              <a:latin typeface="+mn-ea"/>
              <a:ea typeface="+mn-ea"/>
            </a:endParaRPr>
          </a:p>
        </p:txBody>
      </p:sp>
      <p:sp>
        <p:nvSpPr>
          <p:cNvPr id="8" name="Text Box 31"/>
          <p:cNvSpPr txBox="1">
            <a:spLocks noChangeArrowheads="1"/>
          </p:cNvSpPr>
          <p:nvPr/>
        </p:nvSpPr>
        <p:spPr bwMode="auto">
          <a:xfrm>
            <a:off x="6951794" y="5321184"/>
            <a:ext cx="206787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dirty="0">
                <a:latin typeface="+mn-ea"/>
                <a:ea typeface="+mn-ea"/>
              </a:rPr>
              <a:t>Imai E. </a:t>
            </a:r>
            <a:r>
              <a:rPr lang="en-US" altLang="ja-JP" i="1" dirty="0" err="1">
                <a:latin typeface="+mn-ea"/>
                <a:ea typeface="+mn-ea"/>
              </a:rPr>
              <a:t>Hypertens</a:t>
            </a:r>
            <a:r>
              <a:rPr lang="en-US" altLang="ja-JP" i="1" dirty="0">
                <a:latin typeface="+mn-ea"/>
                <a:ea typeface="+mn-ea"/>
              </a:rPr>
              <a:t> Res </a:t>
            </a:r>
            <a:r>
              <a:rPr lang="en-US" altLang="ja-JP" dirty="0">
                <a:latin typeface="+mn-ea"/>
                <a:ea typeface="+mn-ea"/>
              </a:rPr>
              <a:t>2008</a:t>
            </a:r>
          </a:p>
        </p:txBody>
      </p:sp>
    </p:spTree>
    <p:extLst>
      <p:ext uri="{BB962C8B-B14F-4D97-AF65-F5344CB8AC3E}">
        <p14:creationId xmlns:p14="http://schemas.microsoft.com/office/powerpoint/2010/main" val="233808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header_0408.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正方形/長方形 7"/>
          <p:cNvSpPr/>
          <p:nvPr/>
        </p:nvSpPr>
        <p:spPr>
          <a:xfrm>
            <a:off x="195376" y="113978"/>
            <a:ext cx="2499184" cy="358216"/>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065CAE54-38CB-C041-9937-238148F73601}"/>
              </a:ext>
            </a:extLst>
          </p:cNvPr>
          <p:cNvPicPr>
            <a:picLocks noChangeAspect="1"/>
          </p:cNvPicPr>
          <p:nvPr/>
        </p:nvPicPr>
        <p:blipFill>
          <a:blip r:embed="rId4"/>
          <a:stretch>
            <a:fillRect/>
          </a:stretch>
        </p:blipFill>
        <p:spPr>
          <a:xfrm>
            <a:off x="0" y="0"/>
            <a:ext cx="9144000" cy="3527292"/>
          </a:xfrm>
          <a:prstGeom prst="rect">
            <a:avLst/>
          </a:prstGeom>
        </p:spPr>
      </p:pic>
      <p:sp>
        <p:nvSpPr>
          <p:cNvPr id="5" name="テキスト ボックス 4"/>
          <p:cNvSpPr txBox="1"/>
          <p:nvPr/>
        </p:nvSpPr>
        <p:spPr>
          <a:xfrm>
            <a:off x="1812274" y="3136612"/>
            <a:ext cx="5519460" cy="584775"/>
          </a:xfrm>
          <a:prstGeom prst="rect">
            <a:avLst/>
          </a:prstGeom>
          <a:noFill/>
        </p:spPr>
        <p:txBody>
          <a:bodyPr wrap="none" rtlCol="0">
            <a:spAutoFit/>
          </a:bodyPr>
          <a:lstStyle/>
          <a:p>
            <a:pPr algn="ctr"/>
            <a:r>
              <a:rPr lang="ja-JP" altLang="en-US" sz="3200" dirty="0">
                <a:solidFill>
                  <a:srgbClr val="00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腎機能評価に関するスライド</a:t>
            </a:r>
          </a:p>
        </p:txBody>
      </p:sp>
    </p:spTree>
    <p:extLst>
      <p:ext uri="{BB962C8B-B14F-4D97-AF65-F5344CB8AC3E}">
        <p14:creationId xmlns:p14="http://schemas.microsoft.com/office/powerpoint/2010/main" val="17157667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51520" y="517946"/>
            <a:ext cx="8892480" cy="6340054"/>
          </a:xfrm>
        </p:spPr>
        <p:txBody>
          <a:bodyPr>
            <a:noAutofit/>
          </a:bodyPr>
          <a:lstStyle/>
          <a:p>
            <a:pPr marL="0" indent="0">
              <a:buNone/>
            </a:pPr>
            <a:r>
              <a:rPr kumimoji="1" lang="ja-JP" altLang="en-US" sz="2400" u="sng" dirty="0">
                <a:latin typeface="+mj-ea"/>
                <a:ea typeface="+mj-ea"/>
              </a:rPr>
              <a:t>尿を作る力：糸球体濾過量</a:t>
            </a:r>
            <a:r>
              <a:rPr kumimoji="1" lang="en-US" altLang="ja-JP" sz="2400" u="sng" dirty="0">
                <a:latin typeface="+mj-ea"/>
                <a:ea typeface="+mj-ea"/>
              </a:rPr>
              <a:t>Glomerular</a:t>
            </a:r>
            <a:r>
              <a:rPr kumimoji="1" lang="ja-JP" altLang="en-US" sz="2400" u="sng" dirty="0">
                <a:latin typeface="+mj-ea"/>
                <a:ea typeface="+mj-ea"/>
              </a:rPr>
              <a:t> </a:t>
            </a:r>
            <a:r>
              <a:rPr kumimoji="1" lang="en-US" altLang="ja-JP" sz="2400" u="sng" dirty="0">
                <a:latin typeface="+mj-ea"/>
                <a:ea typeface="+mj-ea"/>
              </a:rPr>
              <a:t>Filtration</a:t>
            </a:r>
            <a:r>
              <a:rPr kumimoji="1" lang="ja-JP" altLang="en-US" sz="2400" u="sng" dirty="0">
                <a:latin typeface="+mj-ea"/>
                <a:ea typeface="+mj-ea"/>
              </a:rPr>
              <a:t> </a:t>
            </a:r>
            <a:r>
              <a:rPr kumimoji="1" lang="en-US" altLang="ja-JP" sz="2400" u="sng" dirty="0">
                <a:latin typeface="+mj-ea"/>
                <a:ea typeface="+mj-ea"/>
              </a:rPr>
              <a:t>Rate</a:t>
            </a:r>
          </a:p>
          <a:p>
            <a:pPr marL="0" indent="0">
              <a:buNone/>
            </a:pPr>
            <a:r>
              <a:rPr lang="ja-JP" altLang="en-US" u="sng" dirty="0">
                <a:latin typeface="+mj-ea"/>
                <a:ea typeface="+mj-ea"/>
              </a:rPr>
              <a:t>　　　　　　　　　　　　</a:t>
            </a:r>
            <a:endParaRPr kumimoji="1" lang="en-US" altLang="ja-JP" sz="2800" u="sng" dirty="0">
              <a:latin typeface="+mj-ea"/>
              <a:ea typeface="+mj-ea"/>
            </a:endParaRPr>
          </a:p>
          <a:p>
            <a:pPr marL="0" indent="0">
              <a:buNone/>
            </a:pPr>
            <a:r>
              <a:rPr lang="ja-JP" altLang="en-US" sz="2800" dirty="0">
                <a:latin typeface="+mj-ea"/>
                <a:ea typeface="+mj-ea"/>
              </a:rPr>
              <a:t>　１分間あたり生成される原尿の量　</a:t>
            </a:r>
            <a:endParaRPr lang="en-US" altLang="ja-JP" sz="2800" dirty="0">
              <a:latin typeface="+mj-ea"/>
              <a:ea typeface="+mj-ea"/>
            </a:endParaRPr>
          </a:p>
          <a:p>
            <a:pPr marL="0" indent="0">
              <a:buNone/>
            </a:pPr>
            <a:r>
              <a:rPr kumimoji="1" lang="ja-JP" altLang="en-US" sz="2800" dirty="0">
                <a:latin typeface="+mj-ea"/>
                <a:ea typeface="+mj-ea"/>
              </a:rPr>
              <a:t>　　</a:t>
            </a:r>
            <a:r>
              <a:rPr lang="en-US" altLang="ja-JP" sz="2800" dirty="0" err="1">
                <a:latin typeface="+mj-ea"/>
                <a:ea typeface="+mj-ea"/>
              </a:rPr>
              <a:t>Cx</a:t>
            </a:r>
            <a:r>
              <a:rPr lang="ja-JP" altLang="en-US" sz="2800" dirty="0">
                <a:latin typeface="+mj-ea"/>
                <a:ea typeface="+mj-ea"/>
              </a:rPr>
              <a:t>（</a:t>
            </a:r>
            <a:r>
              <a:rPr lang="en-US" altLang="ja-JP" sz="2800" dirty="0">
                <a:latin typeface="+mj-ea"/>
                <a:ea typeface="+mj-ea"/>
              </a:rPr>
              <a:t>mL/min)</a:t>
            </a:r>
            <a:r>
              <a:rPr lang="ja-JP" altLang="en-US" sz="2800" dirty="0">
                <a:latin typeface="+mj-ea"/>
                <a:ea typeface="+mj-ea"/>
              </a:rPr>
              <a:t>＝</a:t>
            </a:r>
            <a:r>
              <a:rPr kumimoji="1" lang="en-US" altLang="ja-JP" sz="2800" dirty="0" err="1">
                <a:latin typeface="+mj-ea"/>
                <a:ea typeface="+mj-ea"/>
              </a:rPr>
              <a:t>Ux</a:t>
            </a:r>
            <a:r>
              <a:rPr kumimoji="1" lang="en-US" altLang="ja-JP" sz="2800" dirty="0">
                <a:latin typeface="+mj-ea"/>
                <a:ea typeface="+mj-ea"/>
              </a:rPr>
              <a:t>(mg/dL</a:t>
            </a:r>
            <a:r>
              <a:rPr lang="en-US" altLang="ja-JP" sz="2800" dirty="0">
                <a:latin typeface="+mj-ea"/>
                <a:ea typeface="+mj-ea"/>
              </a:rPr>
              <a:t>)×UV(mL/min</a:t>
            </a:r>
            <a:r>
              <a:rPr lang="ja-JP" altLang="en-US" sz="2800" dirty="0">
                <a:latin typeface="+mj-ea"/>
                <a:ea typeface="+mj-ea"/>
              </a:rPr>
              <a:t>）　　</a:t>
            </a:r>
            <a:r>
              <a:rPr lang="en-US" altLang="ja-JP" sz="2800" dirty="0">
                <a:latin typeface="+mj-ea"/>
                <a:ea typeface="+mj-ea"/>
              </a:rPr>
              <a:t>×</a:t>
            </a:r>
            <a:r>
              <a:rPr lang="ja-JP" altLang="en-US" sz="2800" dirty="0">
                <a:latin typeface="+mj-ea"/>
                <a:ea typeface="+mj-ea"/>
              </a:rPr>
              <a:t>　</a:t>
            </a:r>
            <a:r>
              <a:rPr lang="en-US" altLang="ja-JP" sz="2800" dirty="0">
                <a:latin typeface="+mj-ea"/>
                <a:ea typeface="+mj-ea"/>
              </a:rPr>
              <a:t>1.73</a:t>
            </a:r>
          </a:p>
          <a:p>
            <a:pPr marL="0" indent="0">
              <a:buNone/>
            </a:pPr>
            <a:r>
              <a:rPr lang="ja-JP" altLang="en-US" sz="2800" dirty="0">
                <a:latin typeface="+mj-ea"/>
                <a:ea typeface="+mj-ea"/>
              </a:rPr>
              <a:t>　　　　　　　　　　　　　　</a:t>
            </a:r>
            <a:r>
              <a:rPr lang="en-US" altLang="ja-JP" sz="2800" dirty="0" err="1">
                <a:latin typeface="+mj-ea"/>
                <a:ea typeface="+mj-ea"/>
              </a:rPr>
              <a:t>Sx</a:t>
            </a:r>
            <a:r>
              <a:rPr lang="ja-JP" altLang="en-US" sz="2800" dirty="0">
                <a:latin typeface="+mj-ea"/>
                <a:ea typeface="+mj-ea"/>
              </a:rPr>
              <a:t>（</a:t>
            </a:r>
            <a:r>
              <a:rPr lang="en-US" altLang="ja-JP" sz="2800" dirty="0">
                <a:latin typeface="+mj-ea"/>
                <a:ea typeface="+mj-ea"/>
              </a:rPr>
              <a:t>mg/</a:t>
            </a:r>
            <a:r>
              <a:rPr lang="en-US" altLang="ja-JP" sz="2800" dirty="0" err="1">
                <a:latin typeface="+mj-ea"/>
                <a:ea typeface="+mj-ea"/>
              </a:rPr>
              <a:t>dL</a:t>
            </a:r>
            <a:r>
              <a:rPr lang="ja-JP" altLang="en-US" sz="2800" dirty="0">
                <a:latin typeface="+mj-ea"/>
                <a:ea typeface="+mj-ea"/>
              </a:rPr>
              <a:t>）　　　　　　　　　　　　</a:t>
            </a:r>
            <a:endParaRPr lang="en-US" altLang="ja-JP" sz="2800" dirty="0">
              <a:latin typeface="+mj-ea"/>
              <a:ea typeface="+mj-ea"/>
            </a:endParaRPr>
          </a:p>
          <a:p>
            <a:pPr marL="0" indent="0">
              <a:buNone/>
            </a:pPr>
            <a:r>
              <a:rPr lang="ja-JP" altLang="en-US" sz="2800" dirty="0">
                <a:latin typeface="+mj-ea"/>
                <a:ea typeface="+mj-ea"/>
              </a:rPr>
              <a:t>　　イヌリン：正確に測定できる</a:t>
            </a:r>
            <a:endParaRPr lang="en-US" altLang="ja-JP" sz="2800" dirty="0">
              <a:latin typeface="+mj-ea"/>
              <a:ea typeface="+mj-ea"/>
            </a:endParaRPr>
          </a:p>
          <a:p>
            <a:pPr marL="0" indent="0">
              <a:buNone/>
            </a:pPr>
            <a:r>
              <a:rPr lang="ja-JP" altLang="en-US" dirty="0">
                <a:latin typeface="+mj-ea"/>
                <a:ea typeface="+mj-ea"/>
              </a:rPr>
              <a:t>　　　　　　　</a:t>
            </a:r>
            <a:r>
              <a:rPr lang="ja-JP" altLang="en-US" sz="2800" dirty="0">
                <a:latin typeface="+mj-ea"/>
                <a:ea typeface="+mj-ea"/>
              </a:rPr>
              <a:t>方法が煩雑</a:t>
            </a:r>
            <a:endParaRPr lang="en-US" altLang="ja-JP" sz="2800" dirty="0">
              <a:latin typeface="+mj-ea"/>
              <a:ea typeface="+mj-ea"/>
            </a:endParaRPr>
          </a:p>
        </p:txBody>
      </p:sp>
      <p:cxnSp>
        <p:nvCxnSpPr>
          <p:cNvPr id="5" name="直線コネクタ 4"/>
          <p:cNvCxnSpPr/>
          <p:nvPr/>
        </p:nvCxnSpPr>
        <p:spPr>
          <a:xfrm>
            <a:off x="2465512" y="2543981"/>
            <a:ext cx="3949465" cy="31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直線矢印コネクタ 3"/>
          <p:cNvCxnSpPr/>
          <p:nvPr/>
        </p:nvCxnSpPr>
        <p:spPr>
          <a:xfrm flipH="1" flipV="1">
            <a:off x="7754680" y="3069811"/>
            <a:ext cx="14176" cy="55943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5356977" y="3703748"/>
            <a:ext cx="3645550" cy="461665"/>
          </a:xfrm>
          <a:prstGeom prst="rect">
            <a:avLst/>
          </a:prstGeom>
          <a:noFill/>
        </p:spPr>
        <p:txBody>
          <a:bodyPr wrap="none" rtlCol="0">
            <a:spAutoFit/>
          </a:bodyPr>
          <a:lstStyle/>
          <a:p>
            <a:r>
              <a:rPr lang="ja-JP" altLang="en-US" sz="2400" dirty="0">
                <a:latin typeface="+mj-ea"/>
                <a:ea typeface="+mj-ea"/>
              </a:rPr>
              <a:t>さらに体表面積で補正する</a:t>
            </a:r>
          </a:p>
        </p:txBody>
      </p:sp>
      <p:sp>
        <p:nvSpPr>
          <p:cNvPr id="15" name="テキスト ボックス 14"/>
          <p:cNvSpPr txBox="1"/>
          <p:nvPr/>
        </p:nvSpPr>
        <p:spPr>
          <a:xfrm>
            <a:off x="7648354" y="2676290"/>
            <a:ext cx="1107996" cy="369332"/>
          </a:xfrm>
          <a:prstGeom prst="rect">
            <a:avLst/>
          </a:prstGeom>
          <a:noFill/>
        </p:spPr>
        <p:txBody>
          <a:bodyPr wrap="none" rtlCol="0">
            <a:spAutoFit/>
          </a:bodyPr>
          <a:lstStyle/>
          <a:p>
            <a:r>
              <a:rPr lang="ja-JP" altLang="en-US" dirty="0">
                <a:latin typeface="+mj-ea"/>
                <a:ea typeface="+mj-ea"/>
              </a:rPr>
              <a:t>体表面積</a:t>
            </a:r>
          </a:p>
        </p:txBody>
      </p:sp>
      <p:cxnSp>
        <p:nvCxnSpPr>
          <p:cNvPr id="16" name="直線コネクタ 15"/>
          <p:cNvCxnSpPr/>
          <p:nvPr/>
        </p:nvCxnSpPr>
        <p:spPr>
          <a:xfrm>
            <a:off x="7705060" y="2559926"/>
            <a:ext cx="1130596" cy="71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正方形/長方形 21"/>
          <p:cNvSpPr/>
          <p:nvPr/>
        </p:nvSpPr>
        <p:spPr>
          <a:xfrm>
            <a:off x="1073978" y="5780946"/>
            <a:ext cx="6996043" cy="6430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mj-ea"/>
                <a:ea typeface="+mj-ea"/>
              </a:rPr>
              <a:t>１</a:t>
            </a:r>
            <a:r>
              <a:rPr lang="en-US" altLang="ja-JP" sz="2400" dirty="0">
                <a:solidFill>
                  <a:schemeClr val="tx1"/>
                </a:solidFill>
                <a:latin typeface="+mj-ea"/>
                <a:ea typeface="+mj-ea"/>
              </a:rPr>
              <a:t>.</a:t>
            </a:r>
            <a:r>
              <a:rPr lang="ja-JP" altLang="en-US" sz="2400" dirty="0">
                <a:solidFill>
                  <a:schemeClr val="tx1"/>
                </a:solidFill>
                <a:latin typeface="+mj-ea"/>
                <a:ea typeface="+mj-ea"/>
              </a:rPr>
              <a:t>腎機能が正常な人は、原尿量は対表面積</a:t>
            </a:r>
            <a:r>
              <a:rPr lang="en-US" altLang="ja-JP" sz="2400" dirty="0">
                <a:solidFill>
                  <a:schemeClr val="tx1"/>
                </a:solidFill>
                <a:latin typeface="+mj-ea"/>
                <a:ea typeface="+mj-ea"/>
              </a:rPr>
              <a:t>×100ℓ/</a:t>
            </a:r>
            <a:r>
              <a:rPr lang="ja-JP" altLang="en-US" sz="2400" dirty="0">
                <a:solidFill>
                  <a:schemeClr val="tx1"/>
                </a:solidFill>
                <a:latin typeface="+mj-ea"/>
                <a:ea typeface="+mj-ea"/>
              </a:rPr>
              <a:t>日程度、尿量は体表面積</a:t>
            </a:r>
            <a:r>
              <a:rPr lang="en-US" altLang="ja-JP" sz="2400" dirty="0">
                <a:solidFill>
                  <a:schemeClr val="tx1"/>
                </a:solidFill>
                <a:latin typeface="+mj-ea"/>
                <a:ea typeface="+mj-ea"/>
              </a:rPr>
              <a:t>ℓ/</a:t>
            </a:r>
            <a:r>
              <a:rPr lang="ja-JP" altLang="en-US" sz="2400" dirty="0">
                <a:solidFill>
                  <a:schemeClr val="tx1"/>
                </a:solidFill>
                <a:latin typeface="+mj-ea"/>
                <a:ea typeface="+mj-ea"/>
              </a:rPr>
              <a:t>日程度が目安となる。</a:t>
            </a:r>
          </a:p>
        </p:txBody>
      </p:sp>
      <p:sp>
        <p:nvSpPr>
          <p:cNvPr id="11" name="正方形/長方形 10">
            <a:extLst>
              <a:ext uri="{FF2B5EF4-FFF2-40B4-BE49-F238E27FC236}">
                <a16:creationId xmlns:a16="http://schemas.microsoft.com/office/drawing/2014/main" id="{929C14AC-4B14-4D30-8B62-862FF4C18D0D}"/>
              </a:ext>
            </a:extLst>
          </p:cNvPr>
          <p:cNvSpPr/>
          <p:nvPr/>
        </p:nvSpPr>
        <p:spPr>
          <a:xfrm>
            <a:off x="251520" y="4923273"/>
            <a:ext cx="8504830" cy="6430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rgbClr val="0000FF"/>
                </a:solidFill>
                <a:latin typeface="+mj-ea"/>
                <a:ea typeface="+mj-ea"/>
              </a:rPr>
              <a:t>体表面積（</a:t>
            </a:r>
            <a:r>
              <a:rPr lang="en-US" altLang="ja-JP" sz="2400" dirty="0">
                <a:solidFill>
                  <a:srgbClr val="0000FF"/>
                </a:solidFill>
                <a:latin typeface="+mj-ea"/>
                <a:ea typeface="+mj-ea"/>
              </a:rPr>
              <a:t>BSA</a:t>
            </a:r>
            <a:r>
              <a:rPr lang="ja-JP" altLang="en-US" sz="2400" dirty="0">
                <a:solidFill>
                  <a:srgbClr val="0000FF"/>
                </a:solidFill>
                <a:latin typeface="+mj-ea"/>
                <a:ea typeface="+mj-ea"/>
              </a:rPr>
              <a:t>）算出式（</a:t>
            </a:r>
            <a:r>
              <a:rPr lang="en-US" altLang="ja-JP" sz="2400" dirty="0">
                <a:solidFill>
                  <a:srgbClr val="0000FF"/>
                </a:solidFill>
                <a:latin typeface="+mj-ea"/>
                <a:ea typeface="+mj-ea"/>
              </a:rPr>
              <a:t>Du</a:t>
            </a:r>
            <a:r>
              <a:rPr lang="ja-JP" altLang="en-US" sz="2400" dirty="0">
                <a:solidFill>
                  <a:srgbClr val="0000FF"/>
                </a:solidFill>
                <a:latin typeface="+mj-ea"/>
                <a:ea typeface="+mj-ea"/>
              </a:rPr>
              <a:t> </a:t>
            </a:r>
            <a:r>
              <a:rPr lang="en-US" altLang="ja-JP" sz="2400" dirty="0" err="1">
                <a:solidFill>
                  <a:srgbClr val="0000FF"/>
                </a:solidFill>
                <a:latin typeface="+mj-ea"/>
                <a:ea typeface="+mj-ea"/>
              </a:rPr>
              <a:t>Bois</a:t>
            </a:r>
            <a:r>
              <a:rPr lang="ja-JP" altLang="en-US" sz="2400" dirty="0">
                <a:solidFill>
                  <a:srgbClr val="0000FF"/>
                </a:solidFill>
                <a:latin typeface="+mj-ea"/>
                <a:ea typeface="+mj-ea"/>
              </a:rPr>
              <a:t>式）</a:t>
            </a:r>
            <a:r>
              <a:rPr lang="en-US" altLang="ja-JP" sz="2000" dirty="0">
                <a:solidFill>
                  <a:srgbClr val="FF0000"/>
                </a:solidFill>
                <a:latin typeface="+mj-ea"/>
                <a:ea typeface="+mj-ea"/>
              </a:rPr>
              <a:t>5</a:t>
            </a:r>
            <a:r>
              <a:rPr lang="ja-JP" altLang="en-US" sz="2000" dirty="0">
                <a:solidFill>
                  <a:srgbClr val="FF0000"/>
                </a:solidFill>
                <a:latin typeface="+mj-ea"/>
                <a:ea typeface="+mj-ea"/>
              </a:rPr>
              <a:t>）</a:t>
            </a:r>
            <a:r>
              <a:rPr lang="ja-JP" altLang="en-US" sz="2400" dirty="0">
                <a:solidFill>
                  <a:schemeClr val="tx1"/>
                </a:solidFill>
                <a:latin typeface="+mj-ea"/>
                <a:ea typeface="+mj-ea"/>
              </a:rPr>
              <a:t>は以下のように表されます。</a:t>
            </a:r>
            <a:endParaRPr lang="en-US" altLang="ja-JP" sz="2400" dirty="0">
              <a:solidFill>
                <a:schemeClr val="tx1"/>
              </a:solidFill>
              <a:latin typeface="+mj-ea"/>
              <a:ea typeface="+mj-ea"/>
            </a:endParaRPr>
          </a:p>
          <a:p>
            <a:pPr algn="ctr"/>
            <a:r>
              <a:rPr lang="en-US" altLang="ja-JP" sz="2400" dirty="0">
                <a:solidFill>
                  <a:srgbClr val="0000FF"/>
                </a:solidFill>
                <a:latin typeface="+mj-ea"/>
                <a:ea typeface="+mj-ea"/>
              </a:rPr>
              <a:t>BSA</a:t>
            </a:r>
            <a:r>
              <a:rPr lang="ja-JP" altLang="en-US" sz="2400" dirty="0">
                <a:solidFill>
                  <a:srgbClr val="0000FF"/>
                </a:solidFill>
                <a:latin typeface="+mj-ea"/>
                <a:ea typeface="+mj-ea"/>
              </a:rPr>
              <a:t>（</a:t>
            </a:r>
            <a:r>
              <a:rPr lang="en-US" altLang="ja-JP" sz="2400" dirty="0">
                <a:solidFill>
                  <a:srgbClr val="0000FF"/>
                </a:solidFill>
                <a:latin typeface="+mj-ea"/>
                <a:ea typeface="+mj-ea"/>
              </a:rPr>
              <a:t>m</a:t>
            </a:r>
            <a:r>
              <a:rPr lang="en-US" altLang="ja-JP" sz="2400" baseline="30000" dirty="0">
                <a:solidFill>
                  <a:srgbClr val="0000FF"/>
                </a:solidFill>
                <a:latin typeface="+mj-ea"/>
                <a:ea typeface="+mj-ea"/>
              </a:rPr>
              <a:t>2</a:t>
            </a:r>
            <a:r>
              <a:rPr lang="ja-JP" altLang="en-US" sz="2400" dirty="0">
                <a:solidFill>
                  <a:srgbClr val="0000FF"/>
                </a:solidFill>
                <a:latin typeface="+mj-ea"/>
                <a:ea typeface="+mj-ea"/>
              </a:rPr>
              <a:t>）＝体重（</a:t>
            </a:r>
            <a:r>
              <a:rPr lang="en-US" altLang="ja-JP" sz="2400" dirty="0">
                <a:solidFill>
                  <a:srgbClr val="0000FF"/>
                </a:solidFill>
                <a:latin typeface="+mj-ea"/>
                <a:ea typeface="+mj-ea"/>
              </a:rPr>
              <a:t>kg</a:t>
            </a:r>
            <a:r>
              <a:rPr lang="ja-JP" altLang="en-US" sz="2400" dirty="0">
                <a:solidFill>
                  <a:srgbClr val="0000FF"/>
                </a:solidFill>
                <a:latin typeface="+mj-ea"/>
                <a:ea typeface="+mj-ea"/>
              </a:rPr>
              <a:t>）</a:t>
            </a:r>
            <a:r>
              <a:rPr lang="en-US" altLang="ja-JP" sz="2400" baseline="30000" dirty="0">
                <a:solidFill>
                  <a:srgbClr val="0000FF"/>
                </a:solidFill>
                <a:latin typeface="+mj-ea"/>
                <a:ea typeface="+mj-ea"/>
              </a:rPr>
              <a:t>0.425</a:t>
            </a:r>
            <a:r>
              <a:rPr lang="en-US" altLang="ja-JP" sz="2400" dirty="0">
                <a:solidFill>
                  <a:srgbClr val="0000FF"/>
                </a:solidFill>
                <a:latin typeface="+mj-ea"/>
                <a:ea typeface="+mj-ea"/>
              </a:rPr>
              <a:t>×</a:t>
            </a:r>
            <a:r>
              <a:rPr lang="ja-JP" altLang="en-US" sz="2400" dirty="0">
                <a:solidFill>
                  <a:srgbClr val="0000FF"/>
                </a:solidFill>
                <a:latin typeface="+mj-ea"/>
                <a:ea typeface="+mj-ea"/>
              </a:rPr>
              <a:t>身長（㎝）</a:t>
            </a:r>
            <a:r>
              <a:rPr lang="en-US" altLang="ja-JP" sz="2400" baseline="30000" dirty="0">
                <a:solidFill>
                  <a:srgbClr val="0000FF"/>
                </a:solidFill>
                <a:latin typeface="+mj-ea"/>
                <a:ea typeface="+mj-ea"/>
              </a:rPr>
              <a:t>0.725</a:t>
            </a:r>
            <a:r>
              <a:rPr lang="en-US" altLang="ja-JP" sz="2400" dirty="0">
                <a:solidFill>
                  <a:srgbClr val="0000FF"/>
                </a:solidFill>
                <a:latin typeface="+mj-ea"/>
                <a:ea typeface="+mj-ea"/>
              </a:rPr>
              <a:t>×0.007184</a:t>
            </a:r>
            <a:endParaRPr lang="ja-JP" altLang="en-US" sz="2400" dirty="0">
              <a:solidFill>
                <a:srgbClr val="0000FF"/>
              </a:solidFill>
              <a:latin typeface="+mj-ea"/>
              <a:ea typeface="+mj-ea"/>
            </a:endParaRPr>
          </a:p>
        </p:txBody>
      </p:sp>
    </p:spTree>
    <p:extLst>
      <p:ext uri="{BB962C8B-B14F-4D97-AF65-F5344CB8AC3E}">
        <p14:creationId xmlns:p14="http://schemas.microsoft.com/office/powerpoint/2010/main" val="33379783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idx="1"/>
          </p:nvPr>
        </p:nvSpPr>
        <p:spPr>
          <a:xfrm>
            <a:off x="564855" y="3370890"/>
            <a:ext cx="7886700" cy="2775517"/>
          </a:xfrm>
        </p:spPr>
        <p:txBody>
          <a:bodyPr>
            <a:normAutofit/>
          </a:bodyPr>
          <a:lstStyle/>
          <a:p>
            <a:pPr eaLnBrk="1" hangingPunct="1">
              <a:lnSpc>
                <a:spcPct val="150000"/>
              </a:lnSpc>
            </a:pPr>
            <a:r>
              <a:rPr lang="ja-JP" altLang="en-US" sz="2400" dirty="0">
                <a:latin typeface="+mj-ea"/>
                <a:ea typeface="+mj-ea"/>
              </a:rPr>
              <a:t>イヌリンのボトルを</a:t>
            </a:r>
            <a:r>
              <a:rPr lang="en-US" altLang="ja-JP" sz="2400" dirty="0">
                <a:latin typeface="+mj-ea"/>
                <a:ea typeface="+mj-ea"/>
              </a:rPr>
              <a:t>100</a:t>
            </a:r>
            <a:r>
              <a:rPr lang="ja-JP" altLang="en-US" sz="2400" dirty="0">
                <a:latin typeface="+mj-ea"/>
                <a:ea typeface="+mj-ea"/>
              </a:rPr>
              <a:t>度の</a:t>
            </a:r>
            <a:r>
              <a:rPr lang="en-US" altLang="ja-JP" sz="2400" dirty="0">
                <a:latin typeface="+mj-ea"/>
                <a:ea typeface="+mj-ea"/>
              </a:rPr>
              <a:t>Hot Water Bath</a:t>
            </a:r>
            <a:r>
              <a:rPr lang="ja-JP" altLang="en-US" sz="2400" dirty="0">
                <a:latin typeface="+mj-ea"/>
                <a:ea typeface="+mj-ea"/>
              </a:rPr>
              <a:t>に</a:t>
            </a:r>
            <a:r>
              <a:rPr lang="en-US" altLang="ja-JP" sz="2400" dirty="0">
                <a:latin typeface="+mj-ea"/>
                <a:ea typeface="+mj-ea"/>
              </a:rPr>
              <a:t>20</a:t>
            </a:r>
            <a:r>
              <a:rPr lang="ja-JP" altLang="en-US" sz="2400" dirty="0">
                <a:latin typeface="+mj-ea"/>
                <a:ea typeface="+mj-ea"/>
              </a:rPr>
              <a:t>－</a:t>
            </a:r>
            <a:r>
              <a:rPr lang="en-US" altLang="ja-JP" sz="2400" dirty="0">
                <a:latin typeface="+mj-ea"/>
                <a:ea typeface="+mj-ea"/>
              </a:rPr>
              <a:t>30</a:t>
            </a:r>
            <a:r>
              <a:rPr lang="ja-JP" altLang="en-US" sz="2400" dirty="0">
                <a:latin typeface="+mj-ea"/>
                <a:ea typeface="+mj-ea"/>
              </a:rPr>
              <a:t>分。</a:t>
            </a:r>
          </a:p>
          <a:p>
            <a:pPr eaLnBrk="1" hangingPunct="1">
              <a:lnSpc>
                <a:spcPct val="150000"/>
              </a:lnSpc>
            </a:pPr>
            <a:r>
              <a:rPr lang="ja-JP" altLang="en-US" sz="2400" dirty="0">
                <a:latin typeface="+mj-ea"/>
                <a:ea typeface="+mj-ea"/>
              </a:rPr>
              <a:t>冷却して生食</a:t>
            </a:r>
            <a:r>
              <a:rPr lang="en-US" altLang="ja-JP" sz="2400" dirty="0">
                <a:latin typeface="+mj-ea"/>
                <a:ea typeface="+mj-ea"/>
              </a:rPr>
              <a:t>360ml</a:t>
            </a:r>
            <a:r>
              <a:rPr lang="ja-JP" altLang="en-US" sz="2400" dirty="0" err="1">
                <a:latin typeface="+mj-ea"/>
                <a:ea typeface="+mj-ea"/>
              </a:rPr>
              <a:t>に溶</a:t>
            </a:r>
            <a:r>
              <a:rPr lang="ja-JP" altLang="en-US" sz="2400" dirty="0">
                <a:latin typeface="+mj-ea"/>
                <a:ea typeface="+mj-ea"/>
              </a:rPr>
              <a:t>解する。</a:t>
            </a:r>
          </a:p>
          <a:p>
            <a:pPr eaLnBrk="1" hangingPunct="1">
              <a:lnSpc>
                <a:spcPct val="150000"/>
              </a:lnSpc>
            </a:pPr>
            <a:r>
              <a:rPr lang="ja-JP" altLang="en-US" sz="2400" dirty="0">
                <a:latin typeface="+mj-ea"/>
                <a:ea typeface="+mj-ea"/>
              </a:rPr>
              <a:t>患者は朝食止め、必須の薬剤のみ服用にて</a:t>
            </a:r>
          </a:p>
          <a:p>
            <a:pPr eaLnBrk="1" hangingPunct="1">
              <a:lnSpc>
                <a:spcPct val="150000"/>
              </a:lnSpc>
              <a:buFontTx/>
              <a:buNone/>
            </a:pPr>
            <a:r>
              <a:rPr lang="ja-JP" altLang="en-US" sz="2400" dirty="0">
                <a:latin typeface="+mj-ea"/>
                <a:ea typeface="+mj-ea"/>
              </a:rPr>
              <a:t>　 以下の検査にはいる。</a:t>
            </a:r>
          </a:p>
        </p:txBody>
      </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2572" y="711593"/>
            <a:ext cx="3134731" cy="2659297"/>
          </a:xfrm>
          <a:prstGeom prst="rect">
            <a:avLst/>
          </a:prstGeom>
        </p:spPr>
      </p:pic>
      <p:sp>
        <p:nvSpPr>
          <p:cNvPr id="5" name="テキスト ボックス 4">
            <a:extLst>
              <a:ext uri="{FF2B5EF4-FFF2-40B4-BE49-F238E27FC236}">
                <a16:creationId xmlns:a16="http://schemas.microsoft.com/office/drawing/2014/main" id="{13CA8762-77FE-44CF-B8BA-B8ACE2202EC8}"/>
              </a:ext>
            </a:extLst>
          </p:cNvPr>
          <p:cNvSpPr txBox="1"/>
          <p:nvPr/>
        </p:nvSpPr>
        <p:spPr>
          <a:xfrm>
            <a:off x="313318" y="63539"/>
            <a:ext cx="8830682" cy="369332"/>
          </a:xfrm>
          <a:prstGeom prst="rect">
            <a:avLst/>
          </a:prstGeom>
          <a:noFill/>
        </p:spPr>
        <p:txBody>
          <a:bodyPr wrap="square" rtlCol="0">
            <a:spAutoFit/>
          </a:bodyPr>
          <a:lstStyle/>
          <a:p>
            <a:pPr lvl="0">
              <a:defRPr/>
            </a:pPr>
            <a:r>
              <a:rPr lang="ja-JP" altLang="en-US" b="1" dirty="0">
                <a:solidFill>
                  <a:srgbClr val="FFFFFF"/>
                </a:solidFill>
                <a:latin typeface="+mj-ea"/>
                <a:ea typeface="+mj-ea"/>
              </a:rPr>
              <a:t>イヌリンクリアランス検査</a:t>
            </a:r>
          </a:p>
        </p:txBody>
      </p:sp>
    </p:spTree>
    <p:extLst>
      <p:ext uri="{BB962C8B-B14F-4D97-AF65-F5344CB8AC3E}">
        <p14:creationId xmlns:p14="http://schemas.microsoft.com/office/powerpoint/2010/main" val="3779613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35A1C8E-8189-A44D-B675-8E133A60C302}"/>
              </a:ext>
            </a:extLst>
          </p:cNvPr>
          <p:cNvSpPr txBox="1"/>
          <p:nvPr/>
        </p:nvSpPr>
        <p:spPr>
          <a:xfrm>
            <a:off x="348120" y="49205"/>
            <a:ext cx="6012791" cy="369332"/>
          </a:xfrm>
          <a:prstGeom prst="rect">
            <a:avLst/>
          </a:prstGeom>
          <a:noFill/>
        </p:spPr>
        <p:txBody>
          <a:bodyPr wrap="square" rtlCol="0">
            <a:spAutoFit/>
          </a:bodyPr>
          <a:lstStyle/>
          <a:p>
            <a:pPr lvl="0">
              <a:defRPr/>
            </a:pPr>
            <a:r>
              <a:rPr lang="ja-JP" altLang="en-US" b="1" dirty="0">
                <a:solidFill>
                  <a:schemeClr val="bg1"/>
                </a:solidFill>
                <a:latin typeface="ＭＳ Ｐゴシック" panose="020B0600070205080204" pitchFamily="50" charset="-128"/>
                <a:ea typeface="ＭＳ Ｐゴシック" panose="020B0600070205080204" pitchFamily="50" charset="-128"/>
              </a:rPr>
              <a:t>病期に応じた腎疾患対策の全体像</a:t>
            </a:r>
          </a:p>
        </p:txBody>
      </p:sp>
      <p:sp>
        <p:nvSpPr>
          <p:cNvPr id="5" name="正方形/長方形 4">
            <a:extLst>
              <a:ext uri="{FF2B5EF4-FFF2-40B4-BE49-F238E27FC236}">
                <a16:creationId xmlns:a16="http://schemas.microsoft.com/office/drawing/2014/main" id="{38BAB75C-E8CE-FB49-B4B4-51E27806A6F0}"/>
              </a:ext>
            </a:extLst>
          </p:cNvPr>
          <p:cNvSpPr/>
          <p:nvPr/>
        </p:nvSpPr>
        <p:spPr>
          <a:xfrm>
            <a:off x="2685511" y="1730088"/>
            <a:ext cx="838692" cy="288412"/>
          </a:xfrm>
          <a:prstGeom prst="rect">
            <a:avLst/>
          </a:prstGeom>
          <a:ln w="38100">
            <a:solidFill>
              <a:srgbClr val="FF0000"/>
            </a:solidFill>
          </a:ln>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srgbClr val="FF0000"/>
                </a:solidFill>
                <a:effectLst/>
                <a:uLnTx/>
                <a:uFillTx/>
                <a:latin typeface="+mn-ea"/>
                <a:cs typeface="+mn-cs"/>
              </a:rPr>
              <a:t>受診勧奨</a:t>
            </a:r>
            <a:endParaRPr kumimoji="1" lang="en-US" altLang="ja-JP" sz="1274" b="1" i="0" u="none" strike="noStrike" kern="1200" cap="none" spc="0" normalizeH="0" baseline="0" noProof="0" dirty="0">
              <a:ln>
                <a:noFill/>
              </a:ln>
              <a:solidFill>
                <a:srgbClr val="FF0000"/>
              </a:solidFill>
              <a:effectLst/>
              <a:uLnTx/>
              <a:uFillTx/>
              <a:latin typeface="+mn-ea"/>
              <a:cs typeface="+mn-cs"/>
            </a:endParaRPr>
          </a:p>
        </p:txBody>
      </p:sp>
      <p:sp>
        <p:nvSpPr>
          <p:cNvPr id="6" name="正方形/長方形 5">
            <a:extLst>
              <a:ext uri="{FF2B5EF4-FFF2-40B4-BE49-F238E27FC236}">
                <a16:creationId xmlns:a16="http://schemas.microsoft.com/office/drawing/2014/main" id="{173076C6-7BE6-A146-9693-DA85D448087E}"/>
              </a:ext>
            </a:extLst>
          </p:cNvPr>
          <p:cNvSpPr/>
          <p:nvPr/>
        </p:nvSpPr>
        <p:spPr>
          <a:xfrm>
            <a:off x="771106" y="2039501"/>
            <a:ext cx="2322705" cy="87144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910" b="0" i="0" u="none" strike="noStrike" kern="1200" cap="none" spc="0" normalizeH="0" baseline="0" noProof="0" dirty="0">
              <a:ln>
                <a:noFill/>
              </a:ln>
              <a:solidFill>
                <a:prstClr val="black"/>
              </a:solidFill>
              <a:effectLst/>
              <a:uLnTx/>
              <a:uFillTx/>
              <a:latin typeface="+mn-ea"/>
              <a:cs typeface="+mn-cs"/>
            </a:endParaRPr>
          </a:p>
        </p:txBody>
      </p:sp>
      <p:sp>
        <p:nvSpPr>
          <p:cNvPr id="7" name="フローチャート : 端子 84">
            <a:extLst>
              <a:ext uri="{FF2B5EF4-FFF2-40B4-BE49-F238E27FC236}">
                <a16:creationId xmlns:a16="http://schemas.microsoft.com/office/drawing/2014/main" id="{9DE37F67-869C-D64B-942B-CDDF5E741A52}"/>
              </a:ext>
            </a:extLst>
          </p:cNvPr>
          <p:cNvSpPr/>
          <p:nvPr/>
        </p:nvSpPr>
        <p:spPr>
          <a:xfrm>
            <a:off x="767937" y="1015296"/>
            <a:ext cx="1400895" cy="517430"/>
          </a:xfrm>
          <a:prstGeom prst="flowChartTerminator">
            <a:avLst/>
          </a:prstGeom>
          <a:noFill/>
          <a:ln w="28575">
            <a:solidFill>
              <a:srgbClr val="7030A0"/>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mn-ea"/>
                <a:cs typeface="+mn-cs"/>
              </a:rPr>
              <a:t>生活習慣病</a:t>
            </a:r>
            <a:endParaRPr kumimoji="1" lang="en-US" altLang="ja-JP" sz="1092" b="1" i="0" u="none" strike="noStrike" kern="1200" cap="none" spc="0" normalizeH="0" baseline="0" noProof="0" dirty="0">
              <a:ln>
                <a:noFill/>
              </a:ln>
              <a:solidFill>
                <a:prstClr val="black"/>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mn-ea"/>
                <a:cs typeface="+mn-cs"/>
              </a:rPr>
              <a:t>の発症予防</a:t>
            </a:r>
          </a:p>
        </p:txBody>
      </p:sp>
      <p:sp>
        <p:nvSpPr>
          <p:cNvPr id="8" name="フローチャート : 端子 86">
            <a:extLst>
              <a:ext uri="{FF2B5EF4-FFF2-40B4-BE49-F238E27FC236}">
                <a16:creationId xmlns:a16="http://schemas.microsoft.com/office/drawing/2014/main" id="{6324AF24-598F-9B4A-B52D-335485DDDD90}"/>
              </a:ext>
            </a:extLst>
          </p:cNvPr>
          <p:cNvSpPr/>
          <p:nvPr/>
        </p:nvSpPr>
        <p:spPr>
          <a:xfrm>
            <a:off x="5680307" y="1006105"/>
            <a:ext cx="2183938" cy="505520"/>
          </a:xfrm>
          <a:prstGeom prst="flowChartTerminator">
            <a:avLst/>
          </a:prstGeom>
          <a:noFill/>
          <a:ln w="28575">
            <a:solidFill>
              <a:srgbClr val="7030A0"/>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mn-ea"/>
                <a:cs typeface="+mn-cs"/>
              </a:rPr>
              <a:t>・</a:t>
            </a:r>
            <a:r>
              <a:rPr kumimoji="1" lang="en-US" altLang="ja-JP" sz="1092" b="1" i="0" u="none" strike="noStrike" kern="1200" cap="none" spc="0" normalizeH="0" baseline="0" noProof="0" dirty="0">
                <a:ln>
                  <a:noFill/>
                </a:ln>
                <a:solidFill>
                  <a:prstClr val="black"/>
                </a:solidFill>
                <a:effectLst/>
                <a:uLnTx/>
                <a:uFillTx/>
                <a:latin typeface="+mn-ea"/>
                <a:cs typeface="+mn-cs"/>
              </a:rPr>
              <a:t>CKD</a:t>
            </a:r>
            <a:r>
              <a:rPr kumimoji="1" lang="ja-JP" altLang="en-US" sz="1092" b="1" i="0" u="none" strike="noStrike" kern="1200" cap="none" spc="0" normalizeH="0" baseline="0" noProof="0" dirty="0">
                <a:ln>
                  <a:noFill/>
                </a:ln>
                <a:solidFill>
                  <a:prstClr val="black"/>
                </a:solidFill>
                <a:effectLst/>
                <a:uLnTx/>
                <a:uFillTx/>
                <a:latin typeface="+mn-ea"/>
                <a:cs typeface="+mn-cs"/>
              </a:rPr>
              <a:t>重症化予防</a:t>
            </a:r>
            <a:endParaRPr kumimoji="1" lang="en-US" altLang="ja-JP" sz="1092" b="1"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mn-ea"/>
                <a:cs typeface="+mn-cs"/>
              </a:rPr>
              <a:t>・原因疾病の管理の継続　</a:t>
            </a:r>
            <a:endParaRPr kumimoji="1" lang="en-US" altLang="ja-JP" sz="1092" b="1"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mn-ea"/>
                <a:cs typeface="+mn-cs"/>
              </a:rPr>
              <a:t>・合併症予防</a:t>
            </a:r>
            <a:endParaRPr kumimoji="1" lang="en-US" altLang="ja-JP" sz="1092" b="1" i="0" u="none" strike="noStrike" kern="1200" cap="none" spc="0" normalizeH="0" baseline="0" noProof="0" dirty="0">
              <a:ln>
                <a:noFill/>
              </a:ln>
              <a:solidFill>
                <a:prstClr val="black"/>
              </a:solidFill>
              <a:effectLst/>
              <a:uLnTx/>
              <a:uFillTx/>
              <a:latin typeface="+mn-ea"/>
              <a:cs typeface="+mn-cs"/>
            </a:endParaRPr>
          </a:p>
        </p:txBody>
      </p:sp>
      <p:sp>
        <p:nvSpPr>
          <p:cNvPr id="9" name="フローチャート : 端子 89">
            <a:extLst>
              <a:ext uri="{FF2B5EF4-FFF2-40B4-BE49-F238E27FC236}">
                <a16:creationId xmlns:a16="http://schemas.microsoft.com/office/drawing/2014/main" id="{218C08B5-E55E-9446-AC0F-25E2702FC154}"/>
              </a:ext>
            </a:extLst>
          </p:cNvPr>
          <p:cNvSpPr/>
          <p:nvPr/>
        </p:nvSpPr>
        <p:spPr>
          <a:xfrm>
            <a:off x="3000989" y="1015296"/>
            <a:ext cx="1757794" cy="483907"/>
          </a:xfrm>
          <a:prstGeom prst="flowChartTerminator">
            <a:avLst/>
          </a:prstGeom>
          <a:noFill/>
          <a:ln w="28575">
            <a:solidFill>
              <a:srgbClr val="7030A0"/>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74" b="1" i="0" u="none" strike="noStrike" kern="1200" cap="none" spc="0" normalizeH="0" baseline="0" noProof="0" dirty="0">
                <a:ln>
                  <a:noFill/>
                </a:ln>
                <a:solidFill>
                  <a:prstClr val="black"/>
                </a:solidFill>
                <a:effectLst/>
                <a:uLnTx/>
                <a:uFillTx/>
                <a:latin typeface="+mn-ea"/>
                <a:cs typeface="+mn-cs"/>
              </a:rPr>
              <a:t>CKD</a:t>
            </a:r>
            <a:r>
              <a:rPr kumimoji="1" lang="ja-JP" altLang="en-US" sz="1274" b="1" i="0" u="none" strike="noStrike" kern="1200" cap="none" spc="0" normalizeH="0" baseline="0" noProof="0" dirty="0">
                <a:ln>
                  <a:noFill/>
                </a:ln>
                <a:solidFill>
                  <a:prstClr val="black"/>
                </a:solidFill>
                <a:effectLst/>
                <a:uLnTx/>
                <a:uFillTx/>
                <a:latin typeface="+mn-ea"/>
                <a:cs typeface="+mn-cs"/>
              </a:rPr>
              <a:t>発症予防　　</a:t>
            </a:r>
            <a:endParaRPr kumimoji="1" lang="en-US" altLang="ja-JP" sz="1274" b="1" i="0" u="none" strike="noStrike" kern="1200" cap="none" spc="0" normalizeH="0" baseline="0" noProof="0" dirty="0">
              <a:ln>
                <a:noFill/>
              </a:ln>
              <a:solidFill>
                <a:prstClr val="black"/>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56" b="1" i="0" u="none" strike="noStrike" kern="1200" cap="none" spc="0" normalizeH="0" baseline="0" noProof="0" dirty="0">
                <a:ln>
                  <a:noFill/>
                </a:ln>
                <a:solidFill>
                  <a:prstClr val="black"/>
                </a:solidFill>
                <a:effectLst/>
                <a:uLnTx/>
                <a:uFillTx/>
                <a:latin typeface="+mn-ea"/>
                <a:cs typeface="+mn-cs"/>
              </a:rPr>
              <a:t>（原因疾病の重症化予防）</a:t>
            </a:r>
            <a:endParaRPr kumimoji="1" lang="en-US" altLang="ja-JP" sz="956" b="1" i="0" u="none" strike="noStrike" kern="1200" cap="none" spc="0" normalizeH="0" baseline="0" noProof="0" dirty="0">
              <a:ln>
                <a:noFill/>
              </a:ln>
              <a:solidFill>
                <a:prstClr val="black"/>
              </a:solidFill>
              <a:effectLst/>
              <a:uLnTx/>
              <a:uFillTx/>
              <a:latin typeface="+mn-ea"/>
              <a:cs typeface="+mn-cs"/>
            </a:endParaRPr>
          </a:p>
        </p:txBody>
      </p:sp>
      <p:sp>
        <p:nvSpPr>
          <p:cNvPr id="10" name="正方形/長方形 9">
            <a:extLst>
              <a:ext uri="{FF2B5EF4-FFF2-40B4-BE49-F238E27FC236}">
                <a16:creationId xmlns:a16="http://schemas.microsoft.com/office/drawing/2014/main" id="{38774AE0-37E9-2240-8A7D-761A436134A8}"/>
              </a:ext>
            </a:extLst>
          </p:cNvPr>
          <p:cNvSpPr/>
          <p:nvPr/>
        </p:nvSpPr>
        <p:spPr>
          <a:xfrm>
            <a:off x="30784" y="5623483"/>
            <a:ext cx="685752" cy="877737"/>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関連する施策</a:t>
            </a:r>
          </a:p>
        </p:txBody>
      </p:sp>
      <p:sp>
        <p:nvSpPr>
          <p:cNvPr id="11" name="直線コネクタ 10">
            <a:extLst>
              <a:ext uri="{FF2B5EF4-FFF2-40B4-BE49-F238E27FC236}">
                <a16:creationId xmlns:a16="http://schemas.microsoft.com/office/drawing/2014/main" id="{81D2FA4A-F1F9-3A4B-B5F3-45FA63805025}"/>
              </a:ext>
            </a:extLst>
          </p:cNvPr>
          <p:cNvSpPr/>
          <p:nvPr/>
        </p:nvSpPr>
        <p:spPr>
          <a:xfrm flipV="1">
            <a:off x="26994" y="5561367"/>
            <a:ext cx="9054326" cy="0"/>
          </a:xfrm>
          <a:prstGeom prst="line">
            <a:avLst/>
          </a:prstGeom>
          <a:noFill/>
          <a:ln w="38100" cap="flat">
            <a:solidFill>
              <a:schemeClr val="tx1"/>
            </a:solidFill>
            <a:prstDash val="sysDot"/>
          </a:ln>
        </p:spPr>
        <p:txBody>
          <a:bodyPr lIns="79411" tIns="39706" rIns="79411" bIns="39706"/>
          <a:lstStyle>
            <a:lvl1pPr lvl="0">
              <a:defRPr/>
            </a:lvl1pPr>
          </a:lstStyle>
          <a:p>
            <a:pPr marL="0" marR="0" lvl="0" indent="0" algn="l" defTabSz="794083" rtl="0" eaLnBrk="1" fontAlgn="auto" latinLnBrk="0" hangingPunct="1">
              <a:lnSpc>
                <a:spcPct val="100000"/>
              </a:lnSpc>
              <a:spcBef>
                <a:spcPts val="0"/>
              </a:spcBef>
              <a:spcAft>
                <a:spcPts val="0"/>
              </a:spcAft>
              <a:buClrTx/>
              <a:buSzTx/>
              <a:buFontTx/>
              <a:buNone/>
              <a:tabLst/>
              <a:defRPr/>
            </a:pPr>
            <a:endParaRPr kumimoji="1" sz="1456" b="0" i="0" u="none" strike="noStrike" kern="1200" cap="none" spc="0" normalizeH="0" baseline="0" noProof="0" dirty="0">
              <a:ln>
                <a:noFill/>
              </a:ln>
              <a:solidFill>
                <a:prstClr val="black"/>
              </a:solidFill>
              <a:effectLst/>
              <a:uLnTx/>
              <a:uFillTx/>
              <a:latin typeface="Arial"/>
              <a:ea typeface="+mn-ea"/>
              <a:cs typeface="+mn-cs"/>
            </a:endParaRPr>
          </a:p>
        </p:txBody>
      </p:sp>
      <p:sp>
        <p:nvSpPr>
          <p:cNvPr id="12" name="正方形/長方形 11">
            <a:extLst>
              <a:ext uri="{FF2B5EF4-FFF2-40B4-BE49-F238E27FC236}">
                <a16:creationId xmlns:a16="http://schemas.microsoft.com/office/drawing/2014/main" id="{9E030928-D2B2-BD44-ADD5-0B4AD2829C85}"/>
              </a:ext>
            </a:extLst>
          </p:cNvPr>
          <p:cNvSpPr/>
          <p:nvPr/>
        </p:nvSpPr>
        <p:spPr>
          <a:xfrm>
            <a:off x="778867" y="5623483"/>
            <a:ext cx="8256958" cy="87773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6054" marR="0" lvl="0" indent="-15605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74" b="0" i="0" u="none" strike="noStrike" kern="1200" cap="none" spc="0" normalizeH="0" baseline="0" noProof="0" dirty="0">
                <a:ln>
                  <a:noFill/>
                </a:ln>
                <a:solidFill>
                  <a:prstClr val="black"/>
                </a:solidFill>
                <a:effectLst/>
                <a:uLnTx/>
                <a:uFillTx/>
                <a:latin typeface="+mn-ea"/>
                <a:cs typeface="+mn-cs"/>
              </a:rPr>
              <a:t>禁煙、運動、減量、減塩等について、健康日本</a:t>
            </a:r>
            <a:r>
              <a:rPr kumimoji="1" lang="en-US" altLang="ja-JP" sz="1274" b="0" i="0" u="none" strike="noStrike" kern="1200" cap="none" spc="0" normalizeH="0" baseline="0" noProof="0" dirty="0">
                <a:ln>
                  <a:noFill/>
                </a:ln>
                <a:solidFill>
                  <a:prstClr val="black"/>
                </a:solidFill>
                <a:effectLst/>
                <a:uLnTx/>
                <a:uFillTx/>
                <a:latin typeface="+mn-ea"/>
                <a:cs typeface="+mn-cs"/>
              </a:rPr>
              <a:t>21</a:t>
            </a:r>
            <a:r>
              <a:rPr kumimoji="1" lang="ja-JP" altLang="en-US" sz="1274" b="0" i="0" u="none" strike="noStrike" kern="1200" cap="none" spc="0" normalizeH="0" baseline="0" noProof="0" dirty="0">
                <a:ln>
                  <a:noFill/>
                </a:ln>
                <a:solidFill>
                  <a:prstClr val="black"/>
                </a:solidFill>
                <a:effectLst/>
                <a:uLnTx/>
                <a:uFillTx/>
                <a:latin typeface="+mn-ea"/>
                <a:cs typeface="+mn-cs"/>
              </a:rPr>
              <a:t>（第二次）に目標を掲げ、取組を推進</a:t>
            </a:r>
            <a:endParaRPr kumimoji="1" lang="en-US" altLang="ja-JP" sz="1274" b="0" i="0" u="none" strike="noStrike" kern="1200" cap="none" spc="0" normalizeH="0" baseline="0" noProof="0" dirty="0">
              <a:ln>
                <a:noFill/>
              </a:ln>
              <a:solidFill>
                <a:prstClr val="black"/>
              </a:solidFill>
              <a:effectLst/>
              <a:uLnTx/>
              <a:uFillTx/>
              <a:latin typeface="+mn-ea"/>
              <a:cs typeface="+mn-cs"/>
            </a:endParaRPr>
          </a:p>
          <a:p>
            <a:pPr marL="156054" marR="0" lvl="0" indent="-15605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74" b="0" i="0" u="none" strike="noStrike" kern="1200" cap="none" spc="0" normalizeH="0" baseline="0" noProof="0" dirty="0">
                <a:ln>
                  <a:noFill/>
                </a:ln>
                <a:solidFill>
                  <a:prstClr val="black"/>
                </a:solidFill>
                <a:effectLst/>
                <a:uLnTx/>
                <a:uFillTx/>
                <a:latin typeface="+mn-ea"/>
                <a:cs typeface="+mn-cs"/>
              </a:rPr>
              <a:t>糖尿病性腎症重症化予防プログラム</a:t>
            </a:r>
            <a:endParaRPr kumimoji="1" lang="en-US" altLang="ja-JP" sz="1274" b="0" i="0" u="none" strike="noStrike" kern="1200" cap="none" spc="0" normalizeH="0" baseline="0" noProof="0" dirty="0">
              <a:ln>
                <a:noFill/>
              </a:ln>
              <a:solidFill>
                <a:prstClr val="black"/>
              </a:solidFill>
              <a:effectLst/>
              <a:uLnTx/>
              <a:uFillTx/>
              <a:latin typeface="+mn-ea"/>
              <a:cs typeface="+mn-cs"/>
            </a:endParaRPr>
          </a:p>
          <a:p>
            <a:pPr marL="156054" marR="0" lvl="0" indent="-15605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74" b="0" i="0" u="none" strike="noStrike" kern="1200" cap="none" spc="0" normalizeH="0" baseline="0" noProof="0" dirty="0">
                <a:ln>
                  <a:noFill/>
                </a:ln>
                <a:solidFill>
                  <a:prstClr val="black"/>
                </a:solidFill>
                <a:effectLst/>
                <a:uLnTx/>
                <a:uFillTx/>
                <a:latin typeface="+mn-ea"/>
                <a:cs typeface="+mn-cs"/>
              </a:rPr>
              <a:t>難病診療連携拠点病院を中心とした医療提供体制の構築、指定難病患者データベースの稼働　等</a:t>
            </a:r>
            <a:endParaRPr kumimoji="1" lang="en-US" altLang="ja-JP" sz="1274" b="0" i="0" u="none" strike="noStrike" kern="1200" cap="none" spc="0" normalizeH="0" baseline="0" noProof="0" dirty="0">
              <a:ln>
                <a:noFill/>
              </a:ln>
              <a:solidFill>
                <a:prstClr val="black"/>
              </a:solidFill>
              <a:effectLst/>
              <a:uLnTx/>
              <a:uFillTx/>
              <a:latin typeface="+mn-ea"/>
              <a:cs typeface="+mn-cs"/>
            </a:endParaRPr>
          </a:p>
          <a:p>
            <a:pPr marL="156054" marR="0" lvl="0" indent="-15605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ja-JP" sz="1274" b="0" i="0" u="none" strike="noStrike" kern="1200" cap="none" spc="0" normalizeH="0" baseline="0" noProof="0" dirty="0">
                <a:ln>
                  <a:noFill/>
                </a:ln>
                <a:solidFill>
                  <a:prstClr val="black"/>
                </a:solidFill>
                <a:effectLst/>
                <a:uLnTx/>
                <a:uFillTx/>
                <a:latin typeface="+mn-ea"/>
                <a:cs typeface="+mn-cs"/>
              </a:rPr>
              <a:t>腎</a:t>
            </a:r>
            <a:r>
              <a:rPr kumimoji="1" lang="ja-JP" altLang="en-US" sz="1274" b="0" i="0" u="none" strike="noStrike" kern="1200" cap="none" spc="0" normalizeH="0" baseline="0" noProof="0" dirty="0">
                <a:ln>
                  <a:noFill/>
                </a:ln>
                <a:solidFill>
                  <a:prstClr val="black"/>
                </a:solidFill>
                <a:effectLst/>
                <a:uLnTx/>
                <a:uFillTx/>
                <a:latin typeface="+mn-ea"/>
                <a:cs typeface="+mn-cs"/>
              </a:rPr>
              <a:t>移植に関する</a:t>
            </a:r>
            <a:r>
              <a:rPr kumimoji="1" lang="ja-JP" altLang="ja-JP" sz="1274" b="0" i="0" u="none" strike="noStrike" kern="1200" cap="none" spc="0" normalizeH="0" baseline="0" noProof="0" dirty="0">
                <a:ln>
                  <a:noFill/>
                </a:ln>
                <a:solidFill>
                  <a:prstClr val="black"/>
                </a:solidFill>
                <a:effectLst/>
                <a:uLnTx/>
                <a:uFillTx/>
                <a:latin typeface="+mn-ea"/>
                <a:cs typeface="+mn-cs"/>
              </a:rPr>
              <a:t>普及啓発活動、院内体制の整備、提供移植施設の負担軽減</a:t>
            </a:r>
            <a:r>
              <a:rPr kumimoji="1" lang="ja-JP" altLang="en-US" sz="1274" b="0" i="0" u="none" strike="noStrike" kern="1200" cap="none" spc="0" normalizeH="0" baseline="0" noProof="0" dirty="0">
                <a:ln>
                  <a:noFill/>
                </a:ln>
                <a:solidFill>
                  <a:prstClr val="black"/>
                </a:solidFill>
                <a:effectLst/>
                <a:uLnTx/>
                <a:uFillTx/>
                <a:latin typeface="+mn-ea"/>
                <a:cs typeface="+mn-cs"/>
              </a:rPr>
              <a:t>　</a:t>
            </a:r>
            <a:r>
              <a:rPr kumimoji="1" lang="ja-JP" altLang="ja-JP" sz="1274" b="0" i="0" u="none" strike="noStrike" kern="1200" cap="none" spc="0" normalizeH="0" baseline="0" noProof="0" dirty="0">
                <a:ln>
                  <a:noFill/>
                </a:ln>
                <a:solidFill>
                  <a:prstClr val="black"/>
                </a:solidFill>
                <a:effectLst/>
                <a:uLnTx/>
                <a:uFillTx/>
                <a:latin typeface="+mn-ea"/>
                <a:cs typeface="+mn-cs"/>
              </a:rPr>
              <a:t>等</a:t>
            </a:r>
            <a:endParaRPr kumimoji="1" lang="en-US" altLang="ja-JP" sz="1274" b="0" i="0" u="none" strike="noStrike" kern="1200" cap="none" spc="0" normalizeH="0" baseline="0" noProof="0" dirty="0">
              <a:ln>
                <a:noFill/>
              </a:ln>
              <a:solidFill>
                <a:prstClr val="black"/>
              </a:solidFill>
              <a:effectLst/>
              <a:uLnTx/>
              <a:uFillTx/>
              <a:latin typeface="+mn-ea"/>
              <a:cs typeface="+mn-cs"/>
            </a:endParaRPr>
          </a:p>
        </p:txBody>
      </p:sp>
      <p:sp>
        <p:nvSpPr>
          <p:cNvPr id="13" name="正方形/長方形 12">
            <a:extLst>
              <a:ext uri="{FF2B5EF4-FFF2-40B4-BE49-F238E27FC236}">
                <a16:creationId xmlns:a16="http://schemas.microsoft.com/office/drawing/2014/main" id="{EF8AA2CE-86EA-1B48-9ED6-15CE71E999AE}"/>
              </a:ext>
            </a:extLst>
          </p:cNvPr>
          <p:cNvSpPr/>
          <p:nvPr/>
        </p:nvSpPr>
        <p:spPr>
          <a:xfrm>
            <a:off x="3093810" y="3319327"/>
            <a:ext cx="4770435" cy="262149"/>
          </a:xfrm>
          <a:prstGeom prst="rect">
            <a:avLst/>
          </a:prstGeom>
          <a:solidFill>
            <a:schemeClr val="accent5">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通院患者への</a:t>
            </a:r>
            <a:r>
              <a:rPr kumimoji="1" lang="en-US" altLang="ja-JP" sz="1274" b="1" i="0" u="none" strike="noStrike" kern="1200" cap="none" spc="0" normalizeH="0" baseline="0" noProof="0" dirty="0">
                <a:ln>
                  <a:noFill/>
                </a:ln>
                <a:solidFill>
                  <a:prstClr val="black"/>
                </a:solidFill>
                <a:effectLst/>
                <a:uLnTx/>
                <a:uFillTx/>
                <a:latin typeface="+mn-ea"/>
                <a:cs typeface="+mn-cs"/>
              </a:rPr>
              <a:t>CKD</a:t>
            </a:r>
            <a:r>
              <a:rPr kumimoji="1" lang="ja-JP" altLang="en-US" sz="1274" b="1" i="0" u="none" strike="noStrike" kern="1200" cap="none" spc="0" normalizeH="0" baseline="0" noProof="0" dirty="0">
                <a:ln>
                  <a:noFill/>
                </a:ln>
                <a:solidFill>
                  <a:prstClr val="black"/>
                </a:solidFill>
                <a:effectLst/>
                <a:uLnTx/>
                <a:uFillTx/>
                <a:latin typeface="+mn-ea"/>
                <a:cs typeface="+mn-cs"/>
              </a:rPr>
              <a:t>発症予防、重症化予防に関する知識の普及</a:t>
            </a:r>
            <a:endParaRPr kumimoji="1" lang="en-US" altLang="ja-JP" sz="1274" b="1" i="0" u="none" strike="noStrike" kern="1200" cap="none" spc="0" normalizeH="0" baseline="0" noProof="0" dirty="0">
              <a:ln>
                <a:noFill/>
              </a:ln>
              <a:solidFill>
                <a:prstClr val="black"/>
              </a:solidFill>
              <a:effectLst/>
              <a:uLnTx/>
              <a:uFillTx/>
              <a:latin typeface="+mn-ea"/>
              <a:cs typeface="+mn-cs"/>
            </a:endParaRPr>
          </a:p>
        </p:txBody>
      </p:sp>
      <p:sp>
        <p:nvSpPr>
          <p:cNvPr id="14" name="正方形/長方形 13">
            <a:extLst>
              <a:ext uri="{FF2B5EF4-FFF2-40B4-BE49-F238E27FC236}">
                <a16:creationId xmlns:a16="http://schemas.microsoft.com/office/drawing/2014/main" id="{190B4E05-10B2-DA42-A194-A8E9193AB234}"/>
              </a:ext>
            </a:extLst>
          </p:cNvPr>
          <p:cNvSpPr/>
          <p:nvPr/>
        </p:nvSpPr>
        <p:spPr>
          <a:xfrm>
            <a:off x="55326" y="3609077"/>
            <a:ext cx="680288" cy="618900"/>
          </a:xfrm>
          <a:prstGeom prst="rect">
            <a:avLst/>
          </a:prstGeom>
          <a:solidFill>
            <a:schemeClr val="bg1"/>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診療</a:t>
            </a:r>
            <a:endParaRPr kumimoji="1" lang="en-US" altLang="ja-JP" sz="1274" b="1" i="0" u="none" strike="noStrike" kern="1200" cap="none" spc="0" normalizeH="0" baseline="0" noProof="0" dirty="0">
              <a:ln>
                <a:noFill/>
              </a:ln>
              <a:solidFill>
                <a:prstClr val="black"/>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水準の</a:t>
            </a:r>
            <a:endParaRPr kumimoji="1" lang="en-US" altLang="ja-JP" sz="1274" b="1" i="0" u="none" strike="noStrike" kern="1200" cap="none" spc="0" normalizeH="0" baseline="0" noProof="0" dirty="0">
              <a:ln>
                <a:noFill/>
              </a:ln>
              <a:solidFill>
                <a:prstClr val="black"/>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向上</a:t>
            </a:r>
          </a:p>
        </p:txBody>
      </p:sp>
      <p:sp>
        <p:nvSpPr>
          <p:cNvPr id="15" name="正方形/長方形 14">
            <a:extLst>
              <a:ext uri="{FF2B5EF4-FFF2-40B4-BE49-F238E27FC236}">
                <a16:creationId xmlns:a16="http://schemas.microsoft.com/office/drawing/2014/main" id="{001D0C50-B2AF-6A45-8793-3B3B282B11D3}"/>
              </a:ext>
            </a:extLst>
          </p:cNvPr>
          <p:cNvSpPr/>
          <p:nvPr/>
        </p:nvSpPr>
        <p:spPr>
          <a:xfrm>
            <a:off x="3093810" y="2039502"/>
            <a:ext cx="4525825" cy="87144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38" b="0" i="0" u="none" strike="noStrike" kern="1200" cap="none" spc="0" normalizeH="0" baseline="0" noProof="0" dirty="0">
              <a:ln>
                <a:noFill/>
              </a:ln>
              <a:solidFill>
                <a:prstClr val="white"/>
              </a:solidFill>
              <a:effectLst/>
              <a:uLnTx/>
              <a:uFillTx/>
              <a:latin typeface="Arial"/>
              <a:ea typeface="ＭＳ Ｐゴシック" panose="020B0600070205080204" pitchFamily="50" charset="-128"/>
              <a:cs typeface="+mn-cs"/>
            </a:endParaRPr>
          </a:p>
        </p:txBody>
      </p:sp>
      <p:sp>
        <p:nvSpPr>
          <p:cNvPr id="16" name="テキスト ボックス 15">
            <a:extLst>
              <a:ext uri="{FF2B5EF4-FFF2-40B4-BE49-F238E27FC236}">
                <a16:creationId xmlns:a16="http://schemas.microsoft.com/office/drawing/2014/main" id="{4F918889-9626-B240-BFA4-EBB0E20E3F5A}"/>
              </a:ext>
            </a:extLst>
          </p:cNvPr>
          <p:cNvSpPr txBox="1"/>
          <p:nvPr/>
        </p:nvSpPr>
        <p:spPr>
          <a:xfrm>
            <a:off x="3488891" y="2209944"/>
            <a:ext cx="1449497" cy="3163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56" b="1" i="0" u="none" strike="noStrike" kern="1200" cap="none" spc="0" normalizeH="0" baseline="0" noProof="0" dirty="0">
                <a:ln>
                  <a:noFill/>
                </a:ln>
                <a:solidFill>
                  <a:prstClr val="black"/>
                </a:solidFill>
                <a:effectLst/>
                <a:uLnTx/>
                <a:uFillTx/>
                <a:latin typeface="+mn-ea"/>
                <a:cs typeface="+mn-cs"/>
              </a:rPr>
              <a:t>かかりつけ医等</a:t>
            </a:r>
            <a:endParaRPr kumimoji="1" lang="en-US" altLang="ja-JP" sz="1456" b="1" i="0" u="none" strike="noStrike" kern="1200" cap="none" spc="0" normalizeH="0" baseline="0" noProof="0" dirty="0">
              <a:ln>
                <a:noFill/>
              </a:ln>
              <a:solidFill>
                <a:prstClr val="black"/>
              </a:solidFill>
              <a:effectLst/>
              <a:uLnTx/>
              <a:uFillTx/>
              <a:latin typeface="+mn-ea"/>
              <a:cs typeface="+mn-cs"/>
            </a:endParaRPr>
          </a:p>
        </p:txBody>
      </p:sp>
      <p:sp>
        <p:nvSpPr>
          <p:cNvPr id="17" name="フローチャート : 端子 166">
            <a:extLst>
              <a:ext uri="{FF2B5EF4-FFF2-40B4-BE49-F238E27FC236}">
                <a16:creationId xmlns:a16="http://schemas.microsoft.com/office/drawing/2014/main" id="{CDE2C700-6FDC-F542-8533-CB544609B513}"/>
              </a:ext>
            </a:extLst>
          </p:cNvPr>
          <p:cNvSpPr/>
          <p:nvPr/>
        </p:nvSpPr>
        <p:spPr>
          <a:xfrm>
            <a:off x="7906641" y="1025183"/>
            <a:ext cx="1147434" cy="467087"/>
          </a:xfrm>
          <a:prstGeom prst="flowChartTerminator">
            <a:avLst/>
          </a:prstGeom>
          <a:noFill/>
          <a:ln w="28575">
            <a:solidFill>
              <a:srgbClr val="7030A0"/>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mn-ea"/>
                <a:cs typeface="+mn-cs"/>
              </a:rPr>
              <a:t>・腎代替療法</a:t>
            </a:r>
            <a:endParaRPr kumimoji="1" lang="en-US" altLang="ja-JP" sz="1092" b="1" i="0" u="none" strike="noStrike" kern="1200" cap="none" spc="0" normalizeH="0" baseline="0" noProof="0" dirty="0">
              <a:ln>
                <a:noFill/>
              </a:ln>
              <a:solidFill>
                <a:prstClr val="black"/>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black"/>
                </a:solidFill>
                <a:effectLst/>
                <a:uLnTx/>
                <a:uFillTx/>
                <a:latin typeface="+mn-ea"/>
                <a:cs typeface="+mn-cs"/>
              </a:rPr>
              <a:t>・合併症予防</a:t>
            </a:r>
            <a:endParaRPr kumimoji="1" lang="en-US" altLang="ja-JP" sz="1092" b="1" i="0" u="none" strike="noStrike" kern="1200" cap="none" spc="0" normalizeH="0" baseline="0" noProof="0" dirty="0">
              <a:ln>
                <a:noFill/>
              </a:ln>
              <a:solidFill>
                <a:prstClr val="black"/>
              </a:solidFill>
              <a:effectLst/>
              <a:uLnTx/>
              <a:uFillTx/>
              <a:latin typeface="+mn-ea"/>
              <a:cs typeface="+mn-cs"/>
            </a:endParaRPr>
          </a:p>
        </p:txBody>
      </p:sp>
      <p:sp>
        <p:nvSpPr>
          <p:cNvPr id="18" name="正方形/長方形 17">
            <a:extLst>
              <a:ext uri="{FF2B5EF4-FFF2-40B4-BE49-F238E27FC236}">
                <a16:creationId xmlns:a16="http://schemas.microsoft.com/office/drawing/2014/main" id="{DFFE8E4A-FC10-3C4C-8F43-EB0274883FF2}"/>
              </a:ext>
            </a:extLst>
          </p:cNvPr>
          <p:cNvSpPr/>
          <p:nvPr/>
        </p:nvSpPr>
        <p:spPr>
          <a:xfrm>
            <a:off x="6931706" y="2033712"/>
            <a:ext cx="2113306" cy="87723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38" b="0" i="0" u="none" strike="noStrike" kern="1200" cap="none" spc="0" normalizeH="0" baseline="0" noProof="0" dirty="0">
              <a:ln>
                <a:noFill/>
              </a:ln>
              <a:solidFill>
                <a:prstClr val="white"/>
              </a:solidFill>
              <a:effectLst/>
              <a:uLnTx/>
              <a:uFillTx/>
              <a:latin typeface="Arial"/>
              <a:ea typeface="ＭＳ Ｐゴシック" panose="020B0600070205080204" pitchFamily="50" charset="-128"/>
              <a:cs typeface="+mn-cs"/>
            </a:endParaRPr>
          </a:p>
        </p:txBody>
      </p:sp>
      <p:sp>
        <p:nvSpPr>
          <p:cNvPr id="19" name="爆発 1 18">
            <a:extLst>
              <a:ext uri="{FF2B5EF4-FFF2-40B4-BE49-F238E27FC236}">
                <a16:creationId xmlns:a16="http://schemas.microsoft.com/office/drawing/2014/main" id="{279BA9BC-FF55-744B-8E45-939085B5D64F}"/>
              </a:ext>
            </a:extLst>
          </p:cNvPr>
          <p:cNvSpPr/>
          <p:nvPr/>
        </p:nvSpPr>
        <p:spPr>
          <a:xfrm>
            <a:off x="2204000" y="934208"/>
            <a:ext cx="866743" cy="656319"/>
          </a:xfrm>
          <a:prstGeom prst="irregularSeal1">
            <a:avLst/>
          </a:prstGeom>
          <a:solidFill>
            <a:srgbClr val="7030A0"/>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srgbClr val="FFFFCC"/>
                </a:solidFill>
                <a:effectLst/>
                <a:uLnTx/>
                <a:uFillTx/>
                <a:latin typeface="+mn-ea"/>
                <a:cs typeface="+mn-cs"/>
              </a:rPr>
              <a:t>発症</a:t>
            </a:r>
          </a:p>
        </p:txBody>
      </p:sp>
      <p:sp>
        <p:nvSpPr>
          <p:cNvPr id="20" name="爆発 1 19">
            <a:extLst>
              <a:ext uri="{FF2B5EF4-FFF2-40B4-BE49-F238E27FC236}">
                <a16:creationId xmlns:a16="http://schemas.microsoft.com/office/drawing/2014/main" id="{C2C0B6C1-9633-7C4A-8014-4152F9B9CBE5}"/>
              </a:ext>
            </a:extLst>
          </p:cNvPr>
          <p:cNvSpPr/>
          <p:nvPr/>
        </p:nvSpPr>
        <p:spPr>
          <a:xfrm>
            <a:off x="4749459" y="892591"/>
            <a:ext cx="925840" cy="743376"/>
          </a:xfrm>
          <a:prstGeom prst="irregularSeal1">
            <a:avLst/>
          </a:prstGeom>
          <a:solidFill>
            <a:srgbClr val="7030A0"/>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srgbClr val="FFFFCC"/>
                </a:solidFill>
                <a:effectLst/>
                <a:uLnTx/>
                <a:uFillTx/>
                <a:latin typeface="+mn-ea"/>
                <a:cs typeface="+mn-cs"/>
              </a:rPr>
              <a:t>ＣＫＤ発症</a:t>
            </a:r>
          </a:p>
        </p:txBody>
      </p:sp>
      <p:sp>
        <p:nvSpPr>
          <p:cNvPr id="21" name="正方形/長方形 20">
            <a:extLst>
              <a:ext uri="{FF2B5EF4-FFF2-40B4-BE49-F238E27FC236}">
                <a16:creationId xmlns:a16="http://schemas.microsoft.com/office/drawing/2014/main" id="{AC2933DE-7365-5845-BD17-0ADE9F375513}"/>
              </a:ext>
            </a:extLst>
          </p:cNvPr>
          <p:cNvSpPr/>
          <p:nvPr/>
        </p:nvSpPr>
        <p:spPr>
          <a:xfrm>
            <a:off x="3104858" y="3636913"/>
            <a:ext cx="5919244" cy="262149"/>
          </a:xfrm>
          <a:prstGeom prst="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各種ガイド、ガイドライン等で推奨される診療の均</a:t>
            </a:r>
            <a:r>
              <a:rPr kumimoji="1" lang="ja-JP" altLang="en-US" sz="1274" b="1" i="0" u="none" strike="noStrike" kern="1200" cap="none" spc="0" normalizeH="0" baseline="0" noProof="0" dirty="0" err="1">
                <a:ln>
                  <a:noFill/>
                </a:ln>
                <a:solidFill>
                  <a:prstClr val="black"/>
                </a:solidFill>
                <a:effectLst/>
                <a:uLnTx/>
                <a:uFillTx/>
                <a:latin typeface="+mn-ea"/>
                <a:cs typeface="+mn-cs"/>
              </a:rPr>
              <a:t>てん化</a:t>
            </a:r>
            <a:endParaRPr kumimoji="1" lang="ja-JP" altLang="en-US" sz="1274" b="1" i="0" u="none" strike="noStrike" kern="1200" cap="none" spc="0" normalizeH="0" baseline="0" noProof="0" dirty="0">
              <a:ln>
                <a:noFill/>
              </a:ln>
              <a:solidFill>
                <a:prstClr val="black"/>
              </a:solidFill>
              <a:effectLst/>
              <a:uLnTx/>
              <a:uFillTx/>
              <a:latin typeface="+mn-ea"/>
              <a:cs typeface="+mn-cs"/>
            </a:endParaRPr>
          </a:p>
        </p:txBody>
      </p:sp>
      <p:sp>
        <p:nvSpPr>
          <p:cNvPr id="22" name="正方形/長方形 21">
            <a:extLst>
              <a:ext uri="{FF2B5EF4-FFF2-40B4-BE49-F238E27FC236}">
                <a16:creationId xmlns:a16="http://schemas.microsoft.com/office/drawing/2014/main" id="{308B2467-D08C-7F45-A57C-BE3A6F8CA5DF}"/>
              </a:ext>
            </a:extLst>
          </p:cNvPr>
          <p:cNvSpPr/>
          <p:nvPr/>
        </p:nvSpPr>
        <p:spPr>
          <a:xfrm>
            <a:off x="36248" y="1608533"/>
            <a:ext cx="680288" cy="1292267"/>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地域における医療提供体制の整備</a:t>
            </a:r>
          </a:p>
        </p:txBody>
      </p:sp>
      <p:sp>
        <p:nvSpPr>
          <p:cNvPr id="23" name="正方形/長方形 22">
            <a:extLst>
              <a:ext uri="{FF2B5EF4-FFF2-40B4-BE49-F238E27FC236}">
                <a16:creationId xmlns:a16="http://schemas.microsoft.com/office/drawing/2014/main" id="{E5D56575-4EA3-084E-B7BB-2389FFBDEA06}"/>
              </a:ext>
            </a:extLst>
          </p:cNvPr>
          <p:cNvSpPr/>
          <p:nvPr/>
        </p:nvSpPr>
        <p:spPr>
          <a:xfrm>
            <a:off x="3093810" y="4917012"/>
            <a:ext cx="5953740" cy="262149"/>
          </a:xfrm>
          <a:prstGeom prst="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関連学会と連携したデータベースの構築</a:t>
            </a:r>
          </a:p>
        </p:txBody>
      </p:sp>
      <p:sp>
        <p:nvSpPr>
          <p:cNvPr id="24" name="正方形/長方形 23">
            <a:extLst>
              <a:ext uri="{FF2B5EF4-FFF2-40B4-BE49-F238E27FC236}">
                <a16:creationId xmlns:a16="http://schemas.microsoft.com/office/drawing/2014/main" id="{E7EF76CC-E7DD-844A-80CF-860C9B2A49D8}"/>
              </a:ext>
            </a:extLst>
          </p:cNvPr>
          <p:cNvSpPr/>
          <p:nvPr/>
        </p:nvSpPr>
        <p:spPr>
          <a:xfrm>
            <a:off x="1656346" y="2143171"/>
            <a:ext cx="559769" cy="31636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56" b="1" i="0" u="none" strike="noStrike" kern="1200" cap="none" spc="0" normalizeH="0" baseline="0" noProof="0" dirty="0">
                <a:ln>
                  <a:noFill/>
                </a:ln>
                <a:solidFill>
                  <a:prstClr val="black"/>
                </a:solidFill>
                <a:effectLst/>
                <a:uLnTx/>
                <a:uFillTx/>
                <a:latin typeface="+mn-ea"/>
                <a:cs typeface="+mn-cs"/>
              </a:rPr>
              <a:t>健診</a:t>
            </a:r>
            <a:endParaRPr kumimoji="1" lang="en-US" altLang="ja-JP" sz="1456" b="1" i="0" u="none" strike="noStrike" kern="1200" cap="none" spc="0" normalizeH="0" baseline="0" noProof="0" dirty="0">
              <a:ln>
                <a:noFill/>
              </a:ln>
              <a:solidFill>
                <a:prstClr val="black"/>
              </a:solidFill>
              <a:effectLst/>
              <a:uLnTx/>
              <a:uFillTx/>
              <a:latin typeface="+mn-ea"/>
              <a:cs typeface="+mn-cs"/>
            </a:endParaRPr>
          </a:p>
        </p:txBody>
      </p:sp>
      <p:sp>
        <p:nvSpPr>
          <p:cNvPr id="25" name="正方形/長方形 24">
            <a:extLst>
              <a:ext uri="{FF2B5EF4-FFF2-40B4-BE49-F238E27FC236}">
                <a16:creationId xmlns:a16="http://schemas.microsoft.com/office/drawing/2014/main" id="{2AE2E1E3-9EB1-2848-B027-070EC271CD48}"/>
              </a:ext>
            </a:extLst>
          </p:cNvPr>
          <p:cNvSpPr/>
          <p:nvPr/>
        </p:nvSpPr>
        <p:spPr>
          <a:xfrm>
            <a:off x="782369" y="2479048"/>
            <a:ext cx="2305608" cy="40036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1" b="1" i="0" u="none" strike="noStrike" kern="1200" cap="none" spc="0" normalizeH="0" baseline="0" noProof="0" dirty="0">
                <a:ln>
                  <a:noFill/>
                </a:ln>
                <a:solidFill>
                  <a:prstClr val="black"/>
                </a:solidFill>
                <a:effectLst/>
                <a:uLnTx/>
                <a:uFillTx/>
                <a:latin typeface="+mn-ea"/>
                <a:cs typeface="+mn-cs"/>
              </a:rPr>
              <a:t>保健指導、受診勧奨</a:t>
            </a:r>
            <a:endParaRPr kumimoji="1" lang="en-US" altLang="ja-JP" sz="1001" b="1"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1" b="1" i="0" u="none" strike="noStrike" kern="1200" cap="none" spc="0" normalizeH="0" baseline="0" noProof="0" dirty="0">
                <a:ln>
                  <a:noFill/>
                </a:ln>
                <a:solidFill>
                  <a:prstClr val="black"/>
                </a:solidFill>
                <a:effectLst/>
                <a:uLnTx/>
                <a:uFillTx/>
                <a:latin typeface="+mn-ea"/>
                <a:cs typeface="+mn-cs"/>
              </a:rPr>
              <a:t>健診受診率向上（未受診者受診勧奨）</a:t>
            </a:r>
          </a:p>
        </p:txBody>
      </p:sp>
      <p:sp>
        <p:nvSpPr>
          <p:cNvPr id="26" name="直角三角形 25">
            <a:extLst>
              <a:ext uri="{FF2B5EF4-FFF2-40B4-BE49-F238E27FC236}">
                <a16:creationId xmlns:a16="http://schemas.microsoft.com/office/drawing/2014/main" id="{E51AAAFA-3D59-6F45-96B6-841DDEE2840C}"/>
              </a:ext>
            </a:extLst>
          </p:cNvPr>
          <p:cNvSpPr/>
          <p:nvPr/>
        </p:nvSpPr>
        <p:spPr>
          <a:xfrm rot="16200000">
            <a:off x="5405806" y="1389005"/>
            <a:ext cx="878880" cy="2172920"/>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38"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7" name="正方形/長方形 26">
            <a:extLst>
              <a:ext uri="{FF2B5EF4-FFF2-40B4-BE49-F238E27FC236}">
                <a16:creationId xmlns:a16="http://schemas.microsoft.com/office/drawing/2014/main" id="{002ACD32-2F5F-FE46-A4A4-5FAFF69D16CE}"/>
              </a:ext>
            </a:extLst>
          </p:cNvPr>
          <p:cNvSpPr/>
          <p:nvPr/>
        </p:nvSpPr>
        <p:spPr>
          <a:xfrm>
            <a:off x="6663153" y="2189412"/>
            <a:ext cx="1872629" cy="31636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56" b="1" i="0" u="none" strike="noStrike" kern="1200" cap="none" spc="0" normalizeH="0" baseline="0" noProof="0" dirty="0">
                <a:ln>
                  <a:noFill/>
                </a:ln>
                <a:solidFill>
                  <a:prstClr val="black"/>
                </a:solidFill>
                <a:effectLst/>
                <a:uLnTx/>
                <a:uFillTx/>
                <a:latin typeface="+mn-ea"/>
                <a:cs typeface="+mn-cs"/>
              </a:rPr>
              <a:t>腎臓専門医療機関等</a:t>
            </a:r>
            <a:endParaRPr kumimoji="1" lang="en-US" altLang="ja-JP" sz="1456" b="1" i="0" u="none" strike="noStrike" kern="1200" cap="none" spc="0" normalizeH="0" baseline="0" noProof="0" dirty="0">
              <a:ln>
                <a:noFill/>
              </a:ln>
              <a:solidFill>
                <a:prstClr val="black"/>
              </a:solidFill>
              <a:effectLst/>
              <a:uLnTx/>
              <a:uFillTx/>
              <a:latin typeface="+mn-ea"/>
              <a:cs typeface="+mn-cs"/>
            </a:endParaRPr>
          </a:p>
        </p:txBody>
      </p:sp>
      <p:sp>
        <p:nvSpPr>
          <p:cNvPr id="28" name="正方形/長方形 27">
            <a:extLst>
              <a:ext uri="{FF2B5EF4-FFF2-40B4-BE49-F238E27FC236}">
                <a16:creationId xmlns:a16="http://schemas.microsoft.com/office/drawing/2014/main" id="{B555294A-F1CF-E14A-9F62-508E047EED0E}"/>
              </a:ext>
            </a:extLst>
          </p:cNvPr>
          <p:cNvSpPr/>
          <p:nvPr/>
        </p:nvSpPr>
        <p:spPr>
          <a:xfrm>
            <a:off x="6486130" y="2485428"/>
            <a:ext cx="2517036" cy="40036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1" b="1" i="0" u="none" strike="noStrike" kern="1200" cap="none" spc="0" normalizeH="0" baseline="0" noProof="0" dirty="0">
                <a:ln>
                  <a:noFill/>
                </a:ln>
                <a:solidFill>
                  <a:prstClr val="black"/>
                </a:solidFill>
                <a:effectLst/>
                <a:uLnTx/>
                <a:uFillTx/>
                <a:latin typeface="+mn-ea"/>
                <a:cs typeface="+mn-cs"/>
              </a:rPr>
              <a:t>メディカルスタッフや他科専門医等との連携</a:t>
            </a:r>
            <a:endParaRPr kumimoji="1" lang="en-US" altLang="ja-JP" sz="1001" b="1"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1" b="1" i="0" u="none" strike="noStrike" kern="1200" cap="none" spc="0" normalizeH="0" baseline="0" noProof="0" dirty="0">
                <a:ln>
                  <a:noFill/>
                </a:ln>
                <a:solidFill>
                  <a:prstClr val="black"/>
                </a:solidFill>
                <a:effectLst/>
                <a:uLnTx/>
                <a:uFillTx/>
                <a:latin typeface="+mn-ea"/>
                <a:cs typeface="+mn-cs"/>
              </a:rPr>
              <a:t>最適な腎代替療法の選択、準備</a:t>
            </a:r>
            <a:endParaRPr kumimoji="1" lang="en-US" altLang="ja-JP" sz="1001" b="1" i="0" u="none" strike="noStrike" kern="1200" cap="none" spc="0" normalizeH="0" baseline="0" noProof="0" dirty="0">
              <a:ln>
                <a:noFill/>
              </a:ln>
              <a:solidFill>
                <a:prstClr val="black"/>
              </a:solidFill>
              <a:effectLst/>
              <a:uLnTx/>
              <a:uFillTx/>
              <a:latin typeface="+mn-ea"/>
              <a:cs typeface="+mn-cs"/>
            </a:endParaRPr>
          </a:p>
        </p:txBody>
      </p:sp>
      <p:sp>
        <p:nvSpPr>
          <p:cNvPr id="29" name="上カーブ矢印 28">
            <a:extLst>
              <a:ext uri="{FF2B5EF4-FFF2-40B4-BE49-F238E27FC236}">
                <a16:creationId xmlns:a16="http://schemas.microsoft.com/office/drawing/2014/main" id="{1694C5FB-2456-D242-94D2-8BC82A883A30}"/>
              </a:ext>
            </a:extLst>
          </p:cNvPr>
          <p:cNvSpPr/>
          <p:nvPr/>
        </p:nvSpPr>
        <p:spPr>
          <a:xfrm>
            <a:off x="4811987" y="2575275"/>
            <a:ext cx="1757649" cy="245466"/>
          </a:xfrm>
          <a:prstGeom prst="curvedUpArrow">
            <a:avLst>
              <a:gd name="adj1" fmla="val 25000"/>
              <a:gd name="adj2" fmla="val 133902"/>
              <a:gd name="adj3" fmla="val 25000"/>
            </a:avLst>
          </a:prstGeom>
          <a:solidFill>
            <a:srgbClr val="FF0000"/>
          </a:solidFill>
          <a:ln>
            <a:solidFill>
              <a:srgbClr val="FF0000"/>
            </a:solidFill>
          </a:ln>
          <a:scene3d>
            <a:camera prst="orthographicFront">
              <a:rot lat="0" lon="107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38" b="0" i="0" u="none" strike="noStrike" kern="1200" cap="none" spc="0" normalizeH="0" baseline="0" noProof="0">
              <a:ln>
                <a:noFill/>
              </a:ln>
              <a:solidFill>
                <a:prstClr val="black"/>
              </a:solidFill>
              <a:effectLst/>
              <a:uLnTx/>
              <a:uFillTx/>
              <a:latin typeface="Arial"/>
              <a:ea typeface="ＭＳ Ｐゴシック" panose="020B0600070205080204" pitchFamily="50" charset="-128"/>
              <a:cs typeface="+mn-cs"/>
            </a:endParaRPr>
          </a:p>
        </p:txBody>
      </p:sp>
      <p:sp>
        <p:nvSpPr>
          <p:cNvPr id="30" name="正方形/長方形 29">
            <a:extLst>
              <a:ext uri="{FF2B5EF4-FFF2-40B4-BE49-F238E27FC236}">
                <a16:creationId xmlns:a16="http://schemas.microsoft.com/office/drawing/2014/main" id="{2E961E48-8A9E-C64A-B607-EE416043CF0F}"/>
              </a:ext>
            </a:extLst>
          </p:cNvPr>
          <p:cNvSpPr/>
          <p:nvPr/>
        </p:nvSpPr>
        <p:spPr>
          <a:xfrm>
            <a:off x="5186900" y="2252391"/>
            <a:ext cx="1210589" cy="428451"/>
          </a:xfrm>
          <a:prstGeom prst="rect">
            <a:avLst/>
          </a:prstGeom>
          <a:solidFill>
            <a:srgbClr val="FF0000"/>
          </a:solidFill>
          <a:ln w="28575">
            <a:solidFill>
              <a:srgbClr val="FF0000"/>
            </a:solidFill>
          </a:ln>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92" b="1" i="0" u="none" strike="noStrike" kern="1200" cap="none" spc="0" normalizeH="0" baseline="0" noProof="0" dirty="0">
                <a:ln>
                  <a:noFill/>
                </a:ln>
                <a:solidFill>
                  <a:prstClr val="white"/>
                </a:solidFill>
                <a:effectLst/>
                <a:uLnTx/>
                <a:uFillTx/>
                <a:latin typeface="+mn-ea"/>
                <a:cs typeface="+mn-cs"/>
              </a:rPr>
              <a:t>2</a:t>
            </a:r>
            <a:r>
              <a:rPr kumimoji="1" lang="ja-JP" altLang="en-US" sz="1092" b="1" i="0" u="none" strike="noStrike" kern="1200" cap="none" spc="0" normalizeH="0" baseline="0" noProof="0" dirty="0">
                <a:ln>
                  <a:noFill/>
                </a:ln>
                <a:solidFill>
                  <a:prstClr val="white"/>
                </a:solidFill>
                <a:effectLst/>
                <a:uLnTx/>
                <a:uFillTx/>
                <a:latin typeface="+mn-ea"/>
                <a:cs typeface="+mn-cs"/>
              </a:rPr>
              <a:t>人主治医制など</a:t>
            </a:r>
            <a:endParaRPr kumimoji="1" lang="en-US" altLang="ja-JP" sz="1092" b="1" i="0" u="none" strike="noStrike" kern="1200" cap="none" spc="0" normalizeH="0" baseline="0" noProof="0" dirty="0">
              <a:ln>
                <a:noFill/>
              </a:ln>
              <a:solidFill>
                <a:prstClr val="white"/>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white"/>
                </a:solidFill>
                <a:effectLst/>
                <a:uLnTx/>
                <a:uFillTx/>
                <a:latin typeface="+mn-ea"/>
                <a:cs typeface="+mn-cs"/>
              </a:rPr>
              <a:t>担当医間の連携</a:t>
            </a:r>
            <a:endParaRPr kumimoji="1" lang="en-US" altLang="ja-JP" sz="1092" b="1" i="0" u="none" strike="noStrike" kern="1200" cap="none" spc="0" normalizeH="0" baseline="0" noProof="0" dirty="0">
              <a:ln>
                <a:noFill/>
              </a:ln>
              <a:solidFill>
                <a:prstClr val="white"/>
              </a:solidFill>
              <a:effectLst/>
              <a:uLnTx/>
              <a:uFillTx/>
              <a:latin typeface="+mn-ea"/>
              <a:cs typeface="+mn-cs"/>
            </a:endParaRPr>
          </a:p>
        </p:txBody>
      </p:sp>
      <p:sp>
        <p:nvSpPr>
          <p:cNvPr id="31" name="下カーブ矢印 30">
            <a:extLst>
              <a:ext uri="{FF2B5EF4-FFF2-40B4-BE49-F238E27FC236}">
                <a16:creationId xmlns:a16="http://schemas.microsoft.com/office/drawing/2014/main" id="{F65C6843-F4FA-874B-B99B-E5072A02D69D}"/>
              </a:ext>
            </a:extLst>
          </p:cNvPr>
          <p:cNvSpPr/>
          <p:nvPr/>
        </p:nvSpPr>
        <p:spPr>
          <a:xfrm>
            <a:off x="4897924" y="2088556"/>
            <a:ext cx="1722105" cy="319089"/>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38" b="0" i="0" u="none" strike="noStrike" kern="1200" cap="none" spc="0" normalizeH="0" baseline="0" noProof="0">
              <a:ln>
                <a:noFill/>
              </a:ln>
              <a:solidFill>
                <a:prstClr val="black"/>
              </a:solidFill>
              <a:effectLst/>
              <a:uLnTx/>
              <a:uFillTx/>
              <a:latin typeface="Arial"/>
              <a:ea typeface="ＭＳ Ｐゴシック" panose="020B0600070205080204" pitchFamily="50" charset="-128"/>
              <a:cs typeface="+mn-cs"/>
            </a:endParaRPr>
          </a:p>
        </p:txBody>
      </p:sp>
      <p:sp>
        <p:nvSpPr>
          <p:cNvPr id="32" name="テキスト ボックス 31">
            <a:extLst>
              <a:ext uri="{FF2B5EF4-FFF2-40B4-BE49-F238E27FC236}">
                <a16:creationId xmlns:a16="http://schemas.microsoft.com/office/drawing/2014/main" id="{5E23EF03-EBD4-EA43-A1B7-E1BDA7DD42DA}"/>
              </a:ext>
            </a:extLst>
          </p:cNvPr>
          <p:cNvSpPr txBox="1"/>
          <p:nvPr/>
        </p:nvSpPr>
        <p:spPr>
          <a:xfrm>
            <a:off x="3352841" y="2507536"/>
            <a:ext cx="1591208" cy="4003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1" b="1" i="0" u="none" strike="noStrike" kern="1200" cap="none" spc="0" normalizeH="0" baseline="0" noProof="0" dirty="0">
                <a:ln>
                  <a:noFill/>
                </a:ln>
                <a:solidFill>
                  <a:prstClr val="black"/>
                </a:solidFill>
                <a:effectLst/>
                <a:uLnTx/>
                <a:uFillTx/>
                <a:latin typeface="+mn-ea"/>
                <a:cs typeface="+mn-cs"/>
              </a:rPr>
              <a:t>療養指導士等メディカル</a:t>
            </a:r>
            <a:endParaRPr kumimoji="1" lang="en-US" altLang="ja-JP" sz="1001" b="1"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1" b="1" i="0" u="none" strike="noStrike" kern="1200" cap="none" spc="0" normalizeH="0" baseline="0" noProof="0" dirty="0">
                <a:ln>
                  <a:noFill/>
                </a:ln>
                <a:solidFill>
                  <a:prstClr val="black"/>
                </a:solidFill>
                <a:effectLst/>
                <a:uLnTx/>
                <a:uFillTx/>
                <a:latin typeface="+mn-ea"/>
                <a:cs typeface="+mn-cs"/>
              </a:rPr>
              <a:t>スタッフとの連携</a:t>
            </a:r>
          </a:p>
        </p:txBody>
      </p:sp>
      <p:sp>
        <p:nvSpPr>
          <p:cNvPr id="33" name="下カーブ矢印 32">
            <a:extLst>
              <a:ext uri="{FF2B5EF4-FFF2-40B4-BE49-F238E27FC236}">
                <a16:creationId xmlns:a16="http://schemas.microsoft.com/office/drawing/2014/main" id="{10B90B0C-12B3-8C47-9869-87FAE7B8DE4A}"/>
              </a:ext>
            </a:extLst>
          </p:cNvPr>
          <p:cNvSpPr/>
          <p:nvPr/>
        </p:nvSpPr>
        <p:spPr>
          <a:xfrm>
            <a:off x="2311146" y="2051287"/>
            <a:ext cx="1265538" cy="287894"/>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38" b="0" i="0" u="none" strike="noStrike" kern="1200" cap="none" spc="0" normalizeH="0" baseline="0" noProof="0">
              <a:ln>
                <a:noFill/>
              </a:ln>
              <a:solidFill>
                <a:prstClr val="black"/>
              </a:solidFill>
              <a:effectLst/>
              <a:uLnTx/>
              <a:uFillTx/>
              <a:latin typeface="Arial"/>
              <a:ea typeface="ＭＳ Ｐゴシック" panose="020B0600070205080204" pitchFamily="50" charset="-128"/>
              <a:cs typeface="+mn-cs"/>
            </a:endParaRPr>
          </a:p>
        </p:txBody>
      </p:sp>
      <p:sp>
        <p:nvSpPr>
          <p:cNvPr id="34" name="正方形/長方形 33">
            <a:extLst>
              <a:ext uri="{FF2B5EF4-FFF2-40B4-BE49-F238E27FC236}">
                <a16:creationId xmlns:a16="http://schemas.microsoft.com/office/drawing/2014/main" id="{96C24987-09D1-F845-92FA-A26EA12E0749}"/>
              </a:ext>
            </a:extLst>
          </p:cNvPr>
          <p:cNvSpPr/>
          <p:nvPr/>
        </p:nvSpPr>
        <p:spPr>
          <a:xfrm>
            <a:off x="5584097" y="1738588"/>
            <a:ext cx="511680" cy="288412"/>
          </a:xfrm>
          <a:prstGeom prst="rect">
            <a:avLst/>
          </a:prstGeom>
          <a:ln w="38100">
            <a:solidFill>
              <a:srgbClr val="FF0000"/>
            </a:solidFill>
          </a:ln>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srgbClr val="FF0000"/>
                </a:solidFill>
                <a:effectLst/>
                <a:uLnTx/>
                <a:uFillTx/>
                <a:latin typeface="+mn-ea"/>
                <a:cs typeface="+mn-cs"/>
              </a:rPr>
              <a:t>紹介</a:t>
            </a:r>
            <a:endParaRPr kumimoji="1" lang="en-US" altLang="ja-JP" sz="1274" b="1" i="0" u="none" strike="noStrike" kern="1200" cap="none" spc="0" normalizeH="0" baseline="0" noProof="0" dirty="0">
              <a:ln>
                <a:noFill/>
              </a:ln>
              <a:solidFill>
                <a:srgbClr val="FF0000"/>
              </a:solidFill>
              <a:effectLst/>
              <a:uLnTx/>
              <a:uFillTx/>
              <a:latin typeface="+mn-ea"/>
              <a:cs typeface="+mn-cs"/>
            </a:endParaRPr>
          </a:p>
        </p:txBody>
      </p:sp>
      <p:sp>
        <p:nvSpPr>
          <p:cNvPr id="35" name="正方形/長方形 34">
            <a:extLst>
              <a:ext uri="{FF2B5EF4-FFF2-40B4-BE49-F238E27FC236}">
                <a16:creationId xmlns:a16="http://schemas.microsoft.com/office/drawing/2014/main" id="{3D84BB2E-384F-A141-9B45-22DFEED3060A}"/>
              </a:ext>
            </a:extLst>
          </p:cNvPr>
          <p:cNvSpPr/>
          <p:nvPr/>
        </p:nvSpPr>
        <p:spPr>
          <a:xfrm>
            <a:off x="5526659" y="2920035"/>
            <a:ext cx="675186" cy="288412"/>
          </a:xfrm>
          <a:prstGeom prst="rect">
            <a:avLst/>
          </a:prstGeom>
          <a:ln w="38100">
            <a:solidFill>
              <a:srgbClr val="FF0000"/>
            </a:solidFill>
          </a:ln>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srgbClr val="FF0000"/>
                </a:solidFill>
                <a:effectLst/>
                <a:uLnTx/>
                <a:uFillTx/>
                <a:latin typeface="+mn-ea"/>
                <a:cs typeface="+mn-cs"/>
              </a:rPr>
              <a:t>逆紹介</a:t>
            </a:r>
            <a:endParaRPr kumimoji="1" lang="en-US" altLang="ja-JP" sz="1274" b="1" i="0" u="none" strike="noStrike" kern="1200" cap="none" spc="0" normalizeH="0" baseline="0" noProof="0" dirty="0">
              <a:ln>
                <a:noFill/>
              </a:ln>
              <a:solidFill>
                <a:srgbClr val="FF0000"/>
              </a:solidFill>
              <a:effectLst/>
              <a:uLnTx/>
              <a:uFillTx/>
              <a:latin typeface="+mn-ea"/>
              <a:cs typeface="+mn-cs"/>
            </a:endParaRPr>
          </a:p>
        </p:txBody>
      </p:sp>
      <p:sp>
        <p:nvSpPr>
          <p:cNvPr id="36" name="正方形/長方形 35">
            <a:extLst>
              <a:ext uri="{FF2B5EF4-FFF2-40B4-BE49-F238E27FC236}">
                <a16:creationId xmlns:a16="http://schemas.microsoft.com/office/drawing/2014/main" id="{A02FD6F6-7C48-2047-9D97-BEF7FA284D45}"/>
              </a:ext>
            </a:extLst>
          </p:cNvPr>
          <p:cNvSpPr/>
          <p:nvPr/>
        </p:nvSpPr>
        <p:spPr>
          <a:xfrm>
            <a:off x="617251" y="1646011"/>
            <a:ext cx="2117355" cy="40036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1" b="0" i="0" u="none" strike="noStrike" kern="1200" cap="none" spc="0" normalizeH="0" baseline="0" noProof="0" dirty="0">
                <a:ln>
                  <a:noFill/>
                </a:ln>
                <a:solidFill>
                  <a:prstClr val="black"/>
                </a:solidFill>
                <a:effectLst/>
                <a:uLnTx/>
                <a:uFillTx/>
                <a:latin typeface="+mn-ea"/>
                <a:cs typeface="+mn-cs"/>
              </a:rPr>
              <a:t>項目例：血圧、脂質、血糖、喫煙、</a:t>
            </a:r>
            <a:endParaRPr kumimoji="1" lang="en-US" altLang="ja-JP" sz="1001" b="0" i="0" u="none" strike="noStrike" kern="1200" cap="none" spc="0" normalizeH="0" baseline="0" noProof="0" dirty="0">
              <a:ln>
                <a:noFill/>
              </a:ln>
              <a:solidFill>
                <a:prstClr val="black"/>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1" b="0" i="0" u="none" strike="noStrike" kern="1200" cap="none" spc="0" normalizeH="0" baseline="0" noProof="0" dirty="0">
                <a:ln>
                  <a:noFill/>
                </a:ln>
                <a:solidFill>
                  <a:prstClr val="black"/>
                </a:solidFill>
                <a:effectLst/>
                <a:uLnTx/>
                <a:uFillTx/>
                <a:latin typeface="+mn-ea"/>
                <a:cs typeface="+mn-cs"/>
              </a:rPr>
              <a:t>尿蛋白および血清クレアチニン等</a:t>
            </a:r>
          </a:p>
        </p:txBody>
      </p:sp>
      <p:sp>
        <p:nvSpPr>
          <p:cNvPr id="37" name="正方形/長方形 36">
            <a:extLst>
              <a:ext uri="{FF2B5EF4-FFF2-40B4-BE49-F238E27FC236}">
                <a16:creationId xmlns:a16="http://schemas.microsoft.com/office/drawing/2014/main" id="{CC492BFE-959B-0F44-BFB5-202DD5D54B91}"/>
              </a:ext>
            </a:extLst>
          </p:cNvPr>
          <p:cNvSpPr/>
          <p:nvPr/>
        </p:nvSpPr>
        <p:spPr>
          <a:xfrm>
            <a:off x="2568850" y="2217144"/>
            <a:ext cx="831460" cy="24661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92" b="1" i="0" u="none" strike="noStrike" kern="1200" cap="none" spc="0" normalizeH="0" baseline="0" noProof="0" dirty="0">
                <a:ln>
                  <a:noFill/>
                </a:ln>
                <a:solidFill>
                  <a:prstClr val="white"/>
                </a:solidFill>
                <a:effectLst/>
                <a:uLnTx/>
                <a:uFillTx/>
                <a:latin typeface="+mn-ea"/>
                <a:cs typeface="+mn-cs"/>
              </a:rPr>
              <a:t>早期受診</a:t>
            </a:r>
          </a:p>
        </p:txBody>
      </p:sp>
      <p:sp>
        <p:nvSpPr>
          <p:cNvPr id="38" name="正方形/長方形 37">
            <a:extLst>
              <a:ext uri="{FF2B5EF4-FFF2-40B4-BE49-F238E27FC236}">
                <a16:creationId xmlns:a16="http://schemas.microsoft.com/office/drawing/2014/main" id="{90D5F387-054C-1A4A-92DD-021E4B2149DA}"/>
              </a:ext>
            </a:extLst>
          </p:cNvPr>
          <p:cNvSpPr/>
          <p:nvPr/>
        </p:nvSpPr>
        <p:spPr>
          <a:xfrm>
            <a:off x="40600" y="2973880"/>
            <a:ext cx="680288" cy="576536"/>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普及</a:t>
            </a:r>
            <a:endParaRPr kumimoji="1" lang="en-US" altLang="ja-JP" sz="1274" b="1" i="0" u="none" strike="noStrike" kern="1200" cap="none" spc="0" normalizeH="0" baseline="0" noProof="0" dirty="0">
              <a:ln>
                <a:noFill/>
              </a:ln>
              <a:solidFill>
                <a:prstClr val="black"/>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啓発</a:t>
            </a:r>
          </a:p>
        </p:txBody>
      </p:sp>
      <p:sp>
        <p:nvSpPr>
          <p:cNvPr id="39" name="正方形/長方形 38">
            <a:extLst>
              <a:ext uri="{FF2B5EF4-FFF2-40B4-BE49-F238E27FC236}">
                <a16:creationId xmlns:a16="http://schemas.microsoft.com/office/drawing/2014/main" id="{2819C170-4A60-8742-BA9F-3AF1E8655D90}"/>
              </a:ext>
            </a:extLst>
          </p:cNvPr>
          <p:cNvSpPr/>
          <p:nvPr/>
        </p:nvSpPr>
        <p:spPr>
          <a:xfrm>
            <a:off x="767935" y="3001417"/>
            <a:ext cx="4033119" cy="262149"/>
          </a:xfrm>
          <a:prstGeom prst="rect">
            <a:avLst/>
          </a:prstGeom>
          <a:solidFill>
            <a:schemeClr val="accent5">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市民公開講座や資材等によるＣＫＤ認知度の上昇</a:t>
            </a:r>
          </a:p>
        </p:txBody>
      </p:sp>
      <p:sp>
        <p:nvSpPr>
          <p:cNvPr id="40" name="正方形/長方形 39">
            <a:extLst>
              <a:ext uri="{FF2B5EF4-FFF2-40B4-BE49-F238E27FC236}">
                <a16:creationId xmlns:a16="http://schemas.microsoft.com/office/drawing/2014/main" id="{8029B44E-66FC-9644-B5D5-9C4F1432CF3B}"/>
              </a:ext>
            </a:extLst>
          </p:cNvPr>
          <p:cNvSpPr/>
          <p:nvPr/>
        </p:nvSpPr>
        <p:spPr>
          <a:xfrm>
            <a:off x="39591" y="4917317"/>
            <a:ext cx="683425" cy="594358"/>
          </a:xfrm>
          <a:prstGeom prst="rect">
            <a:avLst/>
          </a:prstGeom>
          <a:no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研究</a:t>
            </a:r>
            <a:endParaRPr kumimoji="1" lang="en-US" altLang="ja-JP" sz="1274" b="1" i="0" u="none" strike="noStrike" kern="1200" cap="none" spc="0" normalizeH="0" baseline="0" noProof="0" dirty="0">
              <a:ln>
                <a:noFill/>
              </a:ln>
              <a:solidFill>
                <a:prstClr val="black"/>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開発の</a:t>
            </a:r>
            <a:endParaRPr kumimoji="1" lang="en-US" altLang="ja-JP" sz="1274" b="1" i="0" u="none" strike="noStrike" kern="1200" cap="none" spc="0" normalizeH="0" baseline="0" noProof="0" dirty="0">
              <a:ln>
                <a:noFill/>
              </a:ln>
              <a:solidFill>
                <a:prstClr val="black"/>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推進</a:t>
            </a:r>
          </a:p>
        </p:txBody>
      </p:sp>
      <p:sp>
        <p:nvSpPr>
          <p:cNvPr id="41" name="正方形/長方形 40">
            <a:extLst>
              <a:ext uri="{FF2B5EF4-FFF2-40B4-BE49-F238E27FC236}">
                <a16:creationId xmlns:a16="http://schemas.microsoft.com/office/drawing/2014/main" id="{A9F3F844-1C06-D243-A9D0-83881FCF2AA8}"/>
              </a:ext>
            </a:extLst>
          </p:cNvPr>
          <p:cNvSpPr/>
          <p:nvPr/>
        </p:nvSpPr>
        <p:spPr>
          <a:xfrm>
            <a:off x="3104859" y="3953405"/>
            <a:ext cx="5918370" cy="262149"/>
          </a:xfrm>
          <a:prstGeom prst="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関連する疾患の治療との連携強化</a:t>
            </a:r>
          </a:p>
        </p:txBody>
      </p:sp>
      <p:sp>
        <p:nvSpPr>
          <p:cNvPr id="42" name="正方形/長方形 41">
            <a:extLst>
              <a:ext uri="{FF2B5EF4-FFF2-40B4-BE49-F238E27FC236}">
                <a16:creationId xmlns:a16="http://schemas.microsoft.com/office/drawing/2014/main" id="{661C55E8-DA9B-D84E-A118-6B751D634642}"/>
              </a:ext>
            </a:extLst>
          </p:cNvPr>
          <p:cNvSpPr/>
          <p:nvPr/>
        </p:nvSpPr>
        <p:spPr>
          <a:xfrm>
            <a:off x="37825" y="4291525"/>
            <a:ext cx="672593" cy="558023"/>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人材</a:t>
            </a:r>
            <a:endParaRPr kumimoji="1" lang="en-US" altLang="ja-JP" sz="1274" b="1" i="0" u="none" strike="noStrike" kern="1200" cap="none" spc="0" normalizeH="0" baseline="0" noProof="0" dirty="0">
              <a:ln>
                <a:noFill/>
              </a:ln>
              <a:solidFill>
                <a:prstClr val="black"/>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育成</a:t>
            </a:r>
          </a:p>
        </p:txBody>
      </p:sp>
      <p:sp>
        <p:nvSpPr>
          <p:cNvPr id="43" name="正方形/長方形 42">
            <a:extLst>
              <a:ext uri="{FF2B5EF4-FFF2-40B4-BE49-F238E27FC236}">
                <a16:creationId xmlns:a16="http://schemas.microsoft.com/office/drawing/2014/main" id="{CFE24D50-5EFF-5D4F-BABE-B463B5FF9A53}"/>
              </a:ext>
            </a:extLst>
          </p:cNvPr>
          <p:cNvSpPr/>
          <p:nvPr/>
        </p:nvSpPr>
        <p:spPr>
          <a:xfrm>
            <a:off x="3093810" y="4599822"/>
            <a:ext cx="5942017" cy="262149"/>
          </a:xfrm>
          <a:prstGeom prst="rect">
            <a:avLst/>
          </a:prstGeom>
          <a:solidFill>
            <a:schemeClr val="accent5">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関連する療養指導士等との連携強化</a:t>
            </a:r>
          </a:p>
        </p:txBody>
      </p:sp>
      <p:sp>
        <p:nvSpPr>
          <p:cNvPr id="44" name="正方形/長方形 43">
            <a:extLst>
              <a:ext uri="{FF2B5EF4-FFF2-40B4-BE49-F238E27FC236}">
                <a16:creationId xmlns:a16="http://schemas.microsoft.com/office/drawing/2014/main" id="{F794D299-A8A9-7C41-8811-FD843EFB2D87}"/>
              </a:ext>
            </a:extLst>
          </p:cNvPr>
          <p:cNvSpPr/>
          <p:nvPr/>
        </p:nvSpPr>
        <p:spPr>
          <a:xfrm>
            <a:off x="4749459" y="5232603"/>
            <a:ext cx="4316342" cy="262149"/>
          </a:xfrm>
          <a:prstGeom prst="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病態解明に基づく効果的な新規治療薬の開発</a:t>
            </a:r>
          </a:p>
        </p:txBody>
      </p:sp>
      <p:sp>
        <p:nvSpPr>
          <p:cNvPr id="45" name="正方形/長方形 44">
            <a:extLst>
              <a:ext uri="{FF2B5EF4-FFF2-40B4-BE49-F238E27FC236}">
                <a16:creationId xmlns:a16="http://schemas.microsoft.com/office/drawing/2014/main" id="{EFB76FD0-AEF8-7740-A34A-665F3E5CAE45}"/>
              </a:ext>
            </a:extLst>
          </p:cNvPr>
          <p:cNvSpPr/>
          <p:nvPr/>
        </p:nvSpPr>
        <p:spPr>
          <a:xfrm>
            <a:off x="3104858" y="4279103"/>
            <a:ext cx="4801784" cy="262149"/>
          </a:xfrm>
          <a:prstGeom prst="rect">
            <a:avLst/>
          </a:prstGeom>
          <a:solidFill>
            <a:schemeClr val="accent5">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74" b="1" i="0" u="none" strike="noStrike" kern="1200" cap="none" spc="0" normalizeH="0" baseline="0" noProof="0" dirty="0">
                <a:ln>
                  <a:noFill/>
                </a:ln>
                <a:solidFill>
                  <a:prstClr val="black"/>
                </a:solidFill>
                <a:effectLst/>
                <a:uLnTx/>
                <a:uFillTx/>
                <a:latin typeface="+mn-ea"/>
                <a:cs typeface="+mn-cs"/>
              </a:rPr>
              <a:t>腎臓病療養指導士の育成、かかりつけ医等との連携</a:t>
            </a:r>
          </a:p>
        </p:txBody>
      </p:sp>
      <p:sp>
        <p:nvSpPr>
          <p:cNvPr id="46" name="角丸四角形吹き出し 45">
            <a:extLst>
              <a:ext uri="{FF2B5EF4-FFF2-40B4-BE49-F238E27FC236}">
                <a16:creationId xmlns:a16="http://schemas.microsoft.com/office/drawing/2014/main" id="{301F9499-B286-B149-9165-9EEC17583A4A}"/>
              </a:ext>
            </a:extLst>
          </p:cNvPr>
          <p:cNvSpPr/>
          <p:nvPr/>
        </p:nvSpPr>
        <p:spPr>
          <a:xfrm>
            <a:off x="3718092" y="1632515"/>
            <a:ext cx="1802406" cy="402648"/>
          </a:xfrm>
          <a:prstGeom prst="wedgeRoundRectCallout">
            <a:avLst>
              <a:gd name="adj1" fmla="val -57630"/>
              <a:gd name="adj2" fmla="val 7231"/>
              <a:gd name="adj3" fmla="val 16667"/>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1" b="0" i="0" u="none" strike="noStrike" kern="1200" cap="none" spc="0" normalizeH="0" baseline="0" noProof="0" dirty="0">
                <a:ln>
                  <a:noFill/>
                </a:ln>
                <a:solidFill>
                  <a:srgbClr val="FF0000"/>
                </a:solidFill>
                <a:effectLst/>
                <a:uLnTx/>
                <a:uFillTx/>
                <a:latin typeface="+mn-ea"/>
                <a:cs typeface="+mn-cs"/>
              </a:rPr>
              <a:t>標準的な健診・保健指導プログラム</a:t>
            </a:r>
            <a:r>
              <a:rPr kumimoji="1" lang="en-US" altLang="ja-JP" sz="1001" b="0" i="0" u="none" strike="noStrike" kern="1200" cap="none" spc="0" normalizeH="0" baseline="0" noProof="0" dirty="0">
                <a:ln>
                  <a:noFill/>
                </a:ln>
                <a:solidFill>
                  <a:srgbClr val="FF0000"/>
                </a:solidFill>
                <a:effectLst/>
                <a:uLnTx/>
                <a:uFillTx/>
                <a:latin typeface="+mn-ea"/>
                <a:cs typeface="+mn-cs"/>
              </a:rPr>
              <a:t>【</a:t>
            </a:r>
            <a:r>
              <a:rPr kumimoji="1" lang="ja-JP" altLang="en-US" sz="1001" b="0" i="0" u="none" strike="noStrike" kern="1200" cap="none" spc="0" normalizeH="0" baseline="0" noProof="0" dirty="0">
                <a:ln>
                  <a:noFill/>
                </a:ln>
                <a:solidFill>
                  <a:srgbClr val="FF0000"/>
                </a:solidFill>
                <a:effectLst/>
                <a:uLnTx/>
                <a:uFillTx/>
                <a:latin typeface="+mn-ea"/>
                <a:cs typeface="+mn-cs"/>
              </a:rPr>
              <a:t>平成</a:t>
            </a:r>
            <a:r>
              <a:rPr kumimoji="1" lang="en-US" altLang="ja-JP" sz="1001" b="0" i="0" u="none" strike="noStrike" kern="1200" cap="none" spc="0" normalizeH="0" baseline="0" noProof="0" dirty="0">
                <a:ln>
                  <a:noFill/>
                </a:ln>
                <a:solidFill>
                  <a:srgbClr val="FF0000"/>
                </a:solidFill>
                <a:effectLst/>
                <a:uLnTx/>
                <a:uFillTx/>
                <a:latin typeface="+mn-ea"/>
                <a:cs typeface="+mn-cs"/>
              </a:rPr>
              <a:t>30</a:t>
            </a:r>
            <a:r>
              <a:rPr kumimoji="1" lang="ja-JP" altLang="en-US" sz="1001" b="0" i="0" u="none" strike="noStrike" kern="1200" cap="none" spc="0" normalizeH="0" baseline="0" noProof="0" dirty="0">
                <a:ln>
                  <a:noFill/>
                </a:ln>
                <a:solidFill>
                  <a:srgbClr val="FF0000"/>
                </a:solidFill>
                <a:effectLst/>
                <a:uLnTx/>
                <a:uFillTx/>
                <a:latin typeface="+mn-ea"/>
                <a:cs typeface="+mn-cs"/>
              </a:rPr>
              <a:t>年度版</a:t>
            </a:r>
            <a:r>
              <a:rPr kumimoji="1" lang="en-US" altLang="ja-JP" sz="1001" b="0" i="0" u="none" strike="noStrike" kern="1200" cap="none" spc="0" normalizeH="0" baseline="0" noProof="0" dirty="0">
                <a:ln>
                  <a:noFill/>
                </a:ln>
                <a:solidFill>
                  <a:srgbClr val="FF0000"/>
                </a:solidFill>
                <a:effectLst/>
                <a:uLnTx/>
                <a:uFillTx/>
                <a:latin typeface="+mn-ea"/>
                <a:cs typeface="+mn-cs"/>
              </a:rPr>
              <a:t>】</a:t>
            </a:r>
            <a:endParaRPr kumimoji="1" lang="ja-JP" altLang="en-US" sz="1001" b="0" i="0" u="none" strike="noStrike" kern="1200" cap="none" spc="0" normalizeH="0" baseline="0" noProof="0" dirty="0">
              <a:ln>
                <a:noFill/>
              </a:ln>
              <a:solidFill>
                <a:srgbClr val="FF0000"/>
              </a:solidFill>
              <a:effectLst/>
              <a:uLnTx/>
              <a:uFillTx/>
              <a:latin typeface="+mn-ea"/>
              <a:cs typeface="+mn-cs"/>
            </a:endParaRPr>
          </a:p>
        </p:txBody>
      </p:sp>
      <p:sp>
        <p:nvSpPr>
          <p:cNvPr id="47" name="角丸四角形吹き出し 46">
            <a:extLst>
              <a:ext uri="{FF2B5EF4-FFF2-40B4-BE49-F238E27FC236}">
                <a16:creationId xmlns:a16="http://schemas.microsoft.com/office/drawing/2014/main" id="{959A5826-758D-3440-8141-D884BD7094CC}"/>
              </a:ext>
            </a:extLst>
          </p:cNvPr>
          <p:cNvSpPr/>
          <p:nvPr/>
        </p:nvSpPr>
        <p:spPr>
          <a:xfrm>
            <a:off x="6353009" y="1620955"/>
            <a:ext cx="1915107" cy="402648"/>
          </a:xfrm>
          <a:prstGeom prst="wedgeRoundRectCallout">
            <a:avLst>
              <a:gd name="adj1" fmla="val -57630"/>
              <a:gd name="adj2" fmla="val 7231"/>
              <a:gd name="adj3" fmla="val 16667"/>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1" b="0" i="0" u="none" strike="noStrike" kern="1200" cap="none" spc="0" normalizeH="0" baseline="0" noProof="0" dirty="0">
                <a:ln>
                  <a:noFill/>
                </a:ln>
                <a:solidFill>
                  <a:srgbClr val="FF0000"/>
                </a:solidFill>
                <a:effectLst/>
                <a:uLnTx/>
                <a:uFillTx/>
                <a:latin typeface="+mn-ea"/>
                <a:cs typeface="+mn-cs"/>
              </a:rPr>
              <a:t>「かかりつけ医から腎臓専門医</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1" b="0" i="0" u="none" strike="noStrike" kern="1200" cap="none" spc="0" normalizeH="0" baseline="0" noProof="0" dirty="0">
                <a:ln>
                  <a:noFill/>
                </a:ln>
                <a:solidFill>
                  <a:srgbClr val="FF0000"/>
                </a:solidFill>
                <a:effectLst/>
                <a:uLnTx/>
                <a:uFillTx/>
                <a:latin typeface="+mn-ea"/>
                <a:cs typeface="+mn-cs"/>
              </a:rPr>
              <a:t>・専門医療機関への紹介基準」</a:t>
            </a:r>
          </a:p>
        </p:txBody>
      </p:sp>
      <p:sp>
        <p:nvSpPr>
          <p:cNvPr id="48" name="正方形/長方形 47">
            <a:extLst>
              <a:ext uri="{FF2B5EF4-FFF2-40B4-BE49-F238E27FC236}">
                <a16:creationId xmlns:a16="http://schemas.microsoft.com/office/drawing/2014/main" id="{572135C8-0E12-4449-AF05-F202A82370B1}"/>
              </a:ext>
            </a:extLst>
          </p:cNvPr>
          <p:cNvSpPr/>
          <p:nvPr/>
        </p:nvSpPr>
        <p:spPr>
          <a:xfrm>
            <a:off x="1192696" y="3572974"/>
            <a:ext cx="6758608" cy="1077218"/>
          </a:xfrm>
          <a:prstGeom prst="rect">
            <a:avLst/>
          </a:prstGeom>
          <a:solidFill>
            <a:srgbClr val="FFFF00"/>
          </a:solidFill>
          <a:ln w="57150">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32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2028</a:t>
            </a:r>
            <a:r>
              <a:rPr kumimoji="1" lang="ja-JP" altLang="en-US" sz="32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年までに新規透析導入患者を</a:t>
            </a:r>
            <a:r>
              <a:rPr kumimoji="1" lang="en-US" altLang="ja-JP" sz="32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35,000</a:t>
            </a:r>
            <a:r>
              <a:rPr kumimoji="1" lang="ja-JP" altLang="en-US" sz="32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人以下に減少させる」</a:t>
            </a:r>
          </a:p>
        </p:txBody>
      </p:sp>
      <p:sp>
        <p:nvSpPr>
          <p:cNvPr id="49" name="正方形/長方形 48">
            <a:extLst>
              <a:ext uri="{FF2B5EF4-FFF2-40B4-BE49-F238E27FC236}">
                <a16:creationId xmlns:a16="http://schemas.microsoft.com/office/drawing/2014/main" id="{D692DB09-F4CA-43EF-9ECB-84D71BC0E9BE}"/>
              </a:ext>
            </a:extLst>
          </p:cNvPr>
          <p:cNvSpPr/>
          <p:nvPr/>
        </p:nvSpPr>
        <p:spPr>
          <a:xfrm>
            <a:off x="1192696" y="4974272"/>
            <a:ext cx="6758608" cy="1077218"/>
          </a:xfrm>
          <a:prstGeom prst="rect">
            <a:avLst/>
          </a:prstGeom>
          <a:solidFill>
            <a:srgbClr val="FFFF00"/>
          </a:solidFill>
          <a:ln w="57150">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CKD</a:t>
            </a:r>
            <a:r>
              <a:rPr kumimoji="1" lang="ja-JP" altLang="en-US" sz="32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診療体制の構築による</a:t>
            </a:r>
            <a:endParaRPr kumimoji="1" lang="en-US" altLang="ja-JP" sz="32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CKD</a:t>
            </a:r>
            <a:r>
              <a:rPr kumimoji="1" lang="ja-JP" altLang="en-US" sz="32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重症化予防の徹底</a:t>
            </a:r>
          </a:p>
        </p:txBody>
      </p:sp>
    </p:spTree>
    <p:extLst>
      <p:ext uri="{BB962C8B-B14F-4D97-AF65-F5344CB8AC3E}">
        <p14:creationId xmlns:p14="http://schemas.microsoft.com/office/powerpoint/2010/main" val="21154103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方法"/>
          <p:cNvPicPr>
            <a:picLocks noChangeAspect="1" noChangeArrowheads="1"/>
          </p:cNvPicPr>
          <p:nvPr/>
        </p:nvPicPr>
        <p:blipFill rotWithShape="1">
          <a:blip r:embed="rId2">
            <a:extLst>
              <a:ext uri="{28A0092B-C50C-407E-A947-70E740481C1C}">
                <a14:useLocalDpi xmlns:a14="http://schemas.microsoft.com/office/drawing/2010/main" val="0"/>
              </a:ext>
            </a:extLst>
          </a:blip>
          <a:srcRect l="4159"/>
          <a:stretch/>
        </p:blipFill>
        <p:spPr bwMode="auto">
          <a:xfrm>
            <a:off x="0" y="765175"/>
            <a:ext cx="9144000" cy="523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7" descr="downl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484313"/>
            <a:ext cx="1008063"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03921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ja-JP" altLang="en-US">
              <a:solidFill>
                <a:prstClr val="black"/>
              </a:solidFill>
            </a:endParaRPr>
          </a:p>
        </p:txBody>
      </p:sp>
      <p:sp>
        <p:nvSpPr>
          <p:cNvPr id="39939" name="Text Box 6"/>
          <p:cNvSpPr txBox="1">
            <a:spLocks noChangeArrowheads="1"/>
          </p:cNvSpPr>
          <p:nvPr/>
        </p:nvSpPr>
        <p:spPr bwMode="auto">
          <a:xfrm>
            <a:off x="1506538" y="4815602"/>
            <a:ext cx="613092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r>
              <a:rPr lang="en-US" altLang="ja-JP" sz="1800" dirty="0">
                <a:solidFill>
                  <a:prstClr val="black"/>
                </a:solidFill>
                <a:latin typeface="+mn-ea"/>
                <a:ea typeface="+mn-ea"/>
              </a:rPr>
              <a:t>1)</a:t>
            </a:r>
            <a:r>
              <a:rPr lang="ja-JP" altLang="en-US" sz="1800" dirty="0">
                <a:solidFill>
                  <a:prstClr val="black"/>
                </a:solidFill>
                <a:latin typeface="+mn-ea"/>
                <a:ea typeface="+mn-ea"/>
              </a:rPr>
              <a:t>イヌリン投与開始</a:t>
            </a:r>
            <a:r>
              <a:rPr lang="en-US" altLang="ja-JP" sz="1800" dirty="0">
                <a:solidFill>
                  <a:prstClr val="black"/>
                </a:solidFill>
                <a:latin typeface="+mn-ea"/>
                <a:ea typeface="+mn-ea"/>
              </a:rPr>
              <a:t>45</a:t>
            </a:r>
            <a:r>
              <a:rPr lang="ja-JP" altLang="en-US" sz="1800" dirty="0">
                <a:solidFill>
                  <a:prstClr val="black"/>
                </a:solidFill>
                <a:latin typeface="+mn-ea"/>
                <a:ea typeface="+mn-ea"/>
              </a:rPr>
              <a:t>分後に完全排尿．排尿時に採血．</a:t>
            </a:r>
          </a:p>
          <a:p>
            <a:r>
              <a:rPr lang="en-US" altLang="ja-JP" sz="1800" dirty="0">
                <a:solidFill>
                  <a:prstClr val="black"/>
                </a:solidFill>
                <a:latin typeface="+mn-ea"/>
                <a:ea typeface="+mn-ea"/>
              </a:rPr>
              <a:t>2)60</a:t>
            </a:r>
            <a:r>
              <a:rPr lang="ja-JP" altLang="en-US" sz="1800" dirty="0">
                <a:solidFill>
                  <a:prstClr val="black"/>
                </a:solidFill>
                <a:latin typeface="+mn-ea"/>
                <a:ea typeface="+mn-ea"/>
              </a:rPr>
              <a:t>分蓄尿を目安に尿意があった時点で採尿．採尿時に採血．</a:t>
            </a:r>
          </a:p>
          <a:p>
            <a:r>
              <a:rPr lang="en-US" altLang="ja-JP" sz="1800" dirty="0">
                <a:solidFill>
                  <a:prstClr val="black"/>
                </a:solidFill>
                <a:latin typeface="+mn-ea"/>
                <a:ea typeface="+mn-ea"/>
              </a:rPr>
              <a:t>3)</a:t>
            </a:r>
            <a:r>
              <a:rPr lang="ja-JP" altLang="en-US" sz="1800" dirty="0">
                <a:solidFill>
                  <a:prstClr val="black"/>
                </a:solidFill>
                <a:latin typeface="+mn-ea"/>
                <a:ea typeface="+mn-ea"/>
              </a:rPr>
              <a:t>蓄尿時間を正確に記録．</a:t>
            </a:r>
          </a:p>
          <a:p>
            <a:r>
              <a:rPr lang="en-US" altLang="ja-JP" sz="1800" dirty="0">
                <a:solidFill>
                  <a:prstClr val="black"/>
                </a:solidFill>
                <a:latin typeface="+mn-ea"/>
                <a:ea typeface="+mn-ea"/>
              </a:rPr>
              <a:t>4)</a:t>
            </a:r>
            <a:r>
              <a:rPr lang="ja-JP" altLang="en-US" sz="1800" dirty="0">
                <a:solidFill>
                  <a:prstClr val="black"/>
                </a:solidFill>
                <a:latin typeface="+mn-ea"/>
                <a:ea typeface="+mn-ea"/>
              </a:rPr>
              <a:t>イヌリンの血中濃度は</a:t>
            </a:r>
            <a:r>
              <a:rPr lang="en-US" altLang="ja-JP" sz="1800" dirty="0">
                <a:solidFill>
                  <a:prstClr val="black"/>
                </a:solidFill>
                <a:latin typeface="+mn-ea"/>
                <a:ea typeface="+mn-ea"/>
              </a:rPr>
              <a:t>2</a:t>
            </a:r>
            <a:r>
              <a:rPr lang="ja-JP" altLang="en-US" sz="1800" dirty="0">
                <a:solidFill>
                  <a:prstClr val="black"/>
                </a:solidFill>
                <a:latin typeface="+mn-ea"/>
                <a:ea typeface="+mn-ea"/>
              </a:rPr>
              <a:t>点の採血の平均を用いる．</a:t>
            </a:r>
          </a:p>
        </p:txBody>
      </p:sp>
      <p:sp>
        <p:nvSpPr>
          <p:cNvPr id="39940" name="Text Box 7"/>
          <p:cNvSpPr txBox="1">
            <a:spLocks noChangeArrowheads="1"/>
          </p:cNvSpPr>
          <p:nvPr/>
        </p:nvSpPr>
        <p:spPr bwMode="auto">
          <a:xfrm>
            <a:off x="2831455" y="2020014"/>
            <a:ext cx="4616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sz="1800" dirty="0">
                <a:solidFill>
                  <a:prstClr val="black"/>
                </a:solidFill>
                <a:latin typeface="+mn-ea"/>
                <a:ea typeface="+mn-ea"/>
              </a:rPr>
              <a:t>30</a:t>
            </a:r>
            <a:r>
              <a:rPr lang="ja-JP" altLang="en-US" sz="1800" dirty="0">
                <a:solidFill>
                  <a:prstClr val="black"/>
                </a:solidFill>
                <a:latin typeface="+mn-ea"/>
                <a:ea typeface="+mn-ea"/>
              </a:rPr>
              <a:t>分</a:t>
            </a:r>
          </a:p>
        </p:txBody>
      </p:sp>
      <p:sp>
        <p:nvSpPr>
          <p:cNvPr id="39941" name="Rectangle 8"/>
          <p:cNvSpPr>
            <a:spLocks noChangeArrowheads="1"/>
          </p:cNvSpPr>
          <p:nvPr/>
        </p:nvSpPr>
        <p:spPr bwMode="auto">
          <a:xfrm>
            <a:off x="515938" y="1002427"/>
            <a:ext cx="3683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ja-JP" dirty="0">
                <a:solidFill>
                  <a:prstClr val="black"/>
                </a:solidFill>
                <a:latin typeface="+mn-ea"/>
              </a:rPr>
              <a:t>1%</a:t>
            </a:r>
            <a:r>
              <a:rPr lang="ja-JP" altLang="en-US" dirty="0">
                <a:solidFill>
                  <a:prstClr val="black"/>
                </a:solidFill>
                <a:latin typeface="+mn-ea"/>
              </a:rPr>
              <a:t>イヌリンを含む生理食塩水投与開始</a:t>
            </a:r>
          </a:p>
        </p:txBody>
      </p:sp>
      <p:sp>
        <p:nvSpPr>
          <p:cNvPr id="39942" name="Rectangle 9"/>
          <p:cNvSpPr>
            <a:spLocks noChangeArrowheads="1"/>
          </p:cNvSpPr>
          <p:nvPr/>
        </p:nvSpPr>
        <p:spPr bwMode="auto">
          <a:xfrm>
            <a:off x="809625" y="1559639"/>
            <a:ext cx="685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ja-JP" altLang="en-US" dirty="0">
                <a:solidFill>
                  <a:prstClr val="black"/>
                </a:solidFill>
                <a:latin typeface="+mn-ea"/>
              </a:rPr>
              <a:t>投与前</a:t>
            </a:r>
          </a:p>
        </p:txBody>
      </p:sp>
      <p:sp>
        <p:nvSpPr>
          <p:cNvPr id="39943" name="Rectangle 15"/>
          <p:cNvSpPr>
            <a:spLocks noChangeArrowheads="1"/>
          </p:cNvSpPr>
          <p:nvPr/>
        </p:nvSpPr>
        <p:spPr bwMode="auto">
          <a:xfrm>
            <a:off x="2444737" y="1404064"/>
            <a:ext cx="9874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ja-JP" dirty="0">
                <a:solidFill>
                  <a:prstClr val="black"/>
                </a:solidFill>
                <a:latin typeface="+mn-ea"/>
              </a:rPr>
              <a:t>300mL/</a:t>
            </a:r>
            <a:r>
              <a:rPr lang="ja-JP" altLang="en-US" dirty="0">
                <a:solidFill>
                  <a:prstClr val="black"/>
                </a:solidFill>
                <a:latin typeface="+mn-ea"/>
              </a:rPr>
              <a:t>時</a:t>
            </a:r>
          </a:p>
        </p:txBody>
      </p:sp>
      <p:sp>
        <p:nvSpPr>
          <p:cNvPr id="39944" name="Rectangle 16"/>
          <p:cNvSpPr>
            <a:spLocks noChangeArrowheads="1"/>
          </p:cNvSpPr>
          <p:nvPr/>
        </p:nvSpPr>
        <p:spPr bwMode="auto">
          <a:xfrm>
            <a:off x="5084750" y="1523127"/>
            <a:ext cx="9874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ja-JP" dirty="0">
                <a:solidFill>
                  <a:prstClr val="black"/>
                </a:solidFill>
                <a:latin typeface="+mn-ea"/>
              </a:rPr>
              <a:t>100mL/</a:t>
            </a:r>
            <a:r>
              <a:rPr lang="ja-JP" altLang="en-US" dirty="0">
                <a:solidFill>
                  <a:prstClr val="black"/>
                </a:solidFill>
                <a:latin typeface="+mn-ea"/>
              </a:rPr>
              <a:t>時</a:t>
            </a:r>
          </a:p>
        </p:txBody>
      </p:sp>
      <p:sp>
        <p:nvSpPr>
          <p:cNvPr id="39945" name="Text Box 18"/>
          <p:cNvSpPr txBox="1">
            <a:spLocks noChangeArrowheads="1"/>
          </p:cNvSpPr>
          <p:nvPr/>
        </p:nvSpPr>
        <p:spPr bwMode="auto">
          <a:xfrm>
            <a:off x="3687118" y="2020014"/>
            <a:ext cx="4616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sz="1800">
                <a:solidFill>
                  <a:prstClr val="black"/>
                </a:solidFill>
                <a:latin typeface="+mn-ea"/>
                <a:ea typeface="+mn-ea"/>
              </a:rPr>
              <a:t>45</a:t>
            </a:r>
            <a:r>
              <a:rPr lang="ja-JP" altLang="en-US" sz="1800">
                <a:solidFill>
                  <a:prstClr val="black"/>
                </a:solidFill>
                <a:latin typeface="+mn-ea"/>
                <a:ea typeface="+mn-ea"/>
              </a:rPr>
              <a:t>分</a:t>
            </a:r>
          </a:p>
        </p:txBody>
      </p:sp>
      <p:sp>
        <p:nvSpPr>
          <p:cNvPr id="39946" name="Text Box 19"/>
          <p:cNvSpPr txBox="1">
            <a:spLocks noChangeArrowheads="1"/>
          </p:cNvSpPr>
          <p:nvPr/>
        </p:nvSpPr>
        <p:spPr bwMode="auto">
          <a:xfrm>
            <a:off x="4487218" y="2020014"/>
            <a:ext cx="4616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sz="1800">
                <a:solidFill>
                  <a:prstClr val="black"/>
                </a:solidFill>
                <a:latin typeface="+mn-ea"/>
                <a:ea typeface="+mn-ea"/>
              </a:rPr>
              <a:t>60</a:t>
            </a:r>
            <a:r>
              <a:rPr lang="ja-JP" altLang="en-US" sz="1800">
                <a:solidFill>
                  <a:prstClr val="black"/>
                </a:solidFill>
                <a:latin typeface="+mn-ea"/>
                <a:ea typeface="+mn-ea"/>
              </a:rPr>
              <a:t>分</a:t>
            </a:r>
          </a:p>
        </p:txBody>
      </p:sp>
      <p:sp>
        <p:nvSpPr>
          <p:cNvPr id="39947" name="Text Box 20"/>
          <p:cNvSpPr txBox="1">
            <a:spLocks noChangeArrowheads="1"/>
          </p:cNvSpPr>
          <p:nvPr/>
        </p:nvSpPr>
        <p:spPr bwMode="auto">
          <a:xfrm>
            <a:off x="5315893" y="2020014"/>
            <a:ext cx="4616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sz="1800">
                <a:solidFill>
                  <a:prstClr val="black"/>
                </a:solidFill>
                <a:latin typeface="+mn-ea"/>
                <a:ea typeface="+mn-ea"/>
              </a:rPr>
              <a:t>75</a:t>
            </a:r>
            <a:r>
              <a:rPr lang="ja-JP" altLang="en-US" sz="1800">
                <a:solidFill>
                  <a:prstClr val="black"/>
                </a:solidFill>
                <a:latin typeface="+mn-ea"/>
                <a:ea typeface="+mn-ea"/>
              </a:rPr>
              <a:t>分</a:t>
            </a:r>
          </a:p>
        </p:txBody>
      </p:sp>
      <p:sp>
        <p:nvSpPr>
          <p:cNvPr id="39948" name="Text Box 21"/>
          <p:cNvSpPr txBox="1">
            <a:spLocks noChangeArrowheads="1"/>
          </p:cNvSpPr>
          <p:nvPr/>
        </p:nvSpPr>
        <p:spPr bwMode="auto">
          <a:xfrm>
            <a:off x="6146155" y="2020014"/>
            <a:ext cx="4616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sz="1800">
                <a:solidFill>
                  <a:prstClr val="black"/>
                </a:solidFill>
                <a:latin typeface="+mn-ea"/>
                <a:ea typeface="+mn-ea"/>
              </a:rPr>
              <a:t>90</a:t>
            </a:r>
            <a:r>
              <a:rPr lang="ja-JP" altLang="en-US" sz="1800">
                <a:solidFill>
                  <a:prstClr val="black"/>
                </a:solidFill>
                <a:latin typeface="+mn-ea"/>
                <a:ea typeface="+mn-ea"/>
              </a:rPr>
              <a:t>分</a:t>
            </a:r>
          </a:p>
        </p:txBody>
      </p:sp>
      <p:sp>
        <p:nvSpPr>
          <p:cNvPr id="39949" name="Text Box 22"/>
          <p:cNvSpPr txBox="1">
            <a:spLocks noChangeArrowheads="1"/>
          </p:cNvSpPr>
          <p:nvPr/>
        </p:nvSpPr>
        <p:spPr bwMode="auto">
          <a:xfrm>
            <a:off x="6852828" y="2020014"/>
            <a:ext cx="5770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sz="1800">
                <a:solidFill>
                  <a:prstClr val="black"/>
                </a:solidFill>
                <a:latin typeface="+mn-ea"/>
                <a:ea typeface="+mn-ea"/>
              </a:rPr>
              <a:t>105</a:t>
            </a:r>
            <a:r>
              <a:rPr lang="ja-JP" altLang="en-US" sz="1800">
                <a:solidFill>
                  <a:prstClr val="black"/>
                </a:solidFill>
                <a:latin typeface="+mn-ea"/>
                <a:ea typeface="+mn-ea"/>
              </a:rPr>
              <a:t>分</a:t>
            </a:r>
          </a:p>
        </p:txBody>
      </p:sp>
      <p:sp>
        <p:nvSpPr>
          <p:cNvPr id="39950" name="Text Box 23"/>
          <p:cNvSpPr txBox="1">
            <a:spLocks noChangeArrowheads="1"/>
          </p:cNvSpPr>
          <p:nvPr/>
        </p:nvSpPr>
        <p:spPr bwMode="auto">
          <a:xfrm>
            <a:off x="7683091" y="2020014"/>
            <a:ext cx="5770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sz="1800">
                <a:solidFill>
                  <a:prstClr val="black"/>
                </a:solidFill>
                <a:latin typeface="+mn-ea"/>
                <a:ea typeface="+mn-ea"/>
              </a:rPr>
              <a:t>120</a:t>
            </a:r>
            <a:r>
              <a:rPr lang="ja-JP" altLang="en-US" sz="1800">
                <a:solidFill>
                  <a:prstClr val="black"/>
                </a:solidFill>
                <a:latin typeface="+mn-ea"/>
                <a:ea typeface="+mn-ea"/>
              </a:rPr>
              <a:t>分</a:t>
            </a:r>
          </a:p>
        </p:txBody>
      </p:sp>
      <p:sp>
        <p:nvSpPr>
          <p:cNvPr id="39951" name="Text Box 24"/>
          <p:cNvSpPr txBox="1">
            <a:spLocks noChangeArrowheads="1"/>
          </p:cNvSpPr>
          <p:nvPr/>
        </p:nvSpPr>
        <p:spPr bwMode="auto">
          <a:xfrm>
            <a:off x="1136241" y="2020014"/>
            <a:ext cx="5770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sz="1800" dirty="0">
                <a:solidFill>
                  <a:prstClr val="black"/>
                </a:solidFill>
                <a:latin typeface="+mn-ea"/>
                <a:ea typeface="+mn-ea"/>
              </a:rPr>
              <a:t>-15</a:t>
            </a:r>
            <a:r>
              <a:rPr lang="ja-JP" altLang="en-US" sz="1800" dirty="0">
                <a:solidFill>
                  <a:prstClr val="black"/>
                </a:solidFill>
                <a:latin typeface="+mn-ea"/>
                <a:ea typeface="+mn-ea"/>
              </a:rPr>
              <a:t>分</a:t>
            </a:r>
          </a:p>
        </p:txBody>
      </p:sp>
      <p:sp>
        <p:nvSpPr>
          <p:cNvPr id="39952" name="Line 25"/>
          <p:cNvSpPr>
            <a:spLocks noChangeShapeType="1"/>
          </p:cNvSpPr>
          <p:nvPr/>
        </p:nvSpPr>
        <p:spPr bwMode="auto">
          <a:xfrm>
            <a:off x="3127375" y="1861264"/>
            <a:ext cx="4900613" cy="0"/>
          </a:xfrm>
          <a:prstGeom prst="line">
            <a:avLst/>
          </a:prstGeom>
          <a:noFill/>
          <a:ln w="19050">
            <a:solidFill>
              <a:srgbClr val="000000"/>
            </a:solidFill>
            <a:round/>
            <a:headEnd/>
            <a:tailEnd type="triangle" w="lg" len="lg"/>
          </a:ln>
          <a:extLst>
            <a:ext uri="{909E8E84-426E-40DD-AFC4-6F175D3DCCD1}">
              <a14:hiddenFill xmlns:a14="http://schemas.microsoft.com/office/drawing/2010/main">
                <a:noFill/>
              </a14:hiddenFill>
            </a:ext>
          </a:extLst>
        </p:spPr>
        <p:txBody>
          <a:bodyPr lIns="0" tIns="0" rIns="0" bIns="0">
            <a:spAutoFit/>
          </a:bodyPr>
          <a:lstStyle/>
          <a:p>
            <a:endParaRPr lang="ja-JP" altLang="en-US">
              <a:solidFill>
                <a:prstClr val="black"/>
              </a:solidFill>
            </a:endParaRPr>
          </a:p>
        </p:txBody>
      </p:sp>
      <p:sp>
        <p:nvSpPr>
          <p:cNvPr id="39953" name="Line 26"/>
          <p:cNvSpPr>
            <a:spLocks noChangeShapeType="1"/>
          </p:cNvSpPr>
          <p:nvPr/>
        </p:nvSpPr>
        <p:spPr bwMode="auto">
          <a:xfrm>
            <a:off x="2332038" y="1861264"/>
            <a:ext cx="887412" cy="0"/>
          </a:xfrm>
          <a:prstGeom prst="line">
            <a:avLst/>
          </a:prstGeom>
          <a:noFill/>
          <a:ln w="101600">
            <a:solidFill>
              <a:srgbClr val="969696"/>
            </a:solidFill>
            <a:round/>
            <a:headEnd/>
            <a:tailEnd type="triangle" w="med" len="med"/>
          </a:ln>
          <a:extLst>
            <a:ext uri="{909E8E84-426E-40DD-AFC4-6F175D3DCCD1}">
              <a14:hiddenFill xmlns:a14="http://schemas.microsoft.com/office/drawing/2010/main">
                <a:noFill/>
              </a14:hiddenFill>
            </a:ext>
          </a:extLst>
        </p:spPr>
        <p:txBody>
          <a:bodyPr wrap="none" lIns="0" tIns="0" rIns="0" bIns="0">
            <a:spAutoFit/>
          </a:bodyPr>
          <a:lstStyle/>
          <a:p>
            <a:endParaRPr lang="ja-JP" altLang="en-US">
              <a:solidFill>
                <a:prstClr val="black"/>
              </a:solidFill>
            </a:endParaRPr>
          </a:p>
        </p:txBody>
      </p:sp>
      <p:sp>
        <p:nvSpPr>
          <p:cNvPr id="39954" name="Line 27"/>
          <p:cNvSpPr>
            <a:spLocks noChangeShapeType="1"/>
          </p:cNvSpPr>
          <p:nvPr/>
        </p:nvSpPr>
        <p:spPr bwMode="auto">
          <a:xfrm flipV="1">
            <a:off x="2322513" y="1431052"/>
            <a:ext cx="0" cy="10160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ja-JP" altLang="en-US">
              <a:solidFill>
                <a:prstClr val="black"/>
              </a:solidFill>
            </a:endParaRPr>
          </a:p>
        </p:txBody>
      </p:sp>
      <p:sp>
        <p:nvSpPr>
          <p:cNvPr id="39955" name="Line 28"/>
          <p:cNvSpPr>
            <a:spLocks noChangeShapeType="1"/>
          </p:cNvSpPr>
          <p:nvPr/>
        </p:nvSpPr>
        <p:spPr bwMode="auto">
          <a:xfrm flipV="1">
            <a:off x="1490663" y="2537539"/>
            <a:ext cx="0" cy="53181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ja-JP" altLang="en-US">
              <a:solidFill>
                <a:prstClr val="black"/>
              </a:solidFill>
            </a:endParaRPr>
          </a:p>
        </p:txBody>
      </p:sp>
      <p:sp>
        <p:nvSpPr>
          <p:cNvPr id="39956" name="Line 31"/>
          <p:cNvSpPr>
            <a:spLocks noChangeShapeType="1"/>
          </p:cNvSpPr>
          <p:nvPr/>
        </p:nvSpPr>
        <p:spPr bwMode="auto">
          <a:xfrm flipV="1">
            <a:off x="3859213" y="2556589"/>
            <a:ext cx="0" cy="1271588"/>
          </a:xfrm>
          <a:prstGeom prst="line">
            <a:avLst/>
          </a:prstGeom>
          <a:noFill/>
          <a:ln w="19050">
            <a:solidFill>
              <a:srgbClr val="000000"/>
            </a:solidFill>
            <a:round/>
            <a:headEnd/>
            <a:tailEnd type="triangle" w="lg" len="lg"/>
          </a:ln>
          <a:extLst>
            <a:ext uri="{909E8E84-426E-40DD-AFC4-6F175D3DCCD1}">
              <a14:hiddenFill xmlns:a14="http://schemas.microsoft.com/office/drawing/2010/main">
                <a:noFill/>
              </a14:hiddenFill>
            </a:ext>
          </a:extLst>
        </p:spPr>
        <p:txBody>
          <a:bodyPr lIns="0" tIns="0" rIns="0" bIns="0">
            <a:spAutoFit/>
          </a:bodyPr>
          <a:lstStyle/>
          <a:p>
            <a:endParaRPr lang="ja-JP" altLang="en-US">
              <a:solidFill>
                <a:prstClr val="black"/>
              </a:solidFill>
            </a:endParaRPr>
          </a:p>
        </p:txBody>
      </p:sp>
      <p:sp>
        <p:nvSpPr>
          <p:cNvPr id="39957" name="Line 32"/>
          <p:cNvSpPr>
            <a:spLocks noChangeShapeType="1"/>
          </p:cNvSpPr>
          <p:nvPr/>
        </p:nvSpPr>
        <p:spPr bwMode="auto">
          <a:xfrm flipV="1">
            <a:off x="7205663" y="2556589"/>
            <a:ext cx="0" cy="1263650"/>
          </a:xfrm>
          <a:prstGeom prst="line">
            <a:avLst/>
          </a:prstGeom>
          <a:noFill/>
          <a:ln w="19050">
            <a:solidFill>
              <a:srgbClr val="000000"/>
            </a:solidFill>
            <a:round/>
            <a:headEnd/>
            <a:tailEnd type="triangle" w="lg" len="lg"/>
          </a:ln>
          <a:extLst>
            <a:ext uri="{909E8E84-426E-40DD-AFC4-6F175D3DCCD1}">
              <a14:hiddenFill xmlns:a14="http://schemas.microsoft.com/office/drawing/2010/main">
                <a:noFill/>
              </a14:hiddenFill>
            </a:ext>
          </a:extLst>
        </p:spPr>
        <p:txBody>
          <a:bodyPr lIns="0" tIns="0" rIns="0" bIns="0">
            <a:spAutoFit/>
          </a:bodyPr>
          <a:lstStyle/>
          <a:p>
            <a:endParaRPr lang="ja-JP" altLang="en-US">
              <a:solidFill>
                <a:prstClr val="black"/>
              </a:solidFill>
            </a:endParaRPr>
          </a:p>
        </p:txBody>
      </p:sp>
      <p:sp>
        <p:nvSpPr>
          <p:cNvPr id="39958" name="Rectangle 33"/>
          <p:cNvSpPr>
            <a:spLocks noChangeArrowheads="1"/>
          </p:cNvSpPr>
          <p:nvPr/>
        </p:nvSpPr>
        <p:spPr bwMode="auto">
          <a:xfrm>
            <a:off x="711200" y="2940764"/>
            <a:ext cx="1558925" cy="419100"/>
          </a:xfrm>
          <a:prstGeom prst="rect">
            <a:avLst/>
          </a:prstGeom>
          <a:solidFill>
            <a:srgbClr val="CCECFF"/>
          </a:solidFill>
          <a:ln w="28575">
            <a:solidFill>
              <a:srgbClr val="0000FF"/>
            </a:solidFill>
            <a:miter lim="800000"/>
            <a:headEnd/>
            <a:tailEnd/>
          </a:ln>
        </p:spPr>
        <p:txBody>
          <a:bodyPr lIns="0" tIns="0" rIns="0" bIns="0" anchor="ctr">
            <a:spAutoFit/>
          </a:bodyPr>
          <a:lstStyle/>
          <a:p>
            <a:endParaRPr lang="ja-JP" altLang="en-US">
              <a:solidFill>
                <a:prstClr val="black"/>
              </a:solidFill>
            </a:endParaRPr>
          </a:p>
        </p:txBody>
      </p:sp>
      <p:sp>
        <p:nvSpPr>
          <p:cNvPr id="39959" name="Rectangle 34"/>
          <p:cNvSpPr>
            <a:spLocks noChangeArrowheads="1"/>
          </p:cNvSpPr>
          <p:nvPr/>
        </p:nvSpPr>
        <p:spPr bwMode="auto">
          <a:xfrm>
            <a:off x="3154363" y="2940764"/>
            <a:ext cx="1400175" cy="419100"/>
          </a:xfrm>
          <a:prstGeom prst="rect">
            <a:avLst/>
          </a:prstGeom>
          <a:solidFill>
            <a:srgbClr val="CCECFF"/>
          </a:solidFill>
          <a:ln w="28575">
            <a:solidFill>
              <a:srgbClr val="0000FF"/>
            </a:solidFill>
            <a:miter lim="800000"/>
            <a:headEnd/>
            <a:tailEnd/>
          </a:ln>
        </p:spPr>
        <p:txBody>
          <a:bodyPr lIns="0" tIns="0" rIns="0" bIns="0" anchor="ctr">
            <a:spAutoFit/>
          </a:bodyPr>
          <a:lstStyle/>
          <a:p>
            <a:endParaRPr lang="ja-JP" altLang="en-US">
              <a:solidFill>
                <a:prstClr val="black"/>
              </a:solidFill>
            </a:endParaRPr>
          </a:p>
        </p:txBody>
      </p:sp>
      <p:sp>
        <p:nvSpPr>
          <p:cNvPr id="39960" name="Rectangle 35"/>
          <p:cNvSpPr>
            <a:spLocks noChangeArrowheads="1"/>
          </p:cNvSpPr>
          <p:nvPr/>
        </p:nvSpPr>
        <p:spPr bwMode="auto">
          <a:xfrm>
            <a:off x="3384550" y="3563064"/>
            <a:ext cx="939800" cy="419100"/>
          </a:xfrm>
          <a:prstGeom prst="rect">
            <a:avLst/>
          </a:prstGeom>
          <a:solidFill>
            <a:srgbClr val="FFCCCC"/>
          </a:solidFill>
          <a:ln w="28575">
            <a:solidFill>
              <a:srgbClr val="FF0000"/>
            </a:solidFill>
            <a:miter lim="800000"/>
            <a:headEnd/>
            <a:tailEnd/>
          </a:ln>
        </p:spPr>
        <p:txBody>
          <a:bodyPr lIns="0" tIns="0" rIns="0" bIns="0" anchor="ctr">
            <a:spAutoFit/>
          </a:bodyPr>
          <a:lstStyle/>
          <a:p>
            <a:endParaRPr lang="ja-JP" altLang="en-US">
              <a:solidFill>
                <a:prstClr val="black"/>
              </a:solidFill>
            </a:endParaRPr>
          </a:p>
        </p:txBody>
      </p:sp>
      <p:sp>
        <p:nvSpPr>
          <p:cNvPr id="39961" name="Rectangle 36"/>
          <p:cNvSpPr>
            <a:spLocks noChangeArrowheads="1"/>
          </p:cNvSpPr>
          <p:nvPr/>
        </p:nvSpPr>
        <p:spPr bwMode="auto">
          <a:xfrm>
            <a:off x="6738938" y="3563064"/>
            <a:ext cx="939800" cy="419100"/>
          </a:xfrm>
          <a:prstGeom prst="rect">
            <a:avLst/>
          </a:prstGeom>
          <a:solidFill>
            <a:srgbClr val="FFCCCC"/>
          </a:solidFill>
          <a:ln w="28575">
            <a:solidFill>
              <a:srgbClr val="FF0000"/>
            </a:solidFill>
            <a:miter lim="800000"/>
            <a:headEnd/>
            <a:tailEnd/>
          </a:ln>
        </p:spPr>
        <p:txBody>
          <a:bodyPr lIns="0" tIns="0" rIns="0" bIns="0" anchor="ctr">
            <a:spAutoFit/>
          </a:bodyPr>
          <a:lstStyle/>
          <a:p>
            <a:endParaRPr lang="ja-JP" altLang="en-US">
              <a:solidFill>
                <a:prstClr val="black"/>
              </a:solidFill>
            </a:endParaRPr>
          </a:p>
        </p:txBody>
      </p:sp>
      <p:sp>
        <p:nvSpPr>
          <p:cNvPr id="39962" name="Rectangle 37"/>
          <p:cNvSpPr>
            <a:spLocks noChangeArrowheads="1"/>
          </p:cNvSpPr>
          <p:nvPr/>
        </p:nvSpPr>
        <p:spPr bwMode="auto">
          <a:xfrm>
            <a:off x="6738938" y="4121864"/>
            <a:ext cx="939800" cy="419100"/>
          </a:xfrm>
          <a:prstGeom prst="rect">
            <a:avLst/>
          </a:prstGeom>
          <a:solidFill>
            <a:srgbClr val="FFFFCC"/>
          </a:solidFill>
          <a:ln w="28575">
            <a:solidFill>
              <a:srgbClr val="CC9900"/>
            </a:solidFill>
            <a:miter lim="800000"/>
            <a:headEnd/>
            <a:tailEnd/>
          </a:ln>
        </p:spPr>
        <p:txBody>
          <a:bodyPr lIns="0" tIns="0" rIns="0" bIns="0" anchor="ctr">
            <a:spAutoFit/>
          </a:bodyPr>
          <a:lstStyle/>
          <a:p>
            <a:endParaRPr lang="ja-JP" altLang="en-US">
              <a:solidFill>
                <a:prstClr val="black"/>
              </a:solidFill>
            </a:endParaRPr>
          </a:p>
        </p:txBody>
      </p:sp>
      <p:sp>
        <p:nvSpPr>
          <p:cNvPr id="39963" name="Rectangle 10"/>
          <p:cNvSpPr>
            <a:spLocks noChangeArrowheads="1"/>
          </p:cNvSpPr>
          <p:nvPr/>
        </p:nvSpPr>
        <p:spPr bwMode="auto">
          <a:xfrm>
            <a:off x="904757" y="2989977"/>
            <a:ext cx="11733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ja-JP" altLang="en-US" dirty="0">
                <a:solidFill>
                  <a:prstClr val="black"/>
                </a:solidFill>
                <a:latin typeface="+mn-ea"/>
              </a:rPr>
              <a:t>飲水 </a:t>
            </a:r>
            <a:r>
              <a:rPr lang="en-US" altLang="ja-JP" dirty="0">
                <a:solidFill>
                  <a:prstClr val="black"/>
                </a:solidFill>
                <a:latin typeface="+mn-ea"/>
              </a:rPr>
              <a:t>500mL</a:t>
            </a:r>
          </a:p>
        </p:txBody>
      </p:sp>
      <p:sp>
        <p:nvSpPr>
          <p:cNvPr id="39964" name="Rectangle 11"/>
          <p:cNvSpPr>
            <a:spLocks noChangeArrowheads="1"/>
          </p:cNvSpPr>
          <p:nvPr/>
        </p:nvSpPr>
        <p:spPr bwMode="auto">
          <a:xfrm>
            <a:off x="3268545" y="2989977"/>
            <a:ext cx="11733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ja-JP" altLang="en-US" dirty="0">
                <a:solidFill>
                  <a:prstClr val="black"/>
                </a:solidFill>
                <a:latin typeface="+mn-ea"/>
              </a:rPr>
              <a:t>飲水 </a:t>
            </a:r>
            <a:r>
              <a:rPr lang="en-US" altLang="ja-JP" dirty="0">
                <a:solidFill>
                  <a:prstClr val="black"/>
                </a:solidFill>
                <a:latin typeface="+mn-ea"/>
              </a:rPr>
              <a:t>180mL</a:t>
            </a:r>
          </a:p>
        </p:txBody>
      </p:sp>
      <p:sp>
        <p:nvSpPr>
          <p:cNvPr id="39965" name="Rectangle 12"/>
          <p:cNvSpPr>
            <a:spLocks noChangeArrowheads="1"/>
          </p:cNvSpPr>
          <p:nvPr/>
        </p:nvSpPr>
        <p:spPr bwMode="auto">
          <a:xfrm>
            <a:off x="3511550" y="3612277"/>
            <a:ext cx="685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ja-JP" altLang="en-US" dirty="0">
                <a:solidFill>
                  <a:prstClr val="black"/>
                </a:solidFill>
                <a:latin typeface="+mn-ea"/>
              </a:rPr>
              <a:t>採血①</a:t>
            </a:r>
          </a:p>
        </p:txBody>
      </p:sp>
      <p:sp>
        <p:nvSpPr>
          <p:cNvPr id="39966" name="Rectangle 13"/>
          <p:cNvSpPr>
            <a:spLocks noChangeArrowheads="1"/>
          </p:cNvSpPr>
          <p:nvPr/>
        </p:nvSpPr>
        <p:spPr bwMode="auto">
          <a:xfrm>
            <a:off x="6865938" y="3612277"/>
            <a:ext cx="685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ja-JP" altLang="en-US" dirty="0">
                <a:solidFill>
                  <a:prstClr val="black"/>
                </a:solidFill>
                <a:latin typeface="+mn-ea"/>
              </a:rPr>
              <a:t>採血②</a:t>
            </a:r>
          </a:p>
        </p:txBody>
      </p:sp>
      <p:sp>
        <p:nvSpPr>
          <p:cNvPr id="39967" name="Rectangle 14"/>
          <p:cNvSpPr>
            <a:spLocks noChangeArrowheads="1"/>
          </p:cNvSpPr>
          <p:nvPr/>
        </p:nvSpPr>
        <p:spPr bwMode="auto">
          <a:xfrm>
            <a:off x="6865938" y="4171077"/>
            <a:ext cx="685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ja-JP" altLang="en-US" dirty="0">
                <a:solidFill>
                  <a:prstClr val="black"/>
                </a:solidFill>
                <a:latin typeface="+mn-ea"/>
              </a:rPr>
              <a:t>採尿①</a:t>
            </a:r>
          </a:p>
        </p:txBody>
      </p:sp>
      <p:sp>
        <p:nvSpPr>
          <p:cNvPr id="39968" name="Rectangle 17"/>
          <p:cNvSpPr>
            <a:spLocks noChangeArrowheads="1"/>
          </p:cNvSpPr>
          <p:nvPr/>
        </p:nvSpPr>
        <p:spPr bwMode="auto">
          <a:xfrm>
            <a:off x="1006475" y="2447052"/>
            <a:ext cx="6958013" cy="109537"/>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endParaRPr lang="ja-JP" altLang="en-US">
              <a:solidFill>
                <a:prstClr val="black"/>
              </a:solidFill>
            </a:endParaRPr>
          </a:p>
        </p:txBody>
      </p:sp>
      <p:sp>
        <p:nvSpPr>
          <p:cNvPr id="39969" name="Text Box 38"/>
          <p:cNvSpPr txBox="1">
            <a:spLocks noChangeArrowheads="1"/>
          </p:cNvSpPr>
          <p:nvPr/>
        </p:nvSpPr>
        <p:spPr bwMode="auto">
          <a:xfrm>
            <a:off x="6571236" y="6545263"/>
            <a:ext cx="240290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a:solidFill>
                  <a:prstClr val="black"/>
                </a:solidFill>
                <a:latin typeface="+mn-ea"/>
                <a:ea typeface="+mn-ea"/>
              </a:rPr>
              <a:t>CKD</a:t>
            </a:r>
            <a:r>
              <a:rPr lang="ja-JP" altLang="en-US">
                <a:solidFill>
                  <a:prstClr val="black"/>
                </a:solidFill>
                <a:latin typeface="+mn-ea"/>
                <a:ea typeface="+mn-ea"/>
              </a:rPr>
              <a:t>診療ガイド</a:t>
            </a:r>
            <a:r>
              <a:rPr lang="en-US" altLang="ja-JP">
                <a:solidFill>
                  <a:prstClr val="black"/>
                </a:solidFill>
                <a:latin typeface="+mn-ea"/>
                <a:ea typeface="+mn-ea"/>
              </a:rPr>
              <a:t>2012</a:t>
            </a:r>
            <a:r>
              <a:rPr lang="ja-JP" altLang="en-US">
                <a:solidFill>
                  <a:prstClr val="black"/>
                </a:solidFill>
                <a:latin typeface="+mn-ea"/>
                <a:ea typeface="+mn-ea"/>
              </a:rPr>
              <a:t>　</a:t>
            </a:r>
            <a:r>
              <a:rPr lang="en-US" altLang="ja-JP">
                <a:solidFill>
                  <a:prstClr val="black"/>
                </a:solidFill>
                <a:latin typeface="+mn-ea"/>
                <a:ea typeface="+mn-ea"/>
              </a:rPr>
              <a:t>p.20</a:t>
            </a:r>
            <a:r>
              <a:rPr lang="ja-JP" altLang="en-US">
                <a:solidFill>
                  <a:prstClr val="black"/>
                </a:solidFill>
                <a:latin typeface="+mn-ea"/>
                <a:ea typeface="+mn-ea"/>
              </a:rPr>
              <a:t>　図</a:t>
            </a:r>
            <a:r>
              <a:rPr lang="en-US" altLang="ja-JP">
                <a:solidFill>
                  <a:prstClr val="black"/>
                </a:solidFill>
                <a:latin typeface="+mn-ea"/>
                <a:ea typeface="+mn-ea"/>
              </a:rPr>
              <a:t>14</a:t>
            </a:r>
          </a:p>
        </p:txBody>
      </p:sp>
      <p:sp>
        <p:nvSpPr>
          <p:cNvPr id="39970" name="Rectangle 39"/>
          <p:cNvSpPr>
            <a:spLocks noChangeArrowheads="1"/>
          </p:cNvSpPr>
          <p:nvPr/>
        </p:nvSpPr>
        <p:spPr bwMode="auto">
          <a:xfrm>
            <a:off x="3271838" y="4131389"/>
            <a:ext cx="1217612" cy="419100"/>
          </a:xfrm>
          <a:prstGeom prst="rect">
            <a:avLst/>
          </a:prstGeom>
          <a:solidFill>
            <a:srgbClr val="FFFFCC"/>
          </a:solidFill>
          <a:ln w="28575">
            <a:solidFill>
              <a:srgbClr val="CC9900"/>
            </a:solidFill>
            <a:miter lim="800000"/>
            <a:headEnd/>
            <a:tailEnd/>
          </a:ln>
        </p:spPr>
        <p:txBody>
          <a:bodyPr lIns="0" tIns="0" rIns="0" bIns="0" anchor="ctr">
            <a:spAutoFit/>
          </a:bodyPr>
          <a:lstStyle/>
          <a:p>
            <a:endParaRPr lang="ja-JP" altLang="en-US">
              <a:solidFill>
                <a:prstClr val="black"/>
              </a:solidFill>
            </a:endParaRPr>
          </a:p>
        </p:txBody>
      </p:sp>
      <p:sp>
        <p:nvSpPr>
          <p:cNvPr id="39971" name="Rectangle 40"/>
          <p:cNvSpPr>
            <a:spLocks noChangeArrowheads="1"/>
          </p:cNvSpPr>
          <p:nvPr/>
        </p:nvSpPr>
        <p:spPr bwMode="auto">
          <a:xfrm>
            <a:off x="3382963" y="4180602"/>
            <a:ext cx="10429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ja-JP" altLang="en-US" dirty="0">
                <a:solidFill>
                  <a:prstClr val="black"/>
                </a:solidFill>
                <a:latin typeface="+mn-ea"/>
              </a:rPr>
              <a:t>完全排尿</a:t>
            </a:r>
          </a:p>
        </p:txBody>
      </p:sp>
      <p:sp>
        <p:nvSpPr>
          <p:cNvPr id="39" name="テキスト ボックス 38">
            <a:extLst>
              <a:ext uri="{FF2B5EF4-FFF2-40B4-BE49-F238E27FC236}">
                <a16:creationId xmlns:a16="http://schemas.microsoft.com/office/drawing/2014/main" id="{9363FA04-D0E9-4ED6-A421-C5424C43B771}"/>
              </a:ext>
            </a:extLst>
          </p:cNvPr>
          <p:cNvSpPr txBox="1"/>
          <p:nvPr/>
        </p:nvSpPr>
        <p:spPr>
          <a:xfrm>
            <a:off x="313318" y="63539"/>
            <a:ext cx="8830682" cy="369332"/>
          </a:xfrm>
          <a:prstGeom prst="rect">
            <a:avLst/>
          </a:prstGeom>
          <a:noFill/>
        </p:spPr>
        <p:txBody>
          <a:bodyPr wrap="square" rtlCol="0">
            <a:spAutoFit/>
          </a:bodyPr>
          <a:lstStyle/>
          <a:p>
            <a:pPr lvl="0">
              <a:defRPr/>
            </a:pPr>
            <a:r>
              <a:rPr lang="ja-JP" altLang="en-US" b="1" dirty="0">
                <a:solidFill>
                  <a:srgbClr val="FFFFFF"/>
                </a:solidFill>
                <a:latin typeface="+mn-ea"/>
              </a:rPr>
              <a:t>イヌリンクリアランス簡易法</a:t>
            </a:r>
          </a:p>
        </p:txBody>
      </p:sp>
    </p:spTree>
    <p:extLst>
      <p:ext uri="{BB962C8B-B14F-4D97-AF65-F5344CB8AC3E}">
        <p14:creationId xmlns:p14="http://schemas.microsoft.com/office/powerpoint/2010/main" val="7004484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51520" y="716173"/>
            <a:ext cx="8892480" cy="5425654"/>
          </a:xfrm>
        </p:spPr>
        <p:txBody>
          <a:bodyPr>
            <a:noAutofit/>
          </a:bodyPr>
          <a:lstStyle/>
          <a:p>
            <a:pPr marL="0" indent="0">
              <a:buNone/>
            </a:pPr>
            <a:r>
              <a:rPr kumimoji="1" lang="ja-JP" altLang="en-US" sz="2400" u="sng" dirty="0">
                <a:latin typeface="+mn-ea"/>
              </a:rPr>
              <a:t>尿を作る力：糸球体濾過量</a:t>
            </a:r>
            <a:r>
              <a:rPr kumimoji="1" lang="en-US" altLang="ja-JP" sz="2400" u="sng" dirty="0">
                <a:solidFill>
                  <a:srgbClr val="FF0000"/>
                </a:solidFill>
                <a:latin typeface="+mn-ea"/>
              </a:rPr>
              <a:t>G</a:t>
            </a:r>
            <a:r>
              <a:rPr kumimoji="1" lang="en-US" altLang="ja-JP" sz="2400" u="sng" dirty="0">
                <a:latin typeface="+mn-ea"/>
              </a:rPr>
              <a:t>lomerular</a:t>
            </a:r>
            <a:r>
              <a:rPr kumimoji="1" lang="ja-JP" altLang="en-US" sz="2400" u="sng" dirty="0">
                <a:latin typeface="+mn-ea"/>
              </a:rPr>
              <a:t> </a:t>
            </a:r>
            <a:r>
              <a:rPr kumimoji="1" lang="en-US" altLang="ja-JP" sz="2400" u="sng" dirty="0">
                <a:solidFill>
                  <a:srgbClr val="FF0000"/>
                </a:solidFill>
                <a:latin typeface="+mn-ea"/>
              </a:rPr>
              <a:t>F</a:t>
            </a:r>
            <a:r>
              <a:rPr kumimoji="1" lang="en-US" altLang="ja-JP" sz="2400" u="sng" dirty="0">
                <a:latin typeface="+mn-ea"/>
              </a:rPr>
              <a:t>iltration</a:t>
            </a:r>
            <a:r>
              <a:rPr kumimoji="1" lang="ja-JP" altLang="en-US" sz="2400" u="sng" dirty="0">
                <a:latin typeface="+mn-ea"/>
              </a:rPr>
              <a:t> </a:t>
            </a:r>
            <a:r>
              <a:rPr kumimoji="1" lang="en-US" altLang="ja-JP" sz="2400" u="sng" dirty="0">
                <a:solidFill>
                  <a:srgbClr val="FF0000"/>
                </a:solidFill>
                <a:latin typeface="+mn-ea"/>
              </a:rPr>
              <a:t>R</a:t>
            </a:r>
            <a:r>
              <a:rPr kumimoji="1" lang="en-US" altLang="ja-JP" sz="2400" u="sng" dirty="0">
                <a:latin typeface="+mn-ea"/>
              </a:rPr>
              <a:t>ate</a:t>
            </a:r>
          </a:p>
          <a:p>
            <a:pPr marL="0" indent="0">
              <a:buNone/>
            </a:pPr>
            <a:r>
              <a:rPr lang="ja-JP" altLang="en-US" sz="2800" u="sng" dirty="0">
                <a:latin typeface="+mn-ea"/>
              </a:rPr>
              <a:t>　　　　　　　　　　　　</a:t>
            </a:r>
            <a:endParaRPr kumimoji="1" lang="en-US" altLang="ja-JP" sz="2400" u="sng" dirty="0">
              <a:latin typeface="+mn-ea"/>
            </a:endParaRPr>
          </a:p>
          <a:p>
            <a:pPr marL="0" indent="0">
              <a:buNone/>
            </a:pPr>
            <a:r>
              <a:rPr lang="ja-JP" altLang="en-US" sz="2400" dirty="0">
                <a:latin typeface="+mn-ea"/>
              </a:rPr>
              <a:t>　１分間あたり生成される原尿の量　</a:t>
            </a:r>
            <a:endParaRPr lang="en-US" altLang="ja-JP" sz="2400" dirty="0">
              <a:latin typeface="+mn-ea"/>
            </a:endParaRPr>
          </a:p>
          <a:p>
            <a:pPr marL="0" indent="0">
              <a:buNone/>
            </a:pPr>
            <a:r>
              <a:rPr kumimoji="1" lang="ja-JP" altLang="en-US" sz="2400" dirty="0">
                <a:latin typeface="+mn-ea"/>
              </a:rPr>
              <a:t>　　</a:t>
            </a:r>
            <a:r>
              <a:rPr lang="en-US" altLang="ja-JP" sz="2400" dirty="0" err="1">
                <a:latin typeface="+mn-ea"/>
              </a:rPr>
              <a:t>Cx</a:t>
            </a:r>
            <a:r>
              <a:rPr lang="ja-JP" altLang="en-US" sz="2400" dirty="0">
                <a:latin typeface="+mn-ea"/>
              </a:rPr>
              <a:t>（</a:t>
            </a:r>
            <a:r>
              <a:rPr lang="ja-JP" altLang="en-US" sz="2400" dirty="0" err="1">
                <a:latin typeface="+mn-ea"/>
              </a:rPr>
              <a:t>ｍ</a:t>
            </a:r>
            <a:r>
              <a:rPr lang="en-US" altLang="ja-JP" sz="2400" dirty="0">
                <a:latin typeface="+mn-ea"/>
              </a:rPr>
              <a:t>L/min)</a:t>
            </a:r>
            <a:r>
              <a:rPr lang="ja-JP" altLang="en-US" sz="2400" dirty="0">
                <a:latin typeface="+mn-ea"/>
              </a:rPr>
              <a:t>＝</a:t>
            </a:r>
            <a:r>
              <a:rPr kumimoji="1" lang="en-US" altLang="ja-JP" sz="2400" dirty="0" err="1">
                <a:latin typeface="+mn-ea"/>
              </a:rPr>
              <a:t>Ux</a:t>
            </a:r>
            <a:r>
              <a:rPr kumimoji="1" lang="en-US" altLang="ja-JP" sz="2400" dirty="0">
                <a:latin typeface="+mn-ea"/>
              </a:rPr>
              <a:t>(mg/</a:t>
            </a:r>
            <a:r>
              <a:rPr kumimoji="1" lang="en-US" altLang="ja-JP" sz="2400" dirty="0" err="1">
                <a:latin typeface="+mn-ea"/>
              </a:rPr>
              <a:t>dL</a:t>
            </a:r>
            <a:r>
              <a:rPr lang="en-US" altLang="ja-JP" sz="2400" dirty="0">
                <a:latin typeface="+mn-ea"/>
              </a:rPr>
              <a:t>)×UV(mL/min</a:t>
            </a:r>
            <a:r>
              <a:rPr lang="ja-JP" altLang="en-US" sz="2400" dirty="0">
                <a:latin typeface="+mn-ea"/>
              </a:rPr>
              <a:t>）　　</a:t>
            </a:r>
            <a:r>
              <a:rPr lang="en-US" altLang="ja-JP" sz="2400" dirty="0">
                <a:latin typeface="+mn-ea"/>
              </a:rPr>
              <a:t>×</a:t>
            </a:r>
            <a:r>
              <a:rPr lang="ja-JP" altLang="en-US" sz="2400" dirty="0">
                <a:latin typeface="+mn-ea"/>
              </a:rPr>
              <a:t>　</a:t>
            </a:r>
            <a:r>
              <a:rPr lang="en-US" altLang="ja-JP" sz="2400" dirty="0">
                <a:latin typeface="+mn-ea"/>
              </a:rPr>
              <a:t>1.73</a:t>
            </a:r>
          </a:p>
          <a:p>
            <a:pPr marL="0" indent="0">
              <a:buNone/>
            </a:pPr>
            <a:r>
              <a:rPr lang="ja-JP" altLang="en-US" sz="2400" dirty="0">
                <a:latin typeface="+mn-ea"/>
              </a:rPr>
              <a:t>　　　　　　　　　　　　　　</a:t>
            </a:r>
            <a:r>
              <a:rPr lang="en-US" altLang="ja-JP" sz="2400" dirty="0" err="1">
                <a:latin typeface="+mn-ea"/>
              </a:rPr>
              <a:t>Sx</a:t>
            </a:r>
            <a:r>
              <a:rPr lang="ja-JP" altLang="en-US" sz="2400" dirty="0">
                <a:latin typeface="+mn-ea"/>
              </a:rPr>
              <a:t>（</a:t>
            </a:r>
            <a:r>
              <a:rPr lang="en-US" altLang="ja-JP" sz="2400" dirty="0">
                <a:latin typeface="+mn-ea"/>
              </a:rPr>
              <a:t>mg/</a:t>
            </a:r>
            <a:r>
              <a:rPr lang="en-US" altLang="ja-JP" sz="2400" dirty="0" err="1">
                <a:latin typeface="+mn-ea"/>
              </a:rPr>
              <a:t>dL</a:t>
            </a:r>
            <a:r>
              <a:rPr lang="ja-JP" altLang="en-US" sz="2400" dirty="0">
                <a:latin typeface="+mn-ea"/>
              </a:rPr>
              <a:t>）　　　　　　　　　体表面積</a:t>
            </a:r>
            <a:endParaRPr lang="en-US" altLang="ja-JP" sz="2400" dirty="0">
              <a:latin typeface="+mn-ea"/>
            </a:endParaRPr>
          </a:p>
          <a:p>
            <a:pPr marL="0" indent="0">
              <a:buNone/>
            </a:pPr>
            <a:r>
              <a:rPr lang="ja-JP" altLang="en-US" sz="2400" dirty="0">
                <a:latin typeface="+mn-ea"/>
              </a:rPr>
              <a:t>　　</a:t>
            </a:r>
            <a:r>
              <a:rPr lang="ja-JP" altLang="en-US" sz="2800" dirty="0">
                <a:latin typeface="+mn-ea"/>
              </a:rPr>
              <a:t>クレアチニン</a:t>
            </a:r>
            <a:r>
              <a:rPr lang="ja-JP" altLang="en-US" sz="2400" dirty="0">
                <a:latin typeface="+mn-ea"/>
              </a:rPr>
              <a:t>：　体の中で産生される</a:t>
            </a:r>
            <a:endParaRPr lang="en-US" altLang="ja-JP" sz="2400" dirty="0">
              <a:latin typeface="+mn-ea"/>
            </a:endParaRPr>
          </a:p>
          <a:p>
            <a:pPr marL="0" indent="0">
              <a:buNone/>
            </a:pPr>
            <a:r>
              <a:rPr lang="ja-JP" altLang="en-US" sz="2800" dirty="0">
                <a:latin typeface="+mn-ea"/>
              </a:rPr>
              <a:t>　　　　　　　　　　　薬剤を投与せず、採血採尿で</a:t>
            </a:r>
            <a:r>
              <a:rPr lang="ja-JP" altLang="en-US" sz="2400" dirty="0">
                <a:latin typeface="+mn-ea"/>
              </a:rPr>
              <a:t>測定できる</a:t>
            </a:r>
            <a:endParaRPr lang="en-US" altLang="ja-JP" sz="2400" dirty="0">
              <a:latin typeface="+mn-ea"/>
            </a:endParaRPr>
          </a:p>
          <a:p>
            <a:pPr marL="0" indent="0">
              <a:buNone/>
            </a:pPr>
            <a:r>
              <a:rPr lang="ja-JP" altLang="en-US" sz="2800" dirty="0">
                <a:latin typeface="+mn-ea"/>
              </a:rPr>
              <a:t>　　　クリアランスをはかるために</a:t>
            </a:r>
            <a:r>
              <a:rPr lang="en-US" altLang="ja-JP" sz="2800" dirty="0">
                <a:latin typeface="+mn-ea"/>
              </a:rPr>
              <a:t>24</a:t>
            </a:r>
            <a:r>
              <a:rPr lang="ja-JP" altLang="en-US" sz="2800" dirty="0">
                <a:latin typeface="+mn-ea"/>
              </a:rPr>
              <a:t>時間または</a:t>
            </a:r>
            <a:r>
              <a:rPr lang="en-US" altLang="ja-JP" sz="2800" dirty="0">
                <a:latin typeface="+mn-ea"/>
              </a:rPr>
              <a:t>2</a:t>
            </a:r>
            <a:r>
              <a:rPr lang="ja-JP" altLang="en-US" sz="2800" dirty="0">
                <a:latin typeface="+mn-ea"/>
              </a:rPr>
              <a:t>時間法</a:t>
            </a:r>
            <a:endParaRPr lang="en-US" altLang="ja-JP" sz="2800" dirty="0">
              <a:latin typeface="+mn-ea"/>
            </a:endParaRPr>
          </a:p>
          <a:p>
            <a:pPr marL="0" indent="0">
              <a:buNone/>
            </a:pPr>
            <a:r>
              <a:rPr lang="ja-JP" altLang="en-US" sz="2400" dirty="0">
                <a:latin typeface="+mn-ea"/>
              </a:rPr>
              <a:t>　　　での全尿を採取して測る必要がある。</a:t>
            </a:r>
            <a:endParaRPr lang="en-US" altLang="ja-JP" sz="2400" dirty="0">
              <a:latin typeface="+mn-ea"/>
            </a:endParaRPr>
          </a:p>
          <a:p>
            <a:pPr marL="0" indent="0">
              <a:buNone/>
            </a:pPr>
            <a:endParaRPr lang="en-US" altLang="ja-JP" sz="2800" dirty="0">
              <a:latin typeface="+mn-ea"/>
            </a:endParaRPr>
          </a:p>
          <a:p>
            <a:pPr marL="0" indent="0">
              <a:buNone/>
            </a:pPr>
            <a:r>
              <a:rPr lang="ja-JP" altLang="en-US" sz="2400" dirty="0">
                <a:latin typeface="+mn-ea"/>
              </a:rPr>
              <a:t>　　　イヌリンで</a:t>
            </a:r>
            <a:r>
              <a:rPr lang="en-US" altLang="ja-JP" sz="2400" dirty="0">
                <a:latin typeface="+mn-ea"/>
              </a:rPr>
              <a:t>GFR</a:t>
            </a:r>
            <a:r>
              <a:rPr lang="ja-JP" altLang="en-US" sz="2400" dirty="0">
                <a:latin typeface="+mn-ea"/>
              </a:rPr>
              <a:t>を測るよりは簡便である。</a:t>
            </a:r>
            <a:endParaRPr lang="en-US" altLang="ja-JP" sz="2400" dirty="0">
              <a:latin typeface="+mn-ea"/>
            </a:endParaRPr>
          </a:p>
        </p:txBody>
      </p:sp>
      <p:cxnSp>
        <p:nvCxnSpPr>
          <p:cNvPr id="5" name="直線コネクタ 4"/>
          <p:cNvCxnSpPr>
            <a:cxnSpLocks/>
          </p:cNvCxnSpPr>
          <p:nvPr/>
        </p:nvCxnSpPr>
        <p:spPr>
          <a:xfrm flipV="1">
            <a:off x="2587142" y="2547153"/>
            <a:ext cx="3229458"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flipV="1">
            <a:off x="6067477" y="2526632"/>
            <a:ext cx="1928150" cy="2052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49534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3" name="Picture 3" descr="GapbetweenCCR"/>
          <p:cNvPicPr>
            <a:picLocks noChangeAspect="1" noChangeArrowheads="1"/>
          </p:cNvPicPr>
          <p:nvPr/>
        </p:nvPicPr>
        <p:blipFill rotWithShape="1">
          <a:blip r:embed="rId2">
            <a:extLst>
              <a:ext uri="{28A0092B-C50C-407E-A947-70E740481C1C}">
                <a14:useLocalDpi xmlns:a14="http://schemas.microsoft.com/office/drawing/2010/main" val="0"/>
              </a:ext>
            </a:extLst>
          </a:blip>
          <a:srcRect t="9089" b="9089"/>
          <a:stretch/>
        </p:blipFill>
        <p:spPr bwMode="auto">
          <a:xfrm>
            <a:off x="719931" y="736601"/>
            <a:ext cx="7704137" cy="5588000"/>
          </a:xfrm>
          <a:prstGeom prst="rect">
            <a:avLst/>
          </a:prstGeom>
          <a:noFill/>
          <a:extLst>
            <a:ext uri="{909E8E84-426E-40DD-AFC4-6F175D3DCCD1}">
              <a14:hiddenFill xmlns:a14="http://schemas.microsoft.com/office/drawing/2010/main">
                <a:solidFill>
                  <a:srgbClr val="FFFFFF"/>
                </a:solidFill>
              </a14:hiddenFill>
            </a:ext>
          </a:extLst>
        </p:spPr>
      </p:pic>
      <p:sp>
        <p:nvSpPr>
          <p:cNvPr id="97284" name="Text Box 4"/>
          <p:cNvSpPr txBox="1">
            <a:spLocks noChangeArrowheads="1"/>
          </p:cNvSpPr>
          <p:nvPr/>
        </p:nvSpPr>
        <p:spPr bwMode="auto">
          <a:xfrm>
            <a:off x="3851275" y="6165850"/>
            <a:ext cx="410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eaLnBrk="0" hangingPunct="0">
              <a:defRPr kumimoji="1">
                <a:solidFill>
                  <a:schemeClr val="tx1"/>
                </a:solidFill>
                <a:latin typeface="Arial" pitchFamily="34" charset="0"/>
                <a:ea typeface="ＭＳ Ｐゴシック" pitchFamily="50" charset="-128"/>
              </a:defRPr>
            </a:lvl2pPr>
            <a:lvl3pPr eaLnBrk="0" hangingPunct="0">
              <a:defRPr kumimoji="1">
                <a:solidFill>
                  <a:schemeClr val="tx1"/>
                </a:solidFill>
                <a:latin typeface="Arial" pitchFamily="34" charset="0"/>
                <a:ea typeface="ＭＳ Ｐゴシック" pitchFamily="50" charset="-128"/>
              </a:defRPr>
            </a:lvl3pPr>
            <a:lvl4pPr eaLnBrk="0" hangingPunct="0">
              <a:defRPr kumimoji="1">
                <a:solidFill>
                  <a:schemeClr val="tx1"/>
                </a:solidFill>
                <a:latin typeface="Arial" pitchFamily="34" charset="0"/>
                <a:ea typeface="ＭＳ Ｐゴシック" pitchFamily="50" charset="-128"/>
              </a:defRPr>
            </a:lvl4pPr>
            <a:lvl5pPr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dirty="0">
                <a:solidFill>
                  <a:prstClr val="black"/>
                </a:solidFill>
                <a:latin typeface="+mn-ea"/>
                <a:ea typeface="+mn-ea"/>
              </a:rPr>
              <a:t>折田義正　日腎誌</a:t>
            </a:r>
            <a:r>
              <a:rPr lang="en-US" altLang="ja-JP" dirty="0">
                <a:solidFill>
                  <a:prstClr val="black"/>
                </a:solidFill>
                <a:latin typeface="+mn-ea"/>
                <a:ea typeface="+mn-ea"/>
              </a:rPr>
              <a:t>47</a:t>
            </a:r>
            <a:r>
              <a:rPr lang="ja-JP" altLang="en-US" dirty="0">
                <a:solidFill>
                  <a:prstClr val="black"/>
                </a:solidFill>
                <a:latin typeface="+mn-ea"/>
                <a:ea typeface="+mn-ea"/>
              </a:rPr>
              <a:t>：</a:t>
            </a:r>
            <a:r>
              <a:rPr lang="en-US" altLang="ja-JP" dirty="0">
                <a:solidFill>
                  <a:prstClr val="black"/>
                </a:solidFill>
                <a:latin typeface="+mn-ea"/>
                <a:ea typeface="+mn-ea"/>
              </a:rPr>
              <a:t>804</a:t>
            </a:r>
            <a:r>
              <a:rPr lang="ja-JP" altLang="en-US" dirty="0">
                <a:solidFill>
                  <a:prstClr val="black"/>
                </a:solidFill>
                <a:latin typeface="+mn-ea"/>
                <a:ea typeface="+mn-ea"/>
              </a:rPr>
              <a:t>－</a:t>
            </a:r>
            <a:r>
              <a:rPr lang="en-US" altLang="ja-JP" dirty="0">
                <a:solidFill>
                  <a:prstClr val="black"/>
                </a:solidFill>
                <a:latin typeface="+mn-ea"/>
                <a:ea typeface="+mn-ea"/>
              </a:rPr>
              <a:t>812</a:t>
            </a:r>
            <a:r>
              <a:rPr lang="ja-JP" altLang="en-US" dirty="0" err="1">
                <a:solidFill>
                  <a:prstClr val="black"/>
                </a:solidFill>
                <a:latin typeface="+mn-ea"/>
                <a:ea typeface="+mn-ea"/>
              </a:rPr>
              <a:t>．</a:t>
            </a:r>
            <a:r>
              <a:rPr lang="ja-JP" altLang="en-US" dirty="0">
                <a:solidFill>
                  <a:prstClr val="black"/>
                </a:solidFill>
                <a:latin typeface="+mn-ea"/>
                <a:ea typeface="+mn-ea"/>
              </a:rPr>
              <a:t>　</a:t>
            </a:r>
            <a:r>
              <a:rPr lang="en-US" altLang="ja-JP" dirty="0">
                <a:solidFill>
                  <a:prstClr val="black"/>
                </a:solidFill>
                <a:latin typeface="+mn-ea"/>
                <a:ea typeface="+mn-ea"/>
              </a:rPr>
              <a:t>2005</a:t>
            </a:r>
            <a:endParaRPr lang="ja-JP" altLang="en-US" dirty="0">
              <a:solidFill>
                <a:prstClr val="black"/>
              </a:solidFill>
              <a:latin typeface="+mn-ea"/>
              <a:ea typeface="+mn-ea"/>
            </a:endParaRPr>
          </a:p>
        </p:txBody>
      </p:sp>
      <p:sp>
        <p:nvSpPr>
          <p:cNvPr id="6" name="テキスト ボックス 5">
            <a:extLst>
              <a:ext uri="{FF2B5EF4-FFF2-40B4-BE49-F238E27FC236}">
                <a16:creationId xmlns:a16="http://schemas.microsoft.com/office/drawing/2014/main" id="{FD50DD3F-E178-4E69-A865-D6EC3F69E2F2}"/>
              </a:ext>
            </a:extLst>
          </p:cNvPr>
          <p:cNvSpPr txBox="1"/>
          <p:nvPr/>
        </p:nvSpPr>
        <p:spPr>
          <a:xfrm>
            <a:off x="313318" y="63539"/>
            <a:ext cx="8830682" cy="369332"/>
          </a:xfrm>
          <a:prstGeom prst="rect">
            <a:avLst/>
          </a:prstGeom>
          <a:noFill/>
        </p:spPr>
        <p:txBody>
          <a:bodyPr wrap="square" rtlCol="0">
            <a:spAutoFit/>
          </a:bodyPr>
          <a:lstStyle/>
          <a:p>
            <a:pPr lvl="0">
              <a:defRPr/>
            </a:pPr>
            <a:r>
              <a:rPr lang="ja-JP" altLang="en-US" b="1" dirty="0">
                <a:solidFill>
                  <a:srgbClr val="FFFFFF"/>
                </a:solidFill>
                <a:latin typeface="+mj-ea"/>
                <a:ea typeface="+mj-ea"/>
              </a:rPr>
              <a:t>クレアチニンクリアランスとイヌリンクリアランス（</a:t>
            </a:r>
            <a:r>
              <a:rPr lang="en-US" altLang="ja-JP" b="1" dirty="0">
                <a:solidFill>
                  <a:srgbClr val="FFFFFF"/>
                </a:solidFill>
                <a:latin typeface="+mj-ea"/>
                <a:ea typeface="+mj-ea"/>
              </a:rPr>
              <a:t>GFR</a:t>
            </a:r>
            <a:r>
              <a:rPr lang="ja-JP" altLang="en-US" b="1" dirty="0">
                <a:solidFill>
                  <a:srgbClr val="FFFFFF"/>
                </a:solidFill>
                <a:latin typeface="+mj-ea"/>
                <a:ea typeface="+mj-ea"/>
              </a:rPr>
              <a:t>）のギャップ</a:t>
            </a:r>
          </a:p>
        </p:txBody>
      </p:sp>
    </p:spTree>
    <p:extLst>
      <p:ext uri="{BB962C8B-B14F-4D97-AF65-F5344CB8AC3E}">
        <p14:creationId xmlns:p14="http://schemas.microsoft.com/office/powerpoint/2010/main" val="34844857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1118774" y="2303086"/>
            <a:ext cx="6906452" cy="4546613"/>
          </a:xfrm>
          <a:prstGeom prst="rect">
            <a:avLst/>
          </a:prstGeom>
        </p:spPr>
      </p:pic>
      <p:sp>
        <p:nvSpPr>
          <p:cNvPr id="5" name="正方形/長方形 4">
            <a:extLst>
              <a:ext uri="{FF2B5EF4-FFF2-40B4-BE49-F238E27FC236}">
                <a16:creationId xmlns:a16="http://schemas.microsoft.com/office/drawing/2014/main" id="{2F09F814-1FD4-4904-B4C4-CFF51760B86E}"/>
              </a:ext>
            </a:extLst>
          </p:cNvPr>
          <p:cNvSpPr/>
          <p:nvPr/>
        </p:nvSpPr>
        <p:spPr>
          <a:xfrm>
            <a:off x="747501" y="1160602"/>
            <a:ext cx="7648998" cy="7327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400" dirty="0">
                <a:solidFill>
                  <a:schemeClr val="tx1"/>
                </a:solidFill>
                <a:latin typeface="+mn-ea"/>
              </a:rPr>
              <a:t>2</a:t>
            </a:r>
            <a:r>
              <a:rPr lang="en-US" altLang="ja-JP" sz="2600" dirty="0">
                <a:solidFill>
                  <a:schemeClr val="tx1"/>
                </a:solidFill>
                <a:latin typeface="+mn-ea"/>
              </a:rPr>
              <a:t>.</a:t>
            </a:r>
            <a:r>
              <a:rPr lang="ja-JP" altLang="en-US" sz="2600" dirty="0">
                <a:solidFill>
                  <a:schemeClr val="tx1"/>
                </a:solidFill>
                <a:latin typeface="+mn-ea"/>
              </a:rPr>
              <a:t>クレアチニン（</a:t>
            </a:r>
            <a:r>
              <a:rPr lang="en-US" altLang="ja-JP" sz="2600" dirty="0">
                <a:solidFill>
                  <a:schemeClr val="tx1"/>
                </a:solidFill>
                <a:latin typeface="+mn-ea"/>
              </a:rPr>
              <a:t>Cr</a:t>
            </a:r>
            <a:r>
              <a:rPr lang="ja-JP" altLang="en-US" sz="2600" dirty="0">
                <a:solidFill>
                  <a:schemeClr val="tx1"/>
                </a:solidFill>
                <a:latin typeface="+mn-ea"/>
              </a:rPr>
              <a:t>）排泄は、約</a:t>
            </a:r>
            <a:r>
              <a:rPr lang="en-US" altLang="ja-JP" sz="2600" dirty="0">
                <a:solidFill>
                  <a:schemeClr val="tx1"/>
                </a:solidFill>
                <a:latin typeface="+mn-ea"/>
              </a:rPr>
              <a:t>70</a:t>
            </a:r>
            <a:r>
              <a:rPr lang="ja-JP" altLang="en-US" sz="2600" dirty="0">
                <a:solidFill>
                  <a:schemeClr val="tx1"/>
                </a:solidFill>
                <a:latin typeface="+mn-ea"/>
              </a:rPr>
              <a:t>％が糸球体濾過、</a:t>
            </a:r>
            <a:endParaRPr lang="en-US" altLang="ja-JP" sz="2600" dirty="0">
              <a:solidFill>
                <a:schemeClr val="tx1"/>
              </a:solidFill>
              <a:latin typeface="+mn-ea"/>
            </a:endParaRPr>
          </a:p>
          <a:p>
            <a:r>
              <a:rPr lang="ja-JP" altLang="en-US" sz="2600" dirty="0">
                <a:solidFill>
                  <a:schemeClr val="tx1"/>
                </a:solidFill>
                <a:latin typeface="+mn-ea"/>
              </a:rPr>
              <a:t>約</a:t>
            </a:r>
            <a:r>
              <a:rPr lang="en-US" altLang="ja-JP" sz="2600" dirty="0">
                <a:solidFill>
                  <a:schemeClr val="tx1"/>
                </a:solidFill>
                <a:latin typeface="+mn-ea"/>
              </a:rPr>
              <a:t>30</a:t>
            </a:r>
            <a:r>
              <a:rPr lang="ja-JP" altLang="en-US" sz="2600" dirty="0">
                <a:solidFill>
                  <a:schemeClr val="tx1"/>
                </a:solidFill>
                <a:latin typeface="+mn-ea"/>
              </a:rPr>
              <a:t>％が尿細管分泌によって起こる。同時に測定したクレアチニンクリアランス（</a:t>
            </a:r>
            <a:r>
              <a:rPr lang="en-US" altLang="ja-JP" sz="2600" dirty="0" err="1">
                <a:solidFill>
                  <a:schemeClr val="tx1"/>
                </a:solidFill>
                <a:latin typeface="+mn-ea"/>
              </a:rPr>
              <a:t>Ccr</a:t>
            </a:r>
            <a:r>
              <a:rPr lang="ja-JP" altLang="en-US" sz="2600" dirty="0">
                <a:solidFill>
                  <a:schemeClr val="tx1"/>
                </a:solidFill>
                <a:latin typeface="+mn-ea"/>
              </a:rPr>
              <a:t>）はイヌリンクリアランス（</a:t>
            </a:r>
            <a:r>
              <a:rPr lang="en-US" altLang="ja-JP" sz="2600" dirty="0" err="1">
                <a:solidFill>
                  <a:schemeClr val="tx1"/>
                </a:solidFill>
                <a:latin typeface="+mn-ea"/>
              </a:rPr>
              <a:t>Cin</a:t>
            </a:r>
            <a:r>
              <a:rPr lang="ja-JP" altLang="en-US" sz="2600" dirty="0">
                <a:solidFill>
                  <a:schemeClr val="tx1"/>
                </a:solidFill>
                <a:latin typeface="+mn-ea"/>
              </a:rPr>
              <a:t>）の</a:t>
            </a:r>
            <a:r>
              <a:rPr lang="en-US" altLang="ja-JP" sz="2600" dirty="0">
                <a:solidFill>
                  <a:schemeClr val="tx1"/>
                </a:solidFill>
                <a:latin typeface="+mn-ea"/>
              </a:rPr>
              <a:t>1.4</a:t>
            </a:r>
            <a:r>
              <a:rPr lang="ja-JP" altLang="en-US" sz="2600" dirty="0">
                <a:solidFill>
                  <a:schemeClr val="tx1"/>
                </a:solidFill>
                <a:latin typeface="+mn-ea"/>
              </a:rPr>
              <a:t>倍程度になる。</a:t>
            </a:r>
          </a:p>
        </p:txBody>
      </p:sp>
    </p:spTree>
    <p:extLst>
      <p:ext uri="{BB962C8B-B14F-4D97-AF65-F5344CB8AC3E}">
        <p14:creationId xmlns:p14="http://schemas.microsoft.com/office/powerpoint/2010/main" val="5583856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82010" y="1212787"/>
            <a:ext cx="7319632" cy="3970318"/>
          </a:xfrm>
          <a:prstGeom prst="rect">
            <a:avLst/>
          </a:prstGeom>
          <a:noFill/>
        </p:spPr>
        <p:txBody>
          <a:bodyPr wrap="none" rtlCol="0">
            <a:spAutoFit/>
          </a:bodyPr>
          <a:lstStyle/>
          <a:p>
            <a:r>
              <a:rPr lang="en-US" altLang="ja-JP" sz="2800" dirty="0">
                <a:latin typeface="+mn-ea"/>
              </a:rPr>
              <a:t>Cockcroft-Gault</a:t>
            </a:r>
            <a:r>
              <a:rPr lang="ja-JP" altLang="en-US" sz="2800" dirty="0">
                <a:latin typeface="+mn-ea"/>
              </a:rPr>
              <a:t>の</a:t>
            </a:r>
            <a:r>
              <a:rPr lang="en-US" altLang="ja-JP" sz="2800" dirty="0" err="1">
                <a:latin typeface="+mn-ea"/>
              </a:rPr>
              <a:t>Ccr</a:t>
            </a:r>
            <a:r>
              <a:rPr lang="ja-JP" altLang="en-US" sz="2800" dirty="0">
                <a:latin typeface="+mn-ea"/>
              </a:rPr>
              <a:t>計算式</a:t>
            </a:r>
          </a:p>
          <a:p>
            <a:endParaRPr lang="ja-JP" altLang="en-US" sz="2800" dirty="0">
              <a:latin typeface="+mn-ea"/>
            </a:endParaRPr>
          </a:p>
          <a:p>
            <a:r>
              <a:rPr lang="ja-JP" altLang="en-US" sz="2800" dirty="0">
                <a:latin typeface="+mn-ea"/>
              </a:rPr>
              <a:t>    男性：</a:t>
            </a:r>
            <a:r>
              <a:rPr lang="en-US" altLang="ja-JP" sz="2800" dirty="0" err="1">
                <a:latin typeface="+mn-ea"/>
              </a:rPr>
              <a:t>Ccr</a:t>
            </a:r>
            <a:r>
              <a:rPr lang="en-US" altLang="ja-JP" sz="2800" dirty="0">
                <a:latin typeface="+mn-ea"/>
              </a:rPr>
              <a:t> = {(140-</a:t>
            </a:r>
            <a:r>
              <a:rPr lang="ja-JP" altLang="en-US" sz="2800" dirty="0">
                <a:latin typeface="+mn-ea"/>
              </a:rPr>
              <a:t>年齢</a:t>
            </a:r>
            <a:r>
              <a:rPr lang="en-US" altLang="ja-JP" sz="2800" dirty="0">
                <a:latin typeface="+mn-ea"/>
              </a:rPr>
              <a:t>)×</a:t>
            </a:r>
            <a:r>
              <a:rPr lang="ja-JP" altLang="en-US" sz="2800" dirty="0">
                <a:latin typeface="+mn-ea"/>
              </a:rPr>
              <a:t>体重</a:t>
            </a:r>
            <a:r>
              <a:rPr lang="en-US" altLang="ja-JP" sz="2800" dirty="0">
                <a:latin typeface="+mn-ea"/>
              </a:rPr>
              <a:t>(kg)}</a:t>
            </a:r>
          </a:p>
          <a:p>
            <a:r>
              <a:rPr lang="ja-JP" altLang="en-US" sz="2800" dirty="0">
                <a:latin typeface="+mn-ea"/>
              </a:rPr>
              <a:t>　　　　　　　　　　　</a:t>
            </a:r>
            <a:endParaRPr lang="en-US" altLang="ja-JP" sz="2800" dirty="0">
              <a:latin typeface="+mn-ea"/>
            </a:endParaRPr>
          </a:p>
          <a:p>
            <a:r>
              <a:rPr lang="ja-JP" altLang="en-US" sz="2800" dirty="0">
                <a:latin typeface="+mn-ea"/>
              </a:rPr>
              <a:t>　　　　　　　　</a:t>
            </a:r>
            <a:r>
              <a:rPr lang="en-US" altLang="ja-JP" sz="2800" dirty="0">
                <a:latin typeface="+mn-ea"/>
              </a:rPr>
              <a:t>{72×</a:t>
            </a:r>
            <a:r>
              <a:rPr lang="ja-JP" altLang="en-US" sz="2800" dirty="0">
                <a:latin typeface="+mn-ea"/>
              </a:rPr>
              <a:t>血清クレアチニン値</a:t>
            </a:r>
            <a:r>
              <a:rPr lang="en-US" altLang="ja-JP" sz="2800" dirty="0">
                <a:latin typeface="+mn-ea"/>
              </a:rPr>
              <a:t>(mg/</a:t>
            </a:r>
            <a:r>
              <a:rPr lang="en-US" altLang="ja-JP" sz="2800" dirty="0" err="1">
                <a:latin typeface="+mn-ea"/>
              </a:rPr>
              <a:t>dL</a:t>
            </a:r>
            <a:r>
              <a:rPr lang="en-US" altLang="ja-JP" sz="2800" dirty="0">
                <a:latin typeface="+mn-ea"/>
              </a:rPr>
              <a:t>)}</a:t>
            </a:r>
          </a:p>
          <a:p>
            <a:endParaRPr lang="en-US" altLang="ja-JP" sz="2800" dirty="0">
              <a:latin typeface="+mn-ea"/>
            </a:endParaRPr>
          </a:p>
          <a:p>
            <a:endParaRPr lang="en-US" altLang="ja-JP" sz="2800" dirty="0">
              <a:latin typeface="+mn-ea"/>
            </a:endParaRPr>
          </a:p>
          <a:p>
            <a:r>
              <a:rPr lang="en-US" altLang="ja-JP" sz="2800" dirty="0">
                <a:latin typeface="+mn-ea"/>
              </a:rPr>
              <a:t>    </a:t>
            </a:r>
            <a:r>
              <a:rPr lang="ja-JP" altLang="en-US" sz="2800" dirty="0">
                <a:latin typeface="+mn-ea"/>
              </a:rPr>
              <a:t>女性：</a:t>
            </a:r>
            <a:r>
              <a:rPr lang="en-US" altLang="ja-JP" sz="2800" dirty="0" err="1">
                <a:latin typeface="+mn-ea"/>
              </a:rPr>
              <a:t>Ccr</a:t>
            </a:r>
            <a:r>
              <a:rPr lang="en-US" altLang="ja-JP" sz="2800" dirty="0">
                <a:latin typeface="+mn-ea"/>
              </a:rPr>
              <a:t> = 0.85×</a:t>
            </a:r>
            <a:r>
              <a:rPr lang="ja-JP" altLang="en-US" sz="2800" dirty="0">
                <a:latin typeface="+mn-ea"/>
              </a:rPr>
              <a:t>男性の計算式</a:t>
            </a:r>
            <a:endParaRPr lang="en-US" altLang="ja-JP" sz="2800" dirty="0">
              <a:latin typeface="+mn-ea"/>
            </a:endParaRPr>
          </a:p>
          <a:p>
            <a:endParaRPr lang="ja-JP" altLang="en-US" sz="2800" dirty="0"/>
          </a:p>
        </p:txBody>
      </p:sp>
      <p:cxnSp>
        <p:nvCxnSpPr>
          <p:cNvPr id="4" name="直線コネクタ 3"/>
          <p:cNvCxnSpPr/>
          <p:nvPr/>
        </p:nvCxnSpPr>
        <p:spPr>
          <a:xfrm flipV="1">
            <a:off x="2721935" y="2991293"/>
            <a:ext cx="3459125" cy="212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正方形/長方形 4"/>
          <p:cNvSpPr/>
          <p:nvPr/>
        </p:nvSpPr>
        <p:spPr>
          <a:xfrm>
            <a:off x="1226452" y="5107228"/>
            <a:ext cx="7707559" cy="1200329"/>
          </a:xfrm>
          <a:prstGeom prst="rect">
            <a:avLst/>
          </a:prstGeom>
        </p:spPr>
        <p:txBody>
          <a:bodyPr wrap="none">
            <a:spAutoFit/>
          </a:bodyPr>
          <a:lstStyle/>
          <a:p>
            <a:r>
              <a:rPr lang="ja-JP" altLang="en-US" sz="2800" b="1" baseline="30000" dirty="0">
                <a:ea typeface="Osaka"/>
                <a:cs typeface="Osaka"/>
              </a:rPr>
              <a:t>　</a:t>
            </a:r>
            <a:endParaRPr lang="en-US" altLang="ja-JP" sz="3200" b="1" baseline="30000" dirty="0">
              <a:latin typeface="ＭＳ Ｐゴシック" panose="020B0600070205080204" pitchFamily="50" charset="-128"/>
              <a:cs typeface="Osaka"/>
            </a:endParaRPr>
          </a:p>
          <a:p>
            <a:r>
              <a:rPr lang="ja-JP" altLang="en-US" sz="3200" b="1" baseline="30000" dirty="0">
                <a:latin typeface="+mn-ea"/>
                <a:cs typeface="Osaka"/>
              </a:rPr>
              <a:t>体重が計算式に入っているので体格が反映された結果である。</a:t>
            </a:r>
            <a:endParaRPr lang="en-US" altLang="ja-JP" sz="3200" b="1" baseline="30000" dirty="0">
              <a:latin typeface="+mn-ea"/>
              <a:cs typeface="Osaka"/>
            </a:endParaRPr>
          </a:p>
          <a:p>
            <a:r>
              <a:rPr lang="ja-JP" altLang="en-US" sz="3200" b="1" baseline="30000" dirty="0">
                <a:latin typeface="+mn-ea"/>
                <a:cs typeface="Osaka"/>
              </a:rPr>
              <a:t>薬剤を使うときは体格を考慮しなければならないので有用</a:t>
            </a:r>
            <a:endParaRPr lang="ja-JP" altLang="en-US" sz="3200" dirty="0">
              <a:latin typeface="+mn-ea"/>
            </a:endParaRPr>
          </a:p>
        </p:txBody>
      </p:sp>
    </p:spTree>
    <p:extLst>
      <p:ext uri="{BB962C8B-B14F-4D97-AF65-F5344CB8AC3E}">
        <p14:creationId xmlns:p14="http://schemas.microsoft.com/office/powerpoint/2010/main" val="22351776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50678" y="1910391"/>
            <a:ext cx="7886700" cy="1325563"/>
          </a:xfrm>
        </p:spPr>
        <p:txBody>
          <a:bodyPr>
            <a:normAutofit fontScale="90000"/>
          </a:bodyPr>
          <a:lstStyle/>
          <a:p>
            <a:r>
              <a:rPr kumimoji="1" lang="ja-JP" altLang="en-US" dirty="0">
                <a:latin typeface="+mn-ea"/>
                <a:ea typeface="+mn-ea"/>
              </a:rPr>
              <a:t>問題点</a:t>
            </a:r>
            <a:br>
              <a:rPr kumimoji="1" lang="en-US" altLang="ja-JP" dirty="0">
                <a:latin typeface="+mn-ea"/>
                <a:ea typeface="+mn-ea"/>
              </a:rPr>
            </a:br>
            <a:br>
              <a:rPr lang="en-US" altLang="ja-JP" dirty="0">
                <a:latin typeface="+mn-ea"/>
                <a:ea typeface="+mn-ea"/>
              </a:rPr>
            </a:br>
            <a:r>
              <a:rPr kumimoji="1" lang="ja-JP" altLang="en-US" dirty="0">
                <a:latin typeface="+mn-ea"/>
                <a:ea typeface="+mn-ea"/>
              </a:rPr>
              <a:t>腎臓病の診断、機能低下の重症度を評価するのは煩雑だ。</a:t>
            </a:r>
          </a:p>
        </p:txBody>
      </p:sp>
      <p:sp>
        <p:nvSpPr>
          <p:cNvPr id="4" name="テキスト ボックス 3"/>
          <p:cNvSpPr txBox="1"/>
          <p:nvPr/>
        </p:nvSpPr>
        <p:spPr>
          <a:xfrm>
            <a:off x="428152" y="4550735"/>
            <a:ext cx="7991290" cy="1384995"/>
          </a:xfrm>
          <a:prstGeom prst="rect">
            <a:avLst/>
          </a:prstGeom>
          <a:solidFill>
            <a:schemeClr val="accent1">
              <a:lumMod val="20000"/>
              <a:lumOff val="80000"/>
            </a:schemeClr>
          </a:solidFill>
        </p:spPr>
        <p:txBody>
          <a:bodyPr wrap="none" rtlCol="0">
            <a:spAutoFit/>
          </a:bodyPr>
          <a:lstStyle/>
          <a:p>
            <a:r>
              <a:rPr lang="ja-JP" altLang="en-US" sz="2800" dirty="0">
                <a:solidFill>
                  <a:prstClr val="black"/>
                </a:solidFill>
                <a:latin typeface="+mn-ea"/>
              </a:rPr>
              <a:t>イヌリンクリアランスを日本人男女で測り、正確な</a:t>
            </a:r>
            <a:endParaRPr lang="en-US" altLang="ja-JP" sz="2800" dirty="0">
              <a:solidFill>
                <a:prstClr val="black"/>
              </a:solidFill>
              <a:latin typeface="+mn-ea"/>
            </a:endParaRPr>
          </a:p>
          <a:p>
            <a:r>
              <a:rPr lang="en-US" altLang="ja-JP" sz="2800" dirty="0">
                <a:solidFill>
                  <a:prstClr val="black"/>
                </a:solidFill>
                <a:latin typeface="+mn-ea"/>
              </a:rPr>
              <a:t>GFR</a:t>
            </a:r>
            <a:r>
              <a:rPr lang="ja-JP" altLang="en-US" sz="2800" dirty="0">
                <a:solidFill>
                  <a:prstClr val="black"/>
                </a:solidFill>
                <a:latin typeface="+mn-ea"/>
              </a:rPr>
              <a:t>と、血清クレアチニン値との間での近似式により</a:t>
            </a:r>
            <a:endParaRPr lang="en-US" altLang="ja-JP" sz="2800" dirty="0">
              <a:solidFill>
                <a:prstClr val="black"/>
              </a:solidFill>
              <a:latin typeface="+mn-ea"/>
            </a:endParaRPr>
          </a:p>
          <a:p>
            <a:r>
              <a:rPr lang="ja-JP" altLang="en-US" sz="2800" dirty="0">
                <a:solidFill>
                  <a:prstClr val="black"/>
                </a:solidFill>
                <a:latin typeface="+mn-ea"/>
              </a:rPr>
              <a:t>推算式を作る</a:t>
            </a:r>
          </a:p>
        </p:txBody>
      </p:sp>
    </p:spTree>
    <p:extLst>
      <p:ext uri="{BB962C8B-B14F-4D97-AF65-F5344CB8AC3E}">
        <p14:creationId xmlns:p14="http://schemas.microsoft.com/office/powerpoint/2010/main" val="34298809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05563" y="397668"/>
            <a:ext cx="8576930" cy="1325563"/>
          </a:xfrm>
        </p:spPr>
        <p:txBody>
          <a:bodyPr>
            <a:normAutofit/>
          </a:bodyPr>
          <a:lstStyle/>
          <a:p>
            <a:pPr eaLnBrk="1" hangingPunct="1"/>
            <a:r>
              <a:rPr lang="ja-JP" altLang="en-US" sz="2400" dirty="0">
                <a:latin typeface="+mj-ea"/>
              </a:rPr>
              <a:t>患者さんに協力を得て被験者になっていただき、</a:t>
            </a:r>
            <a:br>
              <a:rPr lang="en-US" altLang="ja-JP" sz="2400" dirty="0">
                <a:latin typeface="+mj-ea"/>
              </a:rPr>
            </a:br>
            <a:r>
              <a:rPr lang="ja-JP" altLang="en-US" sz="2400" dirty="0">
                <a:latin typeface="+mj-ea"/>
              </a:rPr>
              <a:t>データ収集に参画しました</a:t>
            </a:r>
            <a:endParaRPr lang="ja-JP" altLang="ja-JP" sz="2400" dirty="0">
              <a:latin typeface="+mj-ea"/>
            </a:endParaRPr>
          </a:p>
        </p:txBody>
      </p:sp>
      <p:sp>
        <p:nvSpPr>
          <p:cNvPr id="4099" name="Rectangle 3"/>
          <p:cNvSpPr>
            <a:spLocks noGrp="1" noChangeArrowheads="1"/>
          </p:cNvSpPr>
          <p:nvPr>
            <p:ph idx="1"/>
          </p:nvPr>
        </p:nvSpPr>
        <p:spPr/>
        <p:txBody>
          <a:bodyPr/>
          <a:lstStyle/>
          <a:p>
            <a:pPr eaLnBrk="1" hangingPunct="1"/>
            <a:endParaRPr lang="ja-JP" altLang="ja-JP"/>
          </a:p>
        </p:txBody>
      </p:sp>
      <p:pic>
        <p:nvPicPr>
          <p:cNvPr id="4100" name="Picture 4" descr="方法"/>
          <p:cNvPicPr>
            <a:picLocks noChangeAspect="1" noChangeArrowheads="1"/>
          </p:cNvPicPr>
          <p:nvPr/>
        </p:nvPicPr>
        <p:blipFill rotWithShape="1">
          <a:blip r:embed="rId2">
            <a:extLst>
              <a:ext uri="{28A0092B-C50C-407E-A947-70E740481C1C}">
                <a14:useLocalDpi xmlns:a14="http://schemas.microsoft.com/office/drawing/2010/main" val="0"/>
              </a:ext>
            </a:extLst>
          </a:blip>
          <a:srcRect l="6835" b="5335"/>
          <a:stretch/>
        </p:blipFill>
        <p:spPr bwMode="auto">
          <a:xfrm>
            <a:off x="205563" y="1620837"/>
            <a:ext cx="8888818" cy="495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7" descr="downl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270" y="2271122"/>
            <a:ext cx="1008063"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15473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755650" y="620713"/>
            <a:ext cx="7821372" cy="646331"/>
          </a:xfrm>
          <a:prstGeom prst="rect">
            <a:avLst/>
          </a:prstGeom>
          <a:noFill/>
          <a:ln w="9525">
            <a:noFill/>
            <a:miter lim="800000"/>
            <a:headEnd/>
            <a:tailEnd/>
          </a:ln>
        </p:spPr>
        <p:txBody>
          <a:bodyPr wrap="none">
            <a:spAutoFit/>
          </a:bodyPr>
          <a:lstStyle/>
          <a:p>
            <a:pPr>
              <a:defRPr/>
            </a:pPr>
            <a:r>
              <a:rPr lang="ja-JP" altLang="en-US" sz="3600" b="1" dirty="0">
                <a:latin typeface="+mn-ea"/>
              </a:rPr>
              <a:t>採血して得られた</a:t>
            </a:r>
            <a:r>
              <a:rPr lang="en-US" altLang="ja-JP" sz="3600" b="1" dirty="0">
                <a:latin typeface="+mn-ea"/>
              </a:rPr>
              <a:t>Cr</a:t>
            </a:r>
            <a:r>
              <a:rPr lang="ja-JP" altLang="en-US" sz="3600" b="1" dirty="0">
                <a:latin typeface="+mn-ea"/>
              </a:rPr>
              <a:t>値から</a:t>
            </a:r>
            <a:r>
              <a:rPr lang="en-US" altLang="ja-JP" sz="3600" b="1" dirty="0">
                <a:latin typeface="+mn-ea"/>
              </a:rPr>
              <a:t>GFR</a:t>
            </a:r>
            <a:r>
              <a:rPr lang="ja-JP" altLang="en-US" sz="3600" b="1" dirty="0">
                <a:latin typeface="+mn-ea"/>
              </a:rPr>
              <a:t>を推算</a:t>
            </a:r>
          </a:p>
        </p:txBody>
      </p:sp>
      <p:sp>
        <p:nvSpPr>
          <p:cNvPr id="15363" name="Rectangle 3"/>
          <p:cNvSpPr>
            <a:spLocks noChangeArrowheads="1"/>
          </p:cNvSpPr>
          <p:nvPr/>
        </p:nvSpPr>
        <p:spPr bwMode="auto">
          <a:xfrm>
            <a:off x="250825" y="1268413"/>
            <a:ext cx="861806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3600" b="1" dirty="0">
                <a:latin typeface="+mn-ea"/>
                <a:cs typeface="Osaka"/>
              </a:rPr>
              <a:t>GFR(ml/min/1.73m</a:t>
            </a:r>
            <a:r>
              <a:rPr lang="en-US" altLang="ja-JP" sz="3600" b="1" baseline="30000" dirty="0">
                <a:latin typeface="+mn-ea"/>
                <a:cs typeface="Osaka"/>
              </a:rPr>
              <a:t>2</a:t>
            </a:r>
            <a:r>
              <a:rPr lang="en-US" altLang="ja-JP" sz="3600" b="1" dirty="0">
                <a:latin typeface="+mn-ea"/>
                <a:cs typeface="Osaka"/>
              </a:rPr>
              <a:t>)=194Cr</a:t>
            </a:r>
            <a:r>
              <a:rPr lang="en-US" altLang="ja-JP" sz="3600" b="1" baseline="30000" dirty="0">
                <a:latin typeface="+mn-ea"/>
                <a:cs typeface="Osaka"/>
              </a:rPr>
              <a:t>-1.094</a:t>
            </a:r>
            <a:r>
              <a:rPr lang="en-US" altLang="ja-JP" sz="3600" b="1" dirty="0">
                <a:latin typeface="+mn-ea"/>
                <a:cs typeface="Osaka"/>
              </a:rPr>
              <a:t> Age</a:t>
            </a:r>
            <a:r>
              <a:rPr lang="en-US" altLang="ja-JP" sz="3600" b="1" baseline="30000" dirty="0">
                <a:latin typeface="+mn-ea"/>
                <a:cs typeface="Osaka"/>
              </a:rPr>
              <a:t>-0.287</a:t>
            </a:r>
            <a:r>
              <a:rPr kumimoji="0" lang="en-US" altLang="ja-JP" sz="3600" b="1" dirty="0">
                <a:latin typeface="+mn-ea"/>
                <a:cs typeface="Osaka"/>
              </a:rPr>
              <a:t> </a:t>
            </a:r>
            <a:r>
              <a:rPr kumimoji="0" lang="ja-JP" altLang="en-US" sz="3600" b="1" dirty="0">
                <a:latin typeface="+mn-ea"/>
                <a:cs typeface="Osaka"/>
              </a:rPr>
              <a:t>　</a:t>
            </a:r>
          </a:p>
          <a:p>
            <a:r>
              <a:rPr kumimoji="0" lang="ja-JP" altLang="en-US" sz="3600" b="1" dirty="0">
                <a:latin typeface="+mn-ea"/>
                <a:cs typeface="Osaka"/>
              </a:rPr>
              <a:t>                                    </a:t>
            </a:r>
            <a:r>
              <a:rPr kumimoji="0" lang="en-US" altLang="ja-JP" sz="3600" b="1" dirty="0">
                <a:latin typeface="+mn-ea"/>
                <a:cs typeface="Osaka"/>
              </a:rPr>
              <a:t>x0.739 if female</a:t>
            </a:r>
          </a:p>
        </p:txBody>
      </p:sp>
      <p:sp>
        <p:nvSpPr>
          <p:cNvPr id="15364" name="テキスト ボックス 5"/>
          <p:cNvSpPr txBox="1">
            <a:spLocks noChangeArrowheads="1"/>
          </p:cNvSpPr>
          <p:nvPr/>
        </p:nvSpPr>
        <p:spPr bwMode="auto">
          <a:xfrm>
            <a:off x="2195513" y="2492375"/>
            <a:ext cx="60516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dirty="0">
                <a:latin typeface="+mn-ea"/>
              </a:rPr>
              <a:t>(Matsuo S, Imai E, </a:t>
            </a:r>
            <a:r>
              <a:rPr lang="en-US" altLang="ja-JP" dirty="0" err="1">
                <a:latin typeface="+mn-ea"/>
              </a:rPr>
              <a:t>Horio</a:t>
            </a:r>
            <a:r>
              <a:rPr lang="en-US" altLang="ja-JP" dirty="0">
                <a:latin typeface="+mn-ea"/>
              </a:rPr>
              <a:t> M et al: Am J Kidney Disease 2009)</a:t>
            </a:r>
            <a:endParaRPr lang="ja-JP" altLang="en-US" dirty="0">
              <a:latin typeface="+mn-ea"/>
            </a:endParaRPr>
          </a:p>
        </p:txBody>
      </p:sp>
      <p:sp>
        <p:nvSpPr>
          <p:cNvPr id="3" name="テキスト ボックス 2"/>
          <p:cNvSpPr txBox="1"/>
          <p:nvPr/>
        </p:nvSpPr>
        <p:spPr>
          <a:xfrm>
            <a:off x="195399" y="3011773"/>
            <a:ext cx="8531503" cy="954107"/>
          </a:xfrm>
          <a:prstGeom prst="rect">
            <a:avLst/>
          </a:prstGeom>
          <a:noFill/>
        </p:spPr>
        <p:txBody>
          <a:bodyPr wrap="none" rtlCol="0">
            <a:spAutoFit/>
          </a:bodyPr>
          <a:lstStyle/>
          <a:p>
            <a:r>
              <a:rPr lang="ja-JP" altLang="en-US" sz="2800" dirty="0">
                <a:latin typeface="+mn-ea"/>
              </a:rPr>
              <a:t>標準体型　身長</a:t>
            </a:r>
            <a:r>
              <a:rPr lang="en-US" altLang="ja-JP" sz="2800" dirty="0">
                <a:latin typeface="+mn-ea"/>
              </a:rPr>
              <a:t>170</a:t>
            </a:r>
            <a:r>
              <a:rPr lang="ja-JP" altLang="en-US" sz="2800" dirty="0">
                <a:latin typeface="+mn-ea"/>
              </a:rPr>
              <a:t>センチ、体重</a:t>
            </a:r>
            <a:r>
              <a:rPr lang="en-US" altLang="ja-JP" sz="2800" dirty="0">
                <a:latin typeface="+mn-ea"/>
              </a:rPr>
              <a:t>63</a:t>
            </a:r>
            <a:r>
              <a:rPr lang="ja-JP" altLang="en-US" sz="2800" dirty="0">
                <a:latin typeface="+mn-ea"/>
              </a:rPr>
              <a:t>㎏で体表面積</a:t>
            </a:r>
            <a:r>
              <a:rPr lang="en-US" altLang="ja-JP" sz="2800" dirty="0">
                <a:latin typeface="+mn-ea"/>
              </a:rPr>
              <a:t>1.73</a:t>
            </a:r>
            <a:r>
              <a:rPr lang="ja-JP" altLang="en-US" sz="2800" dirty="0">
                <a:latin typeface="+mn-ea"/>
              </a:rPr>
              <a:t>㎡</a:t>
            </a:r>
            <a:endParaRPr lang="en-US" altLang="ja-JP" sz="2800" dirty="0">
              <a:latin typeface="+mn-ea"/>
            </a:endParaRPr>
          </a:p>
          <a:p>
            <a:r>
              <a:rPr lang="ja-JP" altLang="en-US" sz="2800" dirty="0">
                <a:latin typeface="+mn-ea"/>
              </a:rPr>
              <a:t>あたりの</a:t>
            </a:r>
            <a:r>
              <a:rPr lang="en-US" altLang="ja-JP" sz="2800" dirty="0">
                <a:latin typeface="+mn-ea"/>
              </a:rPr>
              <a:t>GFR</a:t>
            </a:r>
            <a:r>
              <a:rPr lang="ja-JP" altLang="en-US" sz="2800" dirty="0">
                <a:latin typeface="+mn-ea"/>
              </a:rPr>
              <a:t>であり、体格に関係ない数値である</a:t>
            </a:r>
          </a:p>
        </p:txBody>
      </p:sp>
      <p:sp>
        <p:nvSpPr>
          <p:cNvPr id="4" name="テキスト ボックス 3"/>
          <p:cNvSpPr txBox="1"/>
          <p:nvPr/>
        </p:nvSpPr>
        <p:spPr>
          <a:xfrm>
            <a:off x="1129783" y="4333491"/>
            <a:ext cx="6425157" cy="1938992"/>
          </a:xfrm>
          <a:prstGeom prst="rect">
            <a:avLst/>
          </a:prstGeom>
          <a:noFill/>
        </p:spPr>
        <p:txBody>
          <a:bodyPr wrap="none" rtlCol="0">
            <a:spAutoFit/>
          </a:bodyPr>
          <a:lstStyle/>
          <a:p>
            <a:r>
              <a:rPr lang="ja-JP" altLang="en-US" sz="2400" dirty="0">
                <a:latin typeface="+mn-ea"/>
              </a:rPr>
              <a:t>元々の使用目的：慢性腎臓病の診断のため。</a:t>
            </a:r>
            <a:endParaRPr lang="en-US" altLang="ja-JP" sz="2400" dirty="0">
              <a:latin typeface="+mn-ea"/>
            </a:endParaRPr>
          </a:p>
          <a:p>
            <a:r>
              <a:rPr lang="ja-JP" altLang="en-US" sz="2400" dirty="0">
                <a:latin typeface="+mn-ea"/>
              </a:rPr>
              <a:t>　　　　　　　薬剤の投与量をきめるときは</a:t>
            </a:r>
            <a:r>
              <a:rPr lang="ja-JP" altLang="en-US" sz="2400" dirty="0" err="1">
                <a:latin typeface="+mn-ea"/>
              </a:rPr>
              <a:t>．．．</a:t>
            </a:r>
            <a:endParaRPr lang="en-US" altLang="ja-JP" sz="2400" dirty="0">
              <a:latin typeface="+mn-ea"/>
            </a:endParaRPr>
          </a:p>
          <a:p>
            <a:r>
              <a:rPr lang="ja-JP" altLang="en-US" sz="2400" dirty="0">
                <a:latin typeface="+mn-ea"/>
              </a:rPr>
              <a:t>　　　　　　　　　　　↓</a:t>
            </a:r>
            <a:endParaRPr lang="en-US" altLang="ja-JP" sz="2400" dirty="0">
              <a:latin typeface="+mn-ea"/>
            </a:endParaRPr>
          </a:p>
          <a:p>
            <a:r>
              <a:rPr lang="en-US" altLang="ja-JP" sz="2400" dirty="0">
                <a:latin typeface="+mn-ea"/>
              </a:rPr>
              <a:t>24</a:t>
            </a:r>
            <a:r>
              <a:rPr lang="ja-JP" altLang="en-US" sz="2400" dirty="0">
                <a:latin typeface="+mn-ea"/>
              </a:rPr>
              <a:t>時間クレアチニンクリアランスのように患者の</a:t>
            </a:r>
            <a:endParaRPr lang="en-US" altLang="ja-JP" sz="2400" dirty="0">
              <a:latin typeface="+mn-ea"/>
            </a:endParaRPr>
          </a:p>
          <a:p>
            <a:r>
              <a:rPr lang="ja-JP" altLang="en-US" sz="2400" dirty="0">
                <a:latin typeface="+mn-ea"/>
              </a:rPr>
              <a:t>上記に体表面積値を入れて再計算</a:t>
            </a:r>
          </a:p>
        </p:txBody>
      </p:sp>
    </p:spTree>
    <p:extLst>
      <p:ext uri="{BB962C8B-B14F-4D97-AF65-F5344CB8AC3E}">
        <p14:creationId xmlns:p14="http://schemas.microsoft.com/office/powerpoint/2010/main" val="30747332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腎と透析42巻5号_p014_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5228909" y="799902"/>
            <a:ext cx="3715411" cy="3174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図 3"/>
          <p:cNvPicPr>
            <a:picLocks noChangeAspect="1"/>
          </p:cNvPicPr>
          <p:nvPr/>
        </p:nvPicPr>
        <p:blipFill>
          <a:blip r:embed="rId3"/>
          <a:stretch>
            <a:fillRect/>
          </a:stretch>
        </p:blipFill>
        <p:spPr>
          <a:xfrm>
            <a:off x="0" y="2387388"/>
            <a:ext cx="7426460" cy="4415431"/>
          </a:xfrm>
          <a:prstGeom prst="rect">
            <a:avLst/>
          </a:prstGeom>
        </p:spPr>
      </p:pic>
    </p:spTree>
    <p:extLst>
      <p:ext uri="{BB962C8B-B14F-4D97-AF65-F5344CB8AC3E}">
        <p14:creationId xmlns:p14="http://schemas.microsoft.com/office/powerpoint/2010/main" val="859775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30251" y="97695"/>
            <a:ext cx="2482902" cy="3663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pic>
        <p:nvPicPr>
          <p:cNvPr id="8" name="図 7">
            <a:extLst>
              <a:ext uri="{FF2B5EF4-FFF2-40B4-BE49-F238E27FC236}">
                <a16:creationId xmlns:a16="http://schemas.microsoft.com/office/drawing/2014/main" id="{30901BA5-95E9-D349-9819-2886E5D36398}"/>
              </a:ext>
            </a:extLst>
          </p:cNvPr>
          <p:cNvPicPr>
            <a:picLocks noChangeAspect="1"/>
          </p:cNvPicPr>
          <p:nvPr/>
        </p:nvPicPr>
        <p:blipFill>
          <a:blip r:embed="rId2"/>
          <a:stretch>
            <a:fillRect/>
          </a:stretch>
        </p:blipFill>
        <p:spPr>
          <a:xfrm>
            <a:off x="0" y="0"/>
            <a:ext cx="9144000" cy="3527292"/>
          </a:xfrm>
          <a:prstGeom prst="rect">
            <a:avLst/>
          </a:prstGeom>
        </p:spPr>
      </p:pic>
      <p:sp>
        <p:nvSpPr>
          <p:cNvPr id="7" name="テキスト ボックス 6"/>
          <p:cNvSpPr txBox="1"/>
          <p:nvPr/>
        </p:nvSpPr>
        <p:spPr>
          <a:xfrm>
            <a:off x="1812274" y="3136612"/>
            <a:ext cx="5519460" cy="584775"/>
          </a:xfrm>
          <a:prstGeom prst="rect">
            <a:avLst/>
          </a:prstGeom>
          <a:noFill/>
        </p:spPr>
        <p:txBody>
          <a:bodyPr wrap="none" rtlCol="0">
            <a:spAutoFit/>
          </a:bodyPr>
          <a:lstStyle/>
          <a:p>
            <a:pPr algn="ctr"/>
            <a:r>
              <a:rPr lang="ja-JP" altLang="en-US" sz="32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腎臓の働きに関するスライド</a:t>
            </a:r>
          </a:p>
        </p:txBody>
      </p:sp>
    </p:spTree>
    <p:extLst>
      <p:ext uri="{BB962C8B-B14F-4D97-AF65-F5344CB8AC3E}">
        <p14:creationId xmlns:p14="http://schemas.microsoft.com/office/powerpoint/2010/main" val="12517157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header_0408.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正方形/長方形 7"/>
          <p:cNvSpPr/>
          <p:nvPr/>
        </p:nvSpPr>
        <p:spPr>
          <a:xfrm>
            <a:off x="195376" y="113978"/>
            <a:ext cx="2499184" cy="358216"/>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68ED98A2-D548-1245-95C6-207E831F4DE4}"/>
              </a:ext>
            </a:extLst>
          </p:cNvPr>
          <p:cNvPicPr>
            <a:picLocks noChangeAspect="1"/>
          </p:cNvPicPr>
          <p:nvPr/>
        </p:nvPicPr>
        <p:blipFill>
          <a:blip r:embed="rId4"/>
          <a:stretch>
            <a:fillRect/>
          </a:stretch>
        </p:blipFill>
        <p:spPr>
          <a:xfrm>
            <a:off x="0" y="0"/>
            <a:ext cx="9144000" cy="3527292"/>
          </a:xfrm>
          <a:prstGeom prst="rect">
            <a:avLst/>
          </a:prstGeom>
        </p:spPr>
      </p:pic>
      <p:sp>
        <p:nvSpPr>
          <p:cNvPr id="5" name="テキスト ボックス 4"/>
          <p:cNvSpPr txBox="1"/>
          <p:nvPr/>
        </p:nvSpPr>
        <p:spPr>
          <a:xfrm>
            <a:off x="1132600" y="3136612"/>
            <a:ext cx="6878806" cy="1354217"/>
          </a:xfrm>
          <a:prstGeom prst="rect">
            <a:avLst/>
          </a:prstGeom>
          <a:noFill/>
        </p:spPr>
        <p:txBody>
          <a:bodyPr wrap="none" rtlCol="0">
            <a:spAutoFit/>
          </a:bodyPr>
          <a:lstStyle/>
          <a:p>
            <a:pPr algn="ctr"/>
            <a:r>
              <a:rPr lang="en-US" altLang="ja-JP" sz="3200" dirty="0">
                <a:solidFill>
                  <a:srgbClr val="00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GFR</a:t>
            </a:r>
            <a:r>
              <a:rPr lang="ja-JP" altLang="en-US" sz="3200" dirty="0">
                <a:solidFill>
                  <a:srgbClr val="00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は年齢とともに低下していく</a:t>
            </a:r>
            <a:endParaRPr lang="en-US" altLang="ja-JP" sz="3200" dirty="0">
              <a:solidFill>
                <a:srgbClr val="00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a:endParaRPr lang="en-US" altLang="ja-JP" sz="3200" dirty="0">
              <a:solidFill>
                <a:srgbClr val="00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a:r>
              <a:rPr lang="ja-JP" altLang="en-US" dirty="0">
                <a:solidFill>
                  <a:srgbClr val="00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「健康な」高齢者であっても薬剤のクリアランスは低下している</a:t>
            </a:r>
          </a:p>
        </p:txBody>
      </p:sp>
    </p:spTree>
    <p:extLst>
      <p:ext uri="{BB962C8B-B14F-4D97-AF65-F5344CB8AC3E}">
        <p14:creationId xmlns:p14="http://schemas.microsoft.com/office/powerpoint/2010/main" val="30649655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098"/>
          <p:cNvSpPr>
            <a:spLocks noChangeArrowheads="1"/>
          </p:cNvSpPr>
          <p:nvPr/>
        </p:nvSpPr>
        <p:spPr bwMode="auto">
          <a:xfrm>
            <a:off x="5478463" y="861220"/>
            <a:ext cx="2881312" cy="3763962"/>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endParaRPr lang="ja-JP" altLang="en-US">
              <a:solidFill>
                <a:prstClr val="black"/>
              </a:solidFill>
            </a:endParaRPr>
          </a:p>
        </p:txBody>
      </p:sp>
      <p:sp>
        <p:nvSpPr>
          <p:cNvPr id="40962" name="Rectangle 1097"/>
          <p:cNvSpPr>
            <a:spLocks noChangeArrowheads="1"/>
          </p:cNvSpPr>
          <p:nvPr/>
        </p:nvSpPr>
        <p:spPr bwMode="auto">
          <a:xfrm>
            <a:off x="1254125" y="861220"/>
            <a:ext cx="2857500" cy="3763962"/>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endParaRPr lang="ja-JP" altLang="en-US">
              <a:solidFill>
                <a:prstClr val="black"/>
              </a:solidFill>
            </a:endParaRPr>
          </a:p>
        </p:txBody>
      </p:sp>
      <p:sp>
        <p:nvSpPr>
          <p:cNvPr id="40963"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ja-JP" altLang="en-US">
              <a:solidFill>
                <a:prstClr val="black"/>
              </a:solidFill>
            </a:endParaRPr>
          </a:p>
        </p:txBody>
      </p:sp>
      <p:grpSp>
        <p:nvGrpSpPr>
          <p:cNvPr id="40965" name="Group 1090"/>
          <p:cNvGrpSpPr>
            <a:grpSpLocks/>
          </p:cNvGrpSpPr>
          <p:nvPr/>
        </p:nvGrpSpPr>
        <p:grpSpPr bwMode="auto">
          <a:xfrm>
            <a:off x="1341438" y="1572420"/>
            <a:ext cx="2309812" cy="2562225"/>
            <a:chOff x="834" y="1250"/>
            <a:chExt cx="1455" cy="1614"/>
          </a:xfrm>
        </p:grpSpPr>
        <p:sp>
          <p:nvSpPr>
            <p:cNvPr id="41647" name="Oval 35"/>
            <p:cNvSpPr>
              <a:spLocks noChangeArrowheads="1"/>
            </p:cNvSpPr>
            <p:nvPr/>
          </p:nvSpPr>
          <p:spPr bwMode="auto">
            <a:xfrm>
              <a:off x="834" y="1703"/>
              <a:ext cx="25"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48" name="Oval 36"/>
            <p:cNvSpPr>
              <a:spLocks noChangeArrowheads="1"/>
            </p:cNvSpPr>
            <p:nvPr/>
          </p:nvSpPr>
          <p:spPr bwMode="auto">
            <a:xfrm>
              <a:off x="834" y="1778"/>
              <a:ext cx="25"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49" name="Oval 37"/>
            <p:cNvSpPr>
              <a:spLocks noChangeArrowheads="1"/>
            </p:cNvSpPr>
            <p:nvPr/>
          </p:nvSpPr>
          <p:spPr bwMode="auto">
            <a:xfrm>
              <a:off x="834" y="1939"/>
              <a:ext cx="25"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50" name="Oval 38"/>
            <p:cNvSpPr>
              <a:spLocks noChangeArrowheads="1"/>
            </p:cNvSpPr>
            <p:nvPr/>
          </p:nvSpPr>
          <p:spPr bwMode="auto">
            <a:xfrm>
              <a:off x="864" y="2165"/>
              <a:ext cx="25"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51" name="Oval 39"/>
            <p:cNvSpPr>
              <a:spLocks noChangeArrowheads="1"/>
            </p:cNvSpPr>
            <p:nvPr/>
          </p:nvSpPr>
          <p:spPr bwMode="auto">
            <a:xfrm>
              <a:off x="864" y="2085"/>
              <a:ext cx="25"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52" name="Oval 40"/>
            <p:cNvSpPr>
              <a:spLocks noChangeArrowheads="1"/>
            </p:cNvSpPr>
            <p:nvPr/>
          </p:nvSpPr>
          <p:spPr bwMode="auto">
            <a:xfrm>
              <a:off x="864" y="2034"/>
              <a:ext cx="25"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53" name="Oval 41"/>
            <p:cNvSpPr>
              <a:spLocks noChangeArrowheads="1"/>
            </p:cNvSpPr>
            <p:nvPr/>
          </p:nvSpPr>
          <p:spPr bwMode="auto">
            <a:xfrm>
              <a:off x="896" y="1763"/>
              <a:ext cx="23"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54" name="Oval 42"/>
            <p:cNvSpPr>
              <a:spLocks noChangeArrowheads="1"/>
            </p:cNvSpPr>
            <p:nvPr/>
          </p:nvSpPr>
          <p:spPr bwMode="auto">
            <a:xfrm>
              <a:off x="896" y="1868"/>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55" name="Oval 43"/>
            <p:cNvSpPr>
              <a:spLocks noChangeArrowheads="1"/>
            </p:cNvSpPr>
            <p:nvPr/>
          </p:nvSpPr>
          <p:spPr bwMode="auto">
            <a:xfrm>
              <a:off x="896" y="1966"/>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56" name="Oval 44"/>
            <p:cNvSpPr>
              <a:spLocks noChangeArrowheads="1"/>
            </p:cNvSpPr>
            <p:nvPr/>
          </p:nvSpPr>
          <p:spPr bwMode="auto">
            <a:xfrm>
              <a:off x="896" y="2081"/>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57" name="Oval 45"/>
            <p:cNvSpPr>
              <a:spLocks noChangeArrowheads="1"/>
            </p:cNvSpPr>
            <p:nvPr/>
          </p:nvSpPr>
          <p:spPr bwMode="auto">
            <a:xfrm>
              <a:off x="896" y="2122"/>
              <a:ext cx="23"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58" name="Oval 46"/>
            <p:cNvSpPr>
              <a:spLocks noChangeArrowheads="1"/>
            </p:cNvSpPr>
            <p:nvPr/>
          </p:nvSpPr>
          <p:spPr bwMode="auto">
            <a:xfrm>
              <a:off x="929" y="2348"/>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59" name="Oval 47"/>
            <p:cNvSpPr>
              <a:spLocks noChangeArrowheads="1"/>
            </p:cNvSpPr>
            <p:nvPr/>
          </p:nvSpPr>
          <p:spPr bwMode="auto">
            <a:xfrm>
              <a:off x="929" y="2274"/>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60" name="Oval 48"/>
            <p:cNvSpPr>
              <a:spLocks noChangeArrowheads="1"/>
            </p:cNvSpPr>
            <p:nvPr/>
          </p:nvSpPr>
          <p:spPr bwMode="auto">
            <a:xfrm>
              <a:off x="929" y="2264"/>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61" name="Oval 49"/>
            <p:cNvSpPr>
              <a:spLocks noChangeArrowheads="1"/>
            </p:cNvSpPr>
            <p:nvPr/>
          </p:nvSpPr>
          <p:spPr bwMode="auto">
            <a:xfrm>
              <a:off x="929" y="2250"/>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62" name="Oval 50"/>
            <p:cNvSpPr>
              <a:spLocks noChangeArrowheads="1"/>
            </p:cNvSpPr>
            <p:nvPr/>
          </p:nvSpPr>
          <p:spPr bwMode="auto">
            <a:xfrm>
              <a:off x="929" y="2095"/>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63" name="Oval 51"/>
            <p:cNvSpPr>
              <a:spLocks noChangeArrowheads="1"/>
            </p:cNvSpPr>
            <p:nvPr/>
          </p:nvSpPr>
          <p:spPr bwMode="auto">
            <a:xfrm>
              <a:off x="929" y="1964"/>
              <a:ext cx="24" cy="22"/>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64" name="Oval 52"/>
            <p:cNvSpPr>
              <a:spLocks noChangeArrowheads="1"/>
            </p:cNvSpPr>
            <p:nvPr/>
          </p:nvSpPr>
          <p:spPr bwMode="auto">
            <a:xfrm>
              <a:off x="929" y="1872"/>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65" name="Oval 53"/>
            <p:cNvSpPr>
              <a:spLocks noChangeArrowheads="1"/>
            </p:cNvSpPr>
            <p:nvPr/>
          </p:nvSpPr>
          <p:spPr bwMode="auto">
            <a:xfrm>
              <a:off x="929" y="1756"/>
              <a:ext cx="24" cy="22"/>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66" name="Oval 54"/>
            <p:cNvSpPr>
              <a:spLocks noChangeArrowheads="1"/>
            </p:cNvSpPr>
            <p:nvPr/>
          </p:nvSpPr>
          <p:spPr bwMode="auto">
            <a:xfrm>
              <a:off x="929" y="1696"/>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67" name="Oval 55"/>
            <p:cNvSpPr>
              <a:spLocks noChangeArrowheads="1"/>
            </p:cNvSpPr>
            <p:nvPr/>
          </p:nvSpPr>
          <p:spPr bwMode="auto">
            <a:xfrm>
              <a:off x="956" y="1669"/>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68" name="Oval 56"/>
            <p:cNvSpPr>
              <a:spLocks noChangeArrowheads="1"/>
            </p:cNvSpPr>
            <p:nvPr/>
          </p:nvSpPr>
          <p:spPr bwMode="auto">
            <a:xfrm>
              <a:off x="956" y="1865"/>
              <a:ext cx="24"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69" name="Oval 57"/>
            <p:cNvSpPr>
              <a:spLocks noChangeArrowheads="1"/>
            </p:cNvSpPr>
            <p:nvPr/>
          </p:nvSpPr>
          <p:spPr bwMode="auto">
            <a:xfrm>
              <a:off x="956" y="1912"/>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70" name="Oval 58"/>
            <p:cNvSpPr>
              <a:spLocks noChangeArrowheads="1"/>
            </p:cNvSpPr>
            <p:nvPr/>
          </p:nvSpPr>
          <p:spPr bwMode="auto">
            <a:xfrm>
              <a:off x="956" y="2125"/>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71" name="Oval 59"/>
            <p:cNvSpPr>
              <a:spLocks noChangeArrowheads="1"/>
            </p:cNvSpPr>
            <p:nvPr/>
          </p:nvSpPr>
          <p:spPr bwMode="auto">
            <a:xfrm>
              <a:off x="956" y="2159"/>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72" name="Oval 60"/>
            <p:cNvSpPr>
              <a:spLocks noChangeArrowheads="1"/>
            </p:cNvSpPr>
            <p:nvPr/>
          </p:nvSpPr>
          <p:spPr bwMode="auto">
            <a:xfrm>
              <a:off x="956" y="2207"/>
              <a:ext cx="24" cy="22"/>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73" name="Oval 61"/>
            <p:cNvSpPr>
              <a:spLocks noChangeArrowheads="1"/>
            </p:cNvSpPr>
            <p:nvPr/>
          </p:nvSpPr>
          <p:spPr bwMode="auto">
            <a:xfrm>
              <a:off x="956" y="2219"/>
              <a:ext cx="24"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74" name="Oval 62"/>
            <p:cNvSpPr>
              <a:spLocks noChangeArrowheads="1"/>
            </p:cNvSpPr>
            <p:nvPr/>
          </p:nvSpPr>
          <p:spPr bwMode="auto">
            <a:xfrm>
              <a:off x="956" y="2234"/>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75" name="Oval 63"/>
            <p:cNvSpPr>
              <a:spLocks noChangeArrowheads="1"/>
            </p:cNvSpPr>
            <p:nvPr/>
          </p:nvSpPr>
          <p:spPr bwMode="auto">
            <a:xfrm>
              <a:off x="956" y="2260"/>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76" name="Oval 64"/>
            <p:cNvSpPr>
              <a:spLocks noChangeArrowheads="1"/>
            </p:cNvSpPr>
            <p:nvPr/>
          </p:nvSpPr>
          <p:spPr bwMode="auto">
            <a:xfrm>
              <a:off x="956" y="2334"/>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77" name="Oval 65"/>
            <p:cNvSpPr>
              <a:spLocks noChangeArrowheads="1"/>
            </p:cNvSpPr>
            <p:nvPr/>
          </p:nvSpPr>
          <p:spPr bwMode="auto">
            <a:xfrm>
              <a:off x="987" y="2287"/>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78" name="Oval 66"/>
            <p:cNvSpPr>
              <a:spLocks noChangeArrowheads="1"/>
            </p:cNvSpPr>
            <p:nvPr/>
          </p:nvSpPr>
          <p:spPr bwMode="auto">
            <a:xfrm>
              <a:off x="987" y="2202"/>
              <a:ext cx="23"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79" name="Oval 67"/>
            <p:cNvSpPr>
              <a:spLocks noChangeArrowheads="1"/>
            </p:cNvSpPr>
            <p:nvPr/>
          </p:nvSpPr>
          <p:spPr bwMode="auto">
            <a:xfrm>
              <a:off x="987" y="2179"/>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80" name="Oval 68"/>
            <p:cNvSpPr>
              <a:spLocks noChangeArrowheads="1"/>
            </p:cNvSpPr>
            <p:nvPr/>
          </p:nvSpPr>
          <p:spPr bwMode="auto">
            <a:xfrm>
              <a:off x="987" y="2081"/>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81" name="Oval 69"/>
            <p:cNvSpPr>
              <a:spLocks noChangeArrowheads="1"/>
            </p:cNvSpPr>
            <p:nvPr/>
          </p:nvSpPr>
          <p:spPr bwMode="auto">
            <a:xfrm>
              <a:off x="987" y="2041"/>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82" name="Oval 70"/>
            <p:cNvSpPr>
              <a:spLocks noChangeArrowheads="1"/>
            </p:cNvSpPr>
            <p:nvPr/>
          </p:nvSpPr>
          <p:spPr bwMode="auto">
            <a:xfrm>
              <a:off x="987" y="2011"/>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83" name="Oval 71"/>
            <p:cNvSpPr>
              <a:spLocks noChangeArrowheads="1"/>
            </p:cNvSpPr>
            <p:nvPr/>
          </p:nvSpPr>
          <p:spPr bwMode="auto">
            <a:xfrm>
              <a:off x="987" y="1743"/>
              <a:ext cx="23"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84" name="Oval 72"/>
            <p:cNvSpPr>
              <a:spLocks noChangeArrowheads="1"/>
            </p:cNvSpPr>
            <p:nvPr/>
          </p:nvSpPr>
          <p:spPr bwMode="auto">
            <a:xfrm>
              <a:off x="987" y="1689"/>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85" name="Oval 73"/>
            <p:cNvSpPr>
              <a:spLocks noChangeArrowheads="1"/>
            </p:cNvSpPr>
            <p:nvPr/>
          </p:nvSpPr>
          <p:spPr bwMode="auto">
            <a:xfrm>
              <a:off x="987" y="1632"/>
              <a:ext cx="23"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86" name="Oval 74"/>
            <p:cNvSpPr>
              <a:spLocks noChangeArrowheads="1"/>
            </p:cNvSpPr>
            <p:nvPr/>
          </p:nvSpPr>
          <p:spPr bwMode="auto">
            <a:xfrm>
              <a:off x="987" y="1490"/>
              <a:ext cx="23"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87" name="Oval 75"/>
            <p:cNvSpPr>
              <a:spLocks noChangeArrowheads="1"/>
            </p:cNvSpPr>
            <p:nvPr/>
          </p:nvSpPr>
          <p:spPr bwMode="auto">
            <a:xfrm>
              <a:off x="1020" y="1709"/>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88" name="Oval 76"/>
            <p:cNvSpPr>
              <a:spLocks noChangeArrowheads="1"/>
            </p:cNvSpPr>
            <p:nvPr/>
          </p:nvSpPr>
          <p:spPr bwMode="auto">
            <a:xfrm>
              <a:off x="1020" y="1740"/>
              <a:ext cx="24"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89" name="Oval 77"/>
            <p:cNvSpPr>
              <a:spLocks noChangeArrowheads="1"/>
            </p:cNvSpPr>
            <p:nvPr/>
          </p:nvSpPr>
          <p:spPr bwMode="auto">
            <a:xfrm>
              <a:off x="1020" y="1773"/>
              <a:ext cx="24"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90" name="Oval 78"/>
            <p:cNvSpPr>
              <a:spLocks noChangeArrowheads="1"/>
            </p:cNvSpPr>
            <p:nvPr/>
          </p:nvSpPr>
          <p:spPr bwMode="auto">
            <a:xfrm>
              <a:off x="1020" y="1996"/>
              <a:ext cx="24"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91" name="Oval 79"/>
            <p:cNvSpPr>
              <a:spLocks noChangeArrowheads="1"/>
            </p:cNvSpPr>
            <p:nvPr/>
          </p:nvSpPr>
          <p:spPr bwMode="auto">
            <a:xfrm>
              <a:off x="1020" y="2041"/>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92" name="Oval 80"/>
            <p:cNvSpPr>
              <a:spLocks noChangeArrowheads="1"/>
            </p:cNvSpPr>
            <p:nvPr/>
          </p:nvSpPr>
          <p:spPr bwMode="auto">
            <a:xfrm>
              <a:off x="1020" y="2064"/>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93" name="Oval 81"/>
            <p:cNvSpPr>
              <a:spLocks noChangeArrowheads="1"/>
            </p:cNvSpPr>
            <p:nvPr/>
          </p:nvSpPr>
          <p:spPr bwMode="auto">
            <a:xfrm>
              <a:off x="1020" y="2159"/>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94" name="Oval 82"/>
            <p:cNvSpPr>
              <a:spLocks noChangeArrowheads="1"/>
            </p:cNvSpPr>
            <p:nvPr/>
          </p:nvSpPr>
          <p:spPr bwMode="auto">
            <a:xfrm>
              <a:off x="1020" y="2189"/>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95" name="Oval 83"/>
            <p:cNvSpPr>
              <a:spLocks noChangeArrowheads="1"/>
            </p:cNvSpPr>
            <p:nvPr/>
          </p:nvSpPr>
          <p:spPr bwMode="auto">
            <a:xfrm>
              <a:off x="1020" y="2267"/>
              <a:ext cx="24"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96" name="Oval 84"/>
            <p:cNvSpPr>
              <a:spLocks noChangeArrowheads="1"/>
            </p:cNvSpPr>
            <p:nvPr/>
          </p:nvSpPr>
          <p:spPr bwMode="auto">
            <a:xfrm>
              <a:off x="1020" y="2365"/>
              <a:ext cx="24"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97" name="Oval 85"/>
            <p:cNvSpPr>
              <a:spLocks noChangeArrowheads="1"/>
            </p:cNvSpPr>
            <p:nvPr/>
          </p:nvSpPr>
          <p:spPr bwMode="auto">
            <a:xfrm>
              <a:off x="1020" y="2398"/>
              <a:ext cx="24"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98" name="Oval 86"/>
            <p:cNvSpPr>
              <a:spLocks noChangeArrowheads="1"/>
            </p:cNvSpPr>
            <p:nvPr/>
          </p:nvSpPr>
          <p:spPr bwMode="auto">
            <a:xfrm>
              <a:off x="960" y="2651"/>
              <a:ext cx="20"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99" name="Oval 87"/>
            <p:cNvSpPr>
              <a:spLocks noChangeArrowheads="1"/>
            </p:cNvSpPr>
            <p:nvPr/>
          </p:nvSpPr>
          <p:spPr bwMode="auto">
            <a:xfrm>
              <a:off x="1050" y="2577"/>
              <a:ext cx="24" cy="21"/>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00" name="Oval 88"/>
            <p:cNvSpPr>
              <a:spLocks noChangeArrowheads="1"/>
            </p:cNvSpPr>
            <p:nvPr/>
          </p:nvSpPr>
          <p:spPr bwMode="auto">
            <a:xfrm>
              <a:off x="1050" y="2202"/>
              <a:ext cx="24"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01" name="Oval 89"/>
            <p:cNvSpPr>
              <a:spLocks noChangeArrowheads="1"/>
            </p:cNvSpPr>
            <p:nvPr/>
          </p:nvSpPr>
          <p:spPr bwMode="auto">
            <a:xfrm>
              <a:off x="1050" y="2162"/>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02" name="Oval 90"/>
            <p:cNvSpPr>
              <a:spLocks noChangeArrowheads="1"/>
            </p:cNvSpPr>
            <p:nvPr/>
          </p:nvSpPr>
          <p:spPr bwMode="auto">
            <a:xfrm>
              <a:off x="1050" y="2132"/>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03" name="Oval 91"/>
            <p:cNvSpPr>
              <a:spLocks noChangeArrowheads="1"/>
            </p:cNvSpPr>
            <p:nvPr/>
          </p:nvSpPr>
          <p:spPr bwMode="auto">
            <a:xfrm>
              <a:off x="1050" y="2061"/>
              <a:ext cx="24"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04" name="Oval 92"/>
            <p:cNvSpPr>
              <a:spLocks noChangeArrowheads="1"/>
            </p:cNvSpPr>
            <p:nvPr/>
          </p:nvSpPr>
          <p:spPr bwMode="auto">
            <a:xfrm>
              <a:off x="1050" y="1984"/>
              <a:ext cx="24" cy="22"/>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05" name="Oval 93"/>
            <p:cNvSpPr>
              <a:spLocks noChangeArrowheads="1"/>
            </p:cNvSpPr>
            <p:nvPr/>
          </p:nvSpPr>
          <p:spPr bwMode="auto">
            <a:xfrm>
              <a:off x="1050" y="1858"/>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06" name="Oval 94"/>
            <p:cNvSpPr>
              <a:spLocks noChangeArrowheads="1"/>
            </p:cNvSpPr>
            <p:nvPr/>
          </p:nvSpPr>
          <p:spPr bwMode="auto">
            <a:xfrm>
              <a:off x="1050" y="1635"/>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07" name="Oval 95"/>
            <p:cNvSpPr>
              <a:spLocks noChangeArrowheads="1"/>
            </p:cNvSpPr>
            <p:nvPr/>
          </p:nvSpPr>
          <p:spPr bwMode="auto">
            <a:xfrm>
              <a:off x="1050" y="1463"/>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08" name="Oval 96"/>
            <p:cNvSpPr>
              <a:spLocks noChangeArrowheads="1"/>
            </p:cNvSpPr>
            <p:nvPr/>
          </p:nvSpPr>
          <p:spPr bwMode="auto">
            <a:xfrm>
              <a:off x="1077" y="1260"/>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09" name="Oval 97"/>
            <p:cNvSpPr>
              <a:spLocks noChangeArrowheads="1"/>
            </p:cNvSpPr>
            <p:nvPr/>
          </p:nvSpPr>
          <p:spPr bwMode="auto">
            <a:xfrm>
              <a:off x="1077" y="1909"/>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10" name="Oval 98"/>
            <p:cNvSpPr>
              <a:spLocks noChangeArrowheads="1"/>
            </p:cNvSpPr>
            <p:nvPr/>
          </p:nvSpPr>
          <p:spPr bwMode="auto">
            <a:xfrm>
              <a:off x="1077" y="1946"/>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11" name="Oval 99"/>
            <p:cNvSpPr>
              <a:spLocks noChangeArrowheads="1"/>
            </p:cNvSpPr>
            <p:nvPr/>
          </p:nvSpPr>
          <p:spPr bwMode="auto">
            <a:xfrm>
              <a:off x="1077" y="1984"/>
              <a:ext cx="24" cy="22"/>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12" name="Oval 100"/>
            <p:cNvSpPr>
              <a:spLocks noChangeArrowheads="1"/>
            </p:cNvSpPr>
            <p:nvPr/>
          </p:nvSpPr>
          <p:spPr bwMode="auto">
            <a:xfrm>
              <a:off x="1077" y="2011"/>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13" name="Oval 101"/>
            <p:cNvSpPr>
              <a:spLocks noChangeArrowheads="1"/>
            </p:cNvSpPr>
            <p:nvPr/>
          </p:nvSpPr>
          <p:spPr bwMode="auto">
            <a:xfrm>
              <a:off x="1077" y="2034"/>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14" name="Oval 102"/>
            <p:cNvSpPr>
              <a:spLocks noChangeArrowheads="1"/>
            </p:cNvSpPr>
            <p:nvPr/>
          </p:nvSpPr>
          <p:spPr bwMode="auto">
            <a:xfrm>
              <a:off x="1077" y="2169"/>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15" name="Oval 103"/>
            <p:cNvSpPr>
              <a:spLocks noChangeArrowheads="1"/>
            </p:cNvSpPr>
            <p:nvPr/>
          </p:nvSpPr>
          <p:spPr bwMode="auto">
            <a:xfrm>
              <a:off x="1077" y="2267"/>
              <a:ext cx="24"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16" name="Oval 104"/>
            <p:cNvSpPr>
              <a:spLocks noChangeArrowheads="1"/>
            </p:cNvSpPr>
            <p:nvPr/>
          </p:nvSpPr>
          <p:spPr bwMode="auto">
            <a:xfrm>
              <a:off x="1077" y="2311"/>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17" name="Oval 105"/>
            <p:cNvSpPr>
              <a:spLocks noChangeArrowheads="1"/>
            </p:cNvSpPr>
            <p:nvPr/>
          </p:nvSpPr>
          <p:spPr bwMode="auto">
            <a:xfrm>
              <a:off x="1077" y="2371"/>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18" name="Oval 106"/>
            <p:cNvSpPr>
              <a:spLocks noChangeArrowheads="1"/>
            </p:cNvSpPr>
            <p:nvPr/>
          </p:nvSpPr>
          <p:spPr bwMode="auto">
            <a:xfrm>
              <a:off x="1111" y="2445"/>
              <a:ext cx="23"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19" name="Oval 107"/>
            <p:cNvSpPr>
              <a:spLocks noChangeArrowheads="1"/>
            </p:cNvSpPr>
            <p:nvPr/>
          </p:nvSpPr>
          <p:spPr bwMode="auto">
            <a:xfrm>
              <a:off x="1111" y="2408"/>
              <a:ext cx="23"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20" name="Oval 108"/>
            <p:cNvSpPr>
              <a:spLocks noChangeArrowheads="1"/>
            </p:cNvSpPr>
            <p:nvPr/>
          </p:nvSpPr>
          <p:spPr bwMode="auto">
            <a:xfrm>
              <a:off x="1111" y="2355"/>
              <a:ext cx="23"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21" name="Oval 109"/>
            <p:cNvSpPr>
              <a:spLocks noChangeArrowheads="1"/>
            </p:cNvSpPr>
            <p:nvPr/>
          </p:nvSpPr>
          <p:spPr bwMode="auto">
            <a:xfrm>
              <a:off x="1111" y="2304"/>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22" name="Oval 110"/>
            <p:cNvSpPr>
              <a:spLocks noChangeArrowheads="1"/>
            </p:cNvSpPr>
            <p:nvPr/>
          </p:nvSpPr>
          <p:spPr bwMode="auto">
            <a:xfrm>
              <a:off x="1111" y="2234"/>
              <a:ext cx="23"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23" name="Oval 111"/>
            <p:cNvSpPr>
              <a:spLocks noChangeArrowheads="1"/>
            </p:cNvSpPr>
            <p:nvPr/>
          </p:nvSpPr>
          <p:spPr bwMode="auto">
            <a:xfrm>
              <a:off x="1111" y="2185"/>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24" name="Oval 112"/>
            <p:cNvSpPr>
              <a:spLocks noChangeArrowheads="1"/>
            </p:cNvSpPr>
            <p:nvPr/>
          </p:nvSpPr>
          <p:spPr bwMode="auto">
            <a:xfrm>
              <a:off x="1111" y="2148"/>
              <a:ext cx="23" cy="21"/>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25" name="Oval 113"/>
            <p:cNvSpPr>
              <a:spLocks noChangeArrowheads="1"/>
            </p:cNvSpPr>
            <p:nvPr/>
          </p:nvSpPr>
          <p:spPr bwMode="auto">
            <a:xfrm>
              <a:off x="1111" y="2128"/>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26" name="Oval 114"/>
            <p:cNvSpPr>
              <a:spLocks noChangeArrowheads="1"/>
            </p:cNvSpPr>
            <p:nvPr/>
          </p:nvSpPr>
          <p:spPr bwMode="auto">
            <a:xfrm>
              <a:off x="1111" y="2078"/>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27" name="Oval 115"/>
            <p:cNvSpPr>
              <a:spLocks noChangeArrowheads="1"/>
            </p:cNvSpPr>
            <p:nvPr/>
          </p:nvSpPr>
          <p:spPr bwMode="auto">
            <a:xfrm>
              <a:off x="1111" y="2058"/>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28" name="Oval 116"/>
            <p:cNvSpPr>
              <a:spLocks noChangeArrowheads="1"/>
            </p:cNvSpPr>
            <p:nvPr/>
          </p:nvSpPr>
          <p:spPr bwMode="auto">
            <a:xfrm>
              <a:off x="1111" y="1912"/>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29" name="Oval 117"/>
            <p:cNvSpPr>
              <a:spLocks noChangeArrowheads="1"/>
            </p:cNvSpPr>
            <p:nvPr/>
          </p:nvSpPr>
          <p:spPr bwMode="auto">
            <a:xfrm>
              <a:off x="1111" y="1740"/>
              <a:ext cx="23"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30" name="Oval 118"/>
            <p:cNvSpPr>
              <a:spLocks noChangeArrowheads="1"/>
            </p:cNvSpPr>
            <p:nvPr/>
          </p:nvSpPr>
          <p:spPr bwMode="auto">
            <a:xfrm>
              <a:off x="1111" y="1706"/>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31" name="Oval 119"/>
            <p:cNvSpPr>
              <a:spLocks noChangeArrowheads="1"/>
            </p:cNvSpPr>
            <p:nvPr/>
          </p:nvSpPr>
          <p:spPr bwMode="auto">
            <a:xfrm>
              <a:off x="1111" y="1672"/>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32" name="Oval 120"/>
            <p:cNvSpPr>
              <a:spLocks noChangeArrowheads="1"/>
            </p:cNvSpPr>
            <p:nvPr/>
          </p:nvSpPr>
          <p:spPr bwMode="auto">
            <a:xfrm>
              <a:off x="1171" y="1466"/>
              <a:ext cx="25"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33" name="Oval 121"/>
            <p:cNvSpPr>
              <a:spLocks noChangeArrowheads="1"/>
            </p:cNvSpPr>
            <p:nvPr/>
          </p:nvSpPr>
          <p:spPr bwMode="auto">
            <a:xfrm>
              <a:off x="1171" y="1587"/>
              <a:ext cx="25"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34" name="Oval 122"/>
            <p:cNvSpPr>
              <a:spLocks noChangeArrowheads="1"/>
            </p:cNvSpPr>
            <p:nvPr/>
          </p:nvSpPr>
          <p:spPr bwMode="auto">
            <a:xfrm>
              <a:off x="1146" y="1831"/>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35" name="Oval 123"/>
            <p:cNvSpPr>
              <a:spLocks noChangeArrowheads="1"/>
            </p:cNvSpPr>
            <p:nvPr/>
          </p:nvSpPr>
          <p:spPr bwMode="auto">
            <a:xfrm>
              <a:off x="1146" y="1865"/>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36" name="Oval 124"/>
            <p:cNvSpPr>
              <a:spLocks noChangeArrowheads="1"/>
            </p:cNvSpPr>
            <p:nvPr/>
          </p:nvSpPr>
          <p:spPr bwMode="auto">
            <a:xfrm>
              <a:off x="1146" y="1942"/>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37" name="Oval 125"/>
            <p:cNvSpPr>
              <a:spLocks noChangeArrowheads="1"/>
            </p:cNvSpPr>
            <p:nvPr/>
          </p:nvSpPr>
          <p:spPr bwMode="auto">
            <a:xfrm>
              <a:off x="1146" y="1996"/>
              <a:ext cx="23"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38" name="Oval 126"/>
            <p:cNvSpPr>
              <a:spLocks noChangeArrowheads="1"/>
            </p:cNvSpPr>
            <p:nvPr/>
          </p:nvSpPr>
          <p:spPr bwMode="auto">
            <a:xfrm>
              <a:off x="1146" y="2034"/>
              <a:ext cx="23"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39" name="Oval 127"/>
            <p:cNvSpPr>
              <a:spLocks noChangeArrowheads="1"/>
            </p:cNvSpPr>
            <p:nvPr/>
          </p:nvSpPr>
          <p:spPr bwMode="auto">
            <a:xfrm>
              <a:off x="1146" y="2138"/>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40" name="Oval 128"/>
            <p:cNvSpPr>
              <a:spLocks noChangeArrowheads="1"/>
            </p:cNvSpPr>
            <p:nvPr/>
          </p:nvSpPr>
          <p:spPr bwMode="auto">
            <a:xfrm>
              <a:off x="1146" y="2229"/>
              <a:ext cx="23"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41" name="Oval 129"/>
            <p:cNvSpPr>
              <a:spLocks noChangeArrowheads="1"/>
            </p:cNvSpPr>
            <p:nvPr/>
          </p:nvSpPr>
          <p:spPr bwMode="auto">
            <a:xfrm>
              <a:off x="1146" y="2294"/>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42" name="Oval 130"/>
            <p:cNvSpPr>
              <a:spLocks noChangeArrowheads="1"/>
            </p:cNvSpPr>
            <p:nvPr/>
          </p:nvSpPr>
          <p:spPr bwMode="auto">
            <a:xfrm>
              <a:off x="1146" y="2375"/>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43" name="Oval 131"/>
            <p:cNvSpPr>
              <a:spLocks noChangeArrowheads="1"/>
            </p:cNvSpPr>
            <p:nvPr/>
          </p:nvSpPr>
          <p:spPr bwMode="auto">
            <a:xfrm>
              <a:off x="1146" y="2398"/>
              <a:ext cx="23"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44" name="Oval 132"/>
            <p:cNvSpPr>
              <a:spLocks noChangeArrowheads="1"/>
            </p:cNvSpPr>
            <p:nvPr/>
          </p:nvSpPr>
          <p:spPr bwMode="auto">
            <a:xfrm>
              <a:off x="1146" y="2418"/>
              <a:ext cx="23"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45" name="Oval 133"/>
            <p:cNvSpPr>
              <a:spLocks noChangeArrowheads="1"/>
            </p:cNvSpPr>
            <p:nvPr/>
          </p:nvSpPr>
          <p:spPr bwMode="auto">
            <a:xfrm>
              <a:off x="1146" y="2497"/>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46" name="Oval 134"/>
            <p:cNvSpPr>
              <a:spLocks noChangeArrowheads="1"/>
            </p:cNvSpPr>
            <p:nvPr/>
          </p:nvSpPr>
          <p:spPr bwMode="auto">
            <a:xfrm>
              <a:off x="1176" y="2688"/>
              <a:ext cx="20"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47" name="Oval 135"/>
            <p:cNvSpPr>
              <a:spLocks noChangeArrowheads="1"/>
            </p:cNvSpPr>
            <p:nvPr/>
          </p:nvSpPr>
          <p:spPr bwMode="auto">
            <a:xfrm>
              <a:off x="1176" y="2493"/>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48" name="Oval 136"/>
            <p:cNvSpPr>
              <a:spLocks noChangeArrowheads="1"/>
            </p:cNvSpPr>
            <p:nvPr/>
          </p:nvSpPr>
          <p:spPr bwMode="auto">
            <a:xfrm>
              <a:off x="1176" y="2480"/>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49" name="Oval 137"/>
            <p:cNvSpPr>
              <a:spLocks noChangeArrowheads="1"/>
            </p:cNvSpPr>
            <p:nvPr/>
          </p:nvSpPr>
          <p:spPr bwMode="auto">
            <a:xfrm>
              <a:off x="1176" y="2460"/>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50" name="Oval 138"/>
            <p:cNvSpPr>
              <a:spLocks noChangeArrowheads="1"/>
            </p:cNvSpPr>
            <p:nvPr/>
          </p:nvSpPr>
          <p:spPr bwMode="auto">
            <a:xfrm>
              <a:off x="1176" y="2368"/>
              <a:ext cx="20"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51" name="Oval 139"/>
            <p:cNvSpPr>
              <a:spLocks noChangeArrowheads="1"/>
            </p:cNvSpPr>
            <p:nvPr/>
          </p:nvSpPr>
          <p:spPr bwMode="auto">
            <a:xfrm>
              <a:off x="1176" y="2277"/>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52" name="Oval 140"/>
            <p:cNvSpPr>
              <a:spLocks noChangeArrowheads="1"/>
            </p:cNvSpPr>
            <p:nvPr/>
          </p:nvSpPr>
          <p:spPr bwMode="auto">
            <a:xfrm>
              <a:off x="1176" y="2240"/>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53" name="Oval 141"/>
            <p:cNvSpPr>
              <a:spLocks noChangeArrowheads="1"/>
            </p:cNvSpPr>
            <p:nvPr/>
          </p:nvSpPr>
          <p:spPr bwMode="auto">
            <a:xfrm>
              <a:off x="1176" y="2217"/>
              <a:ext cx="20"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54" name="Oval 142"/>
            <p:cNvSpPr>
              <a:spLocks noChangeArrowheads="1"/>
            </p:cNvSpPr>
            <p:nvPr/>
          </p:nvSpPr>
          <p:spPr bwMode="auto">
            <a:xfrm>
              <a:off x="1176" y="2138"/>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55" name="Oval 143"/>
            <p:cNvSpPr>
              <a:spLocks noChangeArrowheads="1"/>
            </p:cNvSpPr>
            <p:nvPr/>
          </p:nvSpPr>
          <p:spPr bwMode="auto">
            <a:xfrm>
              <a:off x="1176" y="2118"/>
              <a:ext cx="20"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56" name="Oval 144"/>
            <p:cNvSpPr>
              <a:spLocks noChangeArrowheads="1"/>
            </p:cNvSpPr>
            <p:nvPr/>
          </p:nvSpPr>
          <p:spPr bwMode="auto">
            <a:xfrm>
              <a:off x="1176" y="2085"/>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57" name="Oval 145"/>
            <p:cNvSpPr>
              <a:spLocks noChangeArrowheads="1"/>
            </p:cNvSpPr>
            <p:nvPr/>
          </p:nvSpPr>
          <p:spPr bwMode="auto">
            <a:xfrm>
              <a:off x="1176" y="2024"/>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58" name="Oval 146"/>
            <p:cNvSpPr>
              <a:spLocks noChangeArrowheads="1"/>
            </p:cNvSpPr>
            <p:nvPr/>
          </p:nvSpPr>
          <p:spPr bwMode="auto">
            <a:xfrm>
              <a:off x="1176" y="1946"/>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59" name="Oval 147"/>
            <p:cNvSpPr>
              <a:spLocks noChangeArrowheads="1"/>
            </p:cNvSpPr>
            <p:nvPr/>
          </p:nvSpPr>
          <p:spPr bwMode="auto">
            <a:xfrm>
              <a:off x="1159" y="1882"/>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60" name="Oval 148"/>
            <p:cNvSpPr>
              <a:spLocks noChangeArrowheads="1"/>
            </p:cNvSpPr>
            <p:nvPr/>
          </p:nvSpPr>
          <p:spPr bwMode="auto">
            <a:xfrm>
              <a:off x="1171" y="1808"/>
              <a:ext cx="25"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61" name="Oval 149"/>
            <p:cNvSpPr>
              <a:spLocks noChangeArrowheads="1"/>
            </p:cNvSpPr>
            <p:nvPr/>
          </p:nvSpPr>
          <p:spPr bwMode="auto">
            <a:xfrm>
              <a:off x="1203" y="1545"/>
              <a:ext cx="23" cy="22"/>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62" name="Oval 150"/>
            <p:cNvSpPr>
              <a:spLocks noChangeArrowheads="1"/>
            </p:cNvSpPr>
            <p:nvPr/>
          </p:nvSpPr>
          <p:spPr bwMode="auto">
            <a:xfrm>
              <a:off x="1203" y="1645"/>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63" name="Oval 151"/>
            <p:cNvSpPr>
              <a:spLocks noChangeArrowheads="1"/>
            </p:cNvSpPr>
            <p:nvPr/>
          </p:nvSpPr>
          <p:spPr bwMode="auto">
            <a:xfrm>
              <a:off x="1203" y="1902"/>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64" name="Oval 152"/>
            <p:cNvSpPr>
              <a:spLocks noChangeArrowheads="1"/>
            </p:cNvSpPr>
            <p:nvPr/>
          </p:nvSpPr>
          <p:spPr bwMode="auto">
            <a:xfrm>
              <a:off x="1203" y="1942"/>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65" name="Oval 153"/>
            <p:cNvSpPr>
              <a:spLocks noChangeArrowheads="1"/>
            </p:cNvSpPr>
            <p:nvPr/>
          </p:nvSpPr>
          <p:spPr bwMode="auto">
            <a:xfrm>
              <a:off x="1203" y="2031"/>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66" name="Oval 154"/>
            <p:cNvSpPr>
              <a:spLocks noChangeArrowheads="1"/>
            </p:cNvSpPr>
            <p:nvPr/>
          </p:nvSpPr>
          <p:spPr bwMode="auto">
            <a:xfrm>
              <a:off x="1203" y="2122"/>
              <a:ext cx="23"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67" name="Oval 155"/>
            <p:cNvSpPr>
              <a:spLocks noChangeArrowheads="1"/>
            </p:cNvSpPr>
            <p:nvPr/>
          </p:nvSpPr>
          <p:spPr bwMode="auto">
            <a:xfrm>
              <a:off x="1203" y="2405"/>
              <a:ext cx="23"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68" name="Oval 156"/>
            <p:cNvSpPr>
              <a:spLocks noChangeArrowheads="1"/>
            </p:cNvSpPr>
            <p:nvPr/>
          </p:nvSpPr>
          <p:spPr bwMode="auto">
            <a:xfrm>
              <a:off x="1203" y="2483"/>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69" name="Oval 157"/>
            <p:cNvSpPr>
              <a:spLocks noChangeArrowheads="1"/>
            </p:cNvSpPr>
            <p:nvPr/>
          </p:nvSpPr>
          <p:spPr bwMode="auto">
            <a:xfrm>
              <a:off x="1203" y="2544"/>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70" name="Oval 158"/>
            <p:cNvSpPr>
              <a:spLocks noChangeArrowheads="1"/>
            </p:cNvSpPr>
            <p:nvPr/>
          </p:nvSpPr>
          <p:spPr bwMode="auto">
            <a:xfrm>
              <a:off x="1236" y="2554"/>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71" name="Oval 159"/>
            <p:cNvSpPr>
              <a:spLocks noChangeArrowheads="1"/>
            </p:cNvSpPr>
            <p:nvPr/>
          </p:nvSpPr>
          <p:spPr bwMode="auto">
            <a:xfrm>
              <a:off x="1236" y="2497"/>
              <a:ext cx="24"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72" name="Oval 160"/>
            <p:cNvSpPr>
              <a:spLocks noChangeArrowheads="1"/>
            </p:cNvSpPr>
            <p:nvPr/>
          </p:nvSpPr>
          <p:spPr bwMode="auto">
            <a:xfrm>
              <a:off x="1236" y="2237"/>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73" name="Oval 161"/>
            <p:cNvSpPr>
              <a:spLocks noChangeArrowheads="1"/>
            </p:cNvSpPr>
            <p:nvPr/>
          </p:nvSpPr>
          <p:spPr bwMode="auto">
            <a:xfrm>
              <a:off x="1236" y="2197"/>
              <a:ext cx="24" cy="22"/>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74" name="Oval 162"/>
            <p:cNvSpPr>
              <a:spLocks noChangeArrowheads="1"/>
            </p:cNvSpPr>
            <p:nvPr/>
          </p:nvSpPr>
          <p:spPr bwMode="auto">
            <a:xfrm>
              <a:off x="1236" y="2165"/>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75" name="Oval 163"/>
            <p:cNvSpPr>
              <a:spLocks noChangeArrowheads="1"/>
            </p:cNvSpPr>
            <p:nvPr/>
          </p:nvSpPr>
          <p:spPr bwMode="auto">
            <a:xfrm>
              <a:off x="1236" y="2006"/>
              <a:ext cx="24"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76" name="Oval 164"/>
            <p:cNvSpPr>
              <a:spLocks noChangeArrowheads="1"/>
            </p:cNvSpPr>
            <p:nvPr/>
          </p:nvSpPr>
          <p:spPr bwMode="auto">
            <a:xfrm>
              <a:off x="1236" y="1756"/>
              <a:ext cx="24" cy="22"/>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77" name="Oval 165"/>
            <p:cNvSpPr>
              <a:spLocks noChangeArrowheads="1"/>
            </p:cNvSpPr>
            <p:nvPr/>
          </p:nvSpPr>
          <p:spPr bwMode="auto">
            <a:xfrm>
              <a:off x="1267" y="1565"/>
              <a:ext cx="23" cy="22"/>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78" name="Oval 166"/>
            <p:cNvSpPr>
              <a:spLocks noChangeArrowheads="1"/>
            </p:cNvSpPr>
            <p:nvPr/>
          </p:nvSpPr>
          <p:spPr bwMode="auto">
            <a:xfrm>
              <a:off x="1267" y="1709"/>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79" name="Oval 167"/>
            <p:cNvSpPr>
              <a:spLocks noChangeArrowheads="1"/>
            </p:cNvSpPr>
            <p:nvPr/>
          </p:nvSpPr>
          <p:spPr bwMode="auto">
            <a:xfrm>
              <a:off x="1267" y="1788"/>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80" name="Oval 168"/>
            <p:cNvSpPr>
              <a:spLocks noChangeArrowheads="1"/>
            </p:cNvSpPr>
            <p:nvPr/>
          </p:nvSpPr>
          <p:spPr bwMode="auto">
            <a:xfrm>
              <a:off x="1267" y="1905"/>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81" name="Oval 169"/>
            <p:cNvSpPr>
              <a:spLocks noChangeArrowheads="1"/>
            </p:cNvSpPr>
            <p:nvPr/>
          </p:nvSpPr>
          <p:spPr bwMode="auto">
            <a:xfrm>
              <a:off x="1267" y="1939"/>
              <a:ext cx="23"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82" name="Oval 170"/>
            <p:cNvSpPr>
              <a:spLocks noChangeArrowheads="1"/>
            </p:cNvSpPr>
            <p:nvPr/>
          </p:nvSpPr>
          <p:spPr bwMode="auto">
            <a:xfrm>
              <a:off x="1267" y="2061"/>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83" name="Oval 171"/>
            <p:cNvSpPr>
              <a:spLocks noChangeArrowheads="1"/>
            </p:cNvSpPr>
            <p:nvPr/>
          </p:nvSpPr>
          <p:spPr bwMode="auto">
            <a:xfrm>
              <a:off x="1267" y="2162"/>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84" name="Oval 172"/>
            <p:cNvSpPr>
              <a:spLocks noChangeArrowheads="1"/>
            </p:cNvSpPr>
            <p:nvPr/>
          </p:nvSpPr>
          <p:spPr bwMode="auto">
            <a:xfrm>
              <a:off x="1267" y="2351"/>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85" name="Oval 173"/>
            <p:cNvSpPr>
              <a:spLocks noChangeArrowheads="1"/>
            </p:cNvSpPr>
            <p:nvPr/>
          </p:nvSpPr>
          <p:spPr bwMode="auto">
            <a:xfrm>
              <a:off x="1267" y="2463"/>
              <a:ext cx="23"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86" name="Oval 174"/>
            <p:cNvSpPr>
              <a:spLocks noChangeArrowheads="1"/>
            </p:cNvSpPr>
            <p:nvPr/>
          </p:nvSpPr>
          <p:spPr bwMode="auto">
            <a:xfrm>
              <a:off x="1297" y="2470"/>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87" name="Oval 175"/>
            <p:cNvSpPr>
              <a:spLocks noChangeArrowheads="1"/>
            </p:cNvSpPr>
            <p:nvPr/>
          </p:nvSpPr>
          <p:spPr bwMode="auto">
            <a:xfrm>
              <a:off x="1297" y="2294"/>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88" name="Oval 176"/>
            <p:cNvSpPr>
              <a:spLocks noChangeArrowheads="1"/>
            </p:cNvSpPr>
            <p:nvPr/>
          </p:nvSpPr>
          <p:spPr bwMode="auto">
            <a:xfrm>
              <a:off x="1297" y="2260"/>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89" name="Oval 177"/>
            <p:cNvSpPr>
              <a:spLocks noChangeArrowheads="1"/>
            </p:cNvSpPr>
            <p:nvPr/>
          </p:nvSpPr>
          <p:spPr bwMode="auto">
            <a:xfrm>
              <a:off x="1297" y="2152"/>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90" name="Oval 178"/>
            <p:cNvSpPr>
              <a:spLocks noChangeArrowheads="1"/>
            </p:cNvSpPr>
            <p:nvPr/>
          </p:nvSpPr>
          <p:spPr bwMode="auto">
            <a:xfrm>
              <a:off x="1297" y="2095"/>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91" name="Oval 179"/>
            <p:cNvSpPr>
              <a:spLocks noChangeArrowheads="1"/>
            </p:cNvSpPr>
            <p:nvPr/>
          </p:nvSpPr>
          <p:spPr bwMode="auto">
            <a:xfrm>
              <a:off x="1297" y="2064"/>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92" name="Oval 180"/>
            <p:cNvSpPr>
              <a:spLocks noChangeArrowheads="1"/>
            </p:cNvSpPr>
            <p:nvPr/>
          </p:nvSpPr>
          <p:spPr bwMode="auto">
            <a:xfrm>
              <a:off x="1297" y="2036"/>
              <a:ext cx="23" cy="22"/>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93" name="Oval 181"/>
            <p:cNvSpPr>
              <a:spLocks noChangeArrowheads="1"/>
            </p:cNvSpPr>
            <p:nvPr/>
          </p:nvSpPr>
          <p:spPr bwMode="auto">
            <a:xfrm>
              <a:off x="1297" y="1976"/>
              <a:ext cx="23"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94" name="Oval 182"/>
            <p:cNvSpPr>
              <a:spLocks noChangeArrowheads="1"/>
            </p:cNvSpPr>
            <p:nvPr/>
          </p:nvSpPr>
          <p:spPr bwMode="auto">
            <a:xfrm>
              <a:off x="1297" y="1946"/>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95" name="Oval 183"/>
            <p:cNvSpPr>
              <a:spLocks noChangeArrowheads="1"/>
            </p:cNvSpPr>
            <p:nvPr/>
          </p:nvSpPr>
          <p:spPr bwMode="auto">
            <a:xfrm>
              <a:off x="1297" y="1915"/>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96" name="Oval 184"/>
            <p:cNvSpPr>
              <a:spLocks noChangeArrowheads="1"/>
            </p:cNvSpPr>
            <p:nvPr/>
          </p:nvSpPr>
          <p:spPr bwMode="auto">
            <a:xfrm>
              <a:off x="1297" y="1703"/>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97" name="Oval 185"/>
            <p:cNvSpPr>
              <a:spLocks noChangeArrowheads="1"/>
            </p:cNvSpPr>
            <p:nvPr/>
          </p:nvSpPr>
          <p:spPr bwMode="auto">
            <a:xfrm>
              <a:off x="1297" y="1439"/>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98" name="Oval 186"/>
            <p:cNvSpPr>
              <a:spLocks noChangeArrowheads="1"/>
            </p:cNvSpPr>
            <p:nvPr/>
          </p:nvSpPr>
          <p:spPr bwMode="auto">
            <a:xfrm>
              <a:off x="1297" y="1409"/>
              <a:ext cx="23"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799" name="Oval 187"/>
            <p:cNvSpPr>
              <a:spLocks noChangeArrowheads="1"/>
            </p:cNvSpPr>
            <p:nvPr/>
          </p:nvSpPr>
          <p:spPr bwMode="auto">
            <a:xfrm>
              <a:off x="1297" y="1372"/>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00" name="Oval 188"/>
            <p:cNvSpPr>
              <a:spLocks noChangeArrowheads="1"/>
            </p:cNvSpPr>
            <p:nvPr/>
          </p:nvSpPr>
          <p:spPr bwMode="auto">
            <a:xfrm>
              <a:off x="1330" y="1250"/>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01" name="Oval 189"/>
            <p:cNvSpPr>
              <a:spLocks noChangeArrowheads="1"/>
            </p:cNvSpPr>
            <p:nvPr/>
          </p:nvSpPr>
          <p:spPr bwMode="auto">
            <a:xfrm>
              <a:off x="1330" y="1966"/>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02" name="Oval 190"/>
            <p:cNvSpPr>
              <a:spLocks noChangeArrowheads="1"/>
            </p:cNvSpPr>
            <p:nvPr/>
          </p:nvSpPr>
          <p:spPr bwMode="auto">
            <a:xfrm>
              <a:off x="1330" y="2061"/>
              <a:ext cx="24"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03" name="Oval 191"/>
            <p:cNvSpPr>
              <a:spLocks noChangeArrowheads="1"/>
            </p:cNvSpPr>
            <p:nvPr/>
          </p:nvSpPr>
          <p:spPr bwMode="auto">
            <a:xfrm>
              <a:off x="1330" y="2197"/>
              <a:ext cx="24" cy="22"/>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04" name="Oval 192"/>
            <p:cNvSpPr>
              <a:spLocks noChangeArrowheads="1"/>
            </p:cNvSpPr>
            <p:nvPr/>
          </p:nvSpPr>
          <p:spPr bwMode="auto">
            <a:xfrm>
              <a:off x="1330" y="2277"/>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05" name="Oval 193"/>
            <p:cNvSpPr>
              <a:spLocks noChangeArrowheads="1"/>
            </p:cNvSpPr>
            <p:nvPr/>
          </p:nvSpPr>
          <p:spPr bwMode="auto">
            <a:xfrm>
              <a:off x="1330" y="2311"/>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06" name="Oval 194"/>
            <p:cNvSpPr>
              <a:spLocks noChangeArrowheads="1"/>
            </p:cNvSpPr>
            <p:nvPr/>
          </p:nvSpPr>
          <p:spPr bwMode="auto">
            <a:xfrm>
              <a:off x="1330" y="2358"/>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07" name="Oval 195"/>
            <p:cNvSpPr>
              <a:spLocks noChangeArrowheads="1"/>
            </p:cNvSpPr>
            <p:nvPr/>
          </p:nvSpPr>
          <p:spPr bwMode="auto">
            <a:xfrm>
              <a:off x="1330" y="2430"/>
              <a:ext cx="24"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08" name="Oval 196"/>
            <p:cNvSpPr>
              <a:spLocks noChangeArrowheads="1"/>
            </p:cNvSpPr>
            <p:nvPr/>
          </p:nvSpPr>
          <p:spPr bwMode="auto">
            <a:xfrm>
              <a:off x="1330" y="2470"/>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09" name="Oval 197"/>
            <p:cNvSpPr>
              <a:spLocks noChangeArrowheads="1"/>
            </p:cNvSpPr>
            <p:nvPr/>
          </p:nvSpPr>
          <p:spPr bwMode="auto">
            <a:xfrm>
              <a:off x="1362" y="2524"/>
              <a:ext cx="22"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10" name="Oval 198"/>
            <p:cNvSpPr>
              <a:spLocks noChangeArrowheads="1"/>
            </p:cNvSpPr>
            <p:nvPr/>
          </p:nvSpPr>
          <p:spPr bwMode="auto">
            <a:xfrm>
              <a:off x="1362" y="2443"/>
              <a:ext cx="22"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11" name="Oval 199"/>
            <p:cNvSpPr>
              <a:spLocks noChangeArrowheads="1"/>
            </p:cNvSpPr>
            <p:nvPr/>
          </p:nvSpPr>
          <p:spPr bwMode="auto">
            <a:xfrm>
              <a:off x="1362" y="2331"/>
              <a:ext cx="22"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12" name="Oval 200"/>
            <p:cNvSpPr>
              <a:spLocks noChangeArrowheads="1"/>
            </p:cNvSpPr>
            <p:nvPr/>
          </p:nvSpPr>
          <p:spPr bwMode="auto">
            <a:xfrm>
              <a:off x="1362" y="2219"/>
              <a:ext cx="22"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13" name="Oval 201"/>
            <p:cNvSpPr>
              <a:spLocks noChangeArrowheads="1"/>
            </p:cNvSpPr>
            <p:nvPr/>
          </p:nvSpPr>
          <p:spPr bwMode="auto">
            <a:xfrm>
              <a:off x="1362" y="2197"/>
              <a:ext cx="22" cy="22"/>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14" name="Oval 202"/>
            <p:cNvSpPr>
              <a:spLocks noChangeArrowheads="1"/>
            </p:cNvSpPr>
            <p:nvPr/>
          </p:nvSpPr>
          <p:spPr bwMode="auto">
            <a:xfrm>
              <a:off x="1362" y="2142"/>
              <a:ext cx="22"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15" name="Oval 203"/>
            <p:cNvSpPr>
              <a:spLocks noChangeArrowheads="1"/>
            </p:cNvSpPr>
            <p:nvPr/>
          </p:nvSpPr>
          <p:spPr bwMode="auto">
            <a:xfrm>
              <a:off x="1362" y="2101"/>
              <a:ext cx="22"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16" name="Oval 204"/>
            <p:cNvSpPr>
              <a:spLocks noChangeArrowheads="1"/>
            </p:cNvSpPr>
            <p:nvPr/>
          </p:nvSpPr>
          <p:spPr bwMode="auto">
            <a:xfrm>
              <a:off x="1362" y="2051"/>
              <a:ext cx="22"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17" name="Oval 205"/>
            <p:cNvSpPr>
              <a:spLocks noChangeArrowheads="1"/>
            </p:cNvSpPr>
            <p:nvPr/>
          </p:nvSpPr>
          <p:spPr bwMode="auto">
            <a:xfrm>
              <a:off x="1362" y="1919"/>
              <a:ext cx="22"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18" name="Oval 206"/>
            <p:cNvSpPr>
              <a:spLocks noChangeArrowheads="1"/>
            </p:cNvSpPr>
            <p:nvPr/>
          </p:nvSpPr>
          <p:spPr bwMode="auto">
            <a:xfrm>
              <a:off x="1362" y="1828"/>
              <a:ext cx="22"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19" name="Oval 208"/>
            <p:cNvSpPr>
              <a:spLocks noChangeArrowheads="1"/>
            </p:cNvSpPr>
            <p:nvPr/>
          </p:nvSpPr>
          <p:spPr bwMode="auto">
            <a:xfrm>
              <a:off x="1392" y="1773"/>
              <a:ext cx="24"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20" name="Oval 209"/>
            <p:cNvSpPr>
              <a:spLocks noChangeArrowheads="1"/>
            </p:cNvSpPr>
            <p:nvPr/>
          </p:nvSpPr>
          <p:spPr bwMode="auto">
            <a:xfrm>
              <a:off x="1392" y="1828"/>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21" name="Oval 210"/>
            <p:cNvSpPr>
              <a:spLocks noChangeArrowheads="1"/>
            </p:cNvSpPr>
            <p:nvPr/>
          </p:nvSpPr>
          <p:spPr bwMode="auto">
            <a:xfrm>
              <a:off x="1392" y="2044"/>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22" name="Oval 211"/>
            <p:cNvSpPr>
              <a:spLocks noChangeArrowheads="1"/>
            </p:cNvSpPr>
            <p:nvPr/>
          </p:nvSpPr>
          <p:spPr bwMode="auto">
            <a:xfrm>
              <a:off x="1392" y="2071"/>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23" name="Oval 212"/>
            <p:cNvSpPr>
              <a:spLocks noChangeArrowheads="1"/>
            </p:cNvSpPr>
            <p:nvPr/>
          </p:nvSpPr>
          <p:spPr bwMode="auto">
            <a:xfrm>
              <a:off x="1392" y="2101"/>
              <a:ext cx="24" cy="21"/>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24" name="Oval 213"/>
            <p:cNvSpPr>
              <a:spLocks noChangeArrowheads="1"/>
            </p:cNvSpPr>
            <p:nvPr/>
          </p:nvSpPr>
          <p:spPr bwMode="auto">
            <a:xfrm>
              <a:off x="1392" y="2212"/>
              <a:ext cx="24"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25" name="Oval 214"/>
            <p:cNvSpPr>
              <a:spLocks noChangeArrowheads="1"/>
            </p:cNvSpPr>
            <p:nvPr/>
          </p:nvSpPr>
          <p:spPr bwMode="auto">
            <a:xfrm>
              <a:off x="1392" y="2277"/>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26" name="Oval 215"/>
            <p:cNvSpPr>
              <a:spLocks noChangeArrowheads="1"/>
            </p:cNvSpPr>
            <p:nvPr/>
          </p:nvSpPr>
          <p:spPr bwMode="auto">
            <a:xfrm>
              <a:off x="1392" y="2304"/>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27" name="Oval 216"/>
            <p:cNvSpPr>
              <a:spLocks noChangeArrowheads="1"/>
            </p:cNvSpPr>
            <p:nvPr/>
          </p:nvSpPr>
          <p:spPr bwMode="auto">
            <a:xfrm>
              <a:off x="1392" y="2365"/>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28" name="Oval 217"/>
            <p:cNvSpPr>
              <a:spLocks noChangeArrowheads="1"/>
            </p:cNvSpPr>
            <p:nvPr/>
          </p:nvSpPr>
          <p:spPr bwMode="auto">
            <a:xfrm>
              <a:off x="1392" y="2425"/>
              <a:ext cx="24"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29" name="Oval 218"/>
            <p:cNvSpPr>
              <a:spLocks noChangeArrowheads="1"/>
            </p:cNvSpPr>
            <p:nvPr/>
          </p:nvSpPr>
          <p:spPr bwMode="auto">
            <a:xfrm>
              <a:off x="1392" y="2574"/>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30" name="Oval 219"/>
            <p:cNvSpPr>
              <a:spLocks noChangeArrowheads="1"/>
            </p:cNvSpPr>
            <p:nvPr/>
          </p:nvSpPr>
          <p:spPr bwMode="auto">
            <a:xfrm>
              <a:off x="1429" y="1733"/>
              <a:ext cx="24"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31" name="Oval 220"/>
            <p:cNvSpPr>
              <a:spLocks noChangeArrowheads="1"/>
            </p:cNvSpPr>
            <p:nvPr/>
          </p:nvSpPr>
          <p:spPr bwMode="auto">
            <a:xfrm>
              <a:off x="1429" y="1803"/>
              <a:ext cx="24"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32" name="Oval 221"/>
            <p:cNvSpPr>
              <a:spLocks noChangeArrowheads="1"/>
            </p:cNvSpPr>
            <p:nvPr/>
          </p:nvSpPr>
          <p:spPr bwMode="auto">
            <a:xfrm>
              <a:off x="1429" y="1949"/>
              <a:ext cx="24"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33" name="Oval 222"/>
            <p:cNvSpPr>
              <a:spLocks noChangeArrowheads="1"/>
            </p:cNvSpPr>
            <p:nvPr/>
          </p:nvSpPr>
          <p:spPr bwMode="auto">
            <a:xfrm>
              <a:off x="1429" y="2011"/>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34" name="Oval 223"/>
            <p:cNvSpPr>
              <a:spLocks noChangeArrowheads="1"/>
            </p:cNvSpPr>
            <p:nvPr/>
          </p:nvSpPr>
          <p:spPr bwMode="auto">
            <a:xfrm>
              <a:off x="1429" y="2036"/>
              <a:ext cx="24"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35" name="Oval 224"/>
            <p:cNvSpPr>
              <a:spLocks noChangeArrowheads="1"/>
            </p:cNvSpPr>
            <p:nvPr/>
          </p:nvSpPr>
          <p:spPr bwMode="auto">
            <a:xfrm>
              <a:off x="1429" y="2095"/>
              <a:ext cx="24"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36" name="Oval 225"/>
            <p:cNvSpPr>
              <a:spLocks noChangeArrowheads="1"/>
            </p:cNvSpPr>
            <p:nvPr/>
          </p:nvSpPr>
          <p:spPr bwMode="auto">
            <a:xfrm>
              <a:off x="1429" y="2122"/>
              <a:ext cx="24"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37" name="Oval 226"/>
            <p:cNvSpPr>
              <a:spLocks noChangeArrowheads="1"/>
            </p:cNvSpPr>
            <p:nvPr/>
          </p:nvSpPr>
          <p:spPr bwMode="auto">
            <a:xfrm>
              <a:off x="1429" y="2152"/>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38" name="Oval 227"/>
            <p:cNvSpPr>
              <a:spLocks noChangeArrowheads="1"/>
            </p:cNvSpPr>
            <p:nvPr/>
          </p:nvSpPr>
          <p:spPr bwMode="auto">
            <a:xfrm>
              <a:off x="1429" y="2254"/>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39" name="Oval 228"/>
            <p:cNvSpPr>
              <a:spLocks noChangeArrowheads="1"/>
            </p:cNvSpPr>
            <p:nvPr/>
          </p:nvSpPr>
          <p:spPr bwMode="auto">
            <a:xfrm>
              <a:off x="1429" y="2291"/>
              <a:ext cx="24"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40" name="Oval 229"/>
            <p:cNvSpPr>
              <a:spLocks noChangeArrowheads="1"/>
            </p:cNvSpPr>
            <p:nvPr/>
          </p:nvSpPr>
          <p:spPr bwMode="auto">
            <a:xfrm>
              <a:off x="1429" y="2314"/>
              <a:ext cx="24"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41" name="Oval 230"/>
            <p:cNvSpPr>
              <a:spLocks noChangeArrowheads="1"/>
            </p:cNvSpPr>
            <p:nvPr/>
          </p:nvSpPr>
          <p:spPr bwMode="auto">
            <a:xfrm>
              <a:off x="1429" y="2338"/>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42" name="Oval 231"/>
            <p:cNvSpPr>
              <a:spLocks noChangeArrowheads="1"/>
            </p:cNvSpPr>
            <p:nvPr/>
          </p:nvSpPr>
          <p:spPr bwMode="auto">
            <a:xfrm>
              <a:off x="1429" y="2388"/>
              <a:ext cx="24"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43" name="Oval 232"/>
            <p:cNvSpPr>
              <a:spLocks noChangeArrowheads="1"/>
            </p:cNvSpPr>
            <p:nvPr/>
          </p:nvSpPr>
          <p:spPr bwMode="auto">
            <a:xfrm>
              <a:off x="1429" y="2453"/>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44" name="Oval 233"/>
            <p:cNvSpPr>
              <a:spLocks noChangeArrowheads="1"/>
            </p:cNvSpPr>
            <p:nvPr/>
          </p:nvSpPr>
          <p:spPr bwMode="auto">
            <a:xfrm>
              <a:off x="1453" y="1260"/>
              <a:ext cx="23"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45" name="Oval 234"/>
            <p:cNvSpPr>
              <a:spLocks noChangeArrowheads="1"/>
            </p:cNvSpPr>
            <p:nvPr/>
          </p:nvSpPr>
          <p:spPr bwMode="auto">
            <a:xfrm>
              <a:off x="1453" y="1875"/>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46" name="Oval 235"/>
            <p:cNvSpPr>
              <a:spLocks noChangeArrowheads="1"/>
            </p:cNvSpPr>
            <p:nvPr/>
          </p:nvSpPr>
          <p:spPr bwMode="auto">
            <a:xfrm>
              <a:off x="1453" y="1974"/>
              <a:ext cx="23" cy="22"/>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47" name="Oval 236"/>
            <p:cNvSpPr>
              <a:spLocks noChangeArrowheads="1"/>
            </p:cNvSpPr>
            <p:nvPr/>
          </p:nvSpPr>
          <p:spPr bwMode="auto">
            <a:xfrm>
              <a:off x="1453" y="2006"/>
              <a:ext cx="23"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48" name="Oval 237"/>
            <p:cNvSpPr>
              <a:spLocks noChangeArrowheads="1"/>
            </p:cNvSpPr>
            <p:nvPr/>
          </p:nvSpPr>
          <p:spPr bwMode="auto">
            <a:xfrm>
              <a:off x="1453" y="2125"/>
              <a:ext cx="23"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49" name="Oval 238"/>
            <p:cNvSpPr>
              <a:spLocks noChangeArrowheads="1"/>
            </p:cNvSpPr>
            <p:nvPr/>
          </p:nvSpPr>
          <p:spPr bwMode="auto">
            <a:xfrm>
              <a:off x="1453" y="2155"/>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50" name="Oval 239"/>
            <p:cNvSpPr>
              <a:spLocks noChangeArrowheads="1"/>
            </p:cNvSpPr>
            <p:nvPr/>
          </p:nvSpPr>
          <p:spPr bwMode="auto">
            <a:xfrm>
              <a:off x="1453" y="2185"/>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51" name="Oval 240"/>
            <p:cNvSpPr>
              <a:spLocks noChangeArrowheads="1"/>
            </p:cNvSpPr>
            <p:nvPr/>
          </p:nvSpPr>
          <p:spPr bwMode="auto">
            <a:xfrm>
              <a:off x="1453" y="2219"/>
              <a:ext cx="23"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52" name="Oval 241"/>
            <p:cNvSpPr>
              <a:spLocks noChangeArrowheads="1"/>
            </p:cNvSpPr>
            <p:nvPr/>
          </p:nvSpPr>
          <p:spPr bwMode="auto">
            <a:xfrm>
              <a:off x="1453" y="2244"/>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53" name="Oval 242"/>
            <p:cNvSpPr>
              <a:spLocks noChangeArrowheads="1"/>
            </p:cNvSpPr>
            <p:nvPr/>
          </p:nvSpPr>
          <p:spPr bwMode="auto">
            <a:xfrm>
              <a:off x="1453" y="2281"/>
              <a:ext cx="23"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54" name="Oval 243"/>
            <p:cNvSpPr>
              <a:spLocks noChangeArrowheads="1"/>
            </p:cNvSpPr>
            <p:nvPr/>
          </p:nvSpPr>
          <p:spPr bwMode="auto">
            <a:xfrm>
              <a:off x="1453" y="2304"/>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55" name="Oval 244"/>
            <p:cNvSpPr>
              <a:spLocks noChangeArrowheads="1"/>
            </p:cNvSpPr>
            <p:nvPr/>
          </p:nvSpPr>
          <p:spPr bwMode="auto">
            <a:xfrm>
              <a:off x="1453" y="2334"/>
              <a:ext cx="23" cy="21"/>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56" name="Oval 245"/>
            <p:cNvSpPr>
              <a:spLocks noChangeArrowheads="1"/>
            </p:cNvSpPr>
            <p:nvPr/>
          </p:nvSpPr>
          <p:spPr bwMode="auto">
            <a:xfrm>
              <a:off x="1453" y="2393"/>
              <a:ext cx="23"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57" name="Oval 246"/>
            <p:cNvSpPr>
              <a:spLocks noChangeArrowheads="1"/>
            </p:cNvSpPr>
            <p:nvPr/>
          </p:nvSpPr>
          <p:spPr bwMode="auto">
            <a:xfrm>
              <a:off x="1486" y="1649"/>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58" name="Oval 247"/>
            <p:cNvSpPr>
              <a:spLocks noChangeArrowheads="1"/>
            </p:cNvSpPr>
            <p:nvPr/>
          </p:nvSpPr>
          <p:spPr bwMode="auto">
            <a:xfrm>
              <a:off x="1486" y="1699"/>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59" name="Oval 248"/>
            <p:cNvSpPr>
              <a:spLocks noChangeArrowheads="1"/>
            </p:cNvSpPr>
            <p:nvPr/>
          </p:nvSpPr>
          <p:spPr bwMode="auto">
            <a:xfrm>
              <a:off x="1486" y="1892"/>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60" name="Oval 249"/>
            <p:cNvSpPr>
              <a:spLocks noChangeArrowheads="1"/>
            </p:cNvSpPr>
            <p:nvPr/>
          </p:nvSpPr>
          <p:spPr bwMode="auto">
            <a:xfrm>
              <a:off x="1486" y="2044"/>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61" name="Oval 250"/>
            <p:cNvSpPr>
              <a:spLocks noChangeArrowheads="1"/>
            </p:cNvSpPr>
            <p:nvPr/>
          </p:nvSpPr>
          <p:spPr bwMode="auto">
            <a:xfrm>
              <a:off x="1486" y="2189"/>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62" name="Oval 251"/>
            <p:cNvSpPr>
              <a:spLocks noChangeArrowheads="1"/>
            </p:cNvSpPr>
            <p:nvPr/>
          </p:nvSpPr>
          <p:spPr bwMode="auto">
            <a:xfrm>
              <a:off x="1486" y="2219"/>
              <a:ext cx="24"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63" name="Oval 252"/>
            <p:cNvSpPr>
              <a:spLocks noChangeArrowheads="1"/>
            </p:cNvSpPr>
            <p:nvPr/>
          </p:nvSpPr>
          <p:spPr bwMode="auto">
            <a:xfrm>
              <a:off x="1486" y="2247"/>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64" name="Oval 253"/>
            <p:cNvSpPr>
              <a:spLocks noChangeArrowheads="1"/>
            </p:cNvSpPr>
            <p:nvPr/>
          </p:nvSpPr>
          <p:spPr bwMode="auto">
            <a:xfrm>
              <a:off x="1486" y="2284"/>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65" name="Oval 254"/>
            <p:cNvSpPr>
              <a:spLocks noChangeArrowheads="1"/>
            </p:cNvSpPr>
            <p:nvPr/>
          </p:nvSpPr>
          <p:spPr bwMode="auto">
            <a:xfrm>
              <a:off x="1486" y="2435"/>
              <a:ext cx="24"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66" name="Oval 255"/>
            <p:cNvSpPr>
              <a:spLocks noChangeArrowheads="1"/>
            </p:cNvSpPr>
            <p:nvPr/>
          </p:nvSpPr>
          <p:spPr bwMode="auto">
            <a:xfrm>
              <a:off x="1520" y="2368"/>
              <a:ext cx="20"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67" name="Oval 256"/>
            <p:cNvSpPr>
              <a:spLocks noChangeArrowheads="1"/>
            </p:cNvSpPr>
            <p:nvPr/>
          </p:nvSpPr>
          <p:spPr bwMode="auto">
            <a:xfrm>
              <a:off x="1520" y="2324"/>
              <a:ext cx="20"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68" name="Oval 257"/>
            <p:cNvSpPr>
              <a:spLocks noChangeArrowheads="1"/>
            </p:cNvSpPr>
            <p:nvPr/>
          </p:nvSpPr>
          <p:spPr bwMode="auto">
            <a:xfrm>
              <a:off x="1520" y="2294"/>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69" name="Oval 258"/>
            <p:cNvSpPr>
              <a:spLocks noChangeArrowheads="1"/>
            </p:cNvSpPr>
            <p:nvPr/>
          </p:nvSpPr>
          <p:spPr bwMode="auto">
            <a:xfrm>
              <a:off x="1520" y="2254"/>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70" name="Oval 259"/>
            <p:cNvSpPr>
              <a:spLocks noChangeArrowheads="1"/>
            </p:cNvSpPr>
            <p:nvPr/>
          </p:nvSpPr>
          <p:spPr bwMode="auto">
            <a:xfrm>
              <a:off x="1520" y="2229"/>
              <a:ext cx="20"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71" name="Oval 260"/>
            <p:cNvSpPr>
              <a:spLocks noChangeArrowheads="1"/>
            </p:cNvSpPr>
            <p:nvPr/>
          </p:nvSpPr>
          <p:spPr bwMode="auto">
            <a:xfrm>
              <a:off x="1520" y="2207"/>
              <a:ext cx="20" cy="22"/>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72" name="Oval 261"/>
            <p:cNvSpPr>
              <a:spLocks noChangeArrowheads="1"/>
            </p:cNvSpPr>
            <p:nvPr/>
          </p:nvSpPr>
          <p:spPr bwMode="auto">
            <a:xfrm>
              <a:off x="1520" y="2175"/>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73" name="Oval 262"/>
            <p:cNvSpPr>
              <a:spLocks noChangeArrowheads="1"/>
            </p:cNvSpPr>
            <p:nvPr/>
          </p:nvSpPr>
          <p:spPr bwMode="auto">
            <a:xfrm>
              <a:off x="1520" y="2122"/>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74" name="Oval 263"/>
            <p:cNvSpPr>
              <a:spLocks noChangeArrowheads="1"/>
            </p:cNvSpPr>
            <p:nvPr/>
          </p:nvSpPr>
          <p:spPr bwMode="auto">
            <a:xfrm>
              <a:off x="1520" y="2098"/>
              <a:ext cx="20"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75" name="Oval 264"/>
            <p:cNvSpPr>
              <a:spLocks noChangeArrowheads="1"/>
            </p:cNvSpPr>
            <p:nvPr/>
          </p:nvSpPr>
          <p:spPr bwMode="auto">
            <a:xfrm>
              <a:off x="1520" y="2016"/>
              <a:ext cx="20"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76" name="Oval 265"/>
            <p:cNvSpPr>
              <a:spLocks noChangeArrowheads="1"/>
            </p:cNvSpPr>
            <p:nvPr/>
          </p:nvSpPr>
          <p:spPr bwMode="auto">
            <a:xfrm>
              <a:off x="1520" y="1966"/>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77" name="Oval 266"/>
            <p:cNvSpPr>
              <a:spLocks noChangeArrowheads="1"/>
            </p:cNvSpPr>
            <p:nvPr/>
          </p:nvSpPr>
          <p:spPr bwMode="auto">
            <a:xfrm>
              <a:off x="1520" y="1922"/>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78" name="Oval 267"/>
            <p:cNvSpPr>
              <a:spLocks noChangeArrowheads="1"/>
            </p:cNvSpPr>
            <p:nvPr/>
          </p:nvSpPr>
          <p:spPr bwMode="auto">
            <a:xfrm>
              <a:off x="1547" y="1386"/>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79" name="Oval 268"/>
            <p:cNvSpPr>
              <a:spLocks noChangeArrowheads="1"/>
            </p:cNvSpPr>
            <p:nvPr/>
          </p:nvSpPr>
          <p:spPr bwMode="auto">
            <a:xfrm>
              <a:off x="1547" y="1750"/>
              <a:ext cx="23"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80" name="Oval 269"/>
            <p:cNvSpPr>
              <a:spLocks noChangeArrowheads="1"/>
            </p:cNvSpPr>
            <p:nvPr/>
          </p:nvSpPr>
          <p:spPr bwMode="auto">
            <a:xfrm>
              <a:off x="1547" y="1986"/>
              <a:ext cx="23"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81" name="Oval 270"/>
            <p:cNvSpPr>
              <a:spLocks noChangeArrowheads="1"/>
            </p:cNvSpPr>
            <p:nvPr/>
          </p:nvSpPr>
          <p:spPr bwMode="auto">
            <a:xfrm>
              <a:off x="1547" y="2041"/>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82" name="Oval 271"/>
            <p:cNvSpPr>
              <a:spLocks noChangeArrowheads="1"/>
            </p:cNvSpPr>
            <p:nvPr/>
          </p:nvSpPr>
          <p:spPr bwMode="auto">
            <a:xfrm>
              <a:off x="1547" y="2227"/>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83" name="Oval 272"/>
            <p:cNvSpPr>
              <a:spLocks noChangeArrowheads="1"/>
            </p:cNvSpPr>
            <p:nvPr/>
          </p:nvSpPr>
          <p:spPr bwMode="auto">
            <a:xfrm>
              <a:off x="1547" y="2247"/>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84" name="Oval 273"/>
            <p:cNvSpPr>
              <a:spLocks noChangeArrowheads="1"/>
            </p:cNvSpPr>
            <p:nvPr/>
          </p:nvSpPr>
          <p:spPr bwMode="auto">
            <a:xfrm>
              <a:off x="1547" y="2324"/>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85" name="Oval 274"/>
            <p:cNvSpPr>
              <a:spLocks noChangeArrowheads="1"/>
            </p:cNvSpPr>
            <p:nvPr/>
          </p:nvSpPr>
          <p:spPr bwMode="auto">
            <a:xfrm>
              <a:off x="1547" y="2418"/>
              <a:ext cx="23" cy="22"/>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86" name="Oval 275"/>
            <p:cNvSpPr>
              <a:spLocks noChangeArrowheads="1"/>
            </p:cNvSpPr>
            <p:nvPr/>
          </p:nvSpPr>
          <p:spPr bwMode="auto">
            <a:xfrm>
              <a:off x="1547" y="2470"/>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87" name="Oval 276"/>
            <p:cNvSpPr>
              <a:spLocks noChangeArrowheads="1"/>
            </p:cNvSpPr>
            <p:nvPr/>
          </p:nvSpPr>
          <p:spPr bwMode="auto">
            <a:xfrm>
              <a:off x="1547" y="2541"/>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88" name="Oval 277"/>
            <p:cNvSpPr>
              <a:spLocks noChangeArrowheads="1"/>
            </p:cNvSpPr>
            <p:nvPr/>
          </p:nvSpPr>
          <p:spPr bwMode="auto">
            <a:xfrm>
              <a:off x="1547" y="2651"/>
              <a:ext cx="23"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89" name="Oval 278"/>
            <p:cNvSpPr>
              <a:spLocks noChangeArrowheads="1"/>
            </p:cNvSpPr>
            <p:nvPr/>
          </p:nvSpPr>
          <p:spPr bwMode="auto">
            <a:xfrm>
              <a:off x="1547" y="2686"/>
              <a:ext cx="23"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90" name="Oval 279"/>
            <p:cNvSpPr>
              <a:spLocks noChangeArrowheads="1"/>
            </p:cNvSpPr>
            <p:nvPr/>
          </p:nvSpPr>
          <p:spPr bwMode="auto">
            <a:xfrm>
              <a:off x="1577" y="1753"/>
              <a:ext cx="23"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91" name="Oval 280"/>
            <p:cNvSpPr>
              <a:spLocks noChangeArrowheads="1"/>
            </p:cNvSpPr>
            <p:nvPr/>
          </p:nvSpPr>
          <p:spPr bwMode="auto">
            <a:xfrm>
              <a:off x="1577" y="1798"/>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92" name="Oval 281"/>
            <p:cNvSpPr>
              <a:spLocks noChangeArrowheads="1"/>
            </p:cNvSpPr>
            <p:nvPr/>
          </p:nvSpPr>
          <p:spPr bwMode="auto">
            <a:xfrm>
              <a:off x="1577" y="1825"/>
              <a:ext cx="23"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93" name="Oval 282"/>
            <p:cNvSpPr>
              <a:spLocks noChangeArrowheads="1"/>
            </p:cNvSpPr>
            <p:nvPr/>
          </p:nvSpPr>
          <p:spPr bwMode="auto">
            <a:xfrm>
              <a:off x="1577" y="1892"/>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94" name="Oval 283"/>
            <p:cNvSpPr>
              <a:spLocks noChangeArrowheads="1"/>
            </p:cNvSpPr>
            <p:nvPr/>
          </p:nvSpPr>
          <p:spPr bwMode="auto">
            <a:xfrm>
              <a:off x="1577" y="1926"/>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95" name="Oval 284"/>
            <p:cNvSpPr>
              <a:spLocks noChangeArrowheads="1"/>
            </p:cNvSpPr>
            <p:nvPr/>
          </p:nvSpPr>
          <p:spPr bwMode="auto">
            <a:xfrm>
              <a:off x="1577" y="1956"/>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96" name="Oval 285"/>
            <p:cNvSpPr>
              <a:spLocks noChangeArrowheads="1"/>
            </p:cNvSpPr>
            <p:nvPr/>
          </p:nvSpPr>
          <p:spPr bwMode="auto">
            <a:xfrm>
              <a:off x="1577" y="2036"/>
              <a:ext cx="23"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97" name="Oval 286"/>
            <p:cNvSpPr>
              <a:spLocks noChangeArrowheads="1"/>
            </p:cNvSpPr>
            <p:nvPr/>
          </p:nvSpPr>
          <p:spPr bwMode="auto">
            <a:xfrm>
              <a:off x="1577" y="2122"/>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98" name="Oval 287"/>
            <p:cNvSpPr>
              <a:spLocks noChangeArrowheads="1"/>
            </p:cNvSpPr>
            <p:nvPr/>
          </p:nvSpPr>
          <p:spPr bwMode="auto">
            <a:xfrm>
              <a:off x="1577" y="2244"/>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899" name="Oval 288"/>
            <p:cNvSpPr>
              <a:spLocks noChangeArrowheads="1"/>
            </p:cNvSpPr>
            <p:nvPr/>
          </p:nvSpPr>
          <p:spPr bwMode="auto">
            <a:xfrm>
              <a:off x="1577" y="2297"/>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00" name="Oval 289"/>
            <p:cNvSpPr>
              <a:spLocks noChangeArrowheads="1"/>
            </p:cNvSpPr>
            <p:nvPr/>
          </p:nvSpPr>
          <p:spPr bwMode="auto">
            <a:xfrm>
              <a:off x="1577" y="2415"/>
              <a:ext cx="23"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01" name="Oval 290"/>
            <p:cNvSpPr>
              <a:spLocks noChangeArrowheads="1"/>
            </p:cNvSpPr>
            <p:nvPr/>
          </p:nvSpPr>
          <p:spPr bwMode="auto">
            <a:xfrm>
              <a:off x="1577" y="2453"/>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02" name="Oval 291"/>
            <p:cNvSpPr>
              <a:spLocks noChangeArrowheads="1"/>
            </p:cNvSpPr>
            <p:nvPr/>
          </p:nvSpPr>
          <p:spPr bwMode="auto">
            <a:xfrm>
              <a:off x="1577" y="2493"/>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03" name="Oval 292"/>
            <p:cNvSpPr>
              <a:spLocks noChangeArrowheads="1"/>
            </p:cNvSpPr>
            <p:nvPr/>
          </p:nvSpPr>
          <p:spPr bwMode="auto">
            <a:xfrm>
              <a:off x="1612" y="1878"/>
              <a:ext cx="22"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04" name="Oval 293"/>
            <p:cNvSpPr>
              <a:spLocks noChangeArrowheads="1"/>
            </p:cNvSpPr>
            <p:nvPr/>
          </p:nvSpPr>
          <p:spPr bwMode="auto">
            <a:xfrm>
              <a:off x="1612" y="2031"/>
              <a:ext cx="22"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05" name="Oval 294"/>
            <p:cNvSpPr>
              <a:spLocks noChangeArrowheads="1"/>
            </p:cNvSpPr>
            <p:nvPr/>
          </p:nvSpPr>
          <p:spPr bwMode="auto">
            <a:xfrm>
              <a:off x="1612" y="2152"/>
              <a:ext cx="22"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06" name="Oval 295"/>
            <p:cNvSpPr>
              <a:spLocks noChangeArrowheads="1"/>
            </p:cNvSpPr>
            <p:nvPr/>
          </p:nvSpPr>
          <p:spPr bwMode="auto">
            <a:xfrm>
              <a:off x="1612" y="2175"/>
              <a:ext cx="22"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07" name="Oval 296"/>
            <p:cNvSpPr>
              <a:spLocks noChangeArrowheads="1"/>
            </p:cNvSpPr>
            <p:nvPr/>
          </p:nvSpPr>
          <p:spPr bwMode="auto">
            <a:xfrm>
              <a:off x="1612" y="2254"/>
              <a:ext cx="22"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08" name="Oval 297"/>
            <p:cNvSpPr>
              <a:spLocks noChangeArrowheads="1"/>
            </p:cNvSpPr>
            <p:nvPr/>
          </p:nvSpPr>
          <p:spPr bwMode="auto">
            <a:xfrm>
              <a:off x="1612" y="2297"/>
              <a:ext cx="22"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09" name="Oval 298"/>
            <p:cNvSpPr>
              <a:spLocks noChangeArrowheads="1"/>
            </p:cNvSpPr>
            <p:nvPr/>
          </p:nvSpPr>
          <p:spPr bwMode="auto">
            <a:xfrm>
              <a:off x="1612" y="2328"/>
              <a:ext cx="22"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10" name="Oval 299"/>
            <p:cNvSpPr>
              <a:spLocks noChangeArrowheads="1"/>
            </p:cNvSpPr>
            <p:nvPr/>
          </p:nvSpPr>
          <p:spPr bwMode="auto">
            <a:xfrm>
              <a:off x="1612" y="2398"/>
              <a:ext cx="22"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11" name="Oval 300"/>
            <p:cNvSpPr>
              <a:spLocks noChangeArrowheads="1"/>
            </p:cNvSpPr>
            <p:nvPr/>
          </p:nvSpPr>
          <p:spPr bwMode="auto">
            <a:xfrm>
              <a:off x="1642" y="1821"/>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12" name="Oval 301"/>
            <p:cNvSpPr>
              <a:spLocks noChangeArrowheads="1"/>
            </p:cNvSpPr>
            <p:nvPr/>
          </p:nvSpPr>
          <p:spPr bwMode="auto">
            <a:xfrm>
              <a:off x="1642" y="1969"/>
              <a:ext cx="20"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13" name="Oval 302"/>
            <p:cNvSpPr>
              <a:spLocks noChangeArrowheads="1"/>
            </p:cNvSpPr>
            <p:nvPr/>
          </p:nvSpPr>
          <p:spPr bwMode="auto">
            <a:xfrm>
              <a:off x="1642" y="2048"/>
              <a:ext cx="20"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14" name="Oval 303"/>
            <p:cNvSpPr>
              <a:spLocks noChangeArrowheads="1"/>
            </p:cNvSpPr>
            <p:nvPr/>
          </p:nvSpPr>
          <p:spPr bwMode="auto">
            <a:xfrm>
              <a:off x="1642" y="2234"/>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15" name="Oval 304"/>
            <p:cNvSpPr>
              <a:spLocks noChangeArrowheads="1"/>
            </p:cNvSpPr>
            <p:nvPr/>
          </p:nvSpPr>
          <p:spPr bwMode="auto">
            <a:xfrm>
              <a:off x="1642" y="2324"/>
              <a:ext cx="20"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16" name="Oval 305"/>
            <p:cNvSpPr>
              <a:spLocks noChangeArrowheads="1"/>
            </p:cNvSpPr>
            <p:nvPr/>
          </p:nvSpPr>
          <p:spPr bwMode="auto">
            <a:xfrm>
              <a:off x="1642" y="2361"/>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17" name="Oval 306"/>
            <p:cNvSpPr>
              <a:spLocks noChangeArrowheads="1"/>
            </p:cNvSpPr>
            <p:nvPr/>
          </p:nvSpPr>
          <p:spPr bwMode="auto">
            <a:xfrm>
              <a:off x="1642" y="2388"/>
              <a:ext cx="20"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18" name="Oval 307"/>
            <p:cNvSpPr>
              <a:spLocks noChangeArrowheads="1"/>
            </p:cNvSpPr>
            <p:nvPr/>
          </p:nvSpPr>
          <p:spPr bwMode="auto">
            <a:xfrm>
              <a:off x="1642" y="2517"/>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19" name="Oval 308"/>
            <p:cNvSpPr>
              <a:spLocks noChangeArrowheads="1"/>
            </p:cNvSpPr>
            <p:nvPr/>
          </p:nvSpPr>
          <p:spPr bwMode="auto">
            <a:xfrm>
              <a:off x="1642" y="2673"/>
              <a:ext cx="20"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20" name="Oval 309"/>
            <p:cNvSpPr>
              <a:spLocks noChangeArrowheads="1"/>
            </p:cNvSpPr>
            <p:nvPr/>
          </p:nvSpPr>
          <p:spPr bwMode="auto">
            <a:xfrm>
              <a:off x="1672" y="1743"/>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21" name="Oval 310"/>
            <p:cNvSpPr>
              <a:spLocks noChangeArrowheads="1"/>
            </p:cNvSpPr>
            <p:nvPr/>
          </p:nvSpPr>
          <p:spPr bwMode="auto">
            <a:xfrm>
              <a:off x="1672" y="1811"/>
              <a:ext cx="24"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22" name="Oval 311"/>
            <p:cNvSpPr>
              <a:spLocks noChangeArrowheads="1"/>
            </p:cNvSpPr>
            <p:nvPr/>
          </p:nvSpPr>
          <p:spPr bwMode="auto">
            <a:xfrm>
              <a:off x="1672" y="2098"/>
              <a:ext cx="24"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23" name="Oval 312"/>
            <p:cNvSpPr>
              <a:spLocks noChangeArrowheads="1"/>
            </p:cNvSpPr>
            <p:nvPr/>
          </p:nvSpPr>
          <p:spPr bwMode="auto">
            <a:xfrm>
              <a:off x="1672" y="2138"/>
              <a:ext cx="24" cy="21"/>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24" name="Oval 313"/>
            <p:cNvSpPr>
              <a:spLocks noChangeArrowheads="1"/>
            </p:cNvSpPr>
            <p:nvPr/>
          </p:nvSpPr>
          <p:spPr bwMode="auto">
            <a:xfrm>
              <a:off x="1672" y="2172"/>
              <a:ext cx="24"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25" name="Oval 314"/>
            <p:cNvSpPr>
              <a:spLocks noChangeArrowheads="1"/>
            </p:cNvSpPr>
            <p:nvPr/>
          </p:nvSpPr>
          <p:spPr bwMode="auto">
            <a:xfrm>
              <a:off x="1672" y="2207"/>
              <a:ext cx="24" cy="22"/>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26" name="Oval 315"/>
            <p:cNvSpPr>
              <a:spLocks noChangeArrowheads="1"/>
            </p:cNvSpPr>
            <p:nvPr/>
          </p:nvSpPr>
          <p:spPr bwMode="auto">
            <a:xfrm>
              <a:off x="1672" y="2297"/>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27" name="Oval 316"/>
            <p:cNvSpPr>
              <a:spLocks noChangeArrowheads="1"/>
            </p:cNvSpPr>
            <p:nvPr/>
          </p:nvSpPr>
          <p:spPr bwMode="auto">
            <a:xfrm>
              <a:off x="1672" y="2403"/>
              <a:ext cx="24"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28" name="Oval 317"/>
            <p:cNvSpPr>
              <a:spLocks noChangeArrowheads="1"/>
            </p:cNvSpPr>
            <p:nvPr/>
          </p:nvSpPr>
          <p:spPr bwMode="auto">
            <a:xfrm>
              <a:off x="1736" y="1605"/>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29" name="Oval 318"/>
            <p:cNvSpPr>
              <a:spLocks noChangeArrowheads="1"/>
            </p:cNvSpPr>
            <p:nvPr/>
          </p:nvSpPr>
          <p:spPr bwMode="auto">
            <a:xfrm>
              <a:off x="1736" y="1865"/>
              <a:ext cx="23"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30" name="Oval 319"/>
            <p:cNvSpPr>
              <a:spLocks noChangeArrowheads="1"/>
            </p:cNvSpPr>
            <p:nvPr/>
          </p:nvSpPr>
          <p:spPr bwMode="auto">
            <a:xfrm>
              <a:off x="1702" y="1912"/>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31" name="Oval 320"/>
            <p:cNvSpPr>
              <a:spLocks noChangeArrowheads="1"/>
            </p:cNvSpPr>
            <p:nvPr/>
          </p:nvSpPr>
          <p:spPr bwMode="auto">
            <a:xfrm>
              <a:off x="1702" y="1964"/>
              <a:ext cx="24" cy="22"/>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32" name="Oval 321"/>
            <p:cNvSpPr>
              <a:spLocks noChangeArrowheads="1"/>
            </p:cNvSpPr>
            <p:nvPr/>
          </p:nvSpPr>
          <p:spPr bwMode="auto">
            <a:xfrm>
              <a:off x="1702" y="1994"/>
              <a:ext cx="24" cy="22"/>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33" name="Oval 322"/>
            <p:cNvSpPr>
              <a:spLocks noChangeArrowheads="1"/>
            </p:cNvSpPr>
            <p:nvPr/>
          </p:nvSpPr>
          <p:spPr bwMode="auto">
            <a:xfrm>
              <a:off x="1702" y="2036"/>
              <a:ext cx="24"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34" name="Oval 323"/>
            <p:cNvSpPr>
              <a:spLocks noChangeArrowheads="1"/>
            </p:cNvSpPr>
            <p:nvPr/>
          </p:nvSpPr>
          <p:spPr bwMode="auto">
            <a:xfrm>
              <a:off x="1702" y="2244"/>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35" name="Oval 324"/>
            <p:cNvSpPr>
              <a:spLocks noChangeArrowheads="1"/>
            </p:cNvSpPr>
            <p:nvPr/>
          </p:nvSpPr>
          <p:spPr bwMode="auto">
            <a:xfrm>
              <a:off x="1702" y="2314"/>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36" name="Oval 325"/>
            <p:cNvSpPr>
              <a:spLocks noChangeArrowheads="1"/>
            </p:cNvSpPr>
            <p:nvPr/>
          </p:nvSpPr>
          <p:spPr bwMode="auto">
            <a:xfrm>
              <a:off x="1702" y="2348"/>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37" name="Oval 326"/>
            <p:cNvSpPr>
              <a:spLocks noChangeArrowheads="1"/>
            </p:cNvSpPr>
            <p:nvPr/>
          </p:nvSpPr>
          <p:spPr bwMode="auto">
            <a:xfrm>
              <a:off x="1702" y="2423"/>
              <a:ext cx="24"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38" name="Oval 327"/>
            <p:cNvSpPr>
              <a:spLocks noChangeArrowheads="1"/>
            </p:cNvSpPr>
            <p:nvPr/>
          </p:nvSpPr>
          <p:spPr bwMode="auto">
            <a:xfrm>
              <a:off x="1702" y="2455"/>
              <a:ext cx="24"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39" name="Oval 328"/>
            <p:cNvSpPr>
              <a:spLocks noChangeArrowheads="1"/>
            </p:cNvSpPr>
            <p:nvPr/>
          </p:nvSpPr>
          <p:spPr bwMode="auto">
            <a:xfrm>
              <a:off x="1733" y="1922"/>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40" name="Oval 329"/>
            <p:cNvSpPr>
              <a:spLocks noChangeArrowheads="1"/>
            </p:cNvSpPr>
            <p:nvPr/>
          </p:nvSpPr>
          <p:spPr bwMode="auto">
            <a:xfrm>
              <a:off x="1733" y="2011"/>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41" name="Oval 330"/>
            <p:cNvSpPr>
              <a:spLocks noChangeArrowheads="1"/>
            </p:cNvSpPr>
            <p:nvPr/>
          </p:nvSpPr>
          <p:spPr bwMode="auto">
            <a:xfrm>
              <a:off x="1733" y="2199"/>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42" name="Oval 331"/>
            <p:cNvSpPr>
              <a:spLocks noChangeArrowheads="1"/>
            </p:cNvSpPr>
            <p:nvPr/>
          </p:nvSpPr>
          <p:spPr bwMode="auto">
            <a:xfrm>
              <a:off x="1733" y="2222"/>
              <a:ext cx="23"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43" name="Oval 332"/>
            <p:cNvSpPr>
              <a:spLocks noChangeArrowheads="1"/>
            </p:cNvSpPr>
            <p:nvPr/>
          </p:nvSpPr>
          <p:spPr bwMode="auto">
            <a:xfrm>
              <a:off x="1733" y="2240"/>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44" name="Oval 333"/>
            <p:cNvSpPr>
              <a:spLocks noChangeArrowheads="1"/>
            </p:cNvSpPr>
            <p:nvPr/>
          </p:nvSpPr>
          <p:spPr bwMode="auto">
            <a:xfrm>
              <a:off x="1733" y="2264"/>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45" name="Oval 334"/>
            <p:cNvSpPr>
              <a:spLocks noChangeArrowheads="1"/>
            </p:cNvSpPr>
            <p:nvPr/>
          </p:nvSpPr>
          <p:spPr bwMode="auto">
            <a:xfrm>
              <a:off x="1733" y="2433"/>
              <a:ext cx="23" cy="22"/>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46" name="Oval 335"/>
            <p:cNvSpPr>
              <a:spLocks noChangeArrowheads="1"/>
            </p:cNvSpPr>
            <p:nvPr/>
          </p:nvSpPr>
          <p:spPr bwMode="auto">
            <a:xfrm>
              <a:off x="1766" y="1676"/>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47" name="Oval 336"/>
            <p:cNvSpPr>
              <a:spLocks noChangeArrowheads="1"/>
            </p:cNvSpPr>
            <p:nvPr/>
          </p:nvSpPr>
          <p:spPr bwMode="auto">
            <a:xfrm>
              <a:off x="1770" y="1932"/>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48" name="Oval 337"/>
            <p:cNvSpPr>
              <a:spLocks noChangeArrowheads="1"/>
            </p:cNvSpPr>
            <p:nvPr/>
          </p:nvSpPr>
          <p:spPr bwMode="auto">
            <a:xfrm>
              <a:off x="1770" y="2058"/>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49" name="Oval 338"/>
            <p:cNvSpPr>
              <a:spLocks noChangeArrowheads="1"/>
            </p:cNvSpPr>
            <p:nvPr/>
          </p:nvSpPr>
          <p:spPr bwMode="auto">
            <a:xfrm>
              <a:off x="1770" y="2159"/>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50" name="Oval 339"/>
            <p:cNvSpPr>
              <a:spLocks noChangeArrowheads="1"/>
            </p:cNvSpPr>
            <p:nvPr/>
          </p:nvSpPr>
          <p:spPr bwMode="auto">
            <a:xfrm>
              <a:off x="1770" y="2182"/>
              <a:ext cx="23"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51" name="Oval 340"/>
            <p:cNvSpPr>
              <a:spLocks noChangeArrowheads="1"/>
            </p:cNvSpPr>
            <p:nvPr/>
          </p:nvSpPr>
          <p:spPr bwMode="auto">
            <a:xfrm>
              <a:off x="1770" y="2254"/>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52" name="Oval 341"/>
            <p:cNvSpPr>
              <a:spLocks noChangeArrowheads="1"/>
            </p:cNvSpPr>
            <p:nvPr/>
          </p:nvSpPr>
          <p:spPr bwMode="auto">
            <a:xfrm>
              <a:off x="1770" y="2358"/>
              <a:ext cx="23"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53" name="Oval 342"/>
            <p:cNvSpPr>
              <a:spLocks noChangeArrowheads="1"/>
            </p:cNvSpPr>
            <p:nvPr/>
          </p:nvSpPr>
          <p:spPr bwMode="auto">
            <a:xfrm>
              <a:off x="1770" y="2480"/>
              <a:ext cx="23"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54" name="Oval 343"/>
            <p:cNvSpPr>
              <a:spLocks noChangeArrowheads="1"/>
            </p:cNvSpPr>
            <p:nvPr/>
          </p:nvSpPr>
          <p:spPr bwMode="auto">
            <a:xfrm>
              <a:off x="1823" y="1676"/>
              <a:ext cx="21"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55" name="Oval 344"/>
            <p:cNvSpPr>
              <a:spLocks noChangeArrowheads="1"/>
            </p:cNvSpPr>
            <p:nvPr/>
          </p:nvSpPr>
          <p:spPr bwMode="auto">
            <a:xfrm>
              <a:off x="1823" y="1942"/>
              <a:ext cx="21"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56" name="Oval 345"/>
            <p:cNvSpPr>
              <a:spLocks noChangeArrowheads="1"/>
            </p:cNvSpPr>
            <p:nvPr/>
          </p:nvSpPr>
          <p:spPr bwMode="auto">
            <a:xfrm>
              <a:off x="1796" y="1946"/>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57" name="Oval 346"/>
            <p:cNvSpPr>
              <a:spLocks noChangeArrowheads="1"/>
            </p:cNvSpPr>
            <p:nvPr/>
          </p:nvSpPr>
          <p:spPr bwMode="auto">
            <a:xfrm>
              <a:off x="1796" y="1969"/>
              <a:ext cx="24"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58" name="Oval 347"/>
            <p:cNvSpPr>
              <a:spLocks noChangeArrowheads="1"/>
            </p:cNvSpPr>
            <p:nvPr/>
          </p:nvSpPr>
          <p:spPr bwMode="auto">
            <a:xfrm>
              <a:off x="1796" y="2061"/>
              <a:ext cx="24"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59" name="Oval 348"/>
            <p:cNvSpPr>
              <a:spLocks noChangeArrowheads="1"/>
            </p:cNvSpPr>
            <p:nvPr/>
          </p:nvSpPr>
          <p:spPr bwMode="auto">
            <a:xfrm>
              <a:off x="1796" y="2118"/>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60" name="Oval 349"/>
            <p:cNvSpPr>
              <a:spLocks noChangeArrowheads="1"/>
            </p:cNvSpPr>
            <p:nvPr/>
          </p:nvSpPr>
          <p:spPr bwMode="auto">
            <a:xfrm>
              <a:off x="1796" y="2361"/>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61" name="Oval 350"/>
            <p:cNvSpPr>
              <a:spLocks noChangeArrowheads="1"/>
            </p:cNvSpPr>
            <p:nvPr/>
          </p:nvSpPr>
          <p:spPr bwMode="auto">
            <a:xfrm>
              <a:off x="1796" y="2445"/>
              <a:ext cx="24"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62" name="Oval 351"/>
            <p:cNvSpPr>
              <a:spLocks noChangeArrowheads="1"/>
            </p:cNvSpPr>
            <p:nvPr/>
          </p:nvSpPr>
          <p:spPr bwMode="auto">
            <a:xfrm>
              <a:off x="1796" y="2493"/>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63" name="Oval 352"/>
            <p:cNvSpPr>
              <a:spLocks noChangeArrowheads="1"/>
            </p:cNvSpPr>
            <p:nvPr/>
          </p:nvSpPr>
          <p:spPr bwMode="auto">
            <a:xfrm>
              <a:off x="1796" y="2517"/>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64" name="Oval 353"/>
            <p:cNvSpPr>
              <a:spLocks noChangeArrowheads="1"/>
            </p:cNvSpPr>
            <p:nvPr/>
          </p:nvSpPr>
          <p:spPr bwMode="auto">
            <a:xfrm>
              <a:off x="1827" y="2021"/>
              <a:ext cx="23"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65" name="Oval 354"/>
            <p:cNvSpPr>
              <a:spLocks noChangeArrowheads="1"/>
            </p:cNvSpPr>
            <p:nvPr/>
          </p:nvSpPr>
          <p:spPr bwMode="auto">
            <a:xfrm>
              <a:off x="1827" y="2244"/>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66" name="Oval 355"/>
            <p:cNvSpPr>
              <a:spLocks noChangeArrowheads="1"/>
            </p:cNvSpPr>
            <p:nvPr/>
          </p:nvSpPr>
          <p:spPr bwMode="auto">
            <a:xfrm>
              <a:off x="1827" y="2561"/>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67" name="Oval 356"/>
            <p:cNvSpPr>
              <a:spLocks noChangeArrowheads="1"/>
            </p:cNvSpPr>
            <p:nvPr/>
          </p:nvSpPr>
          <p:spPr bwMode="auto">
            <a:xfrm>
              <a:off x="1860" y="1895"/>
              <a:ext cx="22"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68" name="Oval 357"/>
            <p:cNvSpPr>
              <a:spLocks noChangeArrowheads="1"/>
            </p:cNvSpPr>
            <p:nvPr/>
          </p:nvSpPr>
          <p:spPr bwMode="auto">
            <a:xfrm>
              <a:off x="1860" y="1946"/>
              <a:ext cx="22"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69" name="Oval 358"/>
            <p:cNvSpPr>
              <a:spLocks noChangeArrowheads="1"/>
            </p:cNvSpPr>
            <p:nvPr/>
          </p:nvSpPr>
          <p:spPr bwMode="auto">
            <a:xfrm>
              <a:off x="1860" y="2054"/>
              <a:ext cx="22"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70" name="Oval 359"/>
            <p:cNvSpPr>
              <a:spLocks noChangeArrowheads="1"/>
            </p:cNvSpPr>
            <p:nvPr/>
          </p:nvSpPr>
          <p:spPr bwMode="auto">
            <a:xfrm>
              <a:off x="1860" y="2085"/>
              <a:ext cx="22"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71" name="Oval 360"/>
            <p:cNvSpPr>
              <a:spLocks noChangeArrowheads="1"/>
            </p:cNvSpPr>
            <p:nvPr/>
          </p:nvSpPr>
          <p:spPr bwMode="auto">
            <a:xfrm>
              <a:off x="1860" y="2271"/>
              <a:ext cx="22"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72" name="Oval 361"/>
            <p:cNvSpPr>
              <a:spLocks noChangeArrowheads="1"/>
            </p:cNvSpPr>
            <p:nvPr/>
          </p:nvSpPr>
          <p:spPr bwMode="auto">
            <a:xfrm>
              <a:off x="1860" y="2291"/>
              <a:ext cx="22"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73" name="Oval 362"/>
            <p:cNvSpPr>
              <a:spLocks noChangeArrowheads="1"/>
            </p:cNvSpPr>
            <p:nvPr/>
          </p:nvSpPr>
          <p:spPr bwMode="auto">
            <a:xfrm>
              <a:off x="1860" y="2307"/>
              <a:ext cx="22"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74" name="Oval 363"/>
            <p:cNvSpPr>
              <a:spLocks noChangeArrowheads="1"/>
            </p:cNvSpPr>
            <p:nvPr/>
          </p:nvSpPr>
          <p:spPr bwMode="auto">
            <a:xfrm>
              <a:off x="1860" y="2355"/>
              <a:ext cx="22"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75" name="Oval 364"/>
            <p:cNvSpPr>
              <a:spLocks noChangeArrowheads="1"/>
            </p:cNvSpPr>
            <p:nvPr/>
          </p:nvSpPr>
          <p:spPr bwMode="auto">
            <a:xfrm>
              <a:off x="1860" y="2433"/>
              <a:ext cx="22" cy="22"/>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76" name="Oval 365"/>
            <p:cNvSpPr>
              <a:spLocks noChangeArrowheads="1"/>
            </p:cNvSpPr>
            <p:nvPr/>
          </p:nvSpPr>
          <p:spPr bwMode="auto">
            <a:xfrm>
              <a:off x="1860" y="2487"/>
              <a:ext cx="22"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77" name="Oval 366"/>
            <p:cNvSpPr>
              <a:spLocks noChangeArrowheads="1"/>
            </p:cNvSpPr>
            <p:nvPr/>
          </p:nvSpPr>
          <p:spPr bwMode="auto">
            <a:xfrm>
              <a:off x="1894" y="2497"/>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78" name="Oval 367"/>
            <p:cNvSpPr>
              <a:spLocks noChangeArrowheads="1"/>
            </p:cNvSpPr>
            <p:nvPr/>
          </p:nvSpPr>
          <p:spPr bwMode="auto">
            <a:xfrm>
              <a:off x="1894" y="2314"/>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79" name="Oval 368"/>
            <p:cNvSpPr>
              <a:spLocks noChangeArrowheads="1"/>
            </p:cNvSpPr>
            <p:nvPr/>
          </p:nvSpPr>
          <p:spPr bwMode="auto">
            <a:xfrm>
              <a:off x="1894" y="2284"/>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80" name="Oval 369"/>
            <p:cNvSpPr>
              <a:spLocks noChangeArrowheads="1"/>
            </p:cNvSpPr>
            <p:nvPr/>
          </p:nvSpPr>
          <p:spPr bwMode="auto">
            <a:xfrm>
              <a:off x="1894" y="1989"/>
              <a:ext cx="23"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81" name="Oval 370"/>
            <p:cNvSpPr>
              <a:spLocks noChangeArrowheads="1"/>
            </p:cNvSpPr>
            <p:nvPr/>
          </p:nvSpPr>
          <p:spPr bwMode="auto">
            <a:xfrm>
              <a:off x="1894" y="1723"/>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82" name="Oval 371"/>
            <p:cNvSpPr>
              <a:spLocks noChangeArrowheads="1"/>
            </p:cNvSpPr>
            <p:nvPr/>
          </p:nvSpPr>
          <p:spPr bwMode="auto">
            <a:xfrm>
              <a:off x="1949" y="1605"/>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983" name="Oval 372"/>
            <p:cNvSpPr>
              <a:spLocks noChangeArrowheads="1"/>
            </p:cNvSpPr>
            <p:nvPr/>
          </p:nvSpPr>
          <p:spPr bwMode="auto">
            <a:xfrm>
              <a:off x="1922" y="1788"/>
              <a:ext cx="22"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126976" name="Oval 373"/>
            <p:cNvSpPr>
              <a:spLocks noChangeArrowheads="1"/>
            </p:cNvSpPr>
            <p:nvPr/>
          </p:nvSpPr>
          <p:spPr bwMode="auto">
            <a:xfrm>
              <a:off x="1922" y="2031"/>
              <a:ext cx="22"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126977" name="Oval 374"/>
            <p:cNvSpPr>
              <a:spLocks noChangeArrowheads="1"/>
            </p:cNvSpPr>
            <p:nvPr/>
          </p:nvSpPr>
          <p:spPr bwMode="auto">
            <a:xfrm>
              <a:off x="1922" y="2064"/>
              <a:ext cx="22"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126978" name="Oval 375"/>
            <p:cNvSpPr>
              <a:spLocks noChangeArrowheads="1"/>
            </p:cNvSpPr>
            <p:nvPr/>
          </p:nvSpPr>
          <p:spPr bwMode="auto">
            <a:xfrm>
              <a:off x="1922" y="2281"/>
              <a:ext cx="22"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126979" name="Oval 376"/>
            <p:cNvSpPr>
              <a:spLocks noChangeArrowheads="1"/>
            </p:cNvSpPr>
            <p:nvPr/>
          </p:nvSpPr>
          <p:spPr bwMode="auto">
            <a:xfrm>
              <a:off x="1922" y="2415"/>
              <a:ext cx="22"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126980" name="Oval 377"/>
            <p:cNvSpPr>
              <a:spLocks noChangeArrowheads="1"/>
            </p:cNvSpPr>
            <p:nvPr/>
          </p:nvSpPr>
          <p:spPr bwMode="auto">
            <a:xfrm>
              <a:off x="1922" y="2524"/>
              <a:ext cx="22"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126981" name="Oval 378"/>
            <p:cNvSpPr>
              <a:spLocks noChangeArrowheads="1"/>
            </p:cNvSpPr>
            <p:nvPr/>
          </p:nvSpPr>
          <p:spPr bwMode="auto">
            <a:xfrm>
              <a:off x="1952" y="2227"/>
              <a:ext cx="24"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126982" name="Oval 379"/>
            <p:cNvSpPr>
              <a:spLocks noChangeArrowheads="1"/>
            </p:cNvSpPr>
            <p:nvPr/>
          </p:nvSpPr>
          <p:spPr bwMode="auto">
            <a:xfrm>
              <a:off x="1952" y="2165"/>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126983" name="Oval 380"/>
            <p:cNvSpPr>
              <a:spLocks noChangeArrowheads="1"/>
            </p:cNvSpPr>
            <p:nvPr/>
          </p:nvSpPr>
          <p:spPr bwMode="auto">
            <a:xfrm>
              <a:off x="1952" y="2095"/>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126984" name="Oval 381"/>
            <p:cNvSpPr>
              <a:spLocks noChangeArrowheads="1"/>
            </p:cNvSpPr>
            <p:nvPr/>
          </p:nvSpPr>
          <p:spPr bwMode="auto">
            <a:xfrm>
              <a:off x="1952" y="1882"/>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126985" name="Oval 382"/>
            <p:cNvSpPr>
              <a:spLocks noChangeArrowheads="1"/>
            </p:cNvSpPr>
            <p:nvPr/>
          </p:nvSpPr>
          <p:spPr bwMode="auto">
            <a:xfrm>
              <a:off x="1982" y="1929"/>
              <a:ext cx="21"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126986" name="Oval 383"/>
            <p:cNvSpPr>
              <a:spLocks noChangeArrowheads="1"/>
            </p:cNvSpPr>
            <p:nvPr/>
          </p:nvSpPr>
          <p:spPr bwMode="auto">
            <a:xfrm>
              <a:off x="1982" y="2172"/>
              <a:ext cx="21"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126987" name="Oval 384"/>
            <p:cNvSpPr>
              <a:spLocks noChangeArrowheads="1"/>
            </p:cNvSpPr>
            <p:nvPr/>
          </p:nvSpPr>
          <p:spPr bwMode="auto">
            <a:xfrm>
              <a:off x="1982" y="2418"/>
              <a:ext cx="21"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126988" name="Oval 385"/>
            <p:cNvSpPr>
              <a:spLocks noChangeArrowheads="1"/>
            </p:cNvSpPr>
            <p:nvPr/>
          </p:nvSpPr>
          <p:spPr bwMode="auto">
            <a:xfrm>
              <a:off x="1982" y="2445"/>
              <a:ext cx="21"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126989" name="Oval 386"/>
            <p:cNvSpPr>
              <a:spLocks noChangeArrowheads="1"/>
            </p:cNvSpPr>
            <p:nvPr/>
          </p:nvSpPr>
          <p:spPr bwMode="auto">
            <a:xfrm>
              <a:off x="1982" y="2571"/>
              <a:ext cx="21"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126990" name="Oval 387"/>
            <p:cNvSpPr>
              <a:spLocks noChangeArrowheads="1"/>
            </p:cNvSpPr>
            <p:nvPr/>
          </p:nvSpPr>
          <p:spPr bwMode="auto">
            <a:xfrm>
              <a:off x="1982" y="2618"/>
              <a:ext cx="21"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126991" name="Oval 388"/>
            <p:cNvSpPr>
              <a:spLocks noChangeArrowheads="1"/>
            </p:cNvSpPr>
            <p:nvPr/>
          </p:nvSpPr>
          <p:spPr bwMode="auto">
            <a:xfrm>
              <a:off x="1982" y="2700"/>
              <a:ext cx="21"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126992" name="Oval 389"/>
            <p:cNvSpPr>
              <a:spLocks noChangeArrowheads="1"/>
            </p:cNvSpPr>
            <p:nvPr/>
          </p:nvSpPr>
          <p:spPr bwMode="auto">
            <a:xfrm>
              <a:off x="2013" y="2348"/>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126993" name="Oval 390"/>
            <p:cNvSpPr>
              <a:spLocks noChangeArrowheads="1"/>
            </p:cNvSpPr>
            <p:nvPr/>
          </p:nvSpPr>
          <p:spPr bwMode="auto">
            <a:xfrm>
              <a:off x="2013" y="2418"/>
              <a:ext cx="23"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126994" name="Oval 391"/>
            <p:cNvSpPr>
              <a:spLocks noChangeArrowheads="1"/>
            </p:cNvSpPr>
            <p:nvPr/>
          </p:nvSpPr>
          <p:spPr bwMode="auto">
            <a:xfrm>
              <a:off x="2013" y="2804"/>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126995" name="Oval 392"/>
            <p:cNvSpPr>
              <a:spLocks noChangeArrowheads="1"/>
            </p:cNvSpPr>
            <p:nvPr/>
          </p:nvSpPr>
          <p:spPr bwMode="auto">
            <a:xfrm>
              <a:off x="2073" y="1946"/>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126996" name="Oval 393"/>
            <p:cNvSpPr>
              <a:spLocks noChangeArrowheads="1"/>
            </p:cNvSpPr>
            <p:nvPr/>
          </p:nvSpPr>
          <p:spPr bwMode="auto">
            <a:xfrm>
              <a:off x="2103" y="1868"/>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126997" name="Oval 394"/>
            <p:cNvSpPr>
              <a:spLocks noChangeArrowheads="1"/>
            </p:cNvSpPr>
            <p:nvPr/>
          </p:nvSpPr>
          <p:spPr bwMode="auto">
            <a:xfrm>
              <a:off x="2103" y="2122"/>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126998" name="Oval 395"/>
            <p:cNvSpPr>
              <a:spLocks noChangeArrowheads="1"/>
            </p:cNvSpPr>
            <p:nvPr/>
          </p:nvSpPr>
          <p:spPr bwMode="auto">
            <a:xfrm>
              <a:off x="2103" y="2311"/>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126999" name="Oval 396"/>
            <p:cNvSpPr>
              <a:spLocks noChangeArrowheads="1"/>
            </p:cNvSpPr>
            <p:nvPr/>
          </p:nvSpPr>
          <p:spPr bwMode="auto">
            <a:xfrm>
              <a:off x="2073" y="2361"/>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127000" name="Oval 397"/>
            <p:cNvSpPr>
              <a:spLocks noChangeArrowheads="1"/>
            </p:cNvSpPr>
            <p:nvPr/>
          </p:nvSpPr>
          <p:spPr bwMode="auto">
            <a:xfrm>
              <a:off x="2040" y="2571"/>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127001" name="Oval 398"/>
            <p:cNvSpPr>
              <a:spLocks noChangeArrowheads="1"/>
            </p:cNvSpPr>
            <p:nvPr/>
          </p:nvSpPr>
          <p:spPr bwMode="auto">
            <a:xfrm>
              <a:off x="2103" y="2557"/>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127002" name="Oval 399"/>
            <p:cNvSpPr>
              <a:spLocks noChangeArrowheads="1"/>
            </p:cNvSpPr>
            <p:nvPr/>
          </p:nvSpPr>
          <p:spPr bwMode="auto">
            <a:xfrm>
              <a:off x="2232" y="2318"/>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127003" name="Oval 400"/>
            <p:cNvSpPr>
              <a:spLocks noChangeArrowheads="1"/>
            </p:cNvSpPr>
            <p:nvPr/>
          </p:nvSpPr>
          <p:spPr bwMode="auto">
            <a:xfrm>
              <a:off x="2266" y="2557"/>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127004" name="Oval 895"/>
            <p:cNvSpPr>
              <a:spLocks noChangeArrowheads="1"/>
            </p:cNvSpPr>
            <p:nvPr/>
          </p:nvSpPr>
          <p:spPr bwMode="auto">
            <a:xfrm>
              <a:off x="2167" y="2842"/>
              <a:ext cx="25" cy="22"/>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127005" name="Oval 896"/>
            <p:cNvSpPr>
              <a:spLocks noChangeArrowheads="1"/>
            </p:cNvSpPr>
            <p:nvPr/>
          </p:nvSpPr>
          <p:spPr bwMode="auto">
            <a:xfrm>
              <a:off x="1830" y="2403"/>
              <a:ext cx="24" cy="22"/>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127006" name="Oval 897"/>
            <p:cNvSpPr>
              <a:spLocks noChangeArrowheads="1"/>
            </p:cNvSpPr>
            <p:nvPr/>
          </p:nvSpPr>
          <p:spPr bwMode="auto">
            <a:xfrm>
              <a:off x="1267" y="2301"/>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127007" name="Oval 898"/>
            <p:cNvSpPr>
              <a:spLocks noChangeArrowheads="1"/>
            </p:cNvSpPr>
            <p:nvPr/>
          </p:nvSpPr>
          <p:spPr bwMode="auto">
            <a:xfrm>
              <a:off x="1267" y="2284"/>
              <a:ext cx="23"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127008" name="Oval 899"/>
            <p:cNvSpPr>
              <a:spLocks noChangeArrowheads="1"/>
            </p:cNvSpPr>
            <p:nvPr/>
          </p:nvSpPr>
          <p:spPr bwMode="auto">
            <a:xfrm>
              <a:off x="1267" y="2257"/>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grpSp>
      <p:sp>
        <p:nvSpPr>
          <p:cNvPr id="40966" name="Freeform 900"/>
          <p:cNvSpPr>
            <a:spLocks/>
          </p:cNvSpPr>
          <p:nvPr/>
        </p:nvSpPr>
        <p:spPr bwMode="auto">
          <a:xfrm>
            <a:off x="1357313" y="2064545"/>
            <a:ext cx="2203450" cy="628650"/>
          </a:xfrm>
          <a:custGeom>
            <a:avLst/>
            <a:gdLst>
              <a:gd name="T0" fmla="*/ 0 w 411"/>
              <a:gd name="T1" fmla="*/ 0 h 117"/>
              <a:gd name="T2" fmla="*/ 2147483647 w 411"/>
              <a:gd name="T3" fmla="*/ 2147483647 h 117"/>
              <a:gd name="T4" fmla="*/ 2147483647 w 411"/>
              <a:gd name="T5" fmla="*/ 2147483647 h 117"/>
              <a:gd name="T6" fmla="*/ 2147483647 w 411"/>
              <a:gd name="T7" fmla="*/ 2147483647 h 117"/>
              <a:gd name="T8" fmla="*/ 2147483647 w 411"/>
              <a:gd name="T9" fmla="*/ 2147483647 h 117"/>
              <a:gd name="T10" fmla="*/ 0 60000 65536"/>
              <a:gd name="T11" fmla="*/ 0 60000 65536"/>
              <a:gd name="T12" fmla="*/ 0 60000 65536"/>
              <a:gd name="T13" fmla="*/ 0 60000 65536"/>
              <a:gd name="T14" fmla="*/ 0 60000 65536"/>
              <a:gd name="T15" fmla="*/ 0 w 411"/>
              <a:gd name="T16" fmla="*/ 0 h 117"/>
              <a:gd name="T17" fmla="*/ 411 w 411"/>
              <a:gd name="T18" fmla="*/ 117 h 117"/>
            </a:gdLst>
            <a:ahLst/>
            <a:cxnLst>
              <a:cxn ang="T10">
                <a:pos x="T0" y="T1"/>
              </a:cxn>
              <a:cxn ang="T11">
                <a:pos x="T2" y="T3"/>
              </a:cxn>
              <a:cxn ang="T12">
                <a:pos x="T4" y="T5"/>
              </a:cxn>
              <a:cxn ang="T13">
                <a:pos x="T6" y="T7"/>
              </a:cxn>
              <a:cxn ang="T14">
                <a:pos x="T8" y="T9"/>
              </a:cxn>
            </a:cxnLst>
            <a:rect l="T15" t="T16" r="T17" b="T18"/>
            <a:pathLst>
              <a:path w="411" h="117">
                <a:moveTo>
                  <a:pt x="0" y="0"/>
                </a:moveTo>
                <a:cubicBezTo>
                  <a:pt x="0" y="0"/>
                  <a:pt x="138" y="26"/>
                  <a:pt x="212" y="44"/>
                </a:cubicBezTo>
                <a:cubicBezTo>
                  <a:pt x="228" y="48"/>
                  <a:pt x="241" y="49"/>
                  <a:pt x="249" y="51"/>
                </a:cubicBezTo>
                <a:cubicBezTo>
                  <a:pt x="252" y="53"/>
                  <a:pt x="256" y="54"/>
                  <a:pt x="260" y="55"/>
                </a:cubicBezTo>
                <a:cubicBezTo>
                  <a:pt x="312" y="74"/>
                  <a:pt x="411" y="117"/>
                  <a:pt x="411" y="117"/>
                </a:cubicBezTo>
              </a:path>
            </a:pathLst>
          </a:custGeom>
          <a:noFill/>
          <a:ln w="28575" cap="rnd" cmpd="sng">
            <a:solidFill>
              <a:srgbClr val="0000FF"/>
            </a:solid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solidFill>
                <a:prstClr val="black"/>
              </a:solidFill>
            </a:endParaRPr>
          </a:p>
        </p:txBody>
      </p:sp>
      <p:sp>
        <p:nvSpPr>
          <p:cNvPr id="40967" name="Freeform 901"/>
          <p:cNvSpPr>
            <a:spLocks/>
          </p:cNvSpPr>
          <p:nvPr/>
        </p:nvSpPr>
        <p:spPr bwMode="auto">
          <a:xfrm>
            <a:off x="1365250" y="2780507"/>
            <a:ext cx="2249488" cy="630238"/>
          </a:xfrm>
          <a:custGeom>
            <a:avLst/>
            <a:gdLst>
              <a:gd name="T0" fmla="*/ 0 w 420"/>
              <a:gd name="T1" fmla="*/ 0 h 118"/>
              <a:gd name="T2" fmla="*/ 2147483647 w 420"/>
              <a:gd name="T3" fmla="*/ 2147483647 h 118"/>
              <a:gd name="T4" fmla="*/ 2147483647 w 420"/>
              <a:gd name="T5" fmla="*/ 2147483647 h 118"/>
              <a:gd name="T6" fmla="*/ 0 60000 65536"/>
              <a:gd name="T7" fmla="*/ 0 60000 65536"/>
              <a:gd name="T8" fmla="*/ 0 60000 65536"/>
              <a:gd name="T9" fmla="*/ 0 w 420"/>
              <a:gd name="T10" fmla="*/ 0 h 118"/>
              <a:gd name="T11" fmla="*/ 420 w 420"/>
              <a:gd name="T12" fmla="*/ 118 h 118"/>
            </a:gdLst>
            <a:ahLst/>
            <a:cxnLst>
              <a:cxn ang="T6">
                <a:pos x="T0" y="T1"/>
              </a:cxn>
              <a:cxn ang="T7">
                <a:pos x="T2" y="T3"/>
              </a:cxn>
              <a:cxn ang="T8">
                <a:pos x="T4" y="T5"/>
              </a:cxn>
            </a:cxnLst>
            <a:rect l="T9" t="T10" r="T11" b="T12"/>
            <a:pathLst>
              <a:path w="420" h="118">
                <a:moveTo>
                  <a:pt x="0" y="0"/>
                </a:moveTo>
                <a:cubicBezTo>
                  <a:pt x="0" y="0"/>
                  <a:pt x="233" y="49"/>
                  <a:pt x="244" y="51"/>
                </a:cubicBezTo>
                <a:cubicBezTo>
                  <a:pt x="256" y="53"/>
                  <a:pt x="420" y="118"/>
                  <a:pt x="420" y="118"/>
                </a:cubicBezTo>
              </a:path>
            </a:pathLst>
          </a:custGeom>
          <a:noFill/>
          <a:ln w="38100" cap="flat" cmpd="sng">
            <a:solidFill>
              <a:srgbClr val="00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solidFill>
                <a:prstClr val="black"/>
              </a:solidFill>
            </a:endParaRPr>
          </a:p>
        </p:txBody>
      </p:sp>
      <p:sp>
        <p:nvSpPr>
          <p:cNvPr id="40968" name="Freeform 902"/>
          <p:cNvSpPr>
            <a:spLocks/>
          </p:cNvSpPr>
          <p:nvPr/>
        </p:nvSpPr>
        <p:spPr bwMode="auto">
          <a:xfrm>
            <a:off x="1357313" y="3485357"/>
            <a:ext cx="2187575" cy="630238"/>
          </a:xfrm>
          <a:custGeom>
            <a:avLst/>
            <a:gdLst>
              <a:gd name="T0" fmla="*/ 0 w 964"/>
              <a:gd name="T1" fmla="*/ 0 h 277"/>
              <a:gd name="T2" fmla="*/ 2147483647 w 964"/>
              <a:gd name="T3" fmla="*/ 2147483647 h 277"/>
              <a:gd name="T4" fmla="*/ 2147483647 w 964"/>
              <a:gd name="T5" fmla="*/ 2147483647 h 277"/>
              <a:gd name="T6" fmla="*/ 0 60000 65536"/>
              <a:gd name="T7" fmla="*/ 0 60000 65536"/>
              <a:gd name="T8" fmla="*/ 0 60000 65536"/>
              <a:gd name="T9" fmla="*/ 0 w 964"/>
              <a:gd name="T10" fmla="*/ 0 h 277"/>
              <a:gd name="T11" fmla="*/ 964 w 964"/>
              <a:gd name="T12" fmla="*/ 277 h 277"/>
            </a:gdLst>
            <a:ahLst/>
            <a:cxnLst>
              <a:cxn ang="T6">
                <a:pos x="T0" y="T1"/>
              </a:cxn>
              <a:cxn ang="T7">
                <a:pos x="T2" y="T3"/>
              </a:cxn>
              <a:cxn ang="T8">
                <a:pos x="T4" y="T5"/>
              </a:cxn>
            </a:cxnLst>
            <a:rect l="T9" t="T10" r="T11" b="T12"/>
            <a:pathLst>
              <a:path w="964" h="277">
                <a:moveTo>
                  <a:pt x="0" y="0"/>
                </a:moveTo>
                <a:lnTo>
                  <a:pt x="574" y="111"/>
                </a:lnTo>
                <a:lnTo>
                  <a:pt x="964" y="277"/>
                </a:lnTo>
              </a:path>
            </a:pathLst>
          </a:custGeom>
          <a:noFill/>
          <a:ln w="28575" cap="rnd" cmpd="sng">
            <a:solidFill>
              <a:srgbClr val="0000FF"/>
            </a:solid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solidFill>
                <a:prstClr val="black"/>
              </a:solidFill>
            </a:endParaRPr>
          </a:p>
        </p:txBody>
      </p:sp>
      <p:grpSp>
        <p:nvGrpSpPr>
          <p:cNvPr id="40969" name="Group 1089"/>
          <p:cNvGrpSpPr>
            <a:grpSpLocks/>
          </p:cNvGrpSpPr>
          <p:nvPr/>
        </p:nvGrpSpPr>
        <p:grpSpPr bwMode="auto">
          <a:xfrm>
            <a:off x="1631950" y="2107407"/>
            <a:ext cx="2238375" cy="1947863"/>
            <a:chOff x="1017" y="1587"/>
            <a:chExt cx="1410" cy="1227"/>
          </a:xfrm>
        </p:grpSpPr>
        <p:sp>
          <p:nvSpPr>
            <p:cNvPr id="41606" name="Oval 906"/>
            <p:cNvSpPr>
              <a:spLocks noChangeArrowheads="1"/>
            </p:cNvSpPr>
            <p:nvPr/>
          </p:nvSpPr>
          <p:spPr bwMode="auto">
            <a:xfrm>
              <a:off x="1604" y="2091"/>
              <a:ext cx="55" cy="5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607" name="Oval 907"/>
            <p:cNvSpPr>
              <a:spLocks noChangeArrowheads="1"/>
            </p:cNvSpPr>
            <p:nvPr/>
          </p:nvSpPr>
          <p:spPr bwMode="auto">
            <a:xfrm>
              <a:off x="1510" y="1841"/>
              <a:ext cx="53" cy="5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608" name="Oval 908"/>
            <p:cNvSpPr>
              <a:spLocks noChangeArrowheads="1"/>
            </p:cNvSpPr>
            <p:nvPr/>
          </p:nvSpPr>
          <p:spPr bwMode="auto">
            <a:xfrm>
              <a:off x="1233" y="1956"/>
              <a:ext cx="54" cy="5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609" name="Oval 909"/>
            <p:cNvSpPr>
              <a:spLocks noChangeArrowheads="1"/>
            </p:cNvSpPr>
            <p:nvPr/>
          </p:nvSpPr>
          <p:spPr bwMode="auto">
            <a:xfrm>
              <a:off x="1882" y="2209"/>
              <a:ext cx="52" cy="5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610" name="Oval 910"/>
            <p:cNvSpPr>
              <a:spLocks noChangeArrowheads="1"/>
            </p:cNvSpPr>
            <p:nvPr/>
          </p:nvSpPr>
          <p:spPr bwMode="auto">
            <a:xfrm>
              <a:off x="2003" y="2207"/>
              <a:ext cx="53" cy="5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611" name="Oval 911"/>
            <p:cNvSpPr>
              <a:spLocks noChangeArrowheads="1"/>
            </p:cNvSpPr>
            <p:nvPr/>
          </p:nvSpPr>
          <p:spPr bwMode="auto">
            <a:xfrm>
              <a:off x="2155" y="2385"/>
              <a:ext cx="54" cy="5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612" name="Oval 912"/>
            <p:cNvSpPr>
              <a:spLocks noChangeArrowheads="1"/>
            </p:cNvSpPr>
            <p:nvPr/>
          </p:nvSpPr>
          <p:spPr bwMode="auto">
            <a:xfrm>
              <a:off x="1206" y="2250"/>
              <a:ext cx="54" cy="5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613" name="Oval 913"/>
            <p:cNvSpPr>
              <a:spLocks noChangeArrowheads="1"/>
            </p:cNvSpPr>
            <p:nvPr/>
          </p:nvSpPr>
          <p:spPr bwMode="auto">
            <a:xfrm>
              <a:off x="2313" y="2229"/>
              <a:ext cx="54" cy="5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614" name="Oval 914"/>
            <p:cNvSpPr>
              <a:spLocks noChangeArrowheads="1"/>
            </p:cNvSpPr>
            <p:nvPr/>
          </p:nvSpPr>
          <p:spPr bwMode="auto">
            <a:xfrm>
              <a:off x="1637" y="2561"/>
              <a:ext cx="55" cy="5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615" name="Oval 915"/>
            <p:cNvSpPr>
              <a:spLocks noChangeArrowheads="1"/>
            </p:cNvSpPr>
            <p:nvPr/>
          </p:nvSpPr>
          <p:spPr bwMode="auto">
            <a:xfrm>
              <a:off x="1882" y="2425"/>
              <a:ext cx="52" cy="5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616" name="Oval 916"/>
            <p:cNvSpPr>
              <a:spLocks noChangeArrowheads="1"/>
            </p:cNvSpPr>
            <p:nvPr/>
          </p:nvSpPr>
          <p:spPr bwMode="auto">
            <a:xfrm>
              <a:off x="2063" y="2227"/>
              <a:ext cx="54" cy="5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617" name="Oval 917"/>
            <p:cNvSpPr>
              <a:spLocks noChangeArrowheads="1"/>
            </p:cNvSpPr>
            <p:nvPr/>
          </p:nvSpPr>
          <p:spPr bwMode="auto">
            <a:xfrm>
              <a:off x="1111" y="2321"/>
              <a:ext cx="55" cy="5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618" name="Oval 918"/>
            <p:cNvSpPr>
              <a:spLocks noChangeArrowheads="1"/>
            </p:cNvSpPr>
            <p:nvPr/>
          </p:nvSpPr>
          <p:spPr bwMode="auto">
            <a:xfrm>
              <a:off x="1604" y="1986"/>
              <a:ext cx="55" cy="5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619" name="Oval 919"/>
            <p:cNvSpPr>
              <a:spLocks noChangeArrowheads="1"/>
            </p:cNvSpPr>
            <p:nvPr/>
          </p:nvSpPr>
          <p:spPr bwMode="auto">
            <a:xfrm>
              <a:off x="2063" y="2048"/>
              <a:ext cx="54" cy="5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620" name="Oval 920"/>
            <p:cNvSpPr>
              <a:spLocks noChangeArrowheads="1"/>
            </p:cNvSpPr>
            <p:nvPr/>
          </p:nvSpPr>
          <p:spPr bwMode="auto">
            <a:xfrm>
              <a:off x="1696" y="2480"/>
              <a:ext cx="53" cy="5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621" name="Oval 921"/>
            <p:cNvSpPr>
              <a:spLocks noChangeArrowheads="1"/>
            </p:cNvSpPr>
            <p:nvPr/>
          </p:nvSpPr>
          <p:spPr bwMode="auto">
            <a:xfrm>
              <a:off x="2063" y="2405"/>
              <a:ext cx="54" cy="5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622" name="Oval 922"/>
            <p:cNvSpPr>
              <a:spLocks noChangeArrowheads="1"/>
            </p:cNvSpPr>
            <p:nvPr/>
          </p:nvSpPr>
          <p:spPr bwMode="auto">
            <a:xfrm>
              <a:off x="2093" y="2162"/>
              <a:ext cx="54" cy="5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623" name="Oval 923"/>
            <p:cNvSpPr>
              <a:spLocks noChangeArrowheads="1"/>
            </p:cNvSpPr>
            <p:nvPr/>
          </p:nvSpPr>
          <p:spPr bwMode="auto">
            <a:xfrm>
              <a:off x="2127" y="1852"/>
              <a:ext cx="55" cy="5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624" name="Oval 924"/>
            <p:cNvSpPr>
              <a:spLocks noChangeArrowheads="1"/>
            </p:cNvSpPr>
            <p:nvPr/>
          </p:nvSpPr>
          <p:spPr bwMode="auto">
            <a:xfrm>
              <a:off x="2155" y="2081"/>
              <a:ext cx="54" cy="5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625" name="Oval 925"/>
            <p:cNvSpPr>
              <a:spLocks noChangeArrowheads="1"/>
            </p:cNvSpPr>
            <p:nvPr/>
          </p:nvSpPr>
          <p:spPr bwMode="auto">
            <a:xfrm>
              <a:off x="1976" y="2061"/>
              <a:ext cx="53" cy="5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626" name="Oval 926"/>
            <p:cNvSpPr>
              <a:spLocks noChangeArrowheads="1"/>
            </p:cNvSpPr>
            <p:nvPr/>
          </p:nvSpPr>
          <p:spPr bwMode="auto">
            <a:xfrm>
              <a:off x="1976" y="2122"/>
              <a:ext cx="53" cy="5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627" name="Oval 927"/>
            <p:cNvSpPr>
              <a:spLocks noChangeArrowheads="1"/>
            </p:cNvSpPr>
            <p:nvPr/>
          </p:nvSpPr>
          <p:spPr bwMode="auto">
            <a:xfrm>
              <a:off x="2187" y="2584"/>
              <a:ext cx="55" cy="5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628" name="Oval 928"/>
            <p:cNvSpPr>
              <a:spLocks noChangeArrowheads="1"/>
            </p:cNvSpPr>
            <p:nvPr/>
          </p:nvSpPr>
          <p:spPr bwMode="auto">
            <a:xfrm>
              <a:off x="1790" y="2185"/>
              <a:ext cx="54" cy="5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629" name="Oval 929"/>
            <p:cNvSpPr>
              <a:spLocks noChangeArrowheads="1"/>
            </p:cNvSpPr>
            <p:nvPr/>
          </p:nvSpPr>
          <p:spPr bwMode="auto">
            <a:xfrm>
              <a:off x="2036" y="2068"/>
              <a:ext cx="54" cy="5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630" name="Oval 930"/>
            <p:cNvSpPr>
              <a:spLocks noChangeArrowheads="1"/>
            </p:cNvSpPr>
            <p:nvPr/>
          </p:nvSpPr>
          <p:spPr bwMode="auto">
            <a:xfrm>
              <a:off x="2093" y="2381"/>
              <a:ext cx="54" cy="5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631" name="Oval 931"/>
            <p:cNvSpPr>
              <a:spLocks noChangeArrowheads="1"/>
            </p:cNvSpPr>
            <p:nvPr/>
          </p:nvSpPr>
          <p:spPr bwMode="auto">
            <a:xfrm>
              <a:off x="2127" y="2307"/>
              <a:ext cx="55" cy="5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632" name="Oval 932"/>
            <p:cNvSpPr>
              <a:spLocks noChangeArrowheads="1"/>
            </p:cNvSpPr>
            <p:nvPr/>
          </p:nvSpPr>
          <p:spPr bwMode="auto">
            <a:xfrm>
              <a:off x="1907" y="1619"/>
              <a:ext cx="59" cy="5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633" name="Oval 933"/>
            <p:cNvSpPr>
              <a:spLocks noChangeArrowheads="1"/>
            </p:cNvSpPr>
            <p:nvPr/>
          </p:nvSpPr>
          <p:spPr bwMode="auto">
            <a:xfrm>
              <a:off x="2155" y="2470"/>
              <a:ext cx="54" cy="5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634" name="Oval 934"/>
            <p:cNvSpPr>
              <a:spLocks noChangeArrowheads="1"/>
            </p:cNvSpPr>
            <p:nvPr/>
          </p:nvSpPr>
          <p:spPr bwMode="auto">
            <a:xfrm>
              <a:off x="1419" y="1831"/>
              <a:ext cx="54" cy="5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635" name="Oval 935"/>
            <p:cNvSpPr>
              <a:spLocks noChangeArrowheads="1"/>
            </p:cNvSpPr>
            <p:nvPr/>
          </p:nvSpPr>
          <p:spPr bwMode="auto">
            <a:xfrm>
              <a:off x="1756" y="2291"/>
              <a:ext cx="54" cy="5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636" name="Oval 936"/>
            <p:cNvSpPr>
              <a:spLocks noChangeArrowheads="1"/>
            </p:cNvSpPr>
            <p:nvPr/>
          </p:nvSpPr>
          <p:spPr bwMode="auto">
            <a:xfrm>
              <a:off x="2187" y="2490"/>
              <a:ext cx="55" cy="5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637" name="Oval 937"/>
            <p:cNvSpPr>
              <a:spLocks noChangeArrowheads="1"/>
            </p:cNvSpPr>
            <p:nvPr/>
          </p:nvSpPr>
          <p:spPr bwMode="auto">
            <a:xfrm>
              <a:off x="1817" y="2125"/>
              <a:ext cx="53" cy="57"/>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638" name="Oval 938"/>
            <p:cNvSpPr>
              <a:spLocks noChangeArrowheads="1"/>
            </p:cNvSpPr>
            <p:nvPr/>
          </p:nvSpPr>
          <p:spPr bwMode="auto">
            <a:xfrm>
              <a:off x="2187" y="2678"/>
              <a:ext cx="55" cy="5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639" name="Oval 939"/>
            <p:cNvSpPr>
              <a:spLocks noChangeArrowheads="1"/>
            </p:cNvSpPr>
            <p:nvPr/>
          </p:nvSpPr>
          <p:spPr bwMode="auto">
            <a:xfrm>
              <a:off x="2373" y="2192"/>
              <a:ext cx="54" cy="5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640" name="Oval 940"/>
            <p:cNvSpPr>
              <a:spLocks noChangeArrowheads="1"/>
            </p:cNvSpPr>
            <p:nvPr/>
          </p:nvSpPr>
          <p:spPr bwMode="auto">
            <a:xfrm>
              <a:off x="1233" y="2504"/>
              <a:ext cx="54" cy="5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641" name="Oval 941"/>
            <p:cNvSpPr>
              <a:spLocks noChangeArrowheads="1"/>
            </p:cNvSpPr>
            <p:nvPr/>
          </p:nvSpPr>
          <p:spPr bwMode="auto">
            <a:xfrm>
              <a:off x="1817" y="2365"/>
              <a:ext cx="53" cy="5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642" name="Oval 942"/>
            <p:cNvSpPr>
              <a:spLocks noChangeArrowheads="1"/>
            </p:cNvSpPr>
            <p:nvPr/>
          </p:nvSpPr>
          <p:spPr bwMode="auto">
            <a:xfrm>
              <a:off x="1171" y="2145"/>
              <a:ext cx="55" cy="57"/>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643" name="Oval 943"/>
            <p:cNvSpPr>
              <a:spLocks noChangeArrowheads="1"/>
            </p:cNvSpPr>
            <p:nvPr/>
          </p:nvSpPr>
          <p:spPr bwMode="auto">
            <a:xfrm>
              <a:off x="1882" y="2240"/>
              <a:ext cx="52" cy="5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644" name="Oval 944"/>
            <p:cNvSpPr>
              <a:spLocks noChangeArrowheads="1"/>
            </p:cNvSpPr>
            <p:nvPr/>
          </p:nvSpPr>
          <p:spPr bwMode="auto">
            <a:xfrm>
              <a:off x="1907" y="2760"/>
              <a:ext cx="59" cy="5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645" name="Oval 945"/>
            <p:cNvSpPr>
              <a:spLocks noChangeArrowheads="1"/>
            </p:cNvSpPr>
            <p:nvPr/>
          </p:nvSpPr>
          <p:spPr bwMode="auto">
            <a:xfrm>
              <a:off x="1017" y="2074"/>
              <a:ext cx="57" cy="5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646" name="Oval 946"/>
            <p:cNvSpPr>
              <a:spLocks noChangeArrowheads="1"/>
            </p:cNvSpPr>
            <p:nvPr/>
          </p:nvSpPr>
          <p:spPr bwMode="auto">
            <a:xfrm>
              <a:off x="1111" y="1587"/>
              <a:ext cx="55" cy="5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grpSp>
      <p:grpSp>
        <p:nvGrpSpPr>
          <p:cNvPr id="40970" name="Group 1096"/>
          <p:cNvGrpSpPr>
            <a:grpSpLocks/>
          </p:cNvGrpSpPr>
          <p:nvPr/>
        </p:nvGrpSpPr>
        <p:grpSpPr bwMode="auto">
          <a:xfrm>
            <a:off x="5565775" y="1367632"/>
            <a:ext cx="2317750" cy="2827338"/>
            <a:chOff x="3345" y="1121"/>
            <a:chExt cx="1460" cy="1781"/>
          </a:xfrm>
        </p:grpSpPr>
        <p:sp>
          <p:nvSpPr>
            <p:cNvPr id="41115" name="Oval 401"/>
            <p:cNvSpPr>
              <a:spLocks noChangeArrowheads="1"/>
            </p:cNvSpPr>
            <p:nvPr/>
          </p:nvSpPr>
          <p:spPr bwMode="auto">
            <a:xfrm>
              <a:off x="3345" y="1760"/>
              <a:ext cx="22"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16" name="Oval 402"/>
            <p:cNvSpPr>
              <a:spLocks noChangeArrowheads="1"/>
            </p:cNvSpPr>
            <p:nvPr/>
          </p:nvSpPr>
          <p:spPr bwMode="auto">
            <a:xfrm>
              <a:off x="3345" y="1818"/>
              <a:ext cx="22"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17" name="Oval 403"/>
            <p:cNvSpPr>
              <a:spLocks noChangeArrowheads="1"/>
            </p:cNvSpPr>
            <p:nvPr/>
          </p:nvSpPr>
          <p:spPr bwMode="auto">
            <a:xfrm>
              <a:off x="3345" y="1858"/>
              <a:ext cx="22"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18" name="Oval 404"/>
            <p:cNvSpPr>
              <a:spLocks noChangeArrowheads="1"/>
            </p:cNvSpPr>
            <p:nvPr/>
          </p:nvSpPr>
          <p:spPr bwMode="auto">
            <a:xfrm>
              <a:off x="3345" y="2311"/>
              <a:ext cx="22"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19" name="Oval 405"/>
            <p:cNvSpPr>
              <a:spLocks noChangeArrowheads="1"/>
            </p:cNvSpPr>
            <p:nvPr/>
          </p:nvSpPr>
          <p:spPr bwMode="auto">
            <a:xfrm>
              <a:off x="3377" y="2185"/>
              <a:ext cx="25" cy="22"/>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20" name="Oval 406"/>
            <p:cNvSpPr>
              <a:spLocks noChangeArrowheads="1"/>
            </p:cNvSpPr>
            <p:nvPr/>
          </p:nvSpPr>
          <p:spPr bwMode="auto">
            <a:xfrm>
              <a:off x="3377" y="2209"/>
              <a:ext cx="25"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21" name="Oval 407"/>
            <p:cNvSpPr>
              <a:spLocks noChangeArrowheads="1"/>
            </p:cNvSpPr>
            <p:nvPr/>
          </p:nvSpPr>
          <p:spPr bwMode="auto">
            <a:xfrm>
              <a:off x="3377" y="2234"/>
              <a:ext cx="25"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22" name="Oval 409"/>
            <p:cNvSpPr>
              <a:spLocks noChangeArrowheads="1"/>
            </p:cNvSpPr>
            <p:nvPr/>
          </p:nvSpPr>
          <p:spPr bwMode="auto">
            <a:xfrm>
              <a:off x="3407" y="2433"/>
              <a:ext cx="25" cy="22"/>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23" name="Oval 410"/>
            <p:cNvSpPr>
              <a:spLocks noChangeArrowheads="1"/>
            </p:cNvSpPr>
            <p:nvPr/>
          </p:nvSpPr>
          <p:spPr bwMode="auto">
            <a:xfrm>
              <a:off x="3407" y="2132"/>
              <a:ext cx="25"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24" name="Oval 411"/>
            <p:cNvSpPr>
              <a:spLocks noChangeArrowheads="1"/>
            </p:cNvSpPr>
            <p:nvPr/>
          </p:nvSpPr>
          <p:spPr bwMode="auto">
            <a:xfrm>
              <a:off x="3407" y="2041"/>
              <a:ext cx="25"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25" name="Oval 412"/>
            <p:cNvSpPr>
              <a:spLocks noChangeArrowheads="1"/>
            </p:cNvSpPr>
            <p:nvPr/>
          </p:nvSpPr>
          <p:spPr bwMode="auto">
            <a:xfrm>
              <a:off x="3407" y="1753"/>
              <a:ext cx="25"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26" name="Oval 413"/>
            <p:cNvSpPr>
              <a:spLocks noChangeArrowheads="1"/>
            </p:cNvSpPr>
            <p:nvPr/>
          </p:nvSpPr>
          <p:spPr bwMode="auto">
            <a:xfrm>
              <a:off x="3407" y="1582"/>
              <a:ext cx="25"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27" name="Oval 414"/>
            <p:cNvSpPr>
              <a:spLocks noChangeArrowheads="1"/>
            </p:cNvSpPr>
            <p:nvPr/>
          </p:nvSpPr>
          <p:spPr bwMode="auto">
            <a:xfrm>
              <a:off x="3407" y="1510"/>
              <a:ext cx="25"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28" name="Oval 415"/>
            <p:cNvSpPr>
              <a:spLocks noChangeArrowheads="1"/>
            </p:cNvSpPr>
            <p:nvPr/>
          </p:nvSpPr>
          <p:spPr bwMode="auto">
            <a:xfrm>
              <a:off x="3439" y="1480"/>
              <a:ext cx="20"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29" name="Oval 416"/>
            <p:cNvSpPr>
              <a:spLocks noChangeArrowheads="1"/>
            </p:cNvSpPr>
            <p:nvPr/>
          </p:nvSpPr>
          <p:spPr bwMode="auto">
            <a:xfrm>
              <a:off x="3439" y="1838"/>
              <a:ext cx="20"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30" name="Oval 417"/>
            <p:cNvSpPr>
              <a:spLocks noChangeArrowheads="1"/>
            </p:cNvSpPr>
            <p:nvPr/>
          </p:nvSpPr>
          <p:spPr bwMode="auto">
            <a:xfrm>
              <a:off x="3439" y="2182"/>
              <a:ext cx="20"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31" name="Oval 418"/>
            <p:cNvSpPr>
              <a:spLocks noChangeArrowheads="1"/>
            </p:cNvSpPr>
            <p:nvPr/>
          </p:nvSpPr>
          <p:spPr bwMode="auto">
            <a:xfrm>
              <a:off x="3439" y="2348"/>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32" name="Oval 419"/>
            <p:cNvSpPr>
              <a:spLocks noChangeArrowheads="1"/>
            </p:cNvSpPr>
            <p:nvPr/>
          </p:nvSpPr>
          <p:spPr bwMode="auto">
            <a:xfrm>
              <a:off x="3469" y="2388"/>
              <a:ext cx="23"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33" name="Oval 420"/>
            <p:cNvSpPr>
              <a:spLocks noChangeArrowheads="1"/>
            </p:cNvSpPr>
            <p:nvPr/>
          </p:nvSpPr>
          <p:spPr bwMode="auto">
            <a:xfrm>
              <a:off x="3469" y="2175"/>
              <a:ext cx="23" cy="22"/>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34" name="Oval 421"/>
            <p:cNvSpPr>
              <a:spLocks noChangeArrowheads="1"/>
            </p:cNvSpPr>
            <p:nvPr/>
          </p:nvSpPr>
          <p:spPr bwMode="auto">
            <a:xfrm>
              <a:off x="3469" y="2105"/>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35" name="Oval 422"/>
            <p:cNvSpPr>
              <a:spLocks noChangeArrowheads="1"/>
            </p:cNvSpPr>
            <p:nvPr/>
          </p:nvSpPr>
          <p:spPr bwMode="auto">
            <a:xfrm>
              <a:off x="3469" y="1956"/>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36" name="Oval 423"/>
            <p:cNvSpPr>
              <a:spLocks noChangeArrowheads="1"/>
            </p:cNvSpPr>
            <p:nvPr/>
          </p:nvSpPr>
          <p:spPr bwMode="auto">
            <a:xfrm>
              <a:off x="3469" y="1926"/>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37" name="Oval 424"/>
            <p:cNvSpPr>
              <a:spLocks noChangeArrowheads="1"/>
            </p:cNvSpPr>
            <p:nvPr/>
          </p:nvSpPr>
          <p:spPr bwMode="auto">
            <a:xfrm>
              <a:off x="3469" y="1862"/>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38" name="Oval 425"/>
            <p:cNvSpPr>
              <a:spLocks noChangeArrowheads="1"/>
            </p:cNvSpPr>
            <p:nvPr/>
          </p:nvSpPr>
          <p:spPr bwMode="auto">
            <a:xfrm>
              <a:off x="3469" y="1766"/>
              <a:ext cx="23"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39" name="Oval 426"/>
            <p:cNvSpPr>
              <a:spLocks noChangeArrowheads="1"/>
            </p:cNvSpPr>
            <p:nvPr/>
          </p:nvSpPr>
          <p:spPr bwMode="auto">
            <a:xfrm>
              <a:off x="3469" y="1652"/>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40" name="Oval 427"/>
            <p:cNvSpPr>
              <a:spLocks noChangeArrowheads="1"/>
            </p:cNvSpPr>
            <p:nvPr/>
          </p:nvSpPr>
          <p:spPr bwMode="auto">
            <a:xfrm>
              <a:off x="3469" y="1547"/>
              <a:ext cx="23"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41" name="Oval 428"/>
            <p:cNvSpPr>
              <a:spLocks noChangeArrowheads="1"/>
            </p:cNvSpPr>
            <p:nvPr/>
          </p:nvSpPr>
          <p:spPr bwMode="auto">
            <a:xfrm>
              <a:off x="3469" y="1426"/>
              <a:ext cx="23"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42" name="Oval 429"/>
            <p:cNvSpPr>
              <a:spLocks noChangeArrowheads="1"/>
            </p:cNvSpPr>
            <p:nvPr/>
          </p:nvSpPr>
          <p:spPr bwMode="auto">
            <a:xfrm>
              <a:off x="3503" y="1915"/>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43" name="Oval 430"/>
            <p:cNvSpPr>
              <a:spLocks noChangeArrowheads="1"/>
            </p:cNvSpPr>
            <p:nvPr/>
          </p:nvSpPr>
          <p:spPr bwMode="auto">
            <a:xfrm>
              <a:off x="3503" y="1964"/>
              <a:ext cx="20"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44" name="Oval 431"/>
            <p:cNvSpPr>
              <a:spLocks noChangeArrowheads="1"/>
            </p:cNvSpPr>
            <p:nvPr/>
          </p:nvSpPr>
          <p:spPr bwMode="auto">
            <a:xfrm>
              <a:off x="3503" y="2207"/>
              <a:ext cx="20" cy="22"/>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45" name="Oval 432"/>
            <p:cNvSpPr>
              <a:spLocks noChangeArrowheads="1"/>
            </p:cNvSpPr>
            <p:nvPr/>
          </p:nvSpPr>
          <p:spPr bwMode="auto">
            <a:xfrm>
              <a:off x="3503" y="2301"/>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46" name="Oval 433"/>
            <p:cNvSpPr>
              <a:spLocks noChangeArrowheads="1"/>
            </p:cNvSpPr>
            <p:nvPr/>
          </p:nvSpPr>
          <p:spPr bwMode="auto">
            <a:xfrm>
              <a:off x="3503" y="2348"/>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47" name="Oval 434"/>
            <p:cNvSpPr>
              <a:spLocks noChangeArrowheads="1"/>
            </p:cNvSpPr>
            <p:nvPr/>
          </p:nvSpPr>
          <p:spPr bwMode="auto">
            <a:xfrm>
              <a:off x="3503" y="2395"/>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48" name="Oval 435"/>
            <p:cNvSpPr>
              <a:spLocks noChangeArrowheads="1"/>
            </p:cNvSpPr>
            <p:nvPr/>
          </p:nvSpPr>
          <p:spPr bwMode="auto">
            <a:xfrm>
              <a:off x="3536" y="1622"/>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49" name="Oval 436"/>
            <p:cNvSpPr>
              <a:spLocks noChangeArrowheads="1"/>
            </p:cNvSpPr>
            <p:nvPr/>
          </p:nvSpPr>
          <p:spPr bwMode="auto">
            <a:xfrm>
              <a:off x="3536" y="1652"/>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50" name="Oval 437"/>
            <p:cNvSpPr>
              <a:spLocks noChangeArrowheads="1"/>
            </p:cNvSpPr>
            <p:nvPr/>
          </p:nvSpPr>
          <p:spPr bwMode="auto">
            <a:xfrm>
              <a:off x="3536" y="1703"/>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51" name="Oval 438"/>
            <p:cNvSpPr>
              <a:spLocks noChangeArrowheads="1"/>
            </p:cNvSpPr>
            <p:nvPr/>
          </p:nvSpPr>
          <p:spPr bwMode="auto">
            <a:xfrm>
              <a:off x="3536" y="1746"/>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52" name="Oval 439"/>
            <p:cNvSpPr>
              <a:spLocks noChangeArrowheads="1"/>
            </p:cNvSpPr>
            <p:nvPr/>
          </p:nvSpPr>
          <p:spPr bwMode="auto">
            <a:xfrm>
              <a:off x="3536" y="1791"/>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53" name="Oval 440"/>
            <p:cNvSpPr>
              <a:spLocks noChangeArrowheads="1"/>
            </p:cNvSpPr>
            <p:nvPr/>
          </p:nvSpPr>
          <p:spPr bwMode="auto">
            <a:xfrm>
              <a:off x="3536" y="1875"/>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54" name="Oval 441"/>
            <p:cNvSpPr>
              <a:spLocks noChangeArrowheads="1"/>
            </p:cNvSpPr>
            <p:nvPr/>
          </p:nvSpPr>
          <p:spPr bwMode="auto">
            <a:xfrm>
              <a:off x="3570" y="2244"/>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55" name="Oval 442"/>
            <p:cNvSpPr>
              <a:spLocks noChangeArrowheads="1"/>
            </p:cNvSpPr>
            <p:nvPr/>
          </p:nvSpPr>
          <p:spPr bwMode="auto">
            <a:xfrm>
              <a:off x="3570" y="2074"/>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56" name="Oval 443"/>
            <p:cNvSpPr>
              <a:spLocks noChangeArrowheads="1"/>
            </p:cNvSpPr>
            <p:nvPr/>
          </p:nvSpPr>
          <p:spPr bwMode="auto">
            <a:xfrm>
              <a:off x="3570" y="2051"/>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57" name="Oval 444"/>
            <p:cNvSpPr>
              <a:spLocks noChangeArrowheads="1"/>
            </p:cNvSpPr>
            <p:nvPr/>
          </p:nvSpPr>
          <p:spPr bwMode="auto">
            <a:xfrm>
              <a:off x="3570" y="2001"/>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58" name="Oval 445"/>
            <p:cNvSpPr>
              <a:spLocks noChangeArrowheads="1"/>
            </p:cNvSpPr>
            <p:nvPr/>
          </p:nvSpPr>
          <p:spPr bwMode="auto">
            <a:xfrm>
              <a:off x="3570" y="1942"/>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59" name="Oval 446"/>
            <p:cNvSpPr>
              <a:spLocks noChangeArrowheads="1"/>
            </p:cNvSpPr>
            <p:nvPr/>
          </p:nvSpPr>
          <p:spPr bwMode="auto">
            <a:xfrm>
              <a:off x="3570" y="1811"/>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60" name="Oval 447"/>
            <p:cNvSpPr>
              <a:spLocks noChangeArrowheads="1"/>
            </p:cNvSpPr>
            <p:nvPr/>
          </p:nvSpPr>
          <p:spPr bwMode="auto">
            <a:xfrm>
              <a:off x="3570" y="1791"/>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61" name="Oval 448"/>
            <p:cNvSpPr>
              <a:spLocks noChangeArrowheads="1"/>
            </p:cNvSpPr>
            <p:nvPr/>
          </p:nvSpPr>
          <p:spPr bwMode="auto">
            <a:xfrm>
              <a:off x="3570" y="1743"/>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62" name="Oval 449"/>
            <p:cNvSpPr>
              <a:spLocks noChangeArrowheads="1"/>
            </p:cNvSpPr>
            <p:nvPr/>
          </p:nvSpPr>
          <p:spPr bwMode="auto">
            <a:xfrm>
              <a:off x="3570" y="1656"/>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63" name="Oval 450"/>
            <p:cNvSpPr>
              <a:spLocks noChangeArrowheads="1"/>
            </p:cNvSpPr>
            <p:nvPr/>
          </p:nvSpPr>
          <p:spPr bwMode="auto">
            <a:xfrm>
              <a:off x="3570" y="1297"/>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64" name="Oval 451"/>
            <p:cNvSpPr>
              <a:spLocks noChangeArrowheads="1"/>
            </p:cNvSpPr>
            <p:nvPr/>
          </p:nvSpPr>
          <p:spPr bwMode="auto">
            <a:xfrm>
              <a:off x="3600" y="1557"/>
              <a:ext cx="25"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65" name="Oval 452"/>
            <p:cNvSpPr>
              <a:spLocks noChangeArrowheads="1"/>
            </p:cNvSpPr>
            <p:nvPr/>
          </p:nvSpPr>
          <p:spPr bwMode="auto">
            <a:xfrm>
              <a:off x="3600" y="1726"/>
              <a:ext cx="25"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66" name="Oval 453"/>
            <p:cNvSpPr>
              <a:spLocks noChangeArrowheads="1"/>
            </p:cNvSpPr>
            <p:nvPr/>
          </p:nvSpPr>
          <p:spPr bwMode="auto">
            <a:xfrm>
              <a:off x="3600" y="1750"/>
              <a:ext cx="25"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67" name="Oval 454"/>
            <p:cNvSpPr>
              <a:spLocks noChangeArrowheads="1"/>
            </p:cNvSpPr>
            <p:nvPr/>
          </p:nvSpPr>
          <p:spPr bwMode="auto">
            <a:xfrm>
              <a:off x="3600" y="1865"/>
              <a:ext cx="25"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68" name="Oval 455"/>
            <p:cNvSpPr>
              <a:spLocks noChangeArrowheads="1"/>
            </p:cNvSpPr>
            <p:nvPr/>
          </p:nvSpPr>
          <p:spPr bwMode="auto">
            <a:xfrm>
              <a:off x="3600" y="2001"/>
              <a:ext cx="25"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69" name="Oval 456"/>
            <p:cNvSpPr>
              <a:spLocks noChangeArrowheads="1"/>
            </p:cNvSpPr>
            <p:nvPr/>
          </p:nvSpPr>
          <p:spPr bwMode="auto">
            <a:xfrm>
              <a:off x="3600" y="2034"/>
              <a:ext cx="25"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70" name="Oval 457"/>
            <p:cNvSpPr>
              <a:spLocks noChangeArrowheads="1"/>
            </p:cNvSpPr>
            <p:nvPr/>
          </p:nvSpPr>
          <p:spPr bwMode="auto">
            <a:xfrm>
              <a:off x="3600" y="2068"/>
              <a:ext cx="25"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71" name="Oval 458"/>
            <p:cNvSpPr>
              <a:spLocks noChangeArrowheads="1"/>
            </p:cNvSpPr>
            <p:nvPr/>
          </p:nvSpPr>
          <p:spPr bwMode="auto">
            <a:xfrm>
              <a:off x="3600" y="2148"/>
              <a:ext cx="25" cy="21"/>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72" name="Oval 459"/>
            <p:cNvSpPr>
              <a:spLocks noChangeArrowheads="1"/>
            </p:cNvSpPr>
            <p:nvPr/>
          </p:nvSpPr>
          <p:spPr bwMode="auto">
            <a:xfrm>
              <a:off x="3600" y="2179"/>
              <a:ext cx="25"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73" name="Oval 460"/>
            <p:cNvSpPr>
              <a:spLocks noChangeArrowheads="1"/>
            </p:cNvSpPr>
            <p:nvPr/>
          </p:nvSpPr>
          <p:spPr bwMode="auto">
            <a:xfrm>
              <a:off x="3600" y="2227"/>
              <a:ext cx="25"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74" name="Oval 461"/>
            <p:cNvSpPr>
              <a:spLocks noChangeArrowheads="1"/>
            </p:cNvSpPr>
            <p:nvPr/>
          </p:nvSpPr>
          <p:spPr bwMode="auto">
            <a:xfrm>
              <a:off x="3600" y="2341"/>
              <a:ext cx="25"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75" name="Oval 462"/>
            <p:cNvSpPr>
              <a:spLocks noChangeArrowheads="1"/>
            </p:cNvSpPr>
            <p:nvPr/>
          </p:nvSpPr>
          <p:spPr bwMode="auto">
            <a:xfrm>
              <a:off x="3600" y="2423"/>
              <a:ext cx="25" cy="22"/>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76" name="Oval 463"/>
            <p:cNvSpPr>
              <a:spLocks noChangeArrowheads="1"/>
            </p:cNvSpPr>
            <p:nvPr/>
          </p:nvSpPr>
          <p:spPr bwMode="auto">
            <a:xfrm>
              <a:off x="3625" y="2493"/>
              <a:ext cx="22"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77" name="Oval 464"/>
            <p:cNvSpPr>
              <a:spLocks noChangeArrowheads="1"/>
            </p:cNvSpPr>
            <p:nvPr/>
          </p:nvSpPr>
          <p:spPr bwMode="auto">
            <a:xfrm>
              <a:off x="3625" y="2301"/>
              <a:ext cx="22"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78" name="Oval 465"/>
            <p:cNvSpPr>
              <a:spLocks noChangeArrowheads="1"/>
            </p:cNvSpPr>
            <p:nvPr/>
          </p:nvSpPr>
          <p:spPr bwMode="auto">
            <a:xfrm>
              <a:off x="3625" y="2247"/>
              <a:ext cx="22"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79" name="Oval 466"/>
            <p:cNvSpPr>
              <a:spLocks noChangeArrowheads="1"/>
            </p:cNvSpPr>
            <p:nvPr/>
          </p:nvSpPr>
          <p:spPr bwMode="auto">
            <a:xfrm>
              <a:off x="3625" y="2145"/>
              <a:ext cx="22"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80" name="Oval 467"/>
            <p:cNvSpPr>
              <a:spLocks noChangeArrowheads="1"/>
            </p:cNvSpPr>
            <p:nvPr/>
          </p:nvSpPr>
          <p:spPr bwMode="auto">
            <a:xfrm>
              <a:off x="3625" y="2044"/>
              <a:ext cx="22"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81" name="Oval 468"/>
            <p:cNvSpPr>
              <a:spLocks noChangeArrowheads="1"/>
            </p:cNvSpPr>
            <p:nvPr/>
          </p:nvSpPr>
          <p:spPr bwMode="auto">
            <a:xfrm>
              <a:off x="3625" y="1986"/>
              <a:ext cx="22"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82" name="Oval 469"/>
            <p:cNvSpPr>
              <a:spLocks noChangeArrowheads="1"/>
            </p:cNvSpPr>
            <p:nvPr/>
          </p:nvSpPr>
          <p:spPr bwMode="auto">
            <a:xfrm>
              <a:off x="3625" y="1915"/>
              <a:ext cx="22"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83" name="Oval 470"/>
            <p:cNvSpPr>
              <a:spLocks noChangeArrowheads="1"/>
            </p:cNvSpPr>
            <p:nvPr/>
          </p:nvSpPr>
          <p:spPr bwMode="auto">
            <a:xfrm>
              <a:off x="3625" y="1885"/>
              <a:ext cx="22"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84" name="Oval 471"/>
            <p:cNvSpPr>
              <a:spLocks noChangeArrowheads="1"/>
            </p:cNvSpPr>
            <p:nvPr/>
          </p:nvSpPr>
          <p:spPr bwMode="auto">
            <a:xfrm>
              <a:off x="3625" y="1818"/>
              <a:ext cx="22"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85" name="Oval 472"/>
            <p:cNvSpPr>
              <a:spLocks noChangeArrowheads="1"/>
            </p:cNvSpPr>
            <p:nvPr/>
          </p:nvSpPr>
          <p:spPr bwMode="auto">
            <a:xfrm>
              <a:off x="3625" y="1791"/>
              <a:ext cx="22"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86" name="Oval 473"/>
            <p:cNvSpPr>
              <a:spLocks noChangeArrowheads="1"/>
            </p:cNvSpPr>
            <p:nvPr/>
          </p:nvSpPr>
          <p:spPr bwMode="auto">
            <a:xfrm>
              <a:off x="3662" y="1605"/>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87" name="Oval 474"/>
            <p:cNvSpPr>
              <a:spLocks noChangeArrowheads="1"/>
            </p:cNvSpPr>
            <p:nvPr/>
          </p:nvSpPr>
          <p:spPr bwMode="auto">
            <a:xfrm>
              <a:off x="3662" y="1662"/>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88" name="Oval 475"/>
            <p:cNvSpPr>
              <a:spLocks noChangeArrowheads="1"/>
            </p:cNvSpPr>
            <p:nvPr/>
          </p:nvSpPr>
          <p:spPr bwMode="auto">
            <a:xfrm>
              <a:off x="3662" y="1736"/>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89" name="Oval 476"/>
            <p:cNvSpPr>
              <a:spLocks noChangeArrowheads="1"/>
            </p:cNvSpPr>
            <p:nvPr/>
          </p:nvSpPr>
          <p:spPr bwMode="auto">
            <a:xfrm>
              <a:off x="3662" y="1791"/>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90" name="Oval 477"/>
            <p:cNvSpPr>
              <a:spLocks noChangeArrowheads="1"/>
            </p:cNvSpPr>
            <p:nvPr/>
          </p:nvSpPr>
          <p:spPr bwMode="auto">
            <a:xfrm>
              <a:off x="3667" y="1815"/>
              <a:ext cx="22"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91" name="Oval 478"/>
            <p:cNvSpPr>
              <a:spLocks noChangeArrowheads="1"/>
            </p:cNvSpPr>
            <p:nvPr/>
          </p:nvSpPr>
          <p:spPr bwMode="auto">
            <a:xfrm>
              <a:off x="3662" y="1855"/>
              <a:ext cx="20"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92" name="Oval 479"/>
            <p:cNvSpPr>
              <a:spLocks noChangeArrowheads="1"/>
            </p:cNvSpPr>
            <p:nvPr/>
          </p:nvSpPr>
          <p:spPr bwMode="auto">
            <a:xfrm>
              <a:off x="3662" y="1875"/>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93" name="Oval 480"/>
            <p:cNvSpPr>
              <a:spLocks noChangeArrowheads="1"/>
            </p:cNvSpPr>
            <p:nvPr/>
          </p:nvSpPr>
          <p:spPr bwMode="auto">
            <a:xfrm>
              <a:off x="3662" y="1902"/>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94" name="Oval 481"/>
            <p:cNvSpPr>
              <a:spLocks noChangeArrowheads="1"/>
            </p:cNvSpPr>
            <p:nvPr/>
          </p:nvSpPr>
          <p:spPr bwMode="auto">
            <a:xfrm>
              <a:off x="3662" y="1956"/>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95" name="Oval 482"/>
            <p:cNvSpPr>
              <a:spLocks noChangeArrowheads="1"/>
            </p:cNvSpPr>
            <p:nvPr/>
          </p:nvSpPr>
          <p:spPr bwMode="auto">
            <a:xfrm>
              <a:off x="3662" y="2118"/>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96" name="Oval 483"/>
            <p:cNvSpPr>
              <a:spLocks noChangeArrowheads="1"/>
            </p:cNvSpPr>
            <p:nvPr/>
          </p:nvSpPr>
          <p:spPr bwMode="auto">
            <a:xfrm>
              <a:off x="3662" y="2135"/>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97" name="Oval 484"/>
            <p:cNvSpPr>
              <a:spLocks noChangeArrowheads="1"/>
            </p:cNvSpPr>
            <p:nvPr/>
          </p:nvSpPr>
          <p:spPr bwMode="auto">
            <a:xfrm>
              <a:off x="3662" y="2202"/>
              <a:ext cx="20"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98" name="Oval 485"/>
            <p:cNvSpPr>
              <a:spLocks noChangeArrowheads="1"/>
            </p:cNvSpPr>
            <p:nvPr/>
          </p:nvSpPr>
          <p:spPr bwMode="auto">
            <a:xfrm>
              <a:off x="3662" y="2267"/>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199" name="Oval 486"/>
            <p:cNvSpPr>
              <a:spLocks noChangeArrowheads="1"/>
            </p:cNvSpPr>
            <p:nvPr/>
          </p:nvSpPr>
          <p:spPr bwMode="auto">
            <a:xfrm>
              <a:off x="3662" y="2338"/>
              <a:ext cx="20"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00" name="Oval 487"/>
            <p:cNvSpPr>
              <a:spLocks noChangeArrowheads="1"/>
            </p:cNvSpPr>
            <p:nvPr/>
          </p:nvSpPr>
          <p:spPr bwMode="auto">
            <a:xfrm>
              <a:off x="3662" y="2368"/>
              <a:ext cx="20"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01" name="Oval 488"/>
            <p:cNvSpPr>
              <a:spLocks noChangeArrowheads="1"/>
            </p:cNvSpPr>
            <p:nvPr/>
          </p:nvSpPr>
          <p:spPr bwMode="auto">
            <a:xfrm>
              <a:off x="3662" y="2403"/>
              <a:ext cx="20" cy="22"/>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02" name="Oval 489"/>
            <p:cNvSpPr>
              <a:spLocks noChangeArrowheads="1"/>
            </p:cNvSpPr>
            <p:nvPr/>
          </p:nvSpPr>
          <p:spPr bwMode="auto">
            <a:xfrm>
              <a:off x="3662" y="2487"/>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03" name="Oval 490"/>
            <p:cNvSpPr>
              <a:spLocks noChangeArrowheads="1"/>
            </p:cNvSpPr>
            <p:nvPr/>
          </p:nvSpPr>
          <p:spPr bwMode="auto">
            <a:xfrm>
              <a:off x="3695" y="2477"/>
              <a:ext cx="20"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04" name="Oval 491"/>
            <p:cNvSpPr>
              <a:spLocks noChangeArrowheads="1"/>
            </p:cNvSpPr>
            <p:nvPr/>
          </p:nvSpPr>
          <p:spPr bwMode="auto">
            <a:xfrm>
              <a:off x="3695" y="2398"/>
              <a:ext cx="20"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05" name="Oval 492"/>
            <p:cNvSpPr>
              <a:spLocks noChangeArrowheads="1"/>
            </p:cNvSpPr>
            <p:nvPr/>
          </p:nvSpPr>
          <p:spPr bwMode="auto">
            <a:xfrm>
              <a:off x="3695" y="2199"/>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06" name="Oval 493"/>
            <p:cNvSpPr>
              <a:spLocks noChangeArrowheads="1"/>
            </p:cNvSpPr>
            <p:nvPr/>
          </p:nvSpPr>
          <p:spPr bwMode="auto">
            <a:xfrm>
              <a:off x="3695" y="2132"/>
              <a:ext cx="20"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07" name="Oval 494"/>
            <p:cNvSpPr>
              <a:spLocks noChangeArrowheads="1"/>
            </p:cNvSpPr>
            <p:nvPr/>
          </p:nvSpPr>
          <p:spPr bwMode="auto">
            <a:xfrm>
              <a:off x="3695" y="2091"/>
              <a:ext cx="20"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08" name="Oval 495"/>
            <p:cNvSpPr>
              <a:spLocks noChangeArrowheads="1"/>
            </p:cNvSpPr>
            <p:nvPr/>
          </p:nvSpPr>
          <p:spPr bwMode="auto">
            <a:xfrm>
              <a:off x="3695" y="2061"/>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09" name="Oval 496"/>
            <p:cNvSpPr>
              <a:spLocks noChangeArrowheads="1"/>
            </p:cNvSpPr>
            <p:nvPr/>
          </p:nvSpPr>
          <p:spPr bwMode="auto">
            <a:xfrm>
              <a:off x="3695" y="1986"/>
              <a:ext cx="20"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10" name="Oval 497"/>
            <p:cNvSpPr>
              <a:spLocks noChangeArrowheads="1"/>
            </p:cNvSpPr>
            <p:nvPr/>
          </p:nvSpPr>
          <p:spPr bwMode="auto">
            <a:xfrm>
              <a:off x="3695" y="1942"/>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11" name="Oval 498"/>
            <p:cNvSpPr>
              <a:spLocks noChangeArrowheads="1"/>
            </p:cNvSpPr>
            <p:nvPr/>
          </p:nvSpPr>
          <p:spPr bwMode="auto">
            <a:xfrm>
              <a:off x="3695" y="1858"/>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12" name="Oval 499"/>
            <p:cNvSpPr>
              <a:spLocks noChangeArrowheads="1"/>
            </p:cNvSpPr>
            <p:nvPr/>
          </p:nvSpPr>
          <p:spPr bwMode="auto">
            <a:xfrm>
              <a:off x="3695" y="1831"/>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13" name="Oval 500"/>
            <p:cNvSpPr>
              <a:spLocks noChangeArrowheads="1"/>
            </p:cNvSpPr>
            <p:nvPr/>
          </p:nvSpPr>
          <p:spPr bwMode="auto">
            <a:xfrm>
              <a:off x="3695" y="1788"/>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14" name="Oval 501"/>
            <p:cNvSpPr>
              <a:spLocks noChangeArrowheads="1"/>
            </p:cNvSpPr>
            <p:nvPr/>
          </p:nvSpPr>
          <p:spPr bwMode="auto">
            <a:xfrm>
              <a:off x="3695" y="1726"/>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15" name="Oval 502"/>
            <p:cNvSpPr>
              <a:spLocks noChangeArrowheads="1"/>
            </p:cNvSpPr>
            <p:nvPr/>
          </p:nvSpPr>
          <p:spPr bwMode="auto">
            <a:xfrm>
              <a:off x="3695" y="1703"/>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16" name="Oval 503"/>
            <p:cNvSpPr>
              <a:spLocks noChangeArrowheads="1"/>
            </p:cNvSpPr>
            <p:nvPr/>
          </p:nvSpPr>
          <p:spPr bwMode="auto">
            <a:xfrm>
              <a:off x="3695" y="1656"/>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17" name="Oval 504"/>
            <p:cNvSpPr>
              <a:spLocks noChangeArrowheads="1"/>
            </p:cNvSpPr>
            <p:nvPr/>
          </p:nvSpPr>
          <p:spPr bwMode="auto">
            <a:xfrm>
              <a:off x="3695" y="1567"/>
              <a:ext cx="20"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18" name="Oval 505"/>
            <p:cNvSpPr>
              <a:spLocks noChangeArrowheads="1"/>
            </p:cNvSpPr>
            <p:nvPr/>
          </p:nvSpPr>
          <p:spPr bwMode="auto">
            <a:xfrm>
              <a:off x="3695" y="1517"/>
              <a:ext cx="20"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19" name="Oval 506"/>
            <p:cNvSpPr>
              <a:spLocks noChangeArrowheads="1"/>
            </p:cNvSpPr>
            <p:nvPr/>
          </p:nvSpPr>
          <p:spPr bwMode="auto">
            <a:xfrm>
              <a:off x="3722" y="1402"/>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20" name="Oval 507"/>
            <p:cNvSpPr>
              <a:spLocks noChangeArrowheads="1"/>
            </p:cNvSpPr>
            <p:nvPr/>
          </p:nvSpPr>
          <p:spPr bwMode="auto">
            <a:xfrm>
              <a:off x="3722" y="1433"/>
              <a:ext cx="24"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21" name="Oval 508"/>
            <p:cNvSpPr>
              <a:spLocks noChangeArrowheads="1"/>
            </p:cNvSpPr>
            <p:nvPr/>
          </p:nvSpPr>
          <p:spPr bwMode="auto">
            <a:xfrm>
              <a:off x="3722" y="1645"/>
              <a:ext cx="24" cy="21"/>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22" name="Oval 509"/>
            <p:cNvSpPr>
              <a:spLocks noChangeArrowheads="1"/>
            </p:cNvSpPr>
            <p:nvPr/>
          </p:nvSpPr>
          <p:spPr bwMode="auto">
            <a:xfrm>
              <a:off x="3722" y="1730"/>
              <a:ext cx="24"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23" name="Oval 510"/>
            <p:cNvSpPr>
              <a:spLocks noChangeArrowheads="1"/>
            </p:cNvSpPr>
            <p:nvPr/>
          </p:nvSpPr>
          <p:spPr bwMode="auto">
            <a:xfrm>
              <a:off x="3722" y="1756"/>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24" name="Oval 511"/>
            <p:cNvSpPr>
              <a:spLocks noChangeArrowheads="1"/>
            </p:cNvSpPr>
            <p:nvPr/>
          </p:nvSpPr>
          <p:spPr bwMode="auto">
            <a:xfrm>
              <a:off x="3722" y="1788"/>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25" name="Oval 512"/>
            <p:cNvSpPr>
              <a:spLocks noChangeArrowheads="1"/>
            </p:cNvSpPr>
            <p:nvPr/>
          </p:nvSpPr>
          <p:spPr bwMode="auto">
            <a:xfrm>
              <a:off x="3722" y="1811"/>
              <a:ext cx="24"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26" name="Oval 513"/>
            <p:cNvSpPr>
              <a:spLocks noChangeArrowheads="1"/>
            </p:cNvSpPr>
            <p:nvPr/>
          </p:nvSpPr>
          <p:spPr bwMode="auto">
            <a:xfrm>
              <a:off x="3722" y="1831"/>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27" name="Oval 514"/>
            <p:cNvSpPr>
              <a:spLocks noChangeArrowheads="1"/>
            </p:cNvSpPr>
            <p:nvPr/>
          </p:nvSpPr>
          <p:spPr bwMode="auto">
            <a:xfrm>
              <a:off x="3722" y="1984"/>
              <a:ext cx="24" cy="22"/>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28" name="Oval 515"/>
            <p:cNvSpPr>
              <a:spLocks noChangeArrowheads="1"/>
            </p:cNvSpPr>
            <p:nvPr/>
          </p:nvSpPr>
          <p:spPr bwMode="auto">
            <a:xfrm>
              <a:off x="3722" y="2054"/>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29" name="Oval 516"/>
            <p:cNvSpPr>
              <a:spLocks noChangeArrowheads="1"/>
            </p:cNvSpPr>
            <p:nvPr/>
          </p:nvSpPr>
          <p:spPr bwMode="auto">
            <a:xfrm>
              <a:off x="3722" y="2118"/>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30" name="Oval 517"/>
            <p:cNvSpPr>
              <a:spLocks noChangeArrowheads="1"/>
            </p:cNvSpPr>
            <p:nvPr/>
          </p:nvSpPr>
          <p:spPr bwMode="auto">
            <a:xfrm>
              <a:off x="3722" y="2169"/>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31" name="Oval 518"/>
            <p:cNvSpPr>
              <a:spLocks noChangeArrowheads="1"/>
            </p:cNvSpPr>
            <p:nvPr/>
          </p:nvSpPr>
          <p:spPr bwMode="auto">
            <a:xfrm>
              <a:off x="3722" y="2207"/>
              <a:ext cx="24" cy="22"/>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32" name="Oval 519"/>
            <p:cNvSpPr>
              <a:spLocks noChangeArrowheads="1"/>
            </p:cNvSpPr>
            <p:nvPr/>
          </p:nvSpPr>
          <p:spPr bwMode="auto">
            <a:xfrm>
              <a:off x="3722" y="2247"/>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33" name="Oval 520"/>
            <p:cNvSpPr>
              <a:spLocks noChangeArrowheads="1"/>
            </p:cNvSpPr>
            <p:nvPr/>
          </p:nvSpPr>
          <p:spPr bwMode="auto">
            <a:xfrm>
              <a:off x="3722" y="2415"/>
              <a:ext cx="24"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34" name="Oval 521"/>
            <p:cNvSpPr>
              <a:spLocks noChangeArrowheads="1"/>
            </p:cNvSpPr>
            <p:nvPr/>
          </p:nvSpPr>
          <p:spPr bwMode="auto">
            <a:xfrm>
              <a:off x="3722" y="2673"/>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35" name="Oval 522"/>
            <p:cNvSpPr>
              <a:spLocks noChangeArrowheads="1"/>
            </p:cNvSpPr>
            <p:nvPr/>
          </p:nvSpPr>
          <p:spPr bwMode="auto">
            <a:xfrm>
              <a:off x="3752" y="2514"/>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36" name="Oval 523"/>
            <p:cNvSpPr>
              <a:spLocks noChangeArrowheads="1"/>
            </p:cNvSpPr>
            <p:nvPr/>
          </p:nvSpPr>
          <p:spPr bwMode="auto">
            <a:xfrm>
              <a:off x="3752" y="2450"/>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37" name="Oval 524"/>
            <p:cNvSpPr>
              <a:spLocks noChangeArrowheads="1"/>
            </p:cNvSpPr>
            <p:nvPr/>
          </p:nvSpPr>
          <p:spPr bwMode="auto">
            <a:xfrm>
              <a:off x="3752" y="2358"/>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38" name="Oval 525"/>
            <p:cNvSpPr>
              <a:spLocks noChangeArrowheads="1"/>
            </p:cNvSpPr>
            <p:nvPr/>
          </p:nvSpPr>
          <p:spPr bwMode="auto">
            <a:xfrm>
              <a:off x="3752" y="2328"/>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39" name="Oval 526"/>
            <p:cNvSpPr>
              <a:spLocks noChangeArrowheads="1"/>
            </p:cNvSpPr>
            <p:nvPr/>
          </p:nvSpPr>
          <p:spPr bwMode="auto">
            <a:xfrm>
              <a:off x="3752" y="2135"/>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40" name="Oval 527"/>
            <p:cNvSpPr>
              <a:spLocks noChangeArrowheads="1"/>
            </p:cNvSpPr>
            <p:nvPr/>
          </p:nvSpPr>
          <p:spPr bwMode="auto">
            <a:xfrm>
              <a:off x="3752" y="2108"/>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41" name="Oval 528"/>
            <p:cNvSpPr>
              <a:spLocks noChangeArrowheads="1"/>
            </p:cNvSpPr>
            <p:nvPr/>
          </p:nvSpPr>
          <p:spPr bwMode="auto">
            <a:xfrm>
              <a:off x="3752" y="2051"/>
              <a:ext cx="24"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42" name="Oval 529"/>
            <p:cNvSpPr>
              <a:spLocks noChangeArrowheads="1"/>
            </p:cNvSpPr>
            <p:nvPr/>
          </p:nvSpPr>
          <p:spPr bwMode="auto">
            <a:xfrm>
              <a:off x="3752" y="1984"/>
              <a:ext cx="24" cy="22"/>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43" name="Oval 530"/>
            <p:cNvSpPr>
              <a:spLocks noChangeArrowheads="1"/>
            </p:cNvSpPr>
            <p:nvPr/>
          </p:nvSpPr>
          <p:spPr bwMode="auto">
            <a:xfrm>
              <a:off x="3752" y="1956"/>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44" name="Oval 531"/>
            <p:cNvSpPr>
              <a:spLocks noChangeArrowheads="1"/>
            </p:cNvSpPr>
            <p:nvPr/>
          </p:nvSpPr>
          <p:spPr bwMode="auto">
            <a:xfrm>
              <a:off x="3752" y="1919"/>
              <a:ext cx="24"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45" name="Oval 532"/>
            <p:cNvSpPr>
              <a:spLocks noChangeArrowheads="1"/>
            </p:cNvSpPr>
            <p:nvPr/>
          </p:nvSpPr>
          <p:spPr bwMode="auto">
            <a:xfrm>
              <a:off x="3752" y="1878"/>
              <a:ext cx="24" cy="21"/>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46" name="Oval 533"/>
            <p:cNvSpPr>
              <a:spLocks noChangeArrowheads="1"/>
            </p:cNvSpPr>
            <p:nvPr/>
          </p:nvSpPr>
          <p:spPr bwMode="auto">
            <a:xfrm>
              <a:off x="3752" y="1855"/>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47" name="Oval 534"/>
            <p:cNvSpPr>
              <a:spLocks noChangeArrowheads="1"/>
            </p:cNvSpPr>
            <p:nvPr/>
          </p:nvSpPr>
          <p:spPr bwMode="auto">
            <a:xfrm>
              <a:off x="3752" y="1709"/>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48" name="Oval 535"/>
            <p:cNvSpPr>
              <a:spLocks noChangeArrowheads="1"/>
            </p:cNvSpPr>
            <p:nvPr/>
          </p:nvSpPr>
          <p:spPr bwMode="auto">
            <a:xfrm>
              <a:off x="3786" y="1607"/>
              <a:ext cx="20"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49" name="Oval 536"/>
            <p:cNvSpPr>
              <a:spLocks noChangeArrowheads="1"/>
            </p:cNvSpPr>
            <p:nvPr/>
          </p:nvSpPr>
          <p:spPr bwMode="auto">
            <a:xfrm>
              <a:off x="3786" y="1942"/>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50" name="Oval 537"/>
            <p:cNvSpPr>
              <a:spLocks noChangeArrowheads="1"/>
            </p:cNvSpPr>
            <p:nvPr/>
          </p:nvSpPr>
          <p:spPr bwMode="auto">
            <a:xfrm>
              <a:off x="3786" y="1984"/>
              <a:ext cx="20"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51" name="Oval 538"/>
            <p:cNvSpPr>
              <a:spLocks noChangeArrowheads="1"/>
            </p:cNvSpPr>
            <p:nvPr/>
          </p:nvSpPr>
          <p:spPr bwMode="auto">
            <a:xfrm>
              <a:off x="3786" y="2036"/>
              <a:ext cx="20"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52" name="Oval 539"/>
            <p:cNvSpPr>
              <a:spLocks noChangeArrowheads="1"/>
            </p:cNvSpPr>
            <p:nvPr/>
          </p:nvSpPr>
          <p:spPr bwMode="auto">
            <a:xfrm>
              <a:off x="3786" y="2064"/>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53" name="Oval 540"/>
            <p:cNvSpPr>
              <a:spLocks noChangeArrowheads="1"/>
            </p:cNvSpPr>
            <p:nvPr/>
          </p:nvSpPr>
          <p:spPr bwMode="auto">
            <a:xfrm>
              <a:off x="3786" y="2088"/>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54" name="Oval 541"/>
            <p:cNvSpPr>
              <a:spLocks noChangeArrowheads="1"/>
            </p:cNvSpPr>
            <p:nvPr/>
          </p:nvSpPr>
          <p:spPr bwMode="auto">
            <a:xfrm>
              <a:off x="3786" y="2125"/>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55" name="Oval 542"/>
            <p:cNvSpPr>
              <a:spLocks noChangeArrowheads="1"/>
            </p:cNvSpPr>
            <p:nvPr/>
          </p:nvSpPr>
          <p:spPr bwMode="auto">
            <a:xfrm>
              <a:off x="3786" y="2148"/>
              <a:ext cx="20" cy="21"/>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56" name="Oval 543"/>
            <p:cNvSpPr>
              <a:spLocks noChangeArrowheads="1"/>
            </p:cNvSpPr>
            <p:nvPr/>
          </p:nvSpPr>
          <p:spPr bwMode="auto">
            <a:xfrm>
              <a:off x="3786" y="2169"/>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57" name="Oval 544"/>
            <p:cNvSpPr>
              <a:spLocks noChangeArrowheads="1"/>
            </p:cNvSpPr>
            <p:nvPr/>
          </p:nvSpPr>
          <p:spPr bwMode="auto">
            <a:xfrm>
              <a:off x="3786" y="2247"/>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58" name="Oval 545"/>
            <p:cNvSpPr>
              <a:spLocks noChangeArrowheads="1"/>
            </p:cNvSpPr>
            <p:nvPr/>
          </p:nvSpPr>
          <p:spPr bwMode="auto">
            <a:xfrm>
              <a:off x="3786" y="2294"/>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59" name="Oval 546"/>
            <p:cNvSpPr>
              <a:spLocks noChangeArrowheads="1"/>
            </p:cNvSpPr>
            <p:nvPr/>
          </p:nvSpPr>
          <p:spPr bwMode="auto">
            <a:xfrm>
              <a:off x="3786" y="2351"/>
              <a:ext cx="20"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60" name="Oval 547"/>
            <p:cNvSpPr>
              <a:spLocks noChangeArrowheads="1"/>
            </p:cNvSpPr>
            <p:nvPr/>
          </p:nvSpPr>
          <p:spPr bwMode="auto">
            <a:xfrm>
              <a:off x="3786" y="2405"/>
              <a:ext cx="20"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61" name="Oval 548"/>
            <p:cNvSpPr>
              <a:spLocks noChangeArrowheads="1"/>
            </p:cNvSpPr>
            <p:nvPr/>
          </p:nvSpPr>
          <p:spPr bwMode="auto">
            <a:xfrm>
              <a:off x="3786" y="2693"/>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62" name="Oval 549"/>
            <p:cNvSpPr>
              <a:spLocks noChangeArrowheads="1"/>
            </p:cNvSpPr>
            <p:nvPr/>
          </p:nvSpPr>
          <p:spPr bwMode="auto">
            <a:xfrm>
              <a:off x="3816" y="2514"/>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63" name="Oval 550"/>
            <p:cNvSpPr>
              <a:spLocks noChangeArrowheads="1"/>
            </p:cNvSpPr>
            <p:nvPr/>
          </p:nvSpPr>
          <p:spPr bwMode="auto">
            <a:xfrm>
              <a:off x="3816" y="2490"/>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64" name="Oval 551"/>
            <p:cNvSpPr>
              <a:spLocks noChangeArrowheads="1"/>
            </p:cNvSpPr>
            <p:nvPr/>
          </p:nvSpPr>
          <p:spPr bwMode="auto">
            <a:xfrm>
              <a:off x="3816" y="2423"/>
              <a:ext cx="20" cy="22"/>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65" name="Oval 552"/>
            <p:cNvSpPr>
              <a:spLocks noChangeArrowheads="1"/>
            </p:cNvSpPr>
            <p:nvPr/>
          </p:nvSpPr>
          <p:spPr bwMode="auto">
            <a:xfrm>
              <a:off x="3816" y="2351"/>
              <a:ext cx="20"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66" name="Oval 553"/>
            <p:cNvSpPr>
              <a:spLocks noChangeArrowheads="1"/>
            </p:cNvSpPr>
            <p:nvPr/>
          </p:nvSpPr>
          <p:spPr bwMode="auto">
            <a:xfrm>
              <a:off x="3816" y="2284"/>
              <a:ext cx="20"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67" name="Oval 554"/>
            <p:cNvSpPr>
              <a:spLocks noChangeArrowheads="1"/>
            </p:cNvSpPr>
            <p:nvPr/>
          </p:nvSpPr>
          <p:spPr bwMode="auto">
            <a:xfrm>
              <a:off x="3816" y="2207"/>
              <a:ext cx="20"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68" name="Oval 555"/>
            <p:cNvSpPr>
              <a:spLocks noChangeArrowheads="1"/>
            </p:cNvSpPr>
            <p:nvPr/>
          </p:nvSpPr>
          <p:spPr bwMode="auto">
            <a:xfrm>
              <a:off x="3816" y="2189"/>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69" name="Oval 556"/>
            <p:cNvSpPr>
              <a:spLocks noChangeArrowheads="1"/>
            </p:cNvSpPr>
            <p:nvPr/>
          </p:nvSpPr>
          <p:spPr bwMode="auto">
            <a:xfrm>
              <a:off x="3816" y="2162"/>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70" name="Oval 557"/>
            <p:cNvSpPr>
              <a:spLocks noChangeArrowheads="1"/>
            </p:cNvSpPr>
            <p:nvPr/>
          </p:nvSpPr>
          <p:spPr bwMode="auto">
            <a:xfrm>
              <a:off x="3816" y="2128"/>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71" name="Oval 558"/>
            <p:cNvSpPr>
              <a:spLocks noChangeArrowheads="1"/>
            </p:cNvSpPr>
            <p:nvPr/>
          </p:nvSpPr>
          <p:spPr bwMode="auto">
            <a:xfrm>
              <a:off x="3816" y="2088"/>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72" name="Oval 559"/>
            <p:cNvSpPr>
              <a:spLocks noChangeArrowheads="1"/>
            </p:cNvSpPr>
            <p:nvPr/>
          </p:nvSpPr>
          <p:spPr bwMode="auto">
            <a:xfrm>
              <a:off x="3816" y="2048"/>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73" name="Oval 560"/>
            <p:cNvSpPr>
              <a:spLocks noChangeArrowheads="1"/>
            </p:cNvSpPr>
            <p:nvPr/>
          </p:nvSpPr>
          <p:spPr bwMode="auto">
            <a:xfrm>
              <a:off x="3816" y="2011"/>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74" name="Oval 561"/>
            <p:cNvSpPr>
              <a:spLocks noChangeArrowheads="1"/>
            </p:cNvSpPr>
            <p:nvPr/>
          </p:nvSpPr>
          <p:spPr bwMode="auto">
            <a:xfrm>
              <a:off x="3816" y="1976"/>
              <a:ext cx="20"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75" name="Oval 562"/>
            <p:cNvSpPr>
              <a:spLocks noChangeArrowheads="1"/>
            </p:cNvSpPr>
            <p:nvPr/>
          </p:nvSpPr>
          <p:spPr bwMode="auto">
            <a:xfrm>
              <a:off x="3816" y="1909"/>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76" name="Oval 563"/>
            <p:cNvSpPr>
              <a:spLocks noChangeArrowheads="1"/>
            </p:cNvSpPr>
            <p:nvPr/>
          </p:nvSpPr>
          <p:spPr bwMode="auto">
            <a:xfrm>
              <a:off x="3816" y="1892"/>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77" name="Oval 564"/>
            <p:cNvSpPr>
              <a:spLocks noChangeArrowheads="1"/>
            </p:cNvSpPr>
            <p:nvPr/>
          </p:nvSpPr>
          <p:spPr bwMode="auto">
            <a:xfrm>
              <a:off x="3816" y="1848"/>
              <a:ext cx="20"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78" name="Oval 565"/>
            <p:cNvSpPr>
              <a:spLocks noChangeArrowheads="1"/>
            </p:cNvSpPr>
            <p:nvPr/>
          </p:nvSpPr>
          <p:spPr bwMode="auto">
            <a:xfrm>
              <a:off x="3816" y="1791"/>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79" name="Oval 566"/>
            <p:cNvSpPr>
              <a:spLocks noChangeArrowheads="1"/>
            </p:cNvSpPr>
            <p:nvPr/>
          </p:nvSpPr>
          <p:spPr bwMode="auto">
            <a:xfrm>
              <a:off x="3816" y="1730"/>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80" name="Oval 567"/>
            <p:cNvSpPr>
              <a:spLocks noChangeArrowheads="1"/>
            </p:cNvSpPr>
            <p:nvPr/>
          </p:nvSpPr>
          <p:spPr bwMode="auto">
            <a:xfrm>
              <a:off x="3816" y="1517"/>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81" name="Oval 568"/>
            <p:cNvSpPr>
              <a:spLocks noChangeArrowheads="1"/>
            </p:cNvSpPr>
            <p:nvPr/>
          </p:nvSpPr>
          <p:spPr bwMode="auto">
            <a:xfrm>
              <a:off x="3848" y="1463"/>
              <a:ext cx="20"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82" name="Oval 569"/>
            <p:cNvSpPr>
              <a:spLocks noChangeArrowheads="1"/>
            </p:cNvSpPr>
            <p:nvPr/>
          </p:nvSpPr>
          <p:spPr bwMode="auto">
            <a:xfrm>
              <a:off x="3848" y="1659"/>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83" name="Oval 570"/>
            <p:cNvSpPr>
              <a:spLocks noChangeArrowheads="1"/>
            </p:cNvSpPr>
            <p:nvPr/>
          </p:nvSpPr>
          <p:spPr bwMode="auto">
            <a:xfrm>
              <a:off x="3848" y="1780"/>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84" name="Oval 571"/>
            <p:cNvSpPr>
              <a:spLocks noChangeArrowheads="1"/>
            </p:cNvSpPr>
            <p:nvPr/>
          </p:nvSpPr>
          <p:spPr bwMode="auto">
            <a:xfrm>
              <a:off x="3848" y="1808"/>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85" name="Oval 572"/>
            <p:cNvSpPr>
              <a:spLocks noChangeArrowheads="1"/>
            </p:cNvSpPr>
            <p:nvPr/>
          </p:nvSpPr>
          <p:spPr bwMode="auto">
            <a:xfrm>
              <a:off x="3848" y="1835"/>
              <a:ext cx="20"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86" name="Oval 573"/>
            <p:cNvSpPr>
              <a:spLocks noChangeArrowheads="1"/>
            </p:cNvSpPr>
            <p:nvPr/>
          </p:nvSpPr>
          <p:spPr bwMode="auto">
            <a:xfrm>
              <a:off x="3848" y="1855"/>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87" name="Oval 574"/>
            <p:cNvSpPr>
              <a:spLocks noChangeArrowheads="1"/>
            </p:cNvSpPr>
            <p:nvPr/>
          </p:nvSpPr>
          <p:spPr bwMode="auto">
            <a:xfrm>
              <a:off x="3848" y="1878"/>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88" name="Oval 575"/>
            <p:cNvSpPr>
              <a:spLocks noChangeArrowheads="1"/>
            </p:cNvSpPr>
            <p:nvPr/>
          </p:nvSpPr>
          <p:spPr bwMode="auto">
            <a:xfrm>
              <a:off x="3848" y="1899"/>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89" name="Oval 576"/>
            <p:cNvSpPr>
              <a:spLocks noChangeArrowheads="1"/>
            </p:cNvSpPr>
            <p:nvPr/>
          </p:nvSpPr>
          <p:spPr bwMode="auto">
            <a:xfrm>
              <a:off x="3848" y="1922"/>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90" name="Oval 577"/>
            <p:cNvSpPr>
              <a:spLocks noChangeArrowheads="1"/>
            </p:cNvSpPr>
            <p:nvPr/>
          </p:nvSpPr>
          <p:spPr bwMode="auto">
            <a:xfrm>
              <a:off x="3848" y="1964"/>
              <a:ext cx="20" cy="22"/>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91" name="Oval 578"/>
            <p:cNvSpPr>
              <a:spLocks noChangeArrowheads="1"/>
            </p:cNvSpPr>
            <p:nvPr/>
          </p:nvSpPr>
          <p:spPr bwMode="auto">
            <a:xfrm>
              <a:off x="3848" y="2001"/>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92" name="Oval 579"/>
            <p:cNvSpPr>
              <a:spLocks noChangeArrowheads="1"/>
            </p:cNvSpPr>
            <p:nvPr/>
          </p:nvSpPr>
          <p:spPr bwMode="auto">
            <a:xfrm>
              <a:off x="3848" y="2021"/>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93" name="Oval 580"/>
            <p:cNvSpPr>
              <a:spLocks noChangeArrowheads="1"/>
            </p:cNvSpPr>
            <p:nvPr/>
          </p:nvSpPr>
          <p:spPr bwMode="auto">
            <a:xfrm>
              <a:off x="3848" y="2202"/>
              <a:ext cx="20"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94" name="Oval 581"/>
            <p:cNvSpPr>
              <a:spLocks noChangeArrowheads="1"/>
            </p:cNvSpPr>
            <p:nvPr/>
          </p:nvSpPr>
          <p:spPr bwMode="auto">
            <a:xfrm>
              <a:off x="3848" y="2250"/>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95" name="Oval 582"/>
            <p:cNvSpPr>
              <a:spLocks noChangeArrowheads="1"/>
            </p:cNvSpPr>
            <p:nvPr/>
          </p:nvSpPr>
          <p:spPr bwMode="auto">
            <a:xfrm>
              <a:off x="3848" y="2567"/>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96" name="Oval 583"/>
            <p:cNvSpPr>
              <a:spLocks noChangeArrowheads="1"/>
            </p:cNvSpPr>
            <p:nvPr/>
          </p:nvSpPr>
          <p:spPr bwMode="auto">
            <a:xfrm>
              <a:off x="3878" y="2455"/>
              <a:ext cx="22"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97" name="Oval 584"/>
            <p:cNvSpPr>
              <a:spLocks noChangeArrowheads="1"/>
            </p:cNvSpPr>
            <p:nvPr/>
          </p:nvSpPr>
          <p:spPr bwMode="auto">
            <a:xfrm>
              <a:off x="3878" y="2415"/>
              <a:ext cx="22"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98" name="Oval 585"/>
            <p:cNvSpPr>
              <a:spLocks noChangeArrowheads="1"/>
            </p:cNvSpPr>
            <p:nvPr/>
          </p:nvSpPr>
          <p:spPr bwMode="auto">
            <a:xfrm>
              <a:off x="3878" y="2398"/>
              <a:ext cx="22"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299" name="Oval 586"/>
            <p:cNvSpPr>
              <a:spLocks noChangeArrowheads="1"/>
            </p:cNvSpPr>
            <p:nvPr/>
          </p:nvSpPr>
          <p:spPr bwMode="auto">
            <a:xfrm>
              <a:off x="3878" y="2371"/>
              <a:ext cx="22"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00" name="Oval 587"/>
            <p:cNvSpPr>
              <a:spLocks noChangeArrowheads="1"/>
            </p:cNvSpPr>
            <p:nvPr/>
          </p:nvSpPr>
          <p:spPr bwMode="auto">
            <a:xfrm>
              <a:off x="3878" y="2267"/>
              <a:ext cx="22"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01" name="Oval 588"/>
            <p:cNvSpPr>
              <a:spLocks noChangeArrowheads="1"/>
            </p:cNvSpPr>
            <p:nvPr/>
          </p:nvSpPr>
          <p:spPr bwMode="auto">
            <a:xfrm>
              <a:off x="3878" y="2234"/>
              <a:ext cx="22"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02" name="Oval 589"/>
            <p:cNvSpPr>
              <a:spLocks noChangeArrowheads="1"/>
            </p:cNvSpPr>
            <p:nvPr/>
          </p:nvSpPr>
          <p:spPr bwMode="auto">
            <a:xfrm>
              <a:off x="3878" y="2185"/>
              <a:ext cx="22" cy="22"/>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03" name="Oval 590"/>
            <p:cNvSpPr>
              <a:spLocks noChangeArrowheads="1"/>
            </p:cNvSpPr>
            <p:nvPr/>
          </p:nvSpPr>
          <p:spPr bwMode="auto">
            <a:xfrm>
              <a:off x="3878" y="2034"/>
              <a:ext cx="22"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04" name="Oval 591"/>
            <p:cNvSpPr>
              <a:spLocks noChangeArrowheads="1"/>
            </p:cNvSpPr>
            <p:nvPr/>
          </p:nvSpPr>
          <p:spPr bwMode="auto">
            <a:xfrm>
              <a:off x="3878" y="2006"/>
              <a:ext cx="22"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05" name="Oval 592"/>
            <p:cNvSpPr>
              <a:spLocks noChangeArrowheads="1"/>
            </p:cNvSpPr>
            <p:nvPr/>
          </p:nvSpPr>
          <p:spPr bwMode="auto">
            <a:xfrm>
              <a:off x="3878" y="1952"/>
              <a:ext cx="22"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06" name="Oval 593"/>
            <p:cNvSpPr>
              <a:spLocks noChangeArrowheads="1"/>
            </p:cNvSpPr>
            <p:nvPr/>
          </p:nvSpPr>
          <p:spPr bwMode="auto">
            <a:xfrm>
              <a:off x="3878" y="1919"/>
              <a:ext cx="22"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07" name="Oval 594"/>
            <p:cNvSpPr>
              <a:spLocks noChangeArrowheads="1"/>
            </p:cNvSpPr>
            <p:nvPr/>
          </p:nvSpPr>
          <p:spPr bwMode="auto">
            <a:xfrm>
              <a:off x="3873" y="1392"/>
              <a:ext cx="25"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08" name="Oval 595"/>
            <p:cNvSpPr>
              <a:spLocks noChangeArrowheads="1"/>
            </p:cNvSpPr>
            <p:nvPr/>
          </p:nvSpPr>
          <p:spPr bwMode="auto">
            <a:xfrm>
              <a:off x="3873" y="1426"/>
              <a:ext cx="25"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09" name="Oval 596"/>
            <p:cNvSpPr>
              <a:spLocks noChangeArrowheads="1"/>
            </p:cNvSpPr>
            <p:nvPr/>
          </p:nvSpPr>
          <p:spPr bwMode="auto">
            <a:xfrm>
              <a:off x="3908" y="1327"/>
              <a:ext cx="24"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10" name="Oval 597"/>
            <p:cNvSpPr>
              <a:spLocks noChangeArrowheads="1"/>
            </p:cNvSpPr>
            <p:nvPr/>
          </p:nvSpPr>
          <p:spPr bwMode="auto">
            <a:xfrm>
              <a:off x="3908" y="1679"/>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11" name="Oval 598"/>
            <p:cNvSpPr>
              <a:spLocks noChangeArrowheads="1"/>
            </p:cNvSpPr>
            <p:nvPr/>
          </p:nvSpPr>
          <p:spPr bwMode="auto">
            <a:xfrm>
              <a:off x="3908" y="1723"/>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12" name="Oval 599"/>
            <p:cNvSpPr>
              <a:spLocks noChangeArrowheads="1"/>
            </p:cNvSpPr>
            <p:nvPr/>
          </p:nvSpPr>
          <p:spPr bwMode="auto">
            <a:xfrm>
              <a:off x="3908" y="1770"/>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13" name="Oval 600"/>
            <p:cNvSpPr>
              <a:spLocks noChangeArrowheads="1"/>
            </p:cNvSpPr>
            <p:nvPr/>
          </p:nvSpPr>
          <p:spPr bwMode="auto">
            <a:xfrm>
              <a:off x="3908" y="1788"/>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14" name="Oval 601"/>
            <p:cNvSpPr>
              <a:spLocks noChangeArrowheads="1"/>
            </p:cNvSpPr>
            <p:nvPr/>
          </p:nvSpPr>
          <p:spPr bwMode="auto">
            <a:xfrm>
              <a:off x="3908" y="1855"/>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15" name="Oval 602"/>
            <p:cNvSpPr>
              <a:spLocks noChangeArrowheads="1"/>
            </p:cNvSpPr>
            <p:nvPr/>
          </p:nvSpPr>
          <p:spPr bwMode="auto">
            <a:xfrm>
              <a:off x="3908" y="2192"/>
              <a:ext cx="24"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16" name="Oval 603"/>
            <p:cNvSpPr>
              <a:spLocks noChangeArrowheads="1"/>
            </p:cNvSpPr>
            <p:nvPr/>
          </p:nvSpPr>
          <p:spPr bwMode="auto">
            <a:xfrm>
              <a:off x="3908" y="2074"/>
              <a:ext cx="24" cy="21"/>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17" name="Oval 604"/>
            <p:cNvSpPr>
              <a:spLocks noChangeArrowheads="1"/>
            </p:cNvSpPr>
            <p:nvPr/>
          </p:nvSpPr>
          <p:spPr bwMode="auto">
            <a:xfrm>
              <a:off x="3908" y="2227"/>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18" name="Oval 605"/>
            <p:cNvSpPr>
              <a:spLocks noChangeArrowheads="1"/>
            </p:cNvSpPr>
            <p:nvPr/>
          </p:nvSpPr>
          <p:spPr bwMode="auto">
            <a:xfrm>
              <a:off x="3908" y="2277"/>
              <a:ext cx="24"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19" name="Oval 606"/>
            <p:cNvSpPr>
              <a:spLocks noChangeArrowheads="1"/>
            </p:cNvSpPr>
            <p:nvPr/>
          </p:nvSpPr>
          <p:spPr bwMode="auto">
            <a:xfrm>
              <a:off x="3908" y="2743"/>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20" name="Oval 607"/>
            <p:cNvSpPr>
              <a:spLocks noChangeArrowheads="1"/>
            </p:cNvSpPr>
            <p:nvPr/>
          </p:nvSpPr>
          <p:spPr bwMode="auto">
            <a:xfrm>
              <a:off x="3942" y="2440"/>
              <a:ext cx="23"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21" name="Oval 608"/>
            <p:cNvSpPr>
              <a:spLocks noChangeArrowheads="1"/>
            </p:cNvSpPr>
            <p:nvPr/>
          </p:nvSpPr>
          <p:spPr bwMode="auto">
            <a:xfrm>
              <a:off x="3942" y="2281"/>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22" name="Oval 610"/>
            <p:cNvSpPr>
              <a:spLocks noChangeArrowheads="1"/>
            </p:cNvSpPr>
            <p:nvPr/>
          </p:nvSpPr>
          <p:spPr bwMode="auto">
            <a:xfrm>
              <a:off x="3942" y="2244"/>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23" name="Oval 611"/>
            <p:cNvSpPr>
              <a:spLocks noChangeArrowheads="1"/>
            </p:cNvSpPr>
            <p:nvPr/>
          </p:nvSpPr>
          <p:spPr bwMode="auto">
            <a:xfrm>
              <a:off x="3942" y="2222"/>
              <a:ext cx="23"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24" name="Oval 612"/>
            <p:cNvSpPr>
              <a:spLocks noChangeArrowheads="1"/>
            </p:cNvSpPr>
            <p:nvPr/>
          </p:nvSpPr>
          <p:spPr bwMode="auto">
            <a:xfrm>
              <a:off x="3942" y="2182"/>
              <a:ext cx="23"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25" name="Oval 613"/>
            <p:cNvSpPr>
              <a:spLocks noChangeArrowheads="1"/>
            </p:cNvSpPr>
            <p:nvPr/>
          </p:nvSpPr>
          <p:spPr bwMode="auto">
            <a:xfrm>
              <a:off x="3942" y="2159"/>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26" name="Oval 614"/>
            <p:cNvSpPr>
              <a:spLocks noChangeArrowheads="1"/>
            </p:cNvSpPr>
            <p:nvPr/>
          </p:nvSpPr>
          <p:spPr bwMode="auto">
            <a:xfrm>
              <a:off x="3942" y="2142"/>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27" name="Oval 615"/>
            <p:cNvSpPr>
              <a:spLocks noChangeArrowheads="1"/>
            </p:cNvSpPr>
            <p:nvPr/>
          </p:nvSpPr>
          <p:spPr bwMode="auto">
            <a:xfrm>
              <a:off x="3942" y="2088"/>
              <a:ext cx="23"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28" name="Oval 616"/>
            <p:cNvSpPr>
              <a:spLocks noChangeArrowheads="1"/>
            </p:cNvSpPr>
            <p:nvPr/>
          </p:nvSpPr>
          <p:spPr bwMode="auto">
            <a:xfrm>
              <a:off x="3942" y="2044"/>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29" name="Oval 617"/>
            <p:cNvSpPr>
              <a:spLocks noChangeArrowheads="1"/>
            </p:cNvSpPr>
            <p:nvPr/>
          </p:nvSpPr>
          <p:spPr bwMode="auto">
            <a:xfrm>
              <a:off x="3942" y="2021"/>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30" name="Oval 618"/>
            <p:cNvSpPr>
              <a:spLocks noChangeArrowheads="1"/>
            </p:cNvSpPr>
            <p:nvPr/>
          </p:nvSpPr>
          <p:spPr bwMode="auto">
            <a:xfrm>
              <a:off x="3942" y="1996"/>
              <a:ext cx="23"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31" name="Oval 619"/>
            <p:cNvSpPr>
              <a:spLocks noChangeArrowheads="1"/>
            </p:cNvSpPr>
            <p:nvPr/>
          </p:nvSpPr>
          <p:spPr bwMode="auto">
            <a:xfrm>
              <a:off x="3942" y="1964"/>
              <a:ext cx="23" cy="22"/>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32" name="Oval 620"/>
            <p:cNvSpPr>
              <a:spLocks noChangeArrowheads="1"/>
            </p:cNvSpPr>
            <p:nvPr/>
          </p:nvSpPr>
          <p:spPr bwMode="auto">
            <a:xfrm>
              <a:off x="3942" y="1912"/>
              <a:ext cx="23"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33" name="Oval 621"/>
            <p:cNvSpPr>
              <a:spLocks noChangeArrowheads="1"/>
            </p:cNvSpPr>
            <p:nvPr/>
          </p:nvSpPr>
          <p:spPr bwMode="auto">
            <a:xfrm>
              <a:off x="3942" y="1865"/>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34" name="Oval 622"/>
            <p:cNvSpPr>
              <a:spLocks noChangeArrowheads="1"/>
            </p:cNvSpPr>
            <p:nvPr/>
          </p:nvSpPr>
          <p:spPr bwMode="auto">
            <a:xfrm>
              <a:off x="3942" y="1815"/>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35" name="Oval 623"/>
            <p:cNvSpPr>
              <a:spLocks noChangeArrowheads="1"/>
            </p:cNvSpPr>
            <p:nvPr/>
          </p:nvSpPr>
          <p:spPr bwMode="auto">
            <a:xfrm>
              <a:off x="3942" y="1719"/>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36" name="Oval 624"/>
            <p:cNvSpPr>
              <a:spLocks noChangeArrowheads="1"/>
            </p:cNvSpPr>
            <p:nvPr/>
          </p:nvSpPr>
          <p:spPr bwMode="auto">
            <a:xfrm>
              <a:off x="3942" y="1453"/>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37" name="Oval 625"/>
            <p:cNvSpPr>
              <a:spLocks noChangeArrowheads="1"/>
            </p:cNvSpPr>
            <p:nvPr/>
          </p:nvSpPr>
          <p:spPr bwMode="auto">
            <a:xfrm>
              <a:off x="3972" y="1493"/>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38" name="Oval 626"/>
            <p:cNvSpPr>
              <a:spLocks noChangeArrowheads="1"/>
            </p:cNvSpPr>
            <p:nvPr/>
          </p:nvSpPr>
          <p:spPr bwMode="auto">
            <a:xfrm>
              <a:off x="3972" y="1778"/>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39" name="Oval 627"/>
            <p:cNvSpPr>
              <a:spLocks noChangeArrowheads="1"/>
            </p:cNvSpPr>
            <p:nvPr/>
          </p:nvSpPr>
          <p:spPr bwMode="auto">
            <a:xfrm>
              <a:off x="3972" y="1932"/>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40" name="Oval 628"/>
            <p:cNvSpPr>
              <a:spLocks noChangeArrowheads="1"/>
            </p:cNvSpPr>
            <p:nvPr/>
          </p:nvSpPr>
          <p:spPr bwMode="auto">
            <a:xfrm>
              <a:off x="3972" y="2011"/>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41" name="Oval 629"/>
            <p:cNvSpPr>
              <a:spLocks noChangeArrowheads="1"/>
            </p:cNvSpPr>
            <p:nvPr/>
          </p:nvSpPr>
          <p:spPr bwMode="auto">
            <a:xfrm>
              <a:off x="3972" y="2036"/>
              <a:ext cx="20"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42" name="Oval 630"/>
            <p:cNvSpPr>
              <a:spLocks noChangeArrowheads="1"/>
            </p:cNvSpPr>
            <p:nvPr/>
          </p:nvSpPr>
          <p:spPr bwMode="auto">
            <a:xfrm>
              <a:off x="3972" y="2095"/>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43" name="Oval 631"/>
            <p:cNvSpPr>
              <a:spLocks noChangeArrowheads="1"/>
            </p:cNvSpPr>
            <p:nvPr/>
          </p:nvSpPr>
          <p:spPr bwMode="auto">
            <a:xfrm>
              <a:off x="3972" y="2175"/>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44" name="Oval 632"/>
            <p:cNvSpPr>
              <a:spLocks noChangeArrowheads="1"/>
            </p:cNvSpPr>
            <p:nvPr/>
          </p:nvSpPr>
          <p:spPr bwMode="auto">
            <a:xfrm>
              <a:off x="3972" y="2192"/>
              <a:ext cx="20"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45" name="Oval 633"/>
            <p:cNvSpPr>
              <a:spLocks noChangeArrowheads="1"/>
            </p:cNvSpPr>
            <p:nvPr/>
          </p:nvSpPr>
          <p:spPr bwMode="auto">
            <a:xfrm>
              <a:off x="3972" y="2209"/>
              <a:ext cx="20"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46" name="Oval 634"/>
            <p:cNvSpPr>
              <a:spLocks noChangeArrowheads="1"/>
            </p:cNvSpPr>
            <p:nvPr/>
          </p:nvSpPr>
          <p:spPr bwMode="auto">
            <a:xfrm>
              <a:off x="3972" y="2237"/>
              <a:ext cx="20"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47" name="Oval 635"/>
            <p:cNvSpPr>
              <a:spLocks noChangeArrowheads="1"/>
            </p:cNvSpPr>
            <p:nvPr/>
          </p:nvSpPr>
          <p:spPr bwMode="auto">
            <a:xfrm>
              <a:off x="3972" y="2318"/>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48" name="Oval 636"/>
            <p:cNvSpPr>
              <a:spLocks noChangeArrowheads="1"/>
            </p:cNvSpPr>
            <p:nvPr/>
          </p:nvSpPr>
          <p:spPr bwMode="auto">
            <a:xfrm>
              <a:off x="3972" y="2344"/>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49" name="Oval 637"/>
            <p:cNvSpPr>
              <a:spLocks noChangeArrowheads="1"/>
            </p:cNvSpPr>
            <p:nvPr/>
          </p:nvSpPr>
          <p:spPr bwMode="auto">
            <a:xfrm>
              <a:off x="3972" y="2497"/>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50" name="Oval 638"/>
            <p:cNvSpPr>
              <a:spLocks noChangeArrowheads="1"/>
            </p:cNvSpPr>
            <p:nvPr/>
          </p:nvSpPr>
          <p:spPr bwMode="auto">
            <a:xfrm>
              <a:off x="3972" y="2557"/>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51" name="Oval 639"/>
            <p:cNvSpPr>
              <a:spLocks noChangeArrowheads="1"/>
            </p:cNvSpPr>
            <p:nvPr/>
          </p:nvSpPr>
          <p:spPr bwMode="auto">
            <a:xfrm>
              <a:off x="4002" y="2405"/>
              <a:ext cx="24"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52" name="Oval 640"/>
            <p:cNvSpPr>
              <a:spLocks noChangeArrowheads="1"/>
            </p:cNvSpPr>
            <p:nvPr/>
          </p:nvSpPr>
          <p:spPr bwMode="auto">
            <a:xfrm>
              <a:off x="4002" y="2385"/>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53" name="Oval 641"/>
            <p:cNvSpPr>
              <a:spLocks noChangeArrowheads="1"/>
            </p:cNvSpPr>
            <p:nvPr/>
          </p:nvSpPr>
          <p:spPr bwMode="auto">
            <a:xfrm>
              <a:off x="4002" y="2341"/>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54" name="Oval 642"/>
            <p:cNvSpPr>
              <a:spLocks noChangeArrowheads="1"/>
            </p:cNvSpPr>
            <p:nvPr/>
          </p:nvSpPr>
          <p:spPr bwMode="auto">
            <a:xfrm>
              <a:off x="4002" y="2284"/>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55" name="Oval 643"/>
            <p:cNvSpPr>
              <a:spLocks noChangeArrowheads="1"/>
            </p:cNvSpPr>
            <p:nvPr/>
          </p:nvSpPr>
          <p:spPr bwMode="auto">
            <a:xfrm>
              <a:off x="4002" y="2250"/>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56" name="Oval 644"/>
            <p:cNvSpPr>
              <a:spLocks noChangeArrowheads="1"/>
            </p:cNvSpPr>
            <p:nvPr/>
          </p:nvSpPr>
          <p:spPr bwMode="auto">
            <a:xfrm>
              <a:off x="4002" y="2115"/>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57" name="Oval 645"/>
            <p:cNvSpPr>
              <a:spLocks noChangeArrowheads="1"/>
            </p:cNvSpPr>
            <p:nvPr/>
          </p:nvSpPr>
          <p:spPr bwMode="auto">
            <a:xfrm>
              <a:off x="4002" y="2016"/>
              <a:ext cx="24"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58" name="Oval 646"/>
            <p:cNvSpPr>
              <a:spLocks noChangeArrowheads="1"/>
            </p:cNvSpPr>
            <p:nvPr/>
          </p:nvSpPr>
          <p:spPr bwMode="auto">
            <a:xfrm>
              <a:off x="4002" y="2001"/>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59" name="Oval 647"/>
            <p:cNvSpPr>
              <a:spLocks noChangeArrowheads="1"/>
            </p:cNvSpPr>
            <p:nvPr/>
          </p:nvSpPr>
          <p:spPr bwMode="auto">
            <a:xfrm>
              <a:off x="4002" y="1984"/>
              <a:ext cx="24" cy="22"/>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60" name="Oval 648"/>
            <p:cNvSpPr>
              <a:spLocks noChangeArrowheads="1"/>
            </p:cNvSpPr>
            <p:nvPr/>
          </p:nvSpPr>
          <p:spPr bwMode="auto">
            <a:xfrm>
              <a:off x="4002" y="1966"/>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61" name="Oval 649"/>
            <p:cNvSpPr>
              <a:spLocks noChangeArrowheads="1"/>
            </p:cNvSpPr>
            <p:nvPr/>
          </p:nvSpPr>
          <p:spPr bwMode="auto">
            <a:xfrm>
              <a:off x="4002" y="1912"/>
              <a:ext cx="24"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62" name="Oval 650"/>
            <p:cNvSpPr>
              <a:spLocks noChangeArrowheads="1"/>
            </p:cNvSpPr>
            <p:nvPr/>
          </p:nvSpPr>
          <p:spPr bwMode="auto">
            <a:xfrm>
              <a:off x="4002" y="1855"/>
              <a:ext cx="24"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63" name="Oval 651"/>
            <p:cNvSpPr>
              <a:spLocks noChangeArrowheads="1"/>
            </p:cNvSpPr>
            <p:nvPr/>
          </p:nvSpPr>
          <p:spPr bwMode="auto">
            <a:xfrm>
              <a:off x="4002" y="1835"/>
              <a:ext cx="24"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64" name="Oval 652"/>
            <p:cNvSpPr>
              <a:spLocks noChangeArrowheads="1"/>
            </p:cNvSpPr>
            <p:nvPr/>
          </p:nvSpPr>
          <p:spPr bwMode="auto">
            <a:xfrm>
              <a:off x="4002" y="1778"/>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65" name="Oval 653"/>
            <p:cNvSpPr>
              <a:spLocks noChangeArrowheads="1"/>
            </p:cNvSpPr>
            <p:nvPr/>
          </p:nvSpPr>
          <p:spPr bwMode="auto">
            <a:xfrm>
              <a:off x="4002" y="1706"/>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66" name="Oval 654"/>
            <p:cNvSpPr>
              <a:spLocks noChangeArrowheads="1"/>
            </p:cNvSpPr>
            <p:nvPr/>
          </p:nvSpPr>
          <p:spPr bwMode="auto">
            <a:xfrm>
              <a:off x="4002" y="1540"/>
              <a:ext cx="24"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67" name="Oval 655"/>
            <p:cNvSpPr>
              <a:spLocks noChangeArrowheads="1"/>
            </p:cNvSpPr>
            <p:nvPr/>
          </p:nvSpPr>
          <p:spPr bwMode="auto">
            <a:xfrm>
              <a:off x="4002" y="1500"/>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68" name="Oval 656"/>
            <p:cNvSpPr>
              <a:spLocks noChangeArrowheads="1"/>
            </p:cNvSpPr>
            <p:nvPr/>
          </p:nvSpPr>
          <p:spPr bwMode="auto">
            <a:xfrm>
              <a:off x="4002" y="1216"/>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69" name="Oval 657"/>
            <p:cNvSpPr>
              <a:spLocks noChangeArrowheads="1"/>
            </p:cNvSpPr>
            <p:nvPr/>
          </p:nvSpPr>
          <p:spPr bwMode="auto">
            <a:xfrm>
              <a:off x="4036" y="1463"/>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70" name="Oval 658"/>
            <p:cNvSpPr>
              <a:spLocks noChangeArrowheads="1"/>
            </p:cNvSpPr>
            <p:nvPr/>
          </p:nvSpPr>
          <p:spPr bwMode="auto">
            <a:xfrm>
              <a:off x="4036" y="1756"/>
              <a:ext cx="20" cy="22"/>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71" name="Oval 659"/>
            <p:cNvSpPr>
              <a:spLocks noChangeArrowheads="1"/>
            </p:cNvSpPr>
            <p:nvPr/>
          </p:nvSpPr>
          <p:spPr bwMode="auto">
            <a:xfrm>
              <a:off x="4036" y="1780"/>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72" name="Oval 660"/>
            <p:cNvSpPr>
              <a:spLocks noChangeArrowheads="1"/>
            </p:cNvSpPr>
            <p:nvPr/>
          </p:nvSpPr>
          <p:spPr bwMode="auto">
            <a:xfrm>
              <a:off x="4036" y="1841"/>
              <a:ext cx="20" cy="21"/>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73" name="Oval 661"/>
            <p:cNvSpPr>
              <a:spLocks noChangeArrowheads="1"/>
            </p:cNvSpPr>
            <p:nvPr/>
          </p:nvSpPr>
          <p:spPr bwMode="auto">
            <a:xfrm>
              <a:off x="4036" y="1868"/>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74" name="Oval 662"/>
            <p:cNvSpPr>
              <a:spLocks noChangeArrowheads="1"/>
            </p:cNvSpPr>
            <p:nvPr/>
          </p:nvSpPr>
          <p:spPr bwMode="auto">
            <a:xfrm>
              <a:off x="4036" y="1905"/>
              <a:ext cx="20" cy="21"/>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75" name="Oval 663"/>
            <p:cNvSpPr>
              <a:spLocks noChangeArrowheads="1"/>
            </p:cNvSpPr>
            <p:nvPr/>
          </p:nvSpPr>
          <p:spPr bwMode="auto">
            <a:xfrm>
              <a:off x="4036" y="1922"/>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76" name="Oval 664"/>
            <p:cNvSpPr>
              <a:spLocks noChangeArrowheads="1"/>
            </p:cNvSpPr>
            <p:nvPr/>
          </p:nvSpPr>
          <p:spPr bwMode="auto">
            <a:xfrm>
              <a:off x="4036" y="1939"/>
              <a:ext cx="20"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77" name="Oval 665"/>
            <p:cNvSpPr>
              <a:spLocks noChangeArrowheads="1"/>
            </p:cNvSpPr>
            <p:nvPr/>
          </p:nvSpPr>
          <p:spPr bwMode="auto">
            <a:xfrm>
              <a:off x="4036" y="2031"/>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78" name="Oval 666"/>
            <p:cNvSpPr>
              <a:spLocks noChangeArrowheads="1"/>
            </p:cNvSpPr>
            <p:nvPr/>
          </p:nvSpPr>
          <p:spPr bwMode="auto">
            <a:xfrm>
              <a:off x="4036" y="2078"/>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79" name="Oval 667"/>
            <p:cNvSpPr>
              <a:spLocks noChangeArrowheads="1"/>
            </p:cNvSpPr>
            <p:nvPr/>
          </p:nvSpPr>
          <p:spPr bwMode="auto">
            <a:xfrm>
              <a:off x="4036" y="2098"/>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80" name="Oval 668"/>
            <p:cNvSpPr>
              <a:spLocks noChangeArrowheads="1"/>
            </p:cNvSpPr>
            <p:nvPr/>
          </p:nvSpPr>
          <p:spPr bwMode="auto">
            <a:xfrm>
              <a:off x="4036" y="2159"/>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81" name="Oval 669"/>
            <p:cNvSpPr>
              <a:spLocks noChangeArrowheads="1"/>
            </p:cNvSpPr>
            <p:nvPr/>
          </p:nvSpPr>
          <p:spPr bwMode="auto">
            <a:xfrm>
              <a:off x="4036" y="2199"/>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82" name="Oval 670"/>
            <p:cNvSpPr>
              <a:spLocks noChangeArrowheads="1"/>
            </p:cNvSpPr>
            <p:nvPr/>
          </p:nvSpPr>
          <p:spPr bwMode="auto">
            <a:xfrm>
              <a:off x="4036" y="2250"/>
              <a:ext cx="20" cy="21"/>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83" name="Oval 671"/>
            <p:cNvSpPr>
              <a:spLocks noChangeArrowheads="1"/>
            </p:cNvSpPr>
            <p:nvPr/>
          </p:nvSpPr>
          <p:spPr bwMode="auto">
            <a:xfrm>
              <a:off x="4036" y="2287"/>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84" name="Oval 672"/>
            <p:cNvSpPr>
              <a:spLocks noChangeArrowheads="1"/>
            </p:cNvSpPr>
            <p:nvPr/>
          </p:nvSpPr>
          <p:spPr bwMode="auto">
            <a:xfrm>
              <a:off x="4036" y="2375"/>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85" name="Oval 673"/>
            <p:cNvSpPr>
              <a:spLocks noChangeArrowheads="1"/>
            </p:cNvSpPr>
            <p:nvPr/>
          </p:nvSpPr>
          <p:spPr bwMode="auto">
            <a:xfrm>
              <a:off x="4036" y="2415"/>
              <a:ext cx="20"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86" name="Oval 674"/>
            <p:cNvSpPr>
              <a:spLocks noChangeArrowheads="1"/>
            </p:cNvSpPr>
            <p:nvPr/>
          </p:nvSpPr>
          <p:spPr bwMode="auto">
            <a:xfrm>
              <a:off x="4036" y="2504"/>
              <a:ext cx="20"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87" name="Oval 675"/>
            <p:cNvSpPr>
              <a:spLocks noChangeArrowheads="1"/>
            </p:cNvSpPr>
            <p:nvPr/>
          </p:nvSpPr>
          <p:spPr bwMode="auto">
            <a:xfrm>
              <a:off x="4066" y="1780"/>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88" name="Oval 676"/>
            <p:cNvSpPr>
              <a:spLocks noChangeArrowheads="1"/>
            </p:cNvSpPr>
            <p:nvPr/>
          </p:nvSpPr>
          <p:spPr bwMode="auto">
            <a:xfrm>
              <a:off x="4066" y="1803"/>
              <a:ext cx="24"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89" name="Oval 677"/>
            <p:cNvSpPr>
              <a:spLocks noChangeArrowheads="1"/>
            </p:cNvSpPr>
            <p:nvPr/>
          </p:nvSpPr>
          <p:spPr bwMode="auto">
            <a:xfrm>
              <a:off x="4066" y="1858"/>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90" name="Oval 678"/>
            <p:cNvSpPr>
              <a:spLocks noChangeArrowheads="1"/>
            </p:cNvSpPr>
            <p:nvPr/>
          </p:nvSpPr>
          <p:spPr bwMode="auto">
            <a:xfrm>
              <a:off x="4066" y="1892"/>
              <a:ext cx="24"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91" name="Oval 679"/>
            <p:cNvSpPr>
              <a:spLocks noChangeArrowheads="1"/>
            </p:cNvSpPr>
            <p:nvPr/>
          </p:nvSpPr>
          <p:spPr bwMode="auto">
            <a:xfrm>
              <a:off x="4066" y="1932"/>
              <a:ext cx="24"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92" name="Oval 680"/>
            <p:cNvSpPr>
              <a:spLocks noChangeArrowheads="1"/>
            </p:cNvSpPr>
            <p:nvPr/>
          </p:nvSpPr>
          <p:spPr bwMode="auto">
            <a:xfrm>
              <a:off x="4066" y="1966"/>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93" name="Oval 681"/>
            <p:cNvSpPr>
              <a:spLocks noChangeArrowheads="1"/>
            </p:cNvSpPr>
            <p:nvPr/>
          </p:nvSpPr>
          <p:spPr bwMode="auto">
            <a:xfrm>
              <a:off x="4066" y="2011"/>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94" name="Oval 682"/>
            <p:cNvSpPr>
              <a:spLocks noChangeArrowheads="1"/>
            </p:cNvSpPr>
            <p:nvPr/>
          </p:nvSpPr>
          <p:spPr bwMode="auto">
            <a:xfrm>
              <a:off x="4066" y="2044"/>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95" name="Oval 683"/>
            <p:cNvSpPr>
              <a:spLocks noChangeArrowheads="1"/>
            </p:cNvSpPr>
            <p:nvPr/>
          </p:nvSpPr>
          <p:spPr bwMode="auto">
            <a:xfrm>
              <a:off x="4066" y="2078"/>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96" name="Oval 684"/>
            <p:cNvSpPr>
              <a:spLocks noChangeArrowheads="1"/>
            </p:cNvSpPr>
            <p:nvPr/>
          </p:nvSpPr>
          <p:spPr bwMode="auto">
            <a:xfrm>
              <a:off x="4066" y="2108"/>
              <a:ext cx="24"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97" name="Oval 685"/>
            <p:cNvSpPr>
              <a:spLocks noChangeArrowheads="1"/>
            </p:cNvSpPr>
            <p:nvPr/>
          </p:nvSpPr>
          <p:spPr bwMode="auto">
            <a:xfrm>
              <a:off x="4066" y="2179"/>
              <a:ext cx="24"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98" name="Oval 686"/>
            <p:cNvSpPr>
              <a:spLocks noChangeArrowheads="1"/>
            </p:cNvSpPr>
            <p:nvPr/>
          </p:nvSpPr>
          <p:spPr bwMode="auto">
            <a:xfrm>
              <a:off x="4066" y="2197"/>
              <a:ext cx="24" cy="22"/>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399" name="Oval 687"/>
            <p:cNvSpPr>
              <a:spLocks noChangeArrowheads="1"/>
            </p:cNvSpPr>
            <p:nvPr/>
          </p:nvSpPr>
          <p:spPr bwMode="auto">
            <a:xfrm>
              <a:off x="4066" y="2217"/>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00" name="Oval 688"/>
            <p:cNvSpPr>
              <a:spLocks noChangeArrowheads="1"/>
            </p:cNvSpPr>
            <p:nvPr/>
          </p:nvSpPr>
          <p:spPr bwMode="auto">
            <a:xfrm>
              <a:off x="4066" y="2234"/>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01" name="Oval 689"/>
            <p:cNvSpPr>
              <a:spLocks noChangeArrowheads="1"/>
            </p:cNvSpPr>
            <p:nvPr/>
          </p:nvSpPr>
          <p:spPr bwMode="auto">
            <a:xfrm>
              <a:off x="4066" y="2254"/>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02" name="Oval 690"/>
            <p:cNvSpPr>
              <a:spLocks noChangeArrowheads="1"/>
            </p:cNvSpPr>
            <p:nvPr/>
          </p:nvSpPr>
          <p:spPr bwMode="auto">
            <a:xfrm>
              <a:off x="4066" y="2294"/>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03" name="Oval 691"/>
            <p:cNvSpPr>
              <a:spLocks noChangeArrowheads="1"/>
            </p:cNvSpPr>
            <p:nvPr/>
          </p:nvSpPr>
          <p:spPr bwMode="auto">
            <a:xfrm>
              <a:off x="4066" y="2318"/>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04" name="Oval 692"/>
            <p:cNvSpPr>
              <a:spLocks noChangeArrowheads="1"/>
            </p:cNvSpPr>
            <p:nvPr/>
          </p:nvSpPr>
          <p:spPr bwMode="auto">
            <a:xfrm>
              <a:off x="4066" y="2365"/>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05" name="Oval 693"/>
            <p:cNvSpPr>
              <a:spLocks noChangeArrowheads="1"/>
            </p:cNvSpPr>
            <p:nvPr/>
          </p:nvSpPr>
          <p:spPr bwMode="auto">
            <a:xfrm>
              <a:off x="4066" y="2473"/>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06" name="Oval 694"/>
            <p:cNvSpPr>
              <a:spLocks noChangeArrowheads="1"/>
            </p:cNvSpPr>
            <p:nvPr/>
          </p:nvSpPr>
          <p:spPr bwMode="auto">
            <a:xfrm>
              <a:off x="4066" y="1183"/>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07" name="Oval 695"/>
            <p:cNvSpPr>
              <a:spLocks noChangeArrowheads="1"/>
            </p:cNvSpPr>
            <p:nvPr/>
          </p:nvSpPr>
          <p:spPr bwMode="auto">
            <a:xfrm>
              <a:off x="4093" y="1565"/>
              <a:ext cx="25" cy="22"/>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08" name="Oval 696"/>
            <p:cNvSpPr>
              <a:spLocks noChangeArrowheads="1"/>
            </p:cNvSpPr>
            <p:nvPr/>
          </p:nvSpPr>
          <p:spPr bwMode="auto">
            <a:xfrm>
              <a:off x="4093" y="1625"/>
              <a:ext cx="25"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09" name="Oval 697"/>
            <p:cNvSpPr>
              <a:spLocks noChangeArrowheads="1"/>
            </p:cNvSpPr>
            <p:nvPr/>
          </p:nvSpPr>
          <p:spPr bwMode="auto">
            <a:xfrm>
              <a:off x="4096" y="1788"/>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10" name="Oval 698"/>
            <p:cNvSpPr>
              <a:spLocks noChangeArrowheads="1"/>
            </p:cNvSpPr>
            <p:nvPr/>
          </p:nvSpPr>
          <p:spPr bwMode="auto">
            <a:xfrm>
              <a:off x="4096" y="1912"/>
              <a:ext cx="24"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11" name="Oval 699"/>
            <p:cNvSpPr>
              <a:spLocks noChangeArrowheads="1"/>
            </p:cNvSpPr>
            <p:nvPr/>
          </p:nvSpPr>
          <p:spPr bwMode="auto">
            <a:xfrm>
              <a:off x="4096" y="1926"/>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12" name="Oval 700"/>
            <p:cNvSpPr>
              <a:spLocks noChangeArrowheads="1"/>
            </p:cNvSpPr>
            <p:nvPr/>
          </p:nvSpPr>
          <p:spPr bwMode="auto">
            <a:xfrm>
              <a:off x="4096" y="1939"/>
              <a:ext cx="24"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13" name="Oval 701"/>
            <p:cNvSpPr>
              <a:spLocks noChangeArrowheads="1"/>
            </p:cNvSpPr>
            <p:nvPr/>
          </p:nvSpPr>
          <p:spPr bwMode="auto">
            <a:xfrm>
              <a:off x="4096" y="1952"/>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14" name="Oval 702"/>
            <p:cNvSpPr>
              <a:spLocks noChangeArrowheads="1"/>
            </p:cNvSpPr>
            <p:nvPr/>
          </p:nvSpPr>
          <p:spPr bwMode="auto">
            <a:xfrm>
              <a:off x="4096" y="2026"/>
              <a:ext cx="24"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15" name="Oval 703"/>
            <p:cNvSpPr>
              <a:spLocks noChangeArrowheads="1"/>
            </p:cNvSpPr>
            <p:nvPr/>
          </p:nvSpPr>
          <p:spPr bwMode="auto">
            <a:xfrm>
              <a:off x="4096" y="2041"/>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16" name="Oval 704"/>
            <p:cNvSpPr>
              <a:spLocks noChangeArrowheads="1"/>
            </p:cNvSpPr>
            <p:nvPr/>
          </p:nvSpPr>
          <p:spPr bwMode="auto">
            <a:xfrm>
              <a:off x="4096" y="2098"/>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17" name="Oval 705"/>
            <p:cNvSpPr>
              <a:spLocks noChangeArrowheads="1"/>
            </p:cNvSpPr>
            <p:nvPr/>
          </p:nvSpPr>
          <p:spPr bwMode="auto">
            <a:xfrm>
              <a:off x="4096" y="2145"/>
              <a:ext cx="24"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18" name="Oval 706"/>
            <p:cNvSpPr>
              <a:spLocks noChangeArrowheads="1"/>
            </p:cNvSpPr>
            <p:nvPr/>
          </p:nvSpPr>
          <p:spPr bwMode="auto">
            <a:xfrm>
              <a:off x="4096" y="2324"/>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19" name="Oval 707"/>
            <p:cNvSpPr>
              <a:spLocks noChangeArrowheads="1"/>
            </p:cNvSpPr>
            <p:nvPr/>
          </p:nvSpPr>
          <p:spPr bwMode="auto">
            <a:xfrm>
              <a:off x="4096" y="2358"/>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20" name="Oval 708"/>
            <p:cNvSpPr>
              <a:spLocks noChangeArrowheads="1"/>
            </p:cNvSpPr>
            <p:nvPr/>
          </p:nvSpPr>
          <p:spPr bwMode="auto">
            <a:xfrm>
              <a:off x="4096" y="2385"/>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21" name="Oval 709"/>
            <p:cNvSpPr>
              <a:spLocks noChangeArrowheads="1"/>
            </p:cNvSpPr>
            <p:nvPr/>
          </p:nvSpPr>
          <p:spPr bwMode="auto">
            <a:xfrm>
              <a:off x="4096" y="2405"/>
              <a:ext cx="24"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22" name="Oval 710"/>
            <p:cNvSpPr>
              <a:spLocks noChangeArrowheads="1"/>
            </p:cNvSpPr>
            <p:nvPr/>
          </p:nvSpPr>
          <p:spPr bwMode="auto">
            <a:xfrm>
              <a:off x="4096" y="2433"/>
              <a:ext cx="24" cy="22"/>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23" name="Oval 711"/>
            <p:cNvSpPr>
              <a:spLocks noChangeArrowheads="1"/>
            </p:cNvSpPr>
            <p:nvPr/>
          </p:nvSpPr>
          <p:spPr bwMode="auto">
            <a:xfrm>
              <a:off x="4096" y="2490"/>
              <a:ext cx="24"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24" name="Oval 712"/>
            <p:cNvSpPr>
              <a:spLocks noChangeArrowheads="1"/>
            </p:cNvSpPr>
            <p:nvPr/>
          </p:nvSpPr>
          <p:spPr bwMode="auto">
            <a:xfrm>
              <a:off x="4096" y="2581"/>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25" name="Oval 713"/>
            <p:cNvSpPr>
              <a:spLocks noChangeArrowheads="1"/>
            </p:cNvSpPr>
            <p:nvPr/>
          </p:nvSpPr>
          <p:spPr bwMode="auto">
            <a:xfrm>
              <a:off x="4128" y="1570"/>
              <a:ext cx="20"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26" name="Oval 714"/>
            <p:cNvSpPr>
              <a:spLocks noChangeArrowheads="1"/>
            </p:cNvSpPr>
            <p:nvPr/>
          </p:nvSpPr>
          <p:spPr bwMode="auto">
            <a:xfrm>
              <a:off x="4128" y="1926"/>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27" name="Oval 715"/>
            <p:cNvSpPr>
              <a:spLocks noChangeArrowheads="1"/>
            </p:cNvSpPr>
            <p:nvPr/>
          </p:nvSpPr>
          <p:spPr bwMode="auto">
            <a:xfrm>
              <a:off x="4128" y="1956"/>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28" name="Oval 716"/>
            <p:cNvSpPr>
              <a:spLocks noChangeArrowheads="1"/>
            </p:cNvSpPr>
            <p:nvPr/>
          </p:nvSpPr>
          <p:spPr bwMode="auto">
            <a:xfrm>
              <a:off x="4128" y="2159"/>
              <a:ext cx="20"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29" name="Oval 717"/>
            <p:cNvSpPr>
              <a:spLocks noChangeArrowheads="1"/>
            </p:cNvSpPr>
            <p:nvPr/>
          </p:nvSpPr>
          <p:spPr bwMode="auto">
            <a:xfrm>
              <a:off x="4128" y="2202"/>
              <a:ext cx="20"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30" name="Oval 718"/>
            <p:cNvSpPr>
              <a:spLocks noChangeArrowheads="1"/>
            </p:cNvSpPr>
            <p:nvPr/>
          </p:nvSpPr>
          <p:spPr bwMode="auto">
            <a:xfrm>
              <a:off x="4128" y="2227"/>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31" name="Oval 719"/>
            <p:cNvSpPr>
              <a:spLocks noChangeArrowheads="1"/>
            </p:cNvSpPr>
            <p:nvPr/>
          </p:nvSpPr>
          <p:spPr bwMode="auto">
            <a:xfrm>
              <a:off x="4128" y="2237"/>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32" name="Oval 720"/>
            <p:cNvSpPr>
              <a:spLocks noChangeArrowheads="1"/>
            </p:cNvSpPr>
            <p:nvPr/>
          </p:nvSpPr>
          <p:spPr bwMode="auto">
            <a:xfrm>
              <a:off x="4128" y="2341"/>
              <a:ext cx="20"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33" name="Oval 721"/>
            <p:cNvSpPr>
              <a:spLocks noChangeArrowheads="1"/>
            </p:cNvSpPr>
            <p:nvPr/>
          </p:nvSpPr>
          <p:spPr bwMode="auto">
            <a:xfrm>
              <a:off x="4128" y="2361"/>
              <a:ext cx="20"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34" name="Oval 722"/>
            <p:cNvSpPr>
              <a:spLocks noChangeArrowheads="1"/>
            </p:cNvSpPr>
            <p:nvPr/>
          </p:nvSpPr>
          <p:spPr bwMode="auto">
            <a:xfrm>
              <a:off x="4128" y="2378"/>
              <a:ext cx="20"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35" name="Oval 723"/>
            <p:cNvSpPr>
              <a:spLocks noChangeArrowheads="1"/>
            </p:cNvSpPr>
            <p:nvPr/>
          </p:nvSpPr>
          <p:spPr bwMode="auto">
            <a:xfrm>
              <a:off x="4128" y="2418"/>
              <a:ext cx="20" cy="22"/>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36" name="Oval 724"/>
            <p:cNvSpPr>
              <a:spLocks noChangeArrowheads="1"/>
            </p:cNvSpPr>
            <p:nvPr/>
          </p:nvSpPr>
          <p:spPr bwMode="auto">
            <a:xfrm>
              <a:off x="4128" y="2440"/>
              <a:ext cx="20"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37" name="Oval 725"/>
            <p:cNvSpPr>
              <a:spLocks noChangeArrowheads="1"/>
            </p:cNvSpPr>
            <p:nvPr/>
          </p:nvSpPr>
          <p:spPr bwMode="auto">
            <a:xfrm>
              <a:off x="4128" y="2541"/>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38" name="Oval 726"/>
            <p:cNvSpPr>
              <a:spLocks noChangeArrowheads="1"/>
            </p:cNvSpPr>
            <p:nvPr/>
          </p:nvSpPr>
          <p:spPr bwMode="auto">
            <a:xfrm>
              <a:off x="4153" y="1439"/>
              <a:ext cx="25" cy="21"/>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39" name="Oval 727"/>
            <p:cNvSpPr>
              <a:spLocks noChangeArrowheads="1"/>
            </p:cNvSpPr>
            <p:nvPr/>
          </p:nvSpPr>
          <p:spPr bwMode="auto">
            <a:xfrm>
              <a:off x="4153" y="1815"/>
              <a:ext cx="25"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40" name="Oval 728"/>
            <p:cNvSpPr>
              <a:spLocks noChangeArrowheads="1"/>
            </p:cNvSpPr>
            <p:nvPr/>
          </p:nvSpPr>
          <p:spPr bwMode="auto">
            <a:xfrm>
              <a:off x="4153" y="1855"/>
              <a:ext cx="25"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41" name="Oval 729"/>
            <p:cNvSpPr>
              <a:spLocks noChangeArrowheads="1"/>
            </p:cNvSpPr>
            <p:nvPr/>
          </p:nvSpPr>
          <p:spPr bwMode="auto">
            <a:xfrm>
              <a:off x="4153" y="1969"/>
              <a:ext cx="25"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42" name="Oval 730"/>
            <p:cNvSpPr>
              <a:spLocks noChangeArrowheads="1"/>
            </p:cNvSpPr>
            <p:nvPr/>
          </p:nvSpPr>
          <p:spPr bwMode="auto">
            <a:xfrm>
              <a:off x="4153" y="2145"/>
              <a:ext cx="25"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43" name="Oval 731"/>
            <p:cNvSpPr>
              <a:spLocks noChangeArrowheads="1"/>
            </p:cNvSpPr>
            <p:nvPr/>
          </p:nvSpPr>
          <p:spPr bwMode="auto">
            <a:xfrm>
              <a:off x="4153" y="2179"/>
              <a:ext cx="25"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44" name="Oval 732"/>
            <p:cNvSpPr>
              <a:spLocks noChangeArrowheads="1"/>
            </p:cNvSpPr>
            <p:nvPr/>
          </p:nvSpPr>
          <p:spPr bwMode="auto">
            <a:xfrm>
              <a:off x="4153" y="2219"/>
              <a:ext cx="25"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45" name="Oval 733"/>
            <p:cNvSpPr>
              <a:spLocks noChangeArrowheads="1"/>
            </p:cNvSpPr>
            <p:nvPr/>
          </p:nvSpPr>
          <p:spPr bwMode="auto">
            <a:xfrm>
              <a:off x="4153" y="2281"/>
              <a:ext cx="25"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46" name="Oval 734"/>
            <p:cNvSpPr>
              <a:spLocks noChangeArrowheads="1"/>
            </p:cNvSpPr>
            <p:nvPr/>
          </p:nvSpPr>
          <p:spPr bwMode="auto">
            <a:xfrm>
              <a:off x="4153" y="2338"/>
              <a:ext cx="25"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47" name="Oval 735"/>
            <p:cNvSpPr>
              <a:spLocks noChangeArrowheads="1"/>
            </p:cNvSpPr>
            <p:nvPr/>
          </p:nvSpPr>
          <p:spPr bwMode="auto">
            <a:xfrm>
              <a:off x="4153" y="2405"/>
              <a:ext cx="25"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48" name="Oval 736"/>
            <p:cNvSpPr>
              <a:spLocks noChangeArrowheads="1"/>
            </p:cNvSpPr>
            <p:nvPr/>
          </p:nvSpPr>
          <p:spPr bwMode="auto">
            <a:xfrm>
              <a:off x="4153" y="2445"/>
              <a:ext cx="25"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49" name="Oval 737"/>
            <p:cNvSpPr>
              <a:spLocks noChangeArrowheads="1"/>
            </p:cNvSpPr>
            <p:nvPr/>
          </p:nvSpPr>
          <p:spPr bwMode="auto">
            <a:xfrm>
              <a:off x="4153" y="2470"/>
              <a:ext cx="25"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50" name="Oval 738"/>
            <p:cNvSpPr>
              <a:spLocks noChangeArrowheads="1"/>
            </p:cNvSpPr>
            <p:nvPr/>
          </p:nvSpPr>
          <p:spPr bwMode="auto">
            <a:xfrm>
              <a:off x="4190" y="2720"/>
              <a:ext cx="22"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51" name="Oval 739"/>
            <p:cNvSpPr>
              <a:spLocks noChangeArrowheads="1"/>
            </p:cNvSpPr>
            <p:nvPr/>
          </p:nvSpPr>
          <p:spPr bwMode="auto">
            <a:xfrm>
              <a:off x="4190" y="2584"/>
              <a:ext cx="22"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52" name="Oval 740"/>
            <p:cNvSpPr>
              <a:spLocks noChangeArrowheads="1"/>
            </p:cNvSpPr>
            <p:nvPr/>
          </p:nvSpPr>
          <p:spPr bwMode="auto">
            <a:xfrm>
              <a:off x="4190" y="2405"/>
              <a:ext cx="22"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53" name="Oval 741"/>
            <p:cNvSpPr>
              <a:spLocks noChangeArrowheads="1"/>
            </p:cNvSpPr>
            <p:nvPr/>
          </p:nvSpPr>
          <p:spPr bwMode="auto">
            <a:xfrm>
              <a:off x="4190" y="2375"/>
              <a:ext cx="22"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54" name="Oval 742"/>
            <p:cNvSpPr>
              <a:spLocks noChangeArrowheads="1"/>
            </p:cNvSpPr>
            <p:nvPr/>
          </p:nvSpPr>
          <p:spPr bwMode="auto">
            <a:xfrm>
              <a:off x="4190" y="2361"/>
              <a:ext cx="22"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55" name="Oval 743"/>
            <p:cNvSpPr>
              <a:spLocks noChangeArrowheads="1"/>
            </p:cNvSpPr>
            <p:nvPr/>
          </p:nvSpPr>
          <p:spPr bwMode="auto">
            <a:xfrm>
              <a:off x="4190" y="2348"/>
              <a:ext cx="22"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56" name="Oval 744"/>
            <p:cNvSpPr>
              <a:spLocks noChangeArrowheads="1"/>
            </p:cNvSpPr>
            <p:nvPr/>
          </p:nvSpPr>
          <p:spPr bwMode="auto">
            <a:xfrm>
              <a:off x="4190" y="2297"/>
              <a:ext cx="22" cy="21"/>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57" name="Oval 745"/>
            <p:cNvSpPr>
              <a:spLocks noChangeArrowheads="1"/>
            </p:cNvSpPr>
            <p:nvPr/>
          </p:nvSpPr>
          <p:spPr bwMode="auto">
            <a:xfrm>
              <a:off x="4190" y="2229"/>
              <a:ext cx="22"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58" name="Oval 746"/>
            <p:cNvSpPr>
              <a:spLocks noChangeArrowheads="1"/>
            </p:cNvSpPr>
            <p:nvPr/>
          </p:nvSpPr>
          <p:spPr bwMode="auto">
            <a:xfrm>
              <a:off x="4190" y="2064"/>
              <a:ext cx="22"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59" name="Oval 747"/>
            <p:cNvSpPr>
              <a:spLocks noChangeArrowheads="1"/>
            </p:cNvSpPr>
            <p:nvPr/>
          </p:nvSpPr>
          <p:spPr bwMode="auto">
            <a:xfrm>
              <a:off x="4190" y="2034"/>
              <a:ext cx="22"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60" name="Oval 748"/>
            <p:cNvSpPr>
              <a:spLocks noChangeArrowheads="1"/>
            </p:cNvSpPr>
            <p:nvPr/>
          </p:nvSpPr>
          <p:spPr bwMode="auto">
            <a:xfrm>
              <a:off x="4190" y="1996"/>
              <a:ext cx="22"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61" name="Oval 749"/>
            <p:cNvSpPr>
              <a:spLocks noChangeArrowheads="1"/>
            </p:cNvSpPr>
            <p:nvPr/>
          </p:nvSpPr>
          <p:spPr bwMode="auto">
            <a:xfrm>
              <a:off x="4190" y="1862"/>
              <a:ext cx="22"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62" name="Oval 750"/>
            <p:cNvSpPr>
              <a:spLocks noChangeArrowheads="1"/>
            </p:cNvSpPr>
            <p:nvPr/>
          </p:nvSpPr>
          <p:spPr bwMode="auto">
            <a:xfrm>
              <a:off x="4190" y="1798"/>
              <a:ext cx="22"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63" name="Oval 751"/>
            <p:cNvSpPr>
              <a:spLocks noChangeArrowheads="1"/>
            </p:cNvSpPr>
            <p:nvPr/>
          </p:nvSpPr>
          <p:spPr bwMode="auto">
            <a:xfrm>
              <a:off x="4190" y="1773"/>
              <a:ext cx="22"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64" name="Oval 752"/>
            <p:cNvSpPr>
              <a:spLocks noChangeArrowheads="1"/>
            </p:cNvSpPr>
            <p:nvPr/>
          </p:nvSpPr>
          <p:spPr bwMode="auto">
            <a:xfrm>
              <a:off x="4190" y="1726"/>
              <a:ext cx="22"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65" name="Oval 753"/>
            <p:cNvSpPr>
              <a:spLocks noChangeArrowheads="1"/>
            </p:cNvSpPr>
            <p:nvPr/>
          </p:nvSpPr>
          <p:spPr bwMode="auto">
            <a:xfrm>
              <a:off x="4190" y="1672"/>
              <a:ext cx="22" cy="21"/>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66" name="Oval 754"/>
            <p:cNvSpPr>
              <a:spLocks noChangeArrowheads="1"/>
            </p:cNvSpPr>
            <p:nvPr/>
          </p:nvSpPr>
          <p:spPr bwMode="auto">
            <a:xfrm>
              <a:off x="4190" y="1585"/>
              <a:ext cx="22" cy="22"/>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67" name="Oval 755"/>
            <p:cNvSpPr>
              <a:spLocks noChangeArrowheads="1"/>
            </p:cNvSpPr>
            <p:nvPr/>
          </p:nvSpPr>
          <p:spPr bwMode="auto">
            <a:xfrm>
              <a:off x="4218" y="2418"/>
              <a:ext cx="24" cy="22"/>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68" name="Oval 756"/>
            <p:cNvSpPr>
              <a:spLocks noChangeArrowheads="1"/>
            </p:cNvSpPr>
            <p:nvPr/>
          </p:nvSpPr>
          <p:spPr bwMode="auto">
            <a:xfrm>
              <a:off x="4218" y="2385"/>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69" name="Oval 757"/>
            <p:cNvSpPr>
              <a:spLocks noChangeArrowheads="1"/>
            </p:cNvSpPr>
            <p:nvPr/>
          </p:nvSpPr>
          <p:spPr bwMode="auto">
            <a:xfrm>
              <a:off x="4218" y="2274"/>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70" name="Oval 758"/>
            <p:cNvSpPr>
              <a:spLocks noChangeArrowheads="1"/>
            </p:cNvSpPr>
            <p:nvPr/>
          </p:nvSpPr>
          <p:spPr bwMode="auto">
            <a:xfrm>
              <a:off x="4218" y="2257"/>
              <a:ext cx="24"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71" name="Oval 759"/>
            <p:cNvSpPr>
              <a:spLocks noChangeArrowheads="1"/>
            </p:cNvSpPr>
            <p:nvPr/>
          </p:nvSpPr>
          <p:spPr bwMode="auto">
            <a:xfrm>
              <a:off x="4218" y="2219"/>
              <a:ext cx="24"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72" name="Oval 760"/>
            <p:cNvSpPr>
              <a:spLocks noChangeArrowheads="1"/>
            </p:cNvSpPr>
            <p:nvPr/>
          </p:nvSpPr>
          <p:spPr bwMode="auto">
            <a:xfrm>
              <a:off x="4218" y="2175"/>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73" name="Oval 761"/>
            <p:cNvSpPr>
              <a:spLocks noChangeArrowheads="1"/>
            </p:cNvSpPr>
            <p:nvPr/>
          </p:nvSpPr>
          <p:spPr bwMode="auto">
            <a:xfrm>
              <a:off x="4218" y="2118"/>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74" name="Oval 762"/>
            <p:cNvSpPr>
              <a:spLocks noChangeArrowheads="1"/>
            </p:cNvSpPr>
            <p:nvPr/>
          </p:nvSpPr>
          <p:spPr bwMode="auto">
            <a:xfrm>
              <a:off x="4218" y="2048"/>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75" name="Oval 763"/>
            <p:cNvSpPr>
              <a:spLocks noChangeArrowheads="1"/>
            </p:cNvSpPr>
            <p:nvPr/>
          </p:nvSpPr>
          <p:spPr bwMode="auto">
            <a:xfrm>
              <a:off x="4218" y="1976"/>
              <a:ext cx="24"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76" name="Oval 764"/>
            <p:cNvSpPr>
              <a:spLocks noChangeArrowheads="1"/>
            </p:cNvSpPr>
            <p:nvPr/>
          </p:nvSpPr>
          <p:spPr bwMode="auto">
            <a:xfrm>
              <a:off x="4218" y="1885"/>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77" name="Oval 765"/>
            <p:cNvSpPr>
              <a:spLocks noChangeArrowheads="1"/>
            </p:cNvSpPr>
            <p:nvPr/>
          </p:nvSpPr>
          <p:spPr bwMode="auto">
            <a:xfrm>
              <a:off x="4218" y="1865"/>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78" name="Oval 766"/>
            <p:cNvSpPr>
              <a:spLocks noChangeArrowheads="1"/>
            </p:cNvSpPr>
            <p:nvPr/>
          </p:nvSpPr>
          <p:spPr bwMode="auto">
            <a:xfrm>
              <a:off x="4218" y="1793"/>
              <a:ext cx="24"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79" name="Oval 767"/>
            <p:cNvSpPr>
              <a:spLocks noChangeArrowheads="1"/>
            </p:cNvSpPr>
            <p:nvPr/>
          </p:nvSpPr>
          <p:spPr bwMode="auto">
            <a:xfrm>
              <a:off x="4218" y="1743"/>
              <a:ext cx="24"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80" name="Oval 768"/>
            <p:cNvSpPr>
              <a:spLocks noChangeArrowheads="1"/>
            </p:cNvSpPr>
            <p:nvPr/>
          </p:nvSpPr>
          <p:spPr bwMode="auto">
            <a:xfrm>
              <a:off x="4232" y="1703"/>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81" name="Oval 769"/>
            <p:cNvSpPr>
              <a:spLocks noChangeArrowheads="1"/>
            </p:cNvSpPr>
            <p:nvPr/>
          </p:nvSpPr>
          <p:spPr bwMode="auto">
            <a:xfrm>
              <a:off x="4249" y="1324"/>
              <a:ext cx="23"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82" name="Oval 770"/>
            <p:cNvSpPr>
              <a:spLocks noChangeArrowheads="1"/>
            </p:cNvSpPr>
            <p:nvPr/>
          </p:nvSpPr>
          <p:spPr bwMode="auto">
            <a:xfrm>
              <a:off x="4249" y="1533"/>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83" name="Oval 771"/>
            <p:cNvSpPr>
              <a:spLocks noChangeArrowheads="1"/>
            </p:cNvSpPr>
            <p:nvPr/>
          </p:nvSpPr>
          <p:spPr bwMode="auto">
            <a:xfrm>
              <a:off x="4249" y="1750"/>
              <a:ext cx="23"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84" name="Oval 772"/>
            <p:cNvSpPr>
              <a:spLocks noChangeArrowheads="1"/>
            </p:cNvSpPr>
            <p:nvPr/>
          </p:nvSpPr>
          <p:spPr bwMode="auto">
            <a:xfrm>
              <a:off x="4249" y="1905"/>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85" name="Oval 773"/>
            <p:cNvSpPr>
              <a:spLocks noChangeArrowheads="1"/>
            </p:cNvSpPr>
            <p:nvPr/>
          </p:nvSpPr>
          <p:spPr bwMode="auto">
            <a:xfrm>
              <a:off x="4249" y="1922"/>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86" name="Oval 774"/>
            <p:cNvSpPr>
              <a:spLocks noChangeArrowheads="1"/>
            </p:cNvSpPr>
            <p:nvPr/>
          </p:nvSpPr>
          <p:spPr bwMode="auto">
            <a:xfrm>
              <a:off x="4249" y="2006"/>
              <a:ext cx="23"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87" name="Oval 775"/>
            <p:cNvSpPr>
              <a:spLocks noChangeArrowheads="1"/>
            </p:cNvSpPr>
            <p:nvPr/>
          </p:nvSpPr>
          <p:spPr bwMode="auto">
            <a:xfrm>
              <a:off x="4249" y="2041"/>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88" name="Oval 776"/>
            <p:cNvSpPr>
              <a:spLocks noChangeArrowheads="1"/>
            </p:cNvSpPr>
            <p:nvPr/>
          </p:nvSpPr>
          <p:spPr bwMode="auto">
            <a:xfrm>
              <a:off x="4249" y="2085"/>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89" name="Oval 777"/>
            <p:cNvSpPr>
              <a:spLocks noChangeArrowheads="1"/>
            </p:cNvSpPr>
            <p:nvPr/>
          </p:nvSpPr>
          <p:spPr bwMode="auto">
            <a:xfrm>
              <a:off x="4249" y="2101"/>
              <a:ext cx="23" cy="21"/>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90" name="Oval 778"/>
            <p:cNvSpPr>
              <a:spLocks noChangeArrowheads="1"/>
            </p:cNvSpPr>
            <p:nvPr/>
          </p:nvSpPr>
          <p:spPr bwMode="auto">
            <a:xfrm>
              <a:off x="4249" y="2125"/>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91" name="Oval 779"/>
            <p:cNvSpPr>
              <a:spLocks noChangeArrowheads="1"/>
            </p:cNvSpPr>
            <p:nvPr/>
          </p:nvSpPr>
          <p:spPr bwMode="auto">
            <a:xfrm>
              <a:off x="4249" y="2169"/>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92" name="Oval 780"/>
            <p:cNvSpPr>
              <a:spLocks noChangeArrowheads="1"/>
            </p:cNvSpPr>
            <p:nvPr/>
          </p:nvSpPr>
          <p:spPr bwMode="auto">
            <a:xfrm>
              <a:off x="4249" y="2197"/>
              <a:ext cx="23" cy="22"/>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93" name="Oval 781"/>
            <p:cNvSpPr>
              <a:spLocks noChangeArrowheads="1"/>
            </p:cNvSpPr>
            <p:nvPr/>
          </p:nvSpPr>
          <p:spPr bwMode="auto">
            <a:xfrm>
              <a:off x="4249" y="2234"/>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94" name="Oval 782"/>
            <p:cNvSpPr>
              <a:spLocks noChangeArrowheads="1"/>
            </p:cNvSpPr>
            <p:nvPr/>
          </p:nvSpPr>
          <p:spPr bwMode="auto">
            <a:xfrm>
              <a:off x="4249" y="2254"/>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95" name="Oval 783"/>
            <p:cNvSpPr>
              <a:spLocks noChangeArrowheads="1"/>
            </p:cNvSpPr>
            <p:nvPr/>
          </p:nvSpPr>
          <p:spPr bwMode="auto">
            <a:xfrm>
              <a:off x="4249" y="2291"/>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96" name="Oval 784"/>
            <p:cNvSpPr>
              <a:spLocks noChangeArrowheads="1"/>
            </p:cNvSpPr>
            <p:nvPr/>
          </p:nvSpPr>
          <p:spPr bwMode="auto">
            <a:xfrm>
              <a:off x="4249" y="2314"/>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97" name="Oval 785"/>
            <p:cNvSpPr>
              <a:spLocks noChangeArrowheads="1"/>
            </p:cNvSpPr>
            <p:nvPr/>
          </p:nvSpPr>
          <p:spPr bwMode="auto">
            <a:xfrm>
              <a:off x="4249" y="2338"/>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98" name="Oval 786"/>
            <p:cNvSpPr>
              <a:spLocks noChangeArrowheads="1"/>
            </p:cNvSpPr>
            <p:nvPr/>
          </p:nvSpPr>
          <p:spPr bwMode="auto">
            <a:xfrm>
              <a:off x="4249" y="2361"/>
              <a:ext cx="23"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499" name="Oval 787"/>
            <p:cNvSpPr>
              <a:spLocks noChangeArrowheads="1"/>
            </p:cNvSpPr>
            <p:nvPr/>
          </p:nvSpPr>
          <p:spPr bwMode="auto">
            <a:xfrm>
              <a:off x="4249" y="2433"/>
              <a:ext cx="23" cy="22"/>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00" name="Oval 788"/>
            <p:cNvSpPr>
              <a:spLocks noChangeArrowheads="1"/>
            </p:cNvSpPr>
            <p:nvPr/>
          </p:nvSpPr>
          <p:spPr bwMode="auto">
            <a:xfrm>
              <a:off x="4249" y="2453"/>
              <a:ext cx="23"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01" name="Oval 789"/>
            <p:cNvSpPr>
              <a:spLocks noChangeArrowheads="1"/>
            </p:cNvSpPr>
            <p:nvPr/>
          </p:nvSpPr>
          <p:spPr bwMode="auto">
            <a:xfrm>
              <a:off x="4249" y="2477"/>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02" name="Oval 790"/>
            <p:cNvSpPr>
              <a:spLocks noChangeArrowheads="1"/>
            </p:cNvSpPr>
            <p:nvPr/>
          </p:nvSpPr>
          <p:spPr bwMode="auto">
            <a:xfrm>
              <a:off x="4249" y="2591"/>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03" name="Oval 791"/>
            <p:cNvSpPr>
              <a:spLocks noChangeArrowheads="1"/>
            </p:cNvSpPr>
            <p:nvPr/>
          </p:nvSpPr>
          <p:spPr bwMode="auto">
            <a:xfrm>
              <a:off x="4282" y="1793"/>
              <a:ext cx="24"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04" name="Oval 792"/>
            <p:cNvSpPr>
              <a:spLocks noChangeArrowheads="1"/>
            </p:cNvSpPr>
            <p:nvPr/>
          </p:nvSpPr>
          <p:spPr bwMode="auto">
            <a:xfrm>
              <a:off x="4316" y="1939"/>
              <a:ext cx="20"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05" name="Oval 793"/>
            <p:cNvSpPr>
              <a:spLocks noChangeArrowheads="1"/>
            </p:cNvSpPr>
            <p:nvPr/>
          </p:nvSpPr>
          <p:spPr bwMode="auto">
            <a:xfrm>
              <a:off x="4316" y="2004"/>
              <a:ext cx="20"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06" name="Oval 794"/>
            <p:cNvSpPr>
              <a:spLocks noChangeArrowheads="1"/>
            </p:cNvSpPr>
            <p:nvPr/>
          </p:nvSpPr>
          <p:spPr bwMode="auto">
            <a:xfrm>
              <a:off x="4316" y="2026"/>
              <a:ext cx="20"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07" name="Oval 795"/>
            <p:cNvSpPr>
              <a:spLocks noChangeArrowheads="1"/>
            </p:cNvSpPr>
            <p:nvPr/>
          </p:nvSpPr>
          <p:spPr bwMode="auto">
            <a:xfrm>
              <a:off x="4316" y="2061"/>
              <a:ext cx="20"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08" name="Oval 796"/>
            <p:cNvSpPr>
              <a:spLocks noChangeArrowheads="1"/>
            </p:cNvSpPr>
            <p:nvPr/>
          </p:nvSpPr>
          <p:spPr bwMode="auto">
            <a:xfrm>
              <a:off x="4316" y="2095"/>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09" name="Oval 797"/>
            <p:cNvSpPr>
              <a:spLocks noChangeArrowheads="1"/>
            </p:cNvSpPr>
            <p:nvPr/>
          </p:nvSpPr>
          <p:spPr bwMode="auto">
            <a:xfrm>
              <a:off x="4316" y="2281"/>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10" name="Oval 798"/>
            <p:cNvSpPr>
              <a:spLocks noChangeArrowheads="1"/>
            </p:cNvSpPr>
            <p:nvPr/>
          </p:nvSpPr>
          <p:spPr bwMode="auto">
            <a:xfrm>
              <a:off x="4316" y="2361"/>
              <a:ext cx="20"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11" name="Oval 799"/>
            <p:cNvSpPr>
              <a:spLocks noChangeArrowheads="1"/>
            </p:cNvSpPr>
            <p:nvPr/>
          </p:nvSpPr>
          <p:spPr bwMode="auto">
            <a:xfrm>
              <a:off x="4316" y="2385"/>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12" name="Oval 800"/>
            <p:cNvSpPr>
              <a:spLocks noChangeArrowheads="1"/>
            </p:cNvSpPr>
            <p:nvPr/>
          </p:nvSpPr>
          <p:spPr bwMode="auto">
            <a:xfrm>
              <a:off x="4316" y="2405"/>
              <a:ext cx="20"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13" name="Oval 801"/>
            <p:cNvSpPr>
              <a:spLocks noChangeArrowheads="1"/>
            </p:cNvSpPr>
            <p:nvPr/>
          </p:nvSpPr>
          <p:spPr bwMode="auto">
            <a:xfrm>
              <a:off x="4316" y="2510"/>
              <a:ext cx="20"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14" name="Oval 802"/>
            <p:cNvSpPr>
              <a:spLocks noChangeArrowheads="1"/>
            </p:cNvSpPr>
            <p:nvPr/>
          </p:nvSpPr>
          <p:spPr bwMode="auto">
            <a:xfrm>
              <a:off x="4346" y="1294"/>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15" name="Oval 803"/>
            <p:cNvSpPr>
              <a:spLocks noChangeArrowheads="1"/>
            </p:cNvSpPr>
            <p:nvPr/>
          </p:nvSpPr>
          <p:spPr bwMode="auto">
            <a:xfrm>
              <a:off x="4313" y="1716"/>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16" name="Oval 804"/>
            <p:cNvSpPr>
              <a:spLocks noChangeArrowheads="1"/>
            </p:cNvSpPr>
            <p:nvPr/>
          </p:nvSpPr>
          <p:spPr bwMode="auto">
            <a:xfrm>
              <a:off x="4346" y="1905"/>
              <a:ext cx="24" cy="21"/>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17" name="Oval 805"/>
            <p:cNvSpPr>
              <a:spLocks noChangeArrowheads="1"/>
            </p:cNvSpPr>
            <p:nvPr/>
          </p:nvSpPr>
          <p:spPr bwMode="auto">
            <a:xfrm>
              <a:off x="4346" y="1942"/>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18" name="Oval 806"/>
            <p:cNvSpPr>
              <a:spLocks noChangeArrowheads="1"/>
            </p:cNvSpPr>
            <p:nvPr/>
          </p:nvSpPr>
          <p:spPr bwMode="auto">
            <a:xfrm>
              <a:off x="4346" y="2051"/>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19" name="Oval 807"/>
            <p:cNvSpPr>
              <a:spLocks noChangeArrowheads="1"/>
            </p:cNvSpPr>
            <p:nvPr/>
          </p:nvSpPr>
          <p:spPr bwMode="auto">
            <a:xfrm>
              <a:off x="4346" y="2237"/>
              <a:ext cx="24"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20" name="Oval 808"/>
            <p:cNvSpPr>
              <a:spLocks noChangeArrowheads="1"/>
            </p:cNvSpPr>
            <p:nvPr/>
          </p:nvSpPr>
          <p:spPr bwMode="auto">
            <a:xfrm>
              <a:off x="4346" y="2264"/>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21" name="Oval 809"/>
            <p:cNvSpPr>
              <a:spLocks noChangeArrowheads="1"/>
            </p:cNvSpPr>
            <p:nvPr/>
          </p:nvSpPr>
          <p:spPr bwMode="auto">
            <a:xfrm>
              <a:off x="4346" y="2348"/>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22" name="Oval 811"/>
            <p:cNvSpPr>
              <a:spLocks noChangeArrowheads="1"/>
            </p:cNvSpPr>
            <p:nvPr/>
          </p:nvSpPr>
          <p:spPr bwMode="auto">
            <a:xfrm>
              <a:off x="4346" y="2408"/>
              <a:ext cx="24"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23" name="Oval 812"/>
            <p:cNvSpPr>
              <a:spLocks noChangeArrowheads="1"/>
            </p:cNvSpPr>
            <p:nvPr/>
          </p:nvSpPr>
          <p:spPr bwMode="auto">
            <a:xfrm>
              <a:off x="4346" y="2530"/>
              <a:ext cx="24" cy="21"/>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24" name="Oval 813"/>
            <p:cNvSpPr>
              <a:spLocks noChangeArrowheads="1"/>
            </p:cNvSpPr>
            <p:nvPr/>
          </p:nvSpPr>
          <p:spPr bwMode="auto">
            <a:xfrm>
              <a:off x="4373" y="2879"/>
              <a:ext cx="25"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25" name="Oval 814"/>
            <p:cNvSpPr>
              <a:spLocks noChangeArrowheads="1"/>
            </p:cNvSpPr>
            <p:nvPr/>
          </p:nvSpPr>
          <p:spPr bwMode="auto">
            <a:xfrm>
              <a:off x="4373" y="2541"/>
              <a:ext cx="25"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26" name="Oval 815"/>
            <p:cNvSpPr>
              <a:spLocks noChangeArrowheads="1"/>
            </p:cNvSpPr>
            <p:nvPr/>
          </p:nvSpPr>
          <p:spPr bwMode="auto">
            <a:xfrm>
              <a:off x="4373" y="2385"/>
              <a:ext cx="25"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27" name="Oval 816"/>
            <p:cNvSpPr>
              <a:spLocks noChangeArrowheads="1"/>
            </p:cNvSpPr>
            <p:nvPr/>
          </p:nvSpPr>
          <p:spPr bwMode="auto">
            <a:xfrm>
              <a:off x="4373" y="2222"/>
              <a:ext cx="25"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28" name="Oval 817"/>
            <p:cNvSpPr>
              <a:spLocks noChangeArrowheads="1"/>
            </p:cNvSpPr>
            <p:nvPr/>
          </p:nvSpPr>
          <p:spPr bwMode="auto">
            <a:xfrm>
              <a:off x="4373" y="2199"/>
              <a:ext cx="25"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29" name="Oval 818"/>
            <p:cNvSpPr>
              <a:spLocks noChangeArrowheads="1"/>
            </p:cNvSpPr>
            <p:nvPr/>
          </p:nvSpPr>
          <p:spPr bwMode="auto">
            <a:xfrm>
              <a:off x="4373" y="2068"/>
              <a:ext cx="25"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30" name="Oval 819"/>
            <p:cNvSpPr>
              <a:spLocks noChangeArrowheads="1"/>
            </p:cNvSpPr>
            <p:nvPr/>
          </p:nvSpPr>
          <p:spPr bwMode="auto">
            <a:xfrm>
              <a:off x="4373" y="1912"/>
              <a:ext cx="25"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31" name="Oval 820"/>
            <p:cNvSpPr>
              <a:spLocks noChangeArrowheads="1"/>
            </p:cNvSpPr>
            <p:nvPr/>
          </p:nvSpPr>
          <p:spPr bwMode="auto">
            <a:xfrm>
              <a:off x="4408" y="1629"/>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32" name="Oval 821"/>
            <p:cNvSpPr>
              <a:spLocks noChangeArrowheads="1"/>
            </p:cNvSpPr>
            <p:nvPr/>
          </p:nvSpPr>
          <p:spPr bwMode="auto">
            <a:xfrm>
              <a:off x="4408" y="2034"/>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33" name="Oval 822"/>
            <p:cNvSpPr>
              <a:spLocks noChangeArrowheads="1"/>
            </p:cNvSpPr>
            <p:nvPr/>
          </p:nvSpPr>
          <p:spPr bwMode="auto">
            <a:xfrm>
              <a:off x="4408" y="2108"/>
              <a:ext cx="20"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34" name="Oval 823"/>
            <p:cNvSpPr>
              <a:spLocks noChangeArrowheads="1"/>
            </p:cNvSpPr>
            <p:nvPr/>
          </p:nvSpPr>
          <p:spPr bwMode="auto">
            <a:xfrm>
              <a:off x="4408" y="2125"/>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35" name="Oval 824"/>
            <p:cNvSpPr>
              <a:spLocks noChangeArrowheads="1"/>
            </p:cNvSpPr>
            <p:nvPr/>
          </p:nvSpPr>
          <p:spPr bwMode="auto">
            <a:xfrm>
              <a:off x="4408" y="2165"/>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36" name="Oval 825"/>
            <p:cNvSpPr>
              <a:spLocks noChangeArrowheads="1"/>
            </p:cNvSpPr>
            <p:nvPr/>
          </p:nvSpPr>
          <p:spPr bwMode="auto">
            <a:xfrm>
              <a:off x="4408" y="2179"/>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37" name="Oval 826"/>
            <p:cNvSpPr>
              <a:spLocks noChangeArrowheads="1"/>
            </p:cNvSpPr>
            <p:nvPr/>
          </p:nvSpPr>
          <p:spPr bwMode="auto">
            <a:xfrm>
              <a:off x="4408" y="2450"/>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38" name="Oval 827"/>
            <p:cNvSpPr>
              <a:spLocks noChangeArrowheads="1"/>
            </p:cNvSpPr>
            <p:nvPr/>
          </p:nvSpPr>
          <p:spPr bwMode="auto">
            <a:xfrm>
              <a:off x="4408" y="2473"/>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39" name="Oval 828"/>
            <p:cNvSpPr>
              <a:spLocks noChangeArrowheads="1"/>
            </p:cNvSpPr>
            <p:nvPr/>
          </p:nvSpPr>
          <p:spPr bwMode="auto">
            <a:xfrm>
              <a:off x="4408" y="2493"/>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40" name="Oval 829"/>
            <p:cNvSpPr>
              <a:spLocks noChangeArrowheads="1"/>
            </p:cNvSpPr>
            <p:nvPr/>
          </p:nvSpPr>
          <p:spPr bwMode="auto">
            <a:xfrm>
              <a:off x="4408" y="2517"/>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41" name="Oval 830"/>
            <p:cNvSpPr>
              <a:spLocks noChangeArrowheads="1"/>
            </p:cNvSpPr>
            <p:nvPr/>
          </p:nvSpPr>
          <p:spPr bwMode="auto">
            <a:xfrm>
              <a:off x="4440" y="2534"/>
              <a:ext cx="25"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42" name="Oval 831"/>
            <p:cNvSpPr>
              <a:spLocks noChangeArrowheads="1"/>
            </p:cNvSpPr>
            <p:nvPr/>
          </p:nvSpPr>
          <p:spPr bwMode="auto">
            <a:xfrm>
              <a:off x="4440" y="2294"/>
              <a:ext cx="25"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43" name="Oval 832"/>
            <p:cNvSpPr>
              <a:spLocks noChangeArrowheads="1"/>
            </p:cNvSpPr>
            <p:nvPr/>
          </p:nvSpPr>
          <p:spPr bwMode="auto">
            <a:xfrm>
              <a:off x="4440" y="2267"/>
              <a:ext cx="25"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44" name="Oval 833"/>
            <p:cNvSpPr>
              <a:spLocks noChangeArrowheads="1"/>
            </p:cNvSpPr>
            <p:nvPr/>
          </p:nvSpPr>
          <p:spPr bwMode="auto">
            <a:xfrm>
              <a:off x="4440" y="2254"/>
              <a:ext cx="25"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45" name="Oval 834"/>
            <p:cNvSpPr>
              <a:spLocks noChangeArrowheads="1"/>
            </p:cNvSpPr>
            <p:nvPr/>
          </p:nvSpPr>
          <p:spPr bwMode="auto">
            <a:xfrm>
              <a:off x="4440" y="2074"/>
              <a:ext cx="25"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46" name="Oval 835"/>
            <p:cNvSpPr>
              <a:spLocks noChangeArrowheads="1"/>
            </p:cNvSpPr>
            <p:nvPr/>
          </p:nvSpPr>
          <p:spPr bwMode="auto">
            <a:xfrm>
              <a:off x="4440" y="2058"/>
              <a:ext cx="25"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47" name="Oval 836"/>
            <p:cNvSpPr>
              <a:spLocks noChangeArrowheads="1"/>
            </p:cNvSpPr>
            <p:nvPr/>
          </p:nvSpPr>
          <p:spPr bwMode="auto">
            <a:xfrm>
              <a:off x="4440" y="1969"/>
              <a:ext cx="25"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48" name="Oval 837"/>
            <p:cNvSpPr>
              <a:spLocks noChangeArrowheads="1"/>
            </p:cNvSpPr>
            <p:nvPr/>
          </p:nvSpPr>
          <p:spPr bwMode="auto">
            <a:xfrm>
              <a:off x="4472" y="1560"/>
              <a:ext cx="20"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49" name="Oval 838"/>
            <p:cNvSpPr>
              <a:spLocks noChangeArrowheads="1"/>
            </p:cNvSpPr>
            <p:nvPr/>
          </p:nvSpPr>
          <p:spPr bwMode="auto">
            <a:xfrm>
              <a:off x="4472" y="1949"/>
              <a:ext cx="20"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50" name="Oval 839"/>
            <p:cNvSpPr>
              <a:spLocks noChangeArrowheads="1"/>
            </p:cNvSpPr>
            <p:nvPr/>
          </p:nvSpPr>
          <p:spPr bwMode="auto">
            <a:xfrm>
              <a:off x="4472" y="2026"/>
              <a:ext cx="20"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51" name="Oval 840"/>
            <p:cNvSpPr>
              <a:spLocks noChangeArrowheads="1"/>
            </p:cNvSpPr>
            <p:nvPr/>
          </p:nvSpPr>
          <p:spPr bwMode="auto">
            <a:xfrm>
              <a:off x="4472" y="2058"/>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52" name="Oval 841"/>
            <p:cNvSpPr>
              <a:spLocks noChangeArrowheads="1"/>
            </p:cNvSpPr>
            <p:nvPr/>
          </p:nvSpPr>
          <p:spPr bwMode="auto">
            <a:xfrm>
              <a:off x="4472" y="2108"/>
              <a:ext cx="20"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53" name="Oval 842"/>
            <p:cNvSpPr>
              <a:spLocks noChangeArrowheads="1"/>
            </p:cNvSpPr>
            <p:nvPr/>
          </p:nvSpPr>
          <p:spPr bwMode="auto">
            <a:xfrm>
              <a:off x="4472" y="2301"/>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54" name="Oval 843"/>
            <p:cNvSpPr>
              <a:spLocks noChangeArrowheads="1"/>
            </p:cNvSpPr>
            <p:nvPr/>
          </p:nvSpPr>
          <p:spPr bwMode="auto">
            <a:xfrm>
              <a:off x="4472" y="2334"/>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55" name="Oval 844"/>
            <p:cNvSpPr>
              <a:spLocks noChangeArrowheads="1"/>
            </p:cNvSpPr>
            <p:nvPr/>
          </p:nvSpPr>
          <p:spPr bwMode="auto">
            <a:xfrm>
              <a:off x="4472" y="2517"/>
              <a:ext cx="20"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56" name="Oval 845"/>
            <p:cNvSpPr>
              <a:spLocks noChangeArrowheads="1"/>
            </p:cNvSpPr>
            <p:nvPr/>
          </p:nvSpPr>
          <p:spPr bwMode="auto">
            <a:xfrm>
              <a:off x="4502" y="2517"/>
              <a:ext cx="23"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57" name="Oval 846"/>
            <p:cNvSpPr>
              <a:spLocks noChangeArrowheads="1"/>
            </p:cNvSpPr>
            <p:nvPr/>
          </p:nvSpPr>
          <p:spPr bwMode="auto">
            <a:xfrm>
              <a:off x="4502" y="2490"/>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58" name="Oval 847"/>
            <p:cNvSpPr>
              <a:spLocks noChangeArrowheads="1"/>
            </p:cNvSpPr>
            <p:nvPr/>
          </p:nvSpPr>
          <p:spPr bwMode="auto">
            <a:xfrm>
              <a:off x="4502" y="2440"/>
              <a:ext cx="23"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59" name="Oval 848"/>
            <p:cNvSpPr>
              <a:spLocks noChangeArrowheads="1"/>
            </p:cNvSpPr>
            <p:nvPr/>
          </p:nvSpPr>
          <p:spPr bwMode="auto">
            <a:xfrm>
              <a:off x="4502" y="2344"/>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60" name="Oval 849"/>
            <p:cNvSpPr>
              <a:spLocks noChangeArrowheads="1"/>
            </p:cNvSpPr>
            <p:nvPr/>
          </p:nvSpPr>
          <p:spPr bwMode="auto">
            <a:xfrm>
              <a:off x="4502" y="2318"/>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61" name="Oval 850"/>
            <p:cNvSpPr>
              <a:spLocks noChangeArrowheads="1"/>
            </p:cNvSpPr>
            <p:nvPr/>
          </p:nvSpPr>
          <p:spPr bwMode="auto">
            <a:xfrm>
              <a:off x="4502" y="2078"/>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62" name="Oval 851"/>
            <p:cNvSpPr>
              <a:spLocks noChangeArrowheads="1"/>
            </p:cNvSpPr>
            <p:nvPr/>
          </p:nvSpPr>
          <p:spPr bwMode="auto">
            <a:xfrm>
              <a:off x="4529" y="1868"/>
              <a:ext cx="20" cy="21"/>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63" name="Oval 852"/>
            <p:cNvSpPr>
              <a:spLocks noChangeArrowheads="1"/>
            </p:cNvSpPr>
            <p:nvPr/>
          </p:nvSpPr>
          <p:spPr bwMode="auto">
            <a:xfrm>
              <a:off x="4566" y="1317"/>
              <a:ext cx="23"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64" name="Oval 853"/>
            <p:cNvSpPr>
              <a:spLocks noChangeArrowheads="1"/>
            </p:cNvSpPr>
            <p:nvPr/>
          </p:nvSpPr>
          <p:spPr bwMode="auto">
            <a:xfrm>
              <a:off x="4566" y="1939"/>
              <a:ext cx="23"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65" name="Oval 854"/>
            <p:cNvSpPr>
              <a:spLocks noChangeArrowheads="1"/>
            </p:cNvSpPr>
            <p:nvPr/>
          </p:nvSpPr>
          <p:spPr bwMode="auto">
            <a:xfrm>
              <a:off x="4529" y="2212"/>
              <a:ext cx="23"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66" name="Oval 855"/>
            <p:cNvSpPr>
              <a:spLocks noChangeArrowheads="1"/>
            </p:cNvSpPr>
            <p:nvPr/>
          </p:nvSpPr>
          <p:spPr bwMode="auto">
            <a:xfrm>
              <a:off x="4498" y="2159"/>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67" name="Oval 856"/>
            <p:cNvSpPr>
              <a:spLocks noChangeArrowheads="1"/>
            </p:cNvSpPr>
            <p:nvPr/>
          </p:nvSpPr>
          <p:spPr bwMode="auto">
            <a:xfrm>
              <a:off x="4532" y="2334"/>
              <a:ext cx="24" cy="21"/>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68" name="Oval 857"/>
            <p:cNvSpPr>
              <a:spLocks noChangeArrowheads="1"/>
            </p:cNvSpPr>
            <p:nvPr/>
          </p:nvSpPr>
          <p:spPr bwMode="auto">
            <a:xfrm>
              <a:off x="4532" y="2341"/>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69" name="Oval 858"/>
            <p:cNvSpPr>
              <a:spLocks noChangeArrowheads="1"/>
            </p:cNvSpPr>
            <p:nvPr/>
          </p:nvSpPr>
          <p:spPr bwMode="auto">
            <a:xfrm>
              <a:off x="4532" y="2554"/>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70" name="Oval 859"/>
            <p:cNvSpPr>
              <a:spLocks noChangeArrowheads="1"/>
            </p:cNvSpPr>
            <p:nvPr/>
          </p:nvSpPr>
          <p:spPr bwMode="auto">
            <a:xfrm>
              <a:off x="4532" y="2673"/>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71" name="Oval 860"/>
            <p:cNvSpPr>
              <a:spLocks noChangeArrowheads="1"/>
            </p:cNvSpPr>
            <p:nvPr/>
          </p:nvSpPr>
          <p:spPr bwMode="auto">
            <a:xfrm>
              <a:off x="4569" y="2621"/>
              <a:ext cx="24"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72" name="Oval 861"/>
            <p:cNvSpPr>
              <a:spLocks noChangeArrowheads="1"/>
            </p:cNvSpPr>
            <p:nvPr/>
          </p:nvSpPr>
          <p:spPr bwMode="auto">
            <a:xfrm>
              <a:off x="4569" y="2368"/>
              <a:ext cx="24"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73" name="Oval 862"/>
            <p:cNvSpPr>
              <a:spLocks noChangeArrowheads="1"/>
            </p:cNvSpPr>
            <p:nvPr/>
          </p:nvSpPr>
          <p:spPr bwMode="auto">
            <a:xfrm>
              <a:off x="4569" y="2311"/>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74" name="Oval 863"/>
            <p:cNvSpPr>
              <a:spLocks noChangeArrowheads="1"/>
            </p:cNvSpPr>
            <p:nvPr/>
          </p:nvSpPr>
          <p:spPr bwMode="auto">
            <a:xfrm>
              <a:off x="4596" y="2058"/>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75" name="Oval 864"/>
            <p:cNvSpPr>
              <a:spLocks noChangeArrowheads="1"/>
            </p:cNvSpPr>
            <p:nvPr/>
          </p:nvSpPr>
          <p:spPr bwMode="auto">
            <a:xfrm>
              <a:off x="4626" y="1666"/>
              <a:ext cx="25"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76" name="Oval 865"/>
            <p:cNvSpPr>
              <a:spLocks noChangeArrowheads="1"/>
            </p:cNvSpPr>
            <p:nvPr/>
          </p:nvSpPr>
          <p:spPr bwMode="auto">
            <a:xfrm>
              <a:off x="4626" y="2179"/>
              <a:ext cx="20"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77" name="Oval 866"/>
            <p:cNvSpPr>
              <a:spLocks noChangeArrowheads="1"/>
            </p:cNvSpPr>
            <p:nvPr/>
          </p:nvSpPr>
          <p:spPr bwMode="auto">
            <a:xfrm>
              <a:off x="4593" y="2244"/>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78" name="Oval 867"/>
            <p:cNvSpPr>
              <a:spLocks noChangeArrowheads="1"/>
            </p:cNvSpPr>
            <p:nvPr/>
          </p:nvSpPr>
          <p:spPr bwMode="auto">
            <a:xfrm>
              <a:off x="4593" y="2504"/>
              <a:ext cx="23"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79" name="Oval 868"/>
            <p:cNvSpPr>
              <a:spLocks noChangeArrowheads="1"/>
            </p:cNvSpPr>
            <p:nvPr/>
          </p:nvSpPr>
          <p:spPr bwMode="auto">
            <a:xfrm>
              <a:off x="4626" y="2445"/>
              <a:ext cx="25" cy="22"/>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80" name="Oval 869"/>
            <p:cNvSpPr>
              <a:spLocks noChangeArrowheads="1"/>
            </p:cNvSpPr>
            <p:nvPr/>
          </p:nvSpPr>
          <p:spPr bwMode="auto">
            <a:xfrm>
              <a:off x="4661" y="2455"/>
              <a:ext cx="20"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81" name="Oval 870"/>
            <p:cNvSpPr>
              <a:spLocks noChangeArrowheads="1"/>
            </p:cNvSpPr>
            <p:nvPr/>
          </p:nvSpPr>
          <p:spPr bwMode="auto">
            <a:xfrm>
              <a:off x="4661" y="2405"/>
              <a:ext cx="20"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82" name="Oval 871"/>
            <p:cNvSpPr>
              <a:spLocks noChangeArrowheads="1"/>
            </p:cNvSpPr>
            <p:nvPr/>
          </p:nvSpPr>
          <p:spPr bwMode="auto">
            <a:xfrm>
              <a:off x="4688" y="2264"/>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83" name="Oval 872"/>
            <p:cNvSpPr>
              <a:spLocks noChangeArrowheads="1"/>
            </p:cNvSpPr>
            <p:nvPr/>
          </p:nvSpPr>
          <p:spPr bwMode="auto">
            <a:xfrm>
              <a:off x="4752" y="2361"/>
              <a:ext cx="23"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84" name="Oval 873"/>
            <p:cNvSpPr>
              <a:spLocks noChangeArrowheads="1"/>
            </p:cNvSpPr>
            <p:nvPr/>
          </p:nvSpPr>
          <p:spPr bwMode="auto">
            <a:xfrm>
              <a:off x="4782" y="2368"/>
              <a:ext cx="23"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85" name="Oval 874"/>
            <p:cNvSpPr>
              <a:spLocks noChangeArrowheads="1"/>
            </p:cNvSpPr>
            <p:nvPr/>
          </p:nvSpPr>
          <p:spPr bwMode="auto">
            <a:xfrm>
              <a:off x="4691" y="2770"/>
              <a:ext cx="24"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86" name="Oval 875"/>
            <p:cNvSpPr>
              <a:spLocks noChangeArrowheads="1"/>
            </p:cNvSpPr>
            <p:nvPr/>
          </p:nvSpPr>
          <p:spPr bwMode="auto">
            <a:xfrm>
              <a:off x="4596" y="2088"/>
              <a:ext cx="23"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87" name="Oval 876"/>
            <p:cNvSpPr>
              <a:spLocks noChangeArrowheads="1"/>
            </p:cNvSpPr>
            <p:nvPr/>
          </p:nvSpPr>
          <p:spPr bwMode="auto">
            <a:xfrm>
              <a:off x="4373" y="1121"/>
              <a:ext cx="25"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88" name="Oval 877"/>
            <p:cNvSpPr>
              <a:spLocks noChangeArrowheads="1"/>
            </p:cNvSpPr>
            <p:nvPr/>
          </p:nvSpPr>
          <p:spPr bwMode="auto">
            <a:xfrm>
              <a:off x="4282" y="1865"/>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89" name="Oval 878"/>
            <p:cNvSpPr>
              <a:spLocks noChangeArrowheads="1"/>
            </p:cNvSpPr>
            <p:nvPr/>
          </p:nvSpPr>
          <p:spPr bwMode="auto">
            <a:xfrm>
              <a:off x="4282" y="1885"/>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90" name="Oval 879"/>
            <p:cNvSpPr>
              <a:spLocks noChangeArrowheads="1"/>
            </p:cNvSpPr>
            <p:nvPr/>
          </p:nvSpPr>
          <p:spPr bwMode="auto">
            <a:xfrm>
              <a:off x="4282" y="2021"/>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91" name="Oval 880"/>
            <p:cNvSpPr>
              <a:spLocks noChangeArrowheads="1"/>
            </p:cNvSpPr>
            <p:nvPr/>
          </p:nvSpPr>
          <p:spPr bwMode="auto">
            <a:xfrm>
              <a:off x="4282" y="2048"/>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92" name="Oval 881"/>
            <p:cNvSpPr>
              <a:spLocks noChangeArrowheads="1"/>
            </p:cNvSpPr>
            <p:nvPr/>
          </p:nvSpPr>
          <p:spPr bwMode="auto">
            <a:xfrm>
              <a:off x="4282" y="2061"/>
              <a:ext cx="24"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93" name="Oval 882"/>
            <p:cNvSpPr>
              <a:spLocks noChangeArrowheads="1"/>
            </p:cNvSpPr>
            <p:nvPr/>
          </p:nvSpPr>
          <p:spPr bwMode="auto">
            <a:xfrm>
              <a:off x="4282" y="2267"/>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94" name="Oval 883"/>
            <p:cNvSpPr>
              <a:spLocks noChangeArrowheads="1"/>
            </p:cNvSpPr>
            <p:nvPr/>
          </p:nvSpPr>
          <p:spPr bwMode="auto">
            <a:xfrm>
              <a:off x="4282" y="2291"/>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95" name="Oval 884"/>
            <p:cNvSpPr>
              <a:spLocks noChangeArrowheads="1"/>
            </p:cNvSpPr>
            <p:nvPr/>
          </p:nvSpPr>
          <p:spPr bwMode="auto">
            <a:xfrm>
              <a:off x="4282" y="2318"/>
              <a:ext cx="24"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96" name="Oval 885"/>
            <p:cNvSpPr>
              <a:spLocks noChangeArrowheads="1"/>
            </p:cNvSpPr>
            <p:nvPr/>
          </p:nvSpPr>
          <p:spPr bwMode="auto">
            <a:xfrm>
              <a:off x="4282" y="2378"/>
              <a:ext cx="24"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97" name="Oval 886"/>
            <p:cNvSpPr>
              <a:spLocks noChangeArrowheads="1"/>
            </p:cNvSpPr>
            <p:nvPr/>
          </p:nvSpPr>
          <p:spPr bwMode="auto">
            <a:xfrm>
              <a:off x="4282" y="2425"/>
              <a:ext cx="24"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98" name="Oval 887"/>
            <p:cNvSpPr>
              <a:spLocks noChangeArrowheads="1"/>
            </p:cNvSpPr>
            <p:nvPr/>
          </p:nvSpPr>
          <p:spPr bwMode="auto">
            <a:xfrm>
              <a:off x="4282" y="2455"/>
              <a:ext cx="24"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599" name="Oval 888"/>
            <p:cNvSpPr>
              <a:spLocks noChangeArrowheads="1"/>
            </p:cNvSpPr>
            <p:nvPr/>
          </p:nvSpPr>
          <p:spPr bwMode="auto">
            <a:xfrm>
              <a:off x="4282" y="2483"/>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00" name="Oval 889"/>
            <p:cNvSpPr>
              <a:spLocks noChangeArrowheads="1"/>
            </p:cNvSpPr>
            <p:nvPr/>
          </p:nvSpPr>
          <p:spPr bwMode="auto">
            <a:xfrm>
              <a:off x="4282" y="2517"/>
              <a:ext cx="24"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01" name="Oval 890"/>
            <p:cNvSpPr>
              <a:spLocks noChangeArrowheads="1"/>
            </p:cNvSpPr>
            <p:nvPr/>
          </p:nvSpPr>
          <p:spPr bwMode="auto">
            <a:xfrm>
              <a:off x="4316" y="1848"/>
              <a:ext cx="23" cy="20"/>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02" name="Oval 891"/>
            <p:cNvSpPr>
              <a:spLocks noChangeArrowheads="1"/>
            </p:cNvSpPr>
            <p:nvPr/>
          </p:nvSpPr>
          <p:spPr bwMode="auto">
            <a:xfrm>
              <a:off x="4316" y="1176"/>
              <a:ext cx="23"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03" name="Oval 892"/>
            <p:cNvSpPr>
              <a:spLocks noChangeArrowheads="1"/>
            </p:cNvSpPr>
            <p:nvPr/>
          </p:nvSpPr>
          <p:spPr bwMode="auto">
            <a:xfrm>
              <a:off x="4218" y="2145"/>
              <a:ext cx="24" cy="24"/>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04" name="Oval 893"/>
            <p:cNvSpPr>
              <a:spLocks noChangeArrowheads="1"/>
            </p:cNvSpPr>
            <p:nvPr/>
          </p:nvSpPr>
          <p:spPr bwMode="auto">
            <a:xfrm>
              <a:off x="3925" y="1949"/>
              <a:ext cx="20" cy="25"/>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605" name="Oval 894"/>
            <p:cNvSpPr>
              <a:spLocks noChangeArrowheads="1"/>
            </p:cNvSpPr>
            <p:nvPr/>
          </p:nvSpPr>
          <p:spPr bwMode="auto">
            <a:xfrm>
              <a:off x="3570" y="1257"/>
              <a:ext cx="20" cy="23"/>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grpSp>
      <p:sp>
        <p:nvSpPr>
          <p:cNvPr id="40971" name="Freeform 903"/>
          <p:cNvSpPr>
            <a:spLocks/>
          </p:cNvSpPr>
          <p:nvPr/>
        </p:nvSpPr>
        <p:spPr bwMode="auto">
          <a:xfrm>
            <a:off x="5573713" y="1969295"/>
            <a:ext cx="2171700" cy="611187"/>
          </a:xfrm>
          <a:custGeom>
            <a:avLst/>
            <a:gdLst>
              <a:gd name="T0" fmla="*/ 0 w 957"/>
              <a:gd name="T1" fmla="*/ 0 h 269"/>
              <a:gd name="T2" fmla="*/ 2147483647 w 957"/>
              <a:gd name="T3" fmla="*/ 2147483647 h 269"/>
              <a:gd name="T4" fmla="*/ 2147483647 w 957"/>
              <a:gd name="T5" fmla="*/ 2147483647 h 269"/>
              <a:gd name="T6" fmla="*/ 0 60000 65536"/>
              <a:gd name="T7" fmla="*/ 0 60000 65536"/>
              <a:gd name="T8" fmla="*/ 0 60000 65536"/>
              <a:gd name="T9" fmla="*/ 0 w 957"/>
              <a:gd name="T10" fmla="*/ 0 h 269"/>
              <a:gd name="T11" fmla="*/ 957 w 957"/>
              <a:gd name="T12" fmla="*/ 269 h 269"/>
            </a:gdLst>
            <a:ahLst/>
            <a:cxnLst>
              <a:cxn ang="T6">
                <a:pos x="T0" y="T1"/>
              </a:cxn>
              <a:cxn ang="T7">
                <a:pos x="T2" y="T3"/>
              </a:cxn>
              <a:cxn ang="T8">
                <a:pos x="T4" y="T5"/>
              </a:cxn>
            </a:cxnLst>
            <a:rect l="T9" t="T10" r="T11" b="T12"/>
            <a:pathLst>
              <a:path w="957" h="269">
                <a:moveTo>
                  <a:pt x="0" y="0"/>
                </a:moveTo>
                <a:lnTo>
                  <a:pt x="619" y="130"/>
                </a:lnTo>
                <a:lnTo>
                  <a:pt x="957" y="269"/>
                </a:lnTo>
              </a:path>
            </a:pathLst>
          </a:custGeom>
          <a:noFill/>
          <a:ln w="28575" cap="rnd" cmpd="sng">
            <a:solidFill>
              <a:srgbClr val="0000FF"/>
            </a:solid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solidFill>
                <a:prstClr val="black"/>
              </a:solidFill>
            </a:endParaRPr>
          </a:p>
        </p:txBody>
      </p:sp>
      <p:sp>
        <p:nvSpPr>
          <p:cNvPr id="40972" name="Freeform 904"/>
          <p:cNvSpPr>
            <a:spLocks/>
          </p:cNvSpPr>
          <p:nvPr/>
        </p:nvSpPr>
        <p:spPr bwMode="auto">
          <a:xfrm>
            <a:off x="5565775" y="3386932"/>
            <a:ext cx="2159000" cy="614363"/>
          </a:xfrm>
          <a:custGeom>
            <a:avLst/>
            <a:gdLst>
              <a:gd name="T0" fmla="*/ 0 w 952"/>
              <a:gd name="T1" fmla="*/ 0 h 271"/>
              <a:gd name="T2" fmla="*/ 2147483647 w 952"/>
              <a:gd name="T3" fmla="*/ 2147483647 h 271"/>
              <a:gd name="T4" fmla="*/ 2147483647 w 952"/>
              <a:gd name="T5" fmla="*/ 2147483647 h 271"/>
              <a:gd name="T6" fmla="*/ 0 60000 65536"/>
              <a:gd name="T7" fmla="*/ 0 60000 65536"/>
              <a:gd name="T8" fmla="*/ 0 60000 65536"/>
              <a:gd name="T9" fmla="*/ 0 w 952"/>
              <a:gd name="T10" fmla="*/ 0 h 271"/>
              <a:gd name="T11" fmla="*/ 952 w 952"/>
              <a:gd name="T12" fmla="*/ 271 h 271"/>
            </a:gdLst>
            <a:ahLst/>
            <a:cxnLst>
              <a:cxn ang="T6">
                <a:pos x="T0" y="T1"/>
              </a:cxn>
              <a:cxn ang="T7">
                <a:pos x="T2" y="T3"/>
              </a:cxn>
              <a:cxn ang="T8">
                <a:pos x="T4" y="T5"/>
              </a:cxn>
            </a:cxnLst>
            <a:rect l="T9" t="T10" r="T11" b="T12"/>
            <a:pathLst>
              <a:path w="952" h="271">
                <a:moveTo>
                  <a:pt x="0" y="0"/>
                </a:moveTo>
                <a:lnTo>
                  <a:pt x="628" y="132"/>
                </a:lnTo>
                <a:lnTo>
                  <a:pt x="952" y="271"/>
                </a:lnTo>
              </a:path>
            </a:pathLst>
          </a:custGeom>
          <a:noFill/>
          <a:ln w="28575" cap="rnd" cmpd="sng">
            <a:solidFill>
              <a:srgbClr val="0000FF"/>
            </a:solid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solidFill>
                <a:prstClr val="black"/>
              </a:solidFill>
            </a:endParaRPr>
          </a:p>
        </p:txBody>
      </p:sp>
      <p:sp>
        <p:nvSpPr>
          <p:cNvPr id="40973" name="Freeform 905"/>
          <p:cNvSpPr>
            <a:spLocks/>
          </p:cNvSpPr>
          <p:nvPr/>
        </p:nvSpPr>
        <p:spPr bwMode="auto">
          <a:xfrm>
            <a:off x="5584825" y="2670970"/>
            <a:ext cx="2257425" cy="644525"/>
          </a:xfrm>
          <a:custGeom>
            <a:avLst/>
            <a:gdLst>
              <a:gd name="T0" fmla="*/ 0 w 995"/>
              <a:gd name="T1" fmla="*/ 0 h 284"/>
              <a:gd name="T2" fmla="*/ 2147483647 w 995"/>
              <a:gd name="T3" fmla="*/ 2147483647 h 284"/>
              <a:gd name="T4" fmla="*/ 2147483647 w 995"/>
              <a:gd name="T5" fmla="*/ 2147483647 h 284"/>
              <a:gd name="T6" fmla="*/ 0 60000 65536"/>
              <a:gd name="T7" fmla="*/ 0 60000 65536"/>
              <a:gd name="T8" fmla="*/ 0 60000 65536"/>
              <a:gd name="T9" fmla="*/ 0 w 995"/>
              <a:gd name="T10" fmla="*/ 0 h 284"/>
              <a:gd name="T11" fmla="*/ 995 w 995"/>
              <a:gd name="T12" fmla="*/ 284 h 284"/>
            </a:gdLst>
            <a:ahLst/>
            <a:cxnLst>
              <a:cxn ang="T6">
                <a:pos x="T0" y="T1"/>
              </a:cxn>
              <a:cxn ang="T7">
                <a:pos x="T2" y="T3"/>
              </a:cxn>
              <a:cxn ang="T8">
                <a:pos x="T4" y="T5"/>
              </a:cxn>
            </a:cxnLst>
            <a:rect l="T9" t="T10" r="T11" b="T12"/>
            <a:pathLst>
              <a:path w="995" h="284">
                <a:moveTo>
                  <a:pt x="0" y="0"/>
                </a:moveTo>
                <a:lnTo>
                  <a:pt x="588" y="123"/>
                </a:lnTo>
                <a:lnTo>
                  <a:pt x="995" y="284"/>
                </a:lnTo>
              </a:path>
            </a:pathLst>
          </a:custGeom>
          <a:noFill/>
          <a:ln w="38100" cap="flat" cmpd="sng">
            <a:solidFill>
              <a:srgbClr val="00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solidFill>
                <a:prstClr val="black"/>
              </a:solidFill>
            </a:endParaRPr>
          </a:p>
        </p:txBody>
      </p:sp>
      <p:grpSp>
        <p:nvGrpSpPr>
          <p:cNvPr id="40974" name="Group 1095"/>
          <p:cNvGrpSpPr>
            <a:grpSpLocks/>
          </p:cNvGrpSpPr>
          <p:nvPr/>
        </p:nvGrpSpPr>
        <p:grpSpPr bwMode="auto">
          <a:xfrm>
            <a:off x="6572250" y="2242345"/>
            <a:ext cx="1782763" cy="2270125"/>
            <a:chOff x="5254" y="1672"/>
            <a:chExt cx="1123" cy="1430"/>
          </a:xfrm>
        </p:grpSpPr>
        <p:sp>
          <p:nvSpPr>
            <p:cNvPr id="41047" name="Oval 1013"/>
            <p:cNvSpPr>
              <a:spLocks noChangeArrowheads="1"/>
            </p:cNvSpPr>
            <p:nvPr/>
          </p:nvSpPr>
          <p:spPr bwMode="auto">
            <a:xfrm>
              <a:off x="5665" y="2351"/>
              <a:ext cx="58" cy="57"/>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48" name="Oval 959"/>
            <p:cNvSpPr>
              <a:spLocks noChangeArrowheads="1"/>
            </p:cNvSpPr>
            <p:nvPr/>
          </p:nvSpPr>
          <p:spPr bwMode="auto">
            <a:xfrm>
              <a:off x="5884" y="2483"/>
              <a:ext cx="54" cy="5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49" name="Oval 947"/>
            <p:cNvSpPr>
              <a:spLocks noChangeArrowheads="1"/>
            </p:cNvSpPr>
            <p:nvPr/>
          </p:nvSpPr>
          <p:spPr bwMode="auto">
            <a:xfrm>
              <a:off x="5381" y="2111"/>
              <a:ext cx="54" cy="5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50" name="Oval 948"/>
            <p:cNvSpPr>
              <a:spLocks noChangeArrowheads="1"/>
            </p:cNvSpPr>
            <p:nvPr/>
          </p:nvSpPr>
          <p:spPr bwMode="auto">
            <a:xfrm>
              <a:off x="5571" y="1672"/>
              <a:ext cx="57" cy="5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51" name="Oval 949"/>
            <p:cNvSpPr>
              <a:spLocks noChangeArrowheads="1"/>
            </p:cNvSpPr>
            <p:nvPr/>
          </p:nvSpPr>
          <p:spPr bwMode="auto">
            <a:xfrm>
              <a:off x="5824" y="2182"/>
              <a:ext cx="54" cy="5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52" name="Oval 950"/>
            <p:cNvSpPr>
              <a:spLocks noChangeArrowheads="1"/>
            </p:cNvSpPr>
            <p:nvPr/>
          </p:nvSpPr>
          <p:spPr bwMode="auto">
            <a:xfrm>
              <a:off x="6074" y="2493"/>
              <a:ext cx="53" cy="5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53" name="Oval 951"/>
            <p:cNvSpPr>
              <a:spLocks noChangeArrowheads="1"/>
            </p:cNvSpPr>
            <p:nvPr/>
          </p:nvSpPr>
          <p:spPr bwMode="auto">
            <a:xfrm>
              <a:off x="5254" y="2132"/>
              <a:ext cx="57" cy="5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54" name="Oval 952"/>
            <p:cNvSpPr>
              <a:spLocks noChangeArrowheads="1"/>
            </p:cNvSpPr>
            <p:nvPr/>
          </p:nvSpPr>
          <p:spPr bwMode="auto">
            <a:xfrm>
              <a:off x="6040" y="1956"/>
              <a:ext cx="54" cy="5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55" name="Oval 953"/>
            <p:cNvSpPr>
              <a:spLocks noChangeArrowheads="1"/>
            </p:cNvSpPr>
            <p:nvPr/>
          </p:nvSpPr>
          <p:spPr bwMode="auto">
            <a:xfrm>
              <a:off x="6134" y="2122"/>
              <a:ext cx="54" cy="5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56" name="Oval 954"/>
            <p:cNvSpPr>
              <a:spLocks noChangeArrowheads="1"/>
            </p:cNvSpPr>
            <p:nvPr/>
          </p:nvSpPr>
          <p:spPr bwMode="auto">
            <a:xfrm>
              <a:off x="5730" y="2227"/>
              <a:ext cx="54" cy="5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57" name="Oval 955"/>
            <p:cNvSpPr>
              <a:spLocks noChangeArrowheads="1"/>
            </p:cNvSpPr>
            <p:nvPr/>
          </p:nvSpPr>
          <p:spPr bwMode="auto">
            <a:xfrm>
              <a:off x="5730" y="2388"/>
              <a:ext cx="54" cy="5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58" name="Oval 956"/>
            <p:cNvSpPr>
              <a:spLocks noChangeArrowheads="1"/>
            </p:cNvSpPr>
            <p:nvPr/>
          </p:nvSpPr>
          <p:spPr bwMode="auto">
            <a:xfrm>
              <a:off x="6323" y="1895"/>
              <a:ext cx="54" cy="5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59" name="Oval 957"/>
            <p:cNvSpPr>
              <a:spLocks noChangeArrowheads="1"/>
            </p:cNvSpPr>
            <p:nvPr/>
          </p:nvSpPr>
          <p:spPr bwMode="auto">
            <a:xfrm>
              <a:off x="5631" y="2297"/>
              <a:ext cx="57" cy="5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60" name="Oval 958"/>
            <p:cNvSpPr>
              <a:spLocks noChangeArrowheads="1"/>
            </p:cNvSpPr>
            <p:nvPr/>
          </p:nvSpPr>
          <p:spPr bwMode="auto">
            <a:xfrm>
              <a:off x="6323" y="1889"/>
              <a:ext cx="54" cy="57"/>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61" name="Oval 960"/>
            <p:cNvSpPr>
              <a:spLocks noChangeArrowheads="1"/>
            </p:cNvSpPr>
            <p:nvPr/>
          </p:nvSpPr>
          <p:spPr bwMode="auto">
            <a:xfrm>
              <a:off x="5918" y="1926"/>
              <a:ext cx="55" cy="5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62" name="Oval 961"/>
            <p:cNvSpPr>
              <a:spLocks noChangeArrowheads="1"/>
            </p:cNvSpPr>
            <p:nvPr/>
          </p:nvSpPr>
          <p:spPr bwMode="auto">
            <a:xfrm>
              <a:off x="5665" y="1763"/>
              <a:ext cx="58" cy="5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63" name="Oval 962"/>
            <p:cNvSpPr>
              <a:spLocks noChangeArrowheads="1"/>
            </p:cNvSpPr>
            <p:nvPr/>
          </p:nvSpPr>
          <p:spPr bwMode="auto">
            <a:xfrm>
              <a:off x="5946" y="2135"/>
              <a:ext cx="54" cy="57"/>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64" name="Oval 963"/>
            <p:cNvSpPr>
              <a:spLocks noChangeArrowheads="1"/>
            </p:cNvSpPr>
            <p:nvPr/>
          </p:nvSpPr>
          <p:spPr bwMode="auto">
            <a:xfrm>
              <a:off x="5857" y="2378"/>
              <a:ext cx="54" cy="5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65" name="Oval 964"/>
            <p:cNvSpPr>
              <a:spLocks noChangeArrowheads="1"/>
            </p:cNvSpPr>
            <p:nvPr/>
          </p:nvSpPr>
          <p:spPr bwMode="auto">
            <a:xfrm>
              <a:off x="6013" y="2085"/>
              <a:ext cx="54" cy="57"/>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66" name="Oval 965"/>
            <p:cNvSpPr>
              <a:spLocks noChangeArrowheads="1"/>
            </p:cNvSpPr>
            <p:nvPr/>
          </p:nvSpPr>
          <p:spPr bwMode="auto">
            <a:xfrm>
              <a:off x="6323" y="2227"/>
              <a:ext cx="54" cy="5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67" name="Oval 966"/>
            <p:cNvSpPr>
              <a:spLocks noChangeArrowheads="1"/>
            </p:cNvSpPr>
            <p:nvPr/>
          </p:nvSpPr>
          <p:spPr bwMode="auto">
            <a:xfrm>
              <a:off x="6134" y="2185"/>
              <a:ext cx="54" cy="59"/>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68" name="Oval 967"/>
            <p:cNvSpPr>
              <a:spLocks noChangeArrowheads="1"/>
            </p:cNvSpPr>
            <p:nvPr/>
          </p:nvSpPr>
          <p:spPr bwMode="auto">
            <a:xfrm>
              <a:off x="6228" y="2240"/>
              <a:ext cx="55" cy="57"/>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69" name="Oval 968"/>
            <p:cNvSpPr>
              <a:spLocks noChangeArrowheads="1"/>
            </p:cNvSpPr>
            <p:nvPr/>
          </p:nvSpPr>
          <p:spPr bwMode="auto">
            <a:xfrm>
              <a:off x="5884" y="2240"/>
              <a:ext cx="54" cy="57"/>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70" name="Oval 969"/>
            <p:cNvSpPr>
              <a:spLocks noChangeArrowheads="1"/>
            </p:cNvSpPr>
            <p:nvPr/>
          </p:nvSpPr>
          <p:spPr bwMode="auto">
            <a:xfrm>
              <a:off x="6201" y="2061"/>
              <a:ext cx="55" cy="5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71" name="Oval 970"/>
            <p:cNvSpPr>
              <a:spLocks noChangeArrowheads="1"/>
            </p:cNvSpPr>
            <p:nvPr/>
          </p:nvSpPr>
          <p:spPr bwMode="auto">
            <a:xfrm>
              <a:off x="5884" y="2473"/>
              <a:ext cx="54" cy="5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72" name="Oval 971"/>
            <p:cNvSpPr>
              <a:spLocks noChangeArrowheads="1"/>
            </p:cNvSpPr>
            <p:nvPr/>
          </p:nvSpPr>
          <p:spPr bwMode="auto">
            <a:xfrm>
              <a:off x="5631" y="2413"/>
              <a:ext cx="57" cy="5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73" name="Oval 972"/>
            <p:cNvSpPr>
              <a:spLocks noChangeArrowheads="1"/>
            </p:cNvSpPr>
            <p:nvPr/>
          </p:nvSpPr>
          <p:spPr bwMode="auto">
            <a:xfrm>
              <a:off x="5730" y="2132"/>
              <a:ext cx="54" cy="5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74" name="Oval 973"/>
            <p:cNvSpPr>
              <a:spLocks noChangeArrowheads="1"/>
            </p:cNvSpPr>
            <p:nvPr/>
          </p:nvSpPr>
          <p:spPr bwMode="auto">
            <a:xfrm>
              <a:off x="5790" y="2267"/>
              <a:ext cx="54" cy="5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75" name="Oval 974"/>
            <p:cNvSpPr>
              <a:spLocks noChangeArrowheads="1"/>
            </p:cNvSpPr>
            <p:nvPr/>
          </p:nvSpPr>
          <p:spPr bwMode="auto">
            <a:xfrm>
              <a:off x="6074" y="2162"/>
              <a:ext cx="53" cy="5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76" name="Oval 975"/>
            <p:cNvSpPr>
              <a:spLocks noChangeArrowheads="1"/>
            </p:cNvSpPr>
            <p:nvPr/>
          </p:nvSpPr>
          <p:spPr bwMode="auto">
            <a:xfrm>
              <a:off x="5918" y="2507"/>
              <a:ext cx="55" cy="57"/>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77" name="Oval 976"/>
            <p:cNvSpPr>
              <a:spLocks noChangeArrowheads="1"/>
            </p:cNvSpPr>
            <p:nvPr/>
          </p:nvSpPr>
          <p:spPr bwMode="auto">
            <a:xfrm>
              <a:off x="6297" y="2497"/>
              <a:ext cx="53" cy="57"/>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78" name="Oval 977"/>
            <p:cNvSpPr>
              <a:spLocks noChangeArrowheads="1"/>
            </p:cNvSpPr>
            <p:nvPr/>
          </p:nvSpPr>
          <p:spPr bwMode="auto">
            <a:xfrm>
              <a:off x="5980" y="1858"/>
              <a:ext cx="53" cy="57"/>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79" name="Oval 978"/>
            <p:cNvSpPr>
              <a:spLocks noChangeArrowheads="1"/>
            </p:cNvSpPr>
            <p:nvPr/>
          </p:nvSpPr>
          <p:spPr bwMode="auto">
            <a:xfrm>
              <a:off x="5598" y="2467"/>
              <a:ext cx="57" cy="57"/>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80" name="Oval 979"/>
            <p:cNvSpPr>
              <a:spLocks noChangeArrowheads="1"/>
            </p:cNvSpPr>
            <p:nvPr/>
          </p:nvSpPr>
          <p:spPr bwMode="auto">
            <a:xfrm>
              <a:off x="5598" y="2443"/>
              <a:ext cx="57" cy="5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81" name="Oval 980"/>
            <p:cNvSpPr>
              <a:spLocks noChangeArrowheads="1"/>
            </p:cNvSpPr>
            <p:nvPr/>
          </p:nvSpPr>
          <p:spPr bwMode="auto">
            <a:xfrm>
              <a:off x="6134" y="2507"/>
              <a:ext cx="54" cy="57"/>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82" name="Oval 981"/>
            <p:cNvSpPr>
              <a:spLocks noChangeArrowheads="1"/>
            </p:cNvSpPr>
            <p:nvPr/>
          </p:nvSpPr>
          <p:spPr bwMode="auto">
            <a:xfrm>
              <a:off x="5918" y="2281"/>
              <a:ext cx="55" cy="57"/>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83" name="Oval 982"/>
            <p:cNvSpPr>
              <a:spLocks noChangeArrowheads="1"/>
            </p:cNvSpPr>
            <p:nvPr/>
          </p:nvSpPr>
          <p:spPr bwMode="auto">
            <a:xfrm>
              <a:off x="5443" y="2172"/>
              <a:ext cx="57" cy="5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84" name="Oval 983"/>
            <p:cNvSpPr>
              <a:spLocks noChangeArrowheads="1"/>
            </p:cNvSpPr>
            <p:nvPr/>
          </p:nvSpPr>
          <p:spPr bwMode="auto">
            <a:xfrm>
              <a:off x="5665" y="2584"/>
              <a:ext cx="58" cy="5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85" name="Oval 984"/>
            <p:cNvSpPr>
              <a:spLocks noChangeArrowheads="1"/>
            </p:cNvSpPr>
            <p:nvPr/>
          </p:nvSpPr>
          <p:spPr bwMode="auto">
            <a:xfrm>
              <a:off x="5693" y="2413"/>
              <a:ext cx="57" cy="5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86" name="Oval 985"/>
            <p:cNvSpPr>
              <a:spLocks noChangeArrowheads="1"/>
            </p:cNvSpPr>
            <p:nvPr/>
          </p:nvSpPr>
          <p:spPr bwMode="auto">
            <a:xfrm>
              <a:off x="5918" y="2986"/>
              <a:ext cx="55" cy="5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87" name="Oval 986"/>
            <p:cNvSpPr>
              <a:spLocks noChangeArrowheads="1"/>
            </p:cNvSpPr>
            <p:nvPr/>
          </p:nvSpPr>
          <p:spPr bwMode="auto">
            <a:xfrm>
              <a:off x="6297" y="2577"/>
              <a:ext cx="53" cy="5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88" name="Oval 987"/>
            <p:cNvSpPr>
              <a:spLocks noChangeArrowheads="1"/>
            </p:cNvSpPr>
            <p:nvPr/>
          </p:nvSpPr>
          <p:spPr bwMode="auto">
            <a:xfrm>
              <a:off x="5730" y="2240"/>
              <a:ext cx="54" cy="57"/>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89" name="Oval 988"/>
            <p:cNvSpPr>
              <a:spLocks noChangeArrowheads="1"/>
            </p:cNvSpPr>
            <p:nvPr/>
          </p:nvSpPr>
          <p:spPr bwMode="auto">
            <a:xfrm>
              <a:off x="5946" y="2483"/>
              <a:ext cx="54" cy="5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90" name="Oval 989"/>
            <p:cNvSpPr>
              <a:spLocks noChangeArrowheads="1"/>
            </p:cNvSpPr>
            <p:nvPr/>
          </p:nvSpPr>
          <p:spPr bwMode="auto">
            <a:xfrm>
              <a:off x="6263" y="2331"/>
              <a:ext cx="54" cy="57"/>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91" name="Oval 990"/>
            <p:cNvSpPr>
              <a:spLocks noChangeArrowheads="1"/>
            </p:cNvSpPr>
            <p:nvPr/>
          </p:nvSpPr>
          <p:spPr bwMode="auto">
            <a:xfrm>
              <a:off x="5730" y="2408"/>
              <a:ext cx="54" cy="5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92" name="Oval 991"/>
            <p:cNvSpPr>
              <a:spLocks noChangeArrowheads="1"/>
            </p:cNvSpPr>
            <p:nvPr/>
          </p:nvSpPr>
          <p:spPr bwMode="auto">
            <a:xfrm>
              <a:off x="5980" y="2557"/>
              <a:ext cx="53" cy="5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93" name="Oval 992"/>
            <p:cNvSpPr>
              <a:spLocks noChangeArrowheads="1"/>
            </p:cNvSpPr>
            <p:nvPr/>
          </p:nvSpPr>
          <p:spPr bwMode="auto">
            <a:xfrm>
              <a:off x="5598" y="2668"/>
              <a:ext cx="57" cy="5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94" name="Oval 993"/>
            <p:cNvSpPr>
              <a:spLocks noChangeArrowheads="1"/>
            </p:cNvSpPr>
            <p:nvPr/>
          </p:nvSpPr>
          <p:spPr bwMode="auto">
            <a:xfrm>
              <a:off x="5790" y="2388"/>
              <a:ext cx="54" cy="5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95" name="Oval 994"/>
            <p:cNvSpPr>
              <a:spLocks noChangeArrowheads="1"/>
            </p:cNvSpPr>
            <p:nvPr/>
          </p:nvSpPr>
          <p:spPr bwMode="auto">
            <a:xfrm>
              <a:off x="6013" y="2970"/>
              <a:ext cx="54" cy="57"/>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96" name="Oval 995"/>
            <p:cNvSpPr>
              <a:spLocks noChangeArrowheads="1"/>
            </p:cNvSpPr>
            <p:nvPr/>
          </p:nvSpPr>
          <p:spPr bwMode="auto">
            <a:xfrm>
              <a:off x="5287" y="2435"/>
              <a:ext cx="54" cy="5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97" name="Oval 996"/>
            <p:cNvSpPr>
              <a:spLocks noChangeArrowheads="1"/>
            </p:cNvSpPr>
            <p:nvPr/>
          </p:nvSpPr>
          <p:spPr bwMode="auto">
            <a:xfrm>
              <a:off x="5980" y="2770"/>
              <a:ext cx="53" cy="5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98" name="Oval 997"/>
            <p:cNvSpPr>
              <a:spLocks noChangeArrowheads="1"/>
            </p:cNvSpPr>
            <p:nvPr/>
          </p:nvSpPr>
          <p:spPr bwMode="auto">
            <a:xfrm>
              <a:off x="5884" y="2338"/>
              <a:ext cx="54" cy="5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99" name="Oval 998"/>
            <p:cNvSpPr>
              <a:spLocks noChangeArrowheads="1"/>
            </p:cNvSpPr>
            <p:nvPr/>
          </p:nvSpPr>
          <p:spPr bwMode="auto">
            <a:xfrm>
              <a:off x="6168" y="2588"/>
              <a:ext cx="55" cy="5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100" name="Oval 999"/>
            <p:cNvSpPr>
              <a:spLocks noChangeArrowheads="1"/>
            </p:cNvSpPr>
            <p:nvPr/>
          </p:nvSpPr>
          <p:spPr bwMode="auto">
            <a:xfrm>
              <a:off x="5884" y="2368"/>
              <a:ext cx="54" cy="5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101" name="Oval 1000"/>
            <p:cNvSpPr>
              <a:spLocks noChangeArrowheads="1"/>
            </p:cNvSpPr>
            <p:nvPr/>
          </p:nvSpPr>
          <p:spPr bwMode="auto">
            <a:xfrm>
              <a:off x="5946" y="2307"/>
              <a:ext cx="54" cy="5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102" name="Oval 1001"/>
            <p:cNvSpPr>
              <a:spLocks noChangeArrowheads="1"/>
            </p:cNvSpPr>
            <p:nvPr/>
          </p:nvSpPr>
          <p:spPr bwMode="auto">
            <a:xfrm>
              <a:off x="6074" y="2636"/>
              <a:ext cx="53" cy="5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103" name="Oval 1002"/>
            <p:cNvSpPr>
              <a:spLocks noChangeArrowheads="1"/>
            </p:cNvSpPr>
            <p:nvPr/>
          </p:nvSpPr>
          <p:spPr bwMode="auto">
            <a:xfrm>
              <a:off x="5790" y="2703"/>
              <a:ext cx="54" cy="5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104" name="Oval 1003"/>
            <p:cNvSpPr>
              <a:spLocks noChangeArrowheads="1"/>
            </p:cNvSpPr>
            <p:nvPr/>
          </p:nvSpPr>
          <p:spPr bwMode="auto">
            <a:xfrm>
              <a:off x="5857" y="2537"/>
              <a:ext cx="54" cy="5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105" name="Oval 1004"/>
            <p:cNvSpPr>
              <a:spLocks noChangeArrowheads="1"/>
            </p:cNvSpPr>
            <p:nvPr/>
          </p:nvSpPr>
          <p:spPr bwMode="auto">
            <a:xfrm>
              <a:off x="5790" y="3047"/>
              <a:ext cx="54" cy="5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106" name="Oval 1005"/>
            <p:cNvSpPr>
              <a:spLocks noChangeArrowheads="1"/>
            </p:cNvSpPr>
            <p:nvPr/>
          </p:nvSpPr>
          <p:spPr bwMode="auto">
            <a:xfrm>
              <a:off x="6107" y="2939"/>
              <a:ext cx="54" cy="57"/>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107" name="Oval 1006"/>
            <p:cNvSpPr>
              <a:spLocks noChangeArrowheads="1"/>
            </p:cNvSpPr>
            <p:nvPr/>
          </p:nvSpPr>
          <p:spPr bwMode="auto">
            <a:xfrm>
              <a:off x="5318" y="2507"/>
              <a:ext cx="53" cy="57"/>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108" name="Oval 1007"/>
            <p:cNvSpPr>
              <a:spLocks noChangeArrowheads="1"/>
            </p:cNvSpPr>
            <p:nvPr/>
          </p:nvSpPr>
          <p:spPr bwMode="auto">
            <a:xfrm>
              <a:off x="5918" y="2780"/>
              <a:ext cx="55" cy="5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109" name="Oval 1008"/>
            <p:cNvSpPr>
              <a:spLocks noChangeArrowheads="1"/>
            </p:cNvSpPr>
            <p:nvPr/>
          </p:nvSpPr>
          <p:spPr bwMode="auto">
            <a:xfrm>
              <a:off x="6201" y="2743"/>
              <a:ext cx="55" cy="5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110" name="Oval 1009"/>
            <p:cNvSpPr>
              <a:spLocks noChangeArrowheads="1"/>
            </p:cNvSpPr>
            <p:nvPr/>
          </p:nvSpPr>
          <p:spPr bwMode="auto">
            <a:xfrm>
              <a:off x="5665" y="2621"/>
              <a:ext cx="58" cy="57"/>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111" name="Oval 1010"/>
            <p:cNvSpPr>
              <a:spLocks noChangeArrowheads="1"/>
            </p:cNvSpPr>
            <p:nvPr/>
          </p:nvSpPr>
          <p:spPr bwMode="auto">
            <a:xfrm>
              <a:off x="5571" y="2584"/>
              <a:ext cx="57" cy="5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112" name="Oval 1012"/>
            <p:cNvSpPr>
              <a:spLocks noChangeArrowheads="1"/>
            </p:cNvSpPr>
            <p:nvPr/>
          </p:nvSpPr>
          <p:spPr bwMode="auto">
            <a:xfrm>
              <a:off x="5443" y="2527"/>
              <a:ext cx="57" cy="57"/>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113" name="Oval 1014"/>
            <p:cNvSpPr>
              <a:spLocks noChangeArrowheads="1"/>
            </p:cNvSpPr>
            <p:nvPr/>
          </p:nvSpPr>
          <p:spPr bwMode="auto">
            <a:xfrm>
              <a:off x="5980" y="2274"/>
              <a:ext cx="53" cy="5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114" name="Oval 1015"/>
            <p:cNvSpPr>
              <a:spLocks noChangeArrowheads="1"/>
            </p:cNvSpPr>
            <p:nvPr/>
          </p:nvSpPr>
          <p:spPr bwMode="auto">
            <a:xfrm>
              <a:off x="5665" y="2351"/>
              <a:ext cx="58" cy="57"/>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grpSp>
      <p:sp>
        <p:nvSpPr>
          <p:cNvPr id="40975" name="Text Box 1018"/>
          <p:cNvSpPr txBox="1">
            <a:spLocks noChangeArrowheads="1"/>
          </p:cNvSpPr>
          <p:nvPr/>
        </p:nvSpPr>
        <p:spPr bwMode="auto">
          <a:xfrm>
            <a:off x="358775" y="5634832"/>
            <a:ext cx="8624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sz="1200" dirty="0">
                <a:solidFill>
                  <a:prstClr val="black"/>
                </a:solidFill>
                <a:latin typeface="+mn-ea"/>
                <a:ea typeface="+mn-ea"/>
              </a:rPr>
              <a:t>(</a:t>
            </a:r>
            <a:r>
              <a:rPr lang="en-US" altLang="ja-JP" sz="1200" dirty="0" err="1">
                <a:solidFill>
                  <a:prstClr val="black"/>
                </a:solidFill>
                <a:latin typeface="+mn-ea"/>
                <a:ea typeface="+mn-ea"/>
              </a:rPr>
              <a:t>Poggio</a:t>
            </a:r>
            <a:r>
              <a:rPr lang="en-US" altLang="ja-JP" sz="1200" dirty="0">
                <a:solidFill>
                  <a:prstClr val="black"/>
                </a:solidFill>
                <a:latin typeface="+mn-ea"/>
                <a:ea typeface="+mn-ea"/>
              </a:rPr>
              <a:t>, et al. Kidney Int 2009</a:t>
            </a:r>
            <a:r>
              <a:rPr lang="en-US" sz="1200" dirty="0">
                <a:solidFill>
                  <a:prstClr val="black"/>
                </a:solidFill>
                <a:latin typeface="+mn-ea"/>
                <a:ea typeface="+mn-ea"/>
              </a:rPr>
              <a:t>；</a:t>
            </a:r>
            <a:r>
              <a:rPr lang="en-US" altLang="ja-JP" sz="1200" dirty="0">
                <a:solidFill>
                  <a:prstClr val="black"/>
                </a:solidFill>
                <a:latin typeface="+mn-ea"/>
                <a:ea typeface="+mn-ea"/>
              </a:rPr>
              <a:t>75</a:t>
            </a:r>
            <a:r>
              <a:rPr lang="en-US" sz="1200" dirty="0">
                <a:solidFill>
                  <a:prstClr val="black"/>
                </a:solidFill>
                <a:latin typeface="+mn-ea"/>
                <a:ea typeface="+mn-ea"/>
              </a:rPr>
              <a:t>：</a:t>
            </a:r>
            <a:r>
              <a:rPr lang="en-US" altLang="ja-JP" sz="1200" dirty="0">
                <a:solidFill>
                  <a:prstClr val="black"/>
                </a:solidFill>
                <a:latin typeface="+mn-ea"/>
                <a:ea typeface="+mn-ea"/>
              </a:rPr>
              <a:t>1079-1087, </a:t>
            </a:r>
            <a:r>
              <a:rPr lang="en-US" altLang="ja-JP" sz="1200" dirty="0" err="1">
                <a:solidFill>
                  <a:prstClr val="black"/>
                </a:solidFill>
                <a:latin typeface="+mn-ea"/>
                <a:ea typeface="+mn-ea"/>
              </a:rPr>
              <a:t>Horio</a:t>
            </a:r>
            <a:r>
              <a:rPr lang="en-US" altLang="ja-JP" sz="1200" dirty="0">
                <a:solidFill>
                  <a:prstClr val="black"/>
                </a:solidFill>
                <a:latin typeface="+mn-ea"/>
                <a:ea typeface="+mn-ea"/>
              </a:rPr>
              <a:t>. et al. Clin Exp </a:t>
            </a:r>
            <a:r>
              <a:rPr lang="en-US" altLang="ja-JP" sz="1200" dirty="0" err="1">
                <a:solidFill>
                  <a:prstClr val="black"/>
                </a:solidFill>
                <a:latin typeface="+mn-ea"/>
                <a:ea typeface="+mn-ea"/>
              </a:rPr>
              <a:t>Nephrol</a:t>
            </a:r>
            <a:r>
              <a:rPr lang="en-US" altLang="ja-JP" sz="1200" dirty="0">
                <a:solidFill>
                  <a:prstClr val="black"/>
                </a:solidFill>
                <a:latin typeface="+mn-ea"/>
                <a:ea typeface="+mn-ea"/>
              </a:rPr>
              <a:t> 2012</a:t>
            </a:r>
            <a:r>
              <a:rPr lang="en-US" sz="1200" dirty="0">
                <a:solidFill>
                  <a:prstClr val="black"/>
                </a:solidFill>
                <a:latin typeface="+mn-ea"/>
                <a:ea typeface="+mn-ea"/>
              </a:rPr>
              <a:t>：</a:t>
            </a:r>
            <a:r>
              <a:rPr lang="en-US" altLang="ja-JP" sz="1200" dirty="0">
                <a:solidFill>
                  <a:prstClr val="black"/>
                </a:solidFill>
                <a:latin typeface="+mn-ea"/>
                <a:ea typeface="+mn-ea"/>
              </a:rPr>
              <a:t>DOI</a:t>
            </a:r>
            <a:r>
              <a:rPr lang="en-US" sz="1200" dirty="0">
                <a:solidFill>
                  <a:prstClr val="black"/>
                </a:solidFill>
                <a:latin typeface="+mn-ea"/>
                <a:ea typeface="+mn-ea"/>
              </a:rPr>
              <a:t>：</a:t>
            </a:r>
            <a:r>
              <a:rPr lang="en-US" altLang="ja-JP" sz="1200" dirty="0">
                <a:solidFill>
                  <a:prstClr val="black"/>
                </a:solidFill>
                <a:latin typeface="+mn-ea"/>
                <a:ea typeface="+mn-ea"/>
              </a:rPr>
              <a:t>10. 1007/s10157-012-0586 6. </a:t>
            </a:r>
            <a:br>
              <a:rPr lang="en-US" altLang="ja-JP" sz="1200" dirty="0">
                <a:solidFill>
                  <a:prstClr val="black"/>
                </a:solidFill>
                <a:latin typeface="+mn-ea"/>
                <a:ea typeface="+mn-ea"/>
              </a:rPr>
            </a:br>
            <a:r>
              <a:rPr lang="ja-JP" altLang="en-US" sz="1200" dirty="0">
                <a:solidFill>
                  <a:prstClr val="black"/>
                </a:solidFill>
                <a:latin typeface="+mn-ea"/>
                <a:ea typeface="+mn-ea"/>
              </a:rPr>
              <a:t>より引用，改変</a:t>
            </a:r>
            <a:r>
              <a:rPr lang="en-US" altLang="ja-JP" sz="1200" dirty="0">
                <a:solidFill>
                  <a:prstClr val="black"/>
                </a:solidFill>
                <a:latin typeface="+mn-ea"/>
                <a:ea typeface="+mn-ea"/>
              </a:rPr>
              <a:t>)</a:t>
            </a:r>
          </a:p>
        </p:txBody>
      </p:sp>
      <p:sp>
        <p:nvSpPr>
          <p:cNvPr id="40976" name="Text Box 1019"/>
          <p:cNvSpPr txBox="1">
            <a:spLocks noChangeArrowheads="1"/>
          </p:cNvSpPr>
          <p:nvPr/>
        </p:nvSpPr>
        <p:spPr bwMode="auto">
          <a:xfrm>
            <a:off x="1262063" y="5195095"/>
            <a:ext cx="63373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r>
              <a:rPr lang="ja-JP" altLang="en-US" dirty="0">
                <a:solidFill>
                  <a:prstClr val="black"/>
                </a:solidFill>
                <a:latin typeface="+mn-ea"/>
                <a:ea typeface="+mn-ea"/>
              </a:rPr>
              <a:t>米国のデータに日本の症例を重ねて表示．実線は米国のデータの平均の腎機能低下，点線は</a:t>
            </a:r>
            <a:r>
              <a:rPr lang="en-US" altLang="ja-JP" dirty="0">
                <a:solidFill>
                  <a:prstClr val="black"/>
                </a:solidFill>
                <a:latin typeface="+mn-ea"/>
                <a:ea typeface="+mn-ea"/>
              </a:rPr>
              <a:t>90</a:t>
            </a:r>
            <a:r>
              <a:rPr lang="ja-JP" altLang="en-US" dirty="0">
                <a:solidFill>
                  <a:prstClr val="black"/>
                </a:solidFill>
                <a:latin typeface="+mn-ea"/>
                <a:ea typeface="+mn-ea"/>
              </a:rPr>
              <a:t>％の症例が含まれる範囲を示す．</a:t>
            </a:r>
          </a:p>
        </p:txBody>
      </p:sp>
      <p:sp>
        <p:nvSpPr>
          <p:cNvPr id="40977" name="Text Box 1020"/>
          <p:cNvSpPr txBox="1">
            <a:spLocks noChangeArrowheads="1"/>
          </p:cNvSpPr>
          <p:nvPr/>
        </p:nvSpPr>
        <p:spPr bwMode="auto">
          <a:xfrm>
            <a:off x="857821" y="880270"/>
            <a:ext cx="2693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dirty="0">
                <a:solidFill>
                  <a:prstClr val="black"/>
                </a:solidFill>
                <a:latin typeface="+mj-ea"/>
                <a:ea typeface="+mj-ea"/>
              </a:rPr>
              <a:t>180</a:t>
            </a:r>
          </a:p>
        </p:txBody>
      </p:sp>
      <p:sp>
        <p:nvSpPr>
          <p:cNvPr id="40978" name="Line 1025"/>
          <p:cNvSpPr>
            <a:spLocks noChangeShapeType="1"/>
          </p:cNvSpPr>
          <p:nvPr/>
        </p:nvSpPr>
        <p:spPr bwMode="auto">
          <a:xfrm>
            <a:off x="1243013" y="859632"/>
            <a:ext cx="0" cy="37687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ja-JP" altLang="en-US">
              <a:solidFill>
                <a:prstClr val="black"/>
              </a:solidFill>
            </a:endParaRPr>
          </a:p>
        </p:txBody>
      </p:sp>
      <p:sp>
        <p:nvSpPr>
          <p:cNvPr id="40979" name="Line 1026"/>
          <p:cNvSpPr>
            <a:spLocks noChangeShapeType="1"/>
          </p:cNvSpPr>
          <p:nvPr/>
        </p:nvSpPr>
        <p:spPr bwMode="auto">
          <a:xfrm>
            <a:off x="1228725" y="4628357"/>
            <a:ext cx="28797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ja-JP" altLang="en-US">
              <a:solidFill>
                <a:prstClr val="black"/>
              </a:solidFill>
            </a:endParaRPr>
          </a:p>
        </p:txBody>
      </p:sp>
      <p:grpSp>
        <p:nvGrpSpPr>
          <p:cNvPr id="40980" name="Group 1034"/>
          <p:cNvGrpSpPr>
            <a:grpSpLocks/>
          </p:cNvGrpSpPr>
          <p:nvPr/>
        </p:nvGrpSpPr>
        <p:grpSpPr bwMode="auto">
          <a:xfrm>
            <a:off x="1143000" y="994570"/>
            <a:ext cx="100013" cy="3228975"/>
            <a:chOff x="486" y="937"/>
            <a:chExt cx="63" cy="2034"/>
          </a:xfrm>
        </p:grpSpPr>
        <p:sp>
          <p:nvSpPr>
            <p:cNvPr id="41040" name="Line 1027"/>
            <p:cNvSpPr>
              <a:spLocks noChangeShapeType="1"/>
            </p:cNvSpPr>
            <p:nvPr/>
          </p:nvSpPr>
          <p:spPr bwMode="auto">
            <a:xfrm>
              <a:off x="486" y="1954"/>
              <a:ext cx="6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ja-JP" altLang="en-US">
                <a:solidFill>
                  <a:prstClr val="black"/>
                </a:solidFill>
              </a:endParaRPr>
            </a:p>
          </p:txBody>
        </p:sp>
        <p:sp>
          <p:nvSpPr>
            <p:cNvPr id="41041" name="Line 1028"/>
            <p:cNvSpPr>
              <a:spLocks noChangeShapeType="1"/>
            </p:cNvSpPr>
            <p:nvPr/>
          </p:nvSpPr>
          <p:spPr bwMode="auto">
            <a:xfrm>
              <a:off x="486" y="2293"/>
              <a:ext cx="6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ja-JP" altLang="en-US">
                <a:solidFill>
                  <a:prstClr val="black"/>
                </a:solidFill>
              </a:endParaRPr>
            </a:p>
          </p:txBody>
        </p:sp>
        <p:sp>
          <p:nvSpPr>
            <p:cNvPr id="41042" name="Line 1029"/>
            <p:cNvSpPr>
              <a:spLocks noChangeShapeType="1"/>
            </p:cNvSpPr>
            <p:nvPr/>
          </p:nvSpPr>
          <p:spPr bwMode="auto">
            <a:xfrm>
              <a:off x="486" y="2632"/>
              <a:ext cx="6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ja-JP" altLang="en-US">
                <a:solidFill>
                  <a:prstClr val="black"/>
                </a:solidFill>
              </a:endParaRPr>
            </a:p>
          </p:txBody>
        </p:sp>
        <p:sp>
          <p:nvSpPr>
            <p:cNvPr id="41043" name="Line 1030"/>
            <p:cNvSpPr>
              <a:spLocks noChangeShapeType="1"/>
            </p:cNvSpPr>
            <p:nvPr/>
          </p:nvSpPr>
          <p:spPr bwMode="auto">
            <a:xfrm>
              <a:off x="486" y="2971"/>
              <a:ext cx="6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ja-JP" altLang="en-US">
                <a:solidFill>
                  <a:prstClr val="black"/>
                </a:solidFill>
              </a:endParaRPr>
            </a:p>
          </p:txBody>
        </p:sp>
        <p:sp>
          <p:nvSpPr>
            <p:cNvPr id="41044" name="Line 1031"/>
            <p:cNvSpPr>
              <a:spLocks noChangeShapeType="1"/>
            </p:cNvSpPr>
            <p:nvPr/>
          </p:nvSpPr>
          <p:spPr bwMode="auto">
            <a:xfrm>
              <a:off x="486" y="1615"/>
              <a:ext cx="6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ja-JP" altLang="en-US">
                <a:solidFill>
                  <a:prstClr val="black"/>
                </a:solidFill>
              </a:endParaRPr>
            </a:p>
          </p:txBody>
        </p:sp>
        <p:sp>
          <p:nvSpPr>
            <p:cNvPr id="41045" name="Line 1032"/>
            <p:cNvSpPr>
              <a:spLocks noChangeShapeType="1"/>
            </p:cNvSpPr>
            <p:nvPr/>
          </p:nvSpPr>
          <p:spPr bwMode="auto">
            <a:xfrm>
              <a:off x="486" y="1276"/>
              <a:ext cx="6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ja-JP" altLang="en-US">
                <a:solidFill>
                  <a:prstClr val="black"/>
                </a:solidFill>
              </a:endParaRPr>
            </a:p>
          </p:txBody>
        </p:sp>
        <p:sp>
          <p:nvSpPr>
            <p:cNvPr id="41046" name="Line 1033"/>
            <p:cNvSpPr>
              <a:spLocks noChangeShapeType="1"/>
            </p:cNvSpPr>
            <p:nvPr/>
          </p:nvSpPr>
          <p:spPr bwMode="auto">
            <a:xfrm>
              <a:off x="486" y="937"/>
              <a:ext cx="6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ja-JP" altLang="en-US">
                <a:solidFill>
                  <a:prstClr val="black"/>
                </a:solidFill>
              </a:endParaRPr>
            </a:p>
          </p:txBody>
        </p:sp>
      </p:grpSp>
      <p:grpSp>
        <p:nvGrpSpPr>
          <p:cNvPr id="40981" name="Group 1041"/>
          <p:cNvGrpSpPr>
            <a:grpSpLocks/>
          </p:cNvGrpSpPr>
          <p:nvPr/>
        </p:nvGrpSpPr>
        <p:grpSpPr bwMode="auto">
          <a:xfrm>
            <a:off x="1471613" y="4628357"/>
            <a:ext cx="2451100" cy="90488"/>
            <a:chOff x="916" y="3255"/>
            <a:chExt cx="1544" cy="132"/>
          </a:xfrm>
        </p:grpSpPr>
        <p:sp>
          <p:nvSpPr>
            <p:cNvPr id="41034" name="Line 1035"/>
            <p:cNvSpPr>
              <a:spLocks noChangeShapeType="1"/>
            </p:cNvSpPr>
            <p:nvPr/>
          </p:nvSpPr>
          <p:spPr bwMode="auto">
            <a:xfrm>
              <a:off x="916" y="3255"/>
              <a:ext cx="0" cy="13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ja-JP" altLang="en-US">
                <a:solidFill>
                  <a:prstClr val="black"/>
                </a:solidFill>
              </a:endParaRPr>
            </a:p>
          </p:txBody>
        </p:sp>
        <p:sp>
          <p:nvSpPr>
            <p:cNvPr id="41035" name="Line 1036"/>
            <p:cNvSpPr>
              <a:spLocks noChangeShapeType="1"/>
            </p:cNvSpPr>
            <p:nvPr/>
          </p:nvSpPr>
          <p:spPr bwMode="auto">
            <a:xfrm>
              <a:off x="1224" y="3255"/>
              <a:ext cx="0" cy="13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ja-JP" altLang="en-US">
                <a:solidFill>
                  <a:prstClr val="black"/>
                </a:solidFill>
              </a:endParaRPr>
            </a:p>
          </p:txBody>
        </p:sp>
        <p:sp>
          <p:nvSpPr>
            <p:cNvPr id="41036" name="Line 1037"/>
            <p:cNvSpPr>
              <a:spLocks noChangeShapeType="1"/>
            </p:cNvSpPr>
            <p:nvPr/>
          </p:nvSpPr>
          <p:spPr bwMode="auto">
            <a:xfrm>
              <a:off x="1533" y="3255"/>
              <a:ext cx="0" cy="13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ja-JP" altLang="en-US">
                <a:solidFill>
                  <a:prstClr val="black"/>
                </a:solidFill>
              </a:endParaRPr>
            </a:p>
          </p:txBody>
        </p:sp>
        <p:sp>
          <p:nvSpPr>
            <p:cNvPr id="41037" name="Line 1038"/>
            <p:cNvSpPr>
              <a:spLocks noChangeShapeType="1"/>
            </p:cNvSpPr>
            <p:nvPr/>
          </p:nvSpPr>
          <p:spPr bwMode="auto">
            <a:xfrm>
              <a:off x="1842" y="3255"/>
              <a:ext cx="0" cy="13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ja-JP" altLang="en-US">
                <a:solidFill>
                  <a:prstClr val="black"/>
                </a:solidFill>
              </a:endParaRPr>
            </a:p>
          </p:txBody>
        </p:sp>
        <p:sp>
          <p:nvSpPr>
            <p:cNvPr id="41038" name="Line 1039"/>
            <p:cNvSpPr>
              <a:spLocks noChangeShapeType="1"/>
            </p:cNvSpPr>
            <p:nvPr/>
          </p:nvSpPr>
          <p:spPr bwMode="auto">
            <a:xfrm>
              <a:off x="2151" y="3255"/>
              <a:ext cx="0" cy="13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ja-JP" altLang="en-US">
                <a:solidFill>
                  <a:prstClr val="black"/>
                </a:solidFill>
              </a:endParaRPr>
            </a:p>
          </p:txBody>
        </p:sp>
        <p:sp>
          <p:nvSpPr>
            <p:cNvPr id="41039" name="Line 1040"/>
            <p:cNvSpPr>
              <a:spLocks noChangeShapeType="1"/>
            </p:cNvSpPr>
            <p:nvPr/>
          </p:nvSpPr>
          <p:spPr bwMode="auto">
            <a:xfrm>
              <a:off x="2460" y="3255"/>
              <a:ext cx="0" cy="13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ja-JP" altLang="en-US">
                <a:solidFill>
                  <a:prstClr val="black"/>
                </a:solidFill>
              </a:endParaRPr>
            </a:p>
          </p:txBody>
        </p:sp>
      </p:grpSp>
      <p:sp>
        <p:nvSpPr>
          <p:cNvPr id="40982" name="Line 1042"/>
          <p:cNvSpPr>
            <a:spLocks noChangeShapeType="1"/>
          </p:cNvSpPr>
          <p:nvPr/>
        </p:nvSpPr>
        <p:spPr bwMode="auto">
          <a:xfrm>
            <a:off x="5476875" y="859632"/>
            <a:ext cx="0" cy="37687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ja-JP" altLang="en-US">
              <a:solidFill>
                <a:prstClr val="black"/>
              </a:solidFill>
            </a:endParaRPr>
          </a:p>
        </p:txBody>
      </p:sp>
      <p:sp>
        <p:nvSpPr>
          <p:cNvPr id="40983" name="Line 1043"/>
          <p:cNvSpPr>
            <a:spLocks noChangeShapeType="1"/>
          </p:cNvSpPr>
          <p:nvPr/>
        </p:nvSpPr>
        <p:spPr bwMode="auto">
          <a:xfrm>
            <a:off x="5462588" y="4628357"/>
            <a:ext cx="2894012"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ja-JP" altLang="en-US">
              <a:solidFill>
                <a:prstClr val="black"/>
              </a:solidFill>
            </a:endParaRPr>
          </a:p>
        </p:txBody>
      </p:sp>
      <p:grpSp>
        <p:nvGrpSpPr>
          <p:cNvPr id="40984" name="Group 1044"/>
          <p:cNvGrpSpPr>
            <a:grpSpLocks/>
          </p:cNvGrpSpPr>
          <p:nvPr/>
        </p:nvGrpSpPr>
        <p:grpSpPr bwMode="auto">
          <a:xfrm>
            <a:off x="5376863" y="994570"/>
            <a:ext cx="100012" cy="3228975"/>
            <a:chOff x="486" y="937"/>
            <a:chExt cx="63" cy="2034"/>
          </a:xfrm>
        </p:grpSpPr>
        <p:sp>
          <p:nvSpPr>
            <p:cNvPr id="41027" name="Line 1045"/>
            <p:cNvSpPr>
              <a:spLocks noChangeShapeType="1"/>
            </p:cNvSpPr>
            <p:nvPr/>
          </p:nvSpPr>
          <p:spPr bwMode="auto">
            <a:xfrm>
              <a:off x="486" y="1954"/>
              <a:ext cx="6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ja-JP" altLang="en-US">
                <a:solidFill>
                  <a:prstClr val="black"/>
                </a:solidFill>
              </a:endParaRPr>
            </a:p>
          </p:txBody>
        </p:sp>
        <p:sp>
          <p:nvSpPr>
            <p:cNvPr id="41028" name="Line 1046"/>
            <p:cNvSpPr>
              <a:spLocks noChangeShapeType="1"/>
            </p:cNvSpPr>
            <p:nvPr/>
          </p:nvSpPr>
          <p:spPr bwMode="auto">
            <a:xfrm>
              <a:off x="486" y="2293"/>
              <a:ext cx="6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ja-JP" altLang="en-US">
                <a:solidFill>
                  <a:prstClr val="black"/>
                </a:solidFill>
              </a:endParaRPr>
            </a:p>
          </p:txBody>
        </p:sp>
        <p:sp>
          <p:nvSpPr>
            <p:cNvPr id="41029" name="Line 1047"/>
            <p:cNvSpPr>
              <a:spLocks noChangeShapeType="1"/>
            </p:cNvSpPr>
            <p:nvPr/>
          </p:nvSpPr>
          <p:spPr bwMode="auto">
            <a:xfrm>
              <a:off x="486" y="2632"/>
              <a:ext cx="6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ja-JP" altLang="en-US">
                <a:solidFill>
                  <a:prstClr val="black"/>
                </a:solidFill>
              </a:endParaRPr>
            </a:p>
          </p:txBody>
        </p:sp>
        <p:sp>
          <p:nvSpPr>
            <p:cNvPr id="41030" name="Line 1048"/>
            <p:cNvSpPr>
              <a:spLocks noChangeShapeType="1"/>
            </p:cNvSpPr>
            <p:nvPr/>
          </p:nvSpPr>
          <p:spPr bwMode="auto">
            <a:xfrm>
              <a:off x="486" y="2971"/>
              <a:ext cx="6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ja-JP" altLang="en-US">
                <a:solidFill>
                  <a:prstClr val="black"/>
                </a:solidFill>
              </a:endParaRPr>
            </a:p>
          </p:txBody>
        </p:sp>
        <p:sp>
          <p:nvSpPr>
            <p:cNvPr id="41031" name="Line 1049"/>
            <p:cNvSpPr>
              <a:spLocks noChangeShapeType="1"/>
            </p:cNvSpPr>
            <p:nvPr/>
          </p:nvSpPr>
          <p:spPr bwMode="auto">
            <a:xfrm>
              <a:off x="486" y="1615"/>
              <a:ext cx="6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ja-JP" altLang="en-US">
                <a:solidFill>
                  <a:prstClr val="black"/>
                </a:solidFill>
              </a:endParaRPr>
            </a:p>
          </p:txBody>
        </p:sp>
        <p:sp>
          <p:nvSpPr>
            <p:cNvPr id="41032" name="Line 1050"/>
            <p:cNvSpPr>
              <a:spLocks noChangeShapeType="1"/>
            </p:cNvSpPr>
            <p:nvPr/>
          </p:nvSpPr>
          <p:spPr bwMode="auto">
            <a:xfrm>
              <a:off x="486" y="1276"/>
              <a:ext cx="6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ja-JP" altLang="en-US">
                <a:solidFill>
                  <a:prstClr val="black"/>
                </a:solidFill>
              </a:endParaRPr>
            </a:p>
          </p:txBody>
        </p:sp>
        <p:sp>
          <p:nvSpPr>
            <p:cNvPr id="41033" name="Line 1051"/>
            <p:cNvSpPr>
              <a:spLocks noChangeShapeType="1"/>
            </p:cNvSpPr>
            <p:nvPr/>
          </p:nvSpPr>
          <p:spPr bwMode="auto">
            <a:xfrm>
              <a:off x="486" y="937"/>
              <a:ext cx="6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ja-JP" altLang="en-US">
                <a:solidFill>
                  <a:prstClr val="black"/>
                </a:solidFill>
              </a:endParaRPr>
            </a:p>
          </p:txBody>
        </p:sp>
      </p:grpSp>
      <p:grpSp>
        <p:nvGrpSpPr>
          <p:cNvPr id="40985" name="Group 1052"/>
          <p:cNvGrpSpPr>
            <a:grpSpLocks/>
          </p:cNvGrpSpPr>
          <p:nvPr/>
        </p:nvGrpSpPr>
        <p:grpSpPr bwMode="auto">
          <a:xfrm>
            <a:off x="5705475" y="4628357"/>
            <a:ext cx="2451100" cy="90488"/>
            <a:chOff x="916" y="3255"/>
            <a:chExt cx="1544" cy="132"/>
          </a:xfrm>
        </p:grpSpPr>
        <p:sp>
          <p:nvSpPr>
            <p:cNvPr id="41021" name="Line 1053"/>
            <p:cNvSpPr>
              <a:spLocks noChangeShapeType="1"/>
            </p:cNvSpPr>
            <p:nvPr/>
          </p:nvSpPr>
          <p:spPr bwMode="auto">
            <a:xfrm>
              <a:off x="916" y="3255"/>
              <a:ext cx="0" cy="13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ja-JP" altLang="en-US">
                <a:solidFill>
                  <a:prstClr val="black"/>
                </a:solidFill>
              </a:endParaRPr>
            </a:p>
          </p:txBody>
        </p:sp>
        <p:sp>
          <p:nvSpPr>
            <p:cNvPr id="41022" name="Line 1054"/>
            <p:cNvSpPr>
              <a:spLocks noChangeShapeType="1"/>
            </p:cNvSpPr>
            <p:nvPr/>
          </p:nvSpPr>
          <p:spPr bwMode="auto">
            <a:xfrm>
              <a:off x="1224" y="3255"/>
              <a:ext cx="0" cy="13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ja-JP" altLang="en-US">
                <a:solidFill>
                  <a:prstClr val="black"/>
                </a:solidFill>
              </a:endParaRPr>
            </a:p>
          </p:txBody>
        </p:sp>
        <p:sp>
          <p:nvSpPr>
            <p:cNvPr id="41023" name="Line 1055"/>
            <p:cNvSpPr>
              <a:spLocks noChangeShapeType="1"/>
            </p:cNvSpPr>
            <p:nvPr/>
          </p:nvSpPr>
          <p:spPr bwMode="auto">
            <a:xfrm>
              <a:off x="1533" y="3255"/>
              <a:ext cx="0" cy="13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ja-JP" altLang="en-US">
                <a:solidFill>
                  <a:prstClr val="black"/>
                </a:solidFill>
              </a:endParaRPr>
            </a:p>
          </p:txBody>
        </p:sp>
        <p:sp>
          <p:nvSpPr>
            <p:cNvPr id="41024" name="Line 1056"/>
            <p:cNvSpPr>
              <a:spLocks noChangeShapeType="1"/>
            </p:cNvSpPr>
            <p:nvPr/>
          </p:nvSpPr>
          <p:spPr bwMode="auto">
            <a:xfrm>
              <a:off x="1842" y="3255"/>
              <a:ext cx="0" cy="13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ja-JP" altLang="en-US">
                <a:solidFill>
                  <a:prstClr val="black"/>
                </a:solidFill>
              </a:endParaRPr>
            </a:p>
          </p:txBody>
        </p:sp>
        <p:sp>
          <p:nvSpPr>
            <p:cNvPr id="41025" name="Line 1057"/>
            <p:cNvSpPr>
              <a:spLocks noChangeShapeType="1"/>
            </p:cNvSpPr>
            <p:nvPr/>
          </p:nvSpPr>
          <p:spPr bwMode="auto">
            <a:xfrm>
              <a:off x="2151" y="3255"/>
              <a:ext cx="0" cy="13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ja-JP" altLang="en-US">
                <a:solidFill>
                  <a:prstClr val="black"/>
                </a:solidFill>
              </a:endParaRPr>
            </a:p>
          </p:txBody>
        </p:sp>
        <p:sp>
          <p:nvSpPr>
            <p:cNvPr id="41026" name="Line 1058"/>
            <p:cNvSpPr>
              <a:spLocks noChangeShapeType="1"/>
            </p:cNvSpPr>
            <p:nvPr/>
          </p:nvSpPr>
          <p:spPr bwMode="auto">
            <a:xfrm>
              <a:off x="2460" y="3255"/>
              <a:ext cx="0" cy="13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ja-JP" altLang="en-US">
                <a:solidFill>
                  <a:prstClr val="black"/>
                </a:solidFill>
              </a:endParaRPr>
            </a:p>
          </p:txBody>
        </p:sp>
      </p:grpSp>
      <p:sp>
        <p:nvSpPr>
          <p:cNvPr id="40986" name="Text Box 1059"/>
          <p:cNvSpPr txBox="1">
            <a:spLocks noChangeArrowheads="1"/>
          </p:cNvSpPr>
          <p:nvPr/>
        </p:nvSpPr>
        <p:spPr bwMode="auto">
          <a:xfrm>
            <a:off x="857821" y="1418432"/>
            <a:ext cx="2693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a:solidFill>
                  <a:prstClr val="black"/>
                </a:solidFill>
                <a:latin typeface="+mj-ea"/>
                <a:ea typeface="+mj-ea"/>
              </a:rPr>
              <a:t>160</a:t>
            </a:r>
          </a:p>
        </p:txBody>
      </p:sp>
      <p:sp>
        <p:nvSpPr>
          <p:cNvPr id="40987" name="Text Box 1060"/>
          <p:cNvSpPr txBox="1">
            <a:spLocks noChangeArrowheads="1"/>
          </p:cNvSpPr>
          <p:nvPr/>
        </p:nvSpPr>
        <p:spPr bwMode="auto">
          <a:xfrm>
            <a:off x="857821" y="1958182"/>
            <a:ext cx="2693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a:solidFill>
                  <a:prstClr val="black"/>
                </a:solidFill>
                <a:latin typeface="+mj-ea"/>
                <a:ea typeface="+mj-ea"/>
              </a:rPr>
              <a:t>140</a:t>
            </a:r>
          </a:p>
        </p:txBody>
      </p:sp>
      <p:sp>
        <p:nvSpPr>
          <p:cNvPr id="40988" name="Text Box 1061"/>
          <p:cNvSpPr txBox="1">
            <a:spLocks noChangeArrowheads="1"/>
          </p:cNvSpPr>
          <p:nvPr/>
        </p:nvSpPr>
        <p:spPr bwMode="auto">
          <a:xfrm>
            <a:off x="857821" y="2497932"/>
            <a:ext cx="2693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a:solidFill>
                  <a:prstClr val="black"/>
                </a:solidFill>
                <a:latin typeface="+mj-ea"/>
                <a:ea typeface="+mj-ea"/>
              </a:rPr>
              <a:t>120</a:t>
            </a:r>
          </a:p>
        </p:txBody>
      </p:sp>
      <p:sp>
        <p:nvSpPr>
          <p:cNvPr id="40989" name="Text Box 1062"/>
          <p:cNvSpPr txBox="1">
            <a:spLocks noChangeArrowheads="1"/>
          </p:cNvSpPr>
          <p:nvPr/>
        </p:nvSpPr>
        <p:spPr bwMode="auto">
          <a:xfrm>
            <a:off x="857821" y="3036095"/>
            <a:ext cx="2693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a:solidFill>
                  <a:prstClr val="black"/>
                </a:solidFill>
                <a:latin typeface="+mj-ea"/>
                <a:ea typeface="+mj-ea"/>
              </a:rPr>
              <a:t>100</a:t>
            </a:r>
          </a:p>
        </p:txBody>
      </p:sp>
      <p:sp>
        <p:nvSpPr>
          <p:cNvPr id="40990" name="Text Box 1063"/>
          <p:cNvSpPr txBox="1">
            <a:spLocks noChangeArrowheads="1"/>
          </p:cNvSpPr>
          <p:nvPr/>
        </p:nvSpPr>
        <p:spPr bwMode="auto">
          <a:xfrm>
            <a:off x="947589" y="3575845"/>
            <a:ext cx="1795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a:solidFill>
                  <a:prstClr val="black"/>
                </a:solidFill>
                <a:latin typeface="+mj-ea"/>
                <a:ea typeface="+mj-ea"/>
              </a:rPr>
              <a:t>80</a:t>
            </a:r>
          </a:p>
        </p:txBody>
      </p:sp>
      <p:sp>
        <p:nvSpPr>
          <p:cNvPr id="40991" name="Text Box 1064"/>
          <p:cNvSpPr txBox="1">
            <a:spLocks noChangeArrowheads="1"/>
          </p:cNvSpPr>
          <p:nvPr/>
        </p:nvSpPr>
        <p:spPr bwMode="auto">
          <a:xfrm>
            <a:off x="947589" y="4115595"/>
            <a:ext cx="1795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a:solidFill>
                  <a:prstClr val="black"/>
                </a:solidFill>
                <a:latin typeface="+mj-ea"/>
                <a:ea typeface="+mj-ea"/>
              </a:rPr>
              <a:t>60</a:t>
            </a:r>
          </a:p>
        </p:txBody>
      </p:sp>
      <p:sp>
        <p:nvSpPr>
          <p:cNvPr id="40992" name="Text Box 1065"/>
          <p:cNvSpPr txBox="1">
            <a:spLocks noChangeArrowheads="1"/>
          </p:cNvSpPr>
          <p:nvPr/>
        </p:nvSpPr>
        <p:spPr bwMode="auto">
          <a:xfrm>
            <a:off x="5091684" y="880270"/>
            <a:ext cx="2693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dirty="0">
                <a:solidFill>
                  <a:prstClr val="black"/>
                </a:solidFill>
                <a:latin typeface="+mj-ea"/>
                <a:ea typeface="+mj-ea"/>
              </a:rPr>
              <a:t>180</a:t>
            </a:r>
          </a:p>
        </p:txBody>
      </p:sp>
      <p:sp>
        <p:nvSpPr>
          <p:cNvPr id="40993" name="Text Box 1066"/>
          <p:cNvSpPr txBox="1">
            <a:spLocks noChangeArrowheads="1"/>
          </p:cNvSpPr>
          <p:nvPr/>
        </p:nvSpPr>
        <p:spPr bwMode="auto">
          <a:xfrm>
            <a:off x="5091684" y="1418432"/>
            <a:ext cx="2693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a:solidFill>
                  <a:prstClr val="black"/>
                </a:solidFill>
                <a:latin typeface="+mj-ea"/>
                <a:ea typeface="+mj-ea"/>
              </a:rPr>
              <a:t>160</a:t>
            </a:r>
          </a:p>
        </p:txBody>
      </p:sp>
      <p:sp>
        <p:nvSpPr>
          <p:cNvPr id="40994" name="Text Box 1067"/>
          <p:cNvSpPr txBox="1">
            <a:spLocks noChangeArrowheads="1"/>
          </p:cNvSpPr>
          <p:nvPr/>
        </p:nvSpPr>
        <p:spPr bwMode="auto">
          <a:xfrm>
            <a:off x="5091684" y="1958182"/>
            <a:ext cx="2693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a:solidFill>
                  <a:prstClr val="black"/>
                </a:solidFill>
                <a:latin typeface="+mj-ea"/>
                <a:ea typeface="+mj-ea"/>
              </a:rPr>
              <a:t>140</a:t>
            </a:r>
          </a:p>
        </p:txBody>
      </p:sp>
      <p:sp>
        <p:nvSpPr>
          <p:cNvPr id="40995" name="Text Box 1068"/>
          <p:cNvSpPr txBox="1">
            <a:spLocks noChangeArrowheads="1"/>
          </p:cNvSpPr>
          <p:nvPr/>
        </p:nvSpPr>
        <p:spPr bwMode="auto">
          <a:xfrm>
            <a:off x="5091684" y="2497932"/>
            <a:ext cx="2693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a:solidFill>
                  <a:prstClr val="black"/>
                </a:solidFill>
                <a:latin typeface="+mj-ea"/>
                <a:ea typeface="+mj-ea"/>
              </a:rPr>
              <a:t>120</a:t>
            </a:r>
          </a:p>
        </p:txBody>
      </p:sp>
      <p:sp>
        <p:nvSpPr>
          <p:cNvPr id="40996" name="Text Box 1069"/>
          <p:cNvSpPr txBox="1">
            <a:spLocks noChangeArrowheads="1"/>
          </p:cNvSpPr>
          <p:nvPr/>
        </p:nvSpPr>
        <p:spPr bwMode="auto">
          <a:xfrm>
            <a:off x="5091684" y="3036095"/>
            <a:ext cx="2693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a:solidFill>
                  <a:prstClr val="black"/>
                </a:solidFill>
                <a:latin typeface="+mj-ea"/>
                <a:ea typeface="+mj-ea"/>
              </a:rPr>
              <a:t>100</a:t>
            </a:r>
          </a:p>
        </p:txBody>
      </p:sp>
      <p:sp>
        <p:nvSpPr>
          <p:cNvPr id="40997" name="Text Box 1070"/>
          <p:cNvSpPr txBox="1">
            <a:spLocks noChangeArrowheads="1"/>
          </p:cNvSpPr>
          <p:nvPr/>
        </p:nvSpPr>
        <p:spPr bwMode="auto">
          <a:xfrm>
            <a:off x="5181452" y="3575845"/>
            <a:ext cx="1795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a:solidFill>
                  <a:prstClr val="black"/>
                </a:solidFill>
                <a:latin typeface="+mj-ea"/>
                <a:ea typeface="+mj-ea"/>
              </a:rPr>
              <a:t>80</a:t>
            </a:r>
          </a:p>
        </p:txBody>
      </p:sp>
      <p:sp>
        <p:nvSpPr>
          <p:cNvPr id="40998" name="Text Box 1071"/>
          <p:cNvSpPr txBox="1">
            <a:spLocks noChangeArrowheads="1"/>
          </p:cNvSpPr>
          <p:nvPr/>
        </p:nvSpPr>
        <p:spPr bwMode="auto">
          <a:xfrm>
            <a:off x="5181452" y="4115595"/>
            <a:ext cx="1795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a:solidFill>
                  <a:prstClr val="black"/>
                </a:solidFill>
                <a:latin typeface="+mj-ea"/>
                <a:ea typeface="+mj-ea"/>
              </a:rPr>
              <a:t>60</a:t>
            </a:r>
          </a:p>
        </p:txBody>
      </p:sp>
      <p:sp>
        <p:nvSpPr>
          <p:cNvPr id="40999" name="Text Box 1072"/>
          <p:cNvSpPr txBox="1">
            <a:spLocks noChangeArrowheads="1"/>
          </p:cNvSpPr>
          <p:nvPr/>
        </p:nvSpPr>
        <p:spPr bwMode="auto">
          <a:xfrm>
            <a:off x="1381845" y="4709320"/>
            <a:ext cx="1795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a:solidFill>
                  <a:prstClr val="black"/>
                </a:solidFill>
                <a:latin typeface="+mj-ea"/>
                <a:ea typeface="+mj-ea"/>
              </a:rPr>
              <a:t>20</a:t>
            </a:r>
          </a:p>
        </p:txBody>
      </p:sp>
      <p:sp>
        <p:nvSpPr>
          <p:cNvPr id="41000" name="Text Box 1073"/>
          <p:cNvSpPr txBox="1">
            <a:spLocks noChangeArrowheads="1"/>
          </p:cNvSpPr>
          <p:nvPr/>
        </p:nvSpPr>
        <p:spPr bwMode="auto">
          <a:xfrm>
            <a:off x="1869207" y="4709320"/>
            <a:ext cx="1795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a:solidFill>
                  <a:prstClr val="black"/>
                </a:solidFill>
                <a:latin typeface="+mj-ea"/>
                <a:ea typeface="+mj-ea"/>
              </a:rPr>
              <a:t>30</a:t>
            </a:r>
          </a:p>
        </p:txBody>
      </p:sp>
      <p:sp>
        <p:nvSpPr>
          <p:cNvPr id="41001" name="Text Box 1074"/>
          <p:cNvSpPr txBox="1">
            <a:spLocks noChangeArrowheads="1"/>
          </p:cNvSpPr>
          <p:nvPr/>
        </p:nvSpPr>
        <p:spPr bwMode="auto">
          <a:xfrm>
            <a:off x="2356570" y="4709320"/>
            <a:ext cx="1795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a:solidFill>
                  <a:prstClr val="black"/>
                </a:solidFill>
                <a:latin typeface="+mj-ea"/>
                <a:ea typeface="+mj-ea"/>
              </a:rPr>
              <a:t>40</a:t>
            </a:r>
          </a:p>
        </p:txBody>
      </p:sp>
      <p:sp>
        <p:nvSpPr>
          <p:cNvPr id="41002" name="Text Box 1075"/>
          <p:cNvSpPr txBox="1">
            <a:spLocks noChangeArrowheads="1"/>
          </p:cNvSpPr>
          <p:nvPr/>
        </p:nvSpPr>
        <p:spPr bwMode="auto">
          <a:xfrm>
            <a:off x="2845520" y="4709320"/>
            <a:ext cx="1795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a:solidFill>
                  <a:prstClr val="black"/>
                </a:solidFill>
                <a:latin typeface="+mj-ea"/>
                <a:ea typeface="+mj-ea"/>
              </a:rPr>
              <a:t>50</a:t>
            </a:r>
          </a:p>
        </p:txBody>
      </p:sp>
      <p:sp>
        <p:nvSpPr>
          <p:cNvPr id="41003" name="Text Box 1076"/>
          <p:cNvSpPr txBox="1">
            <a:spLocks noChangeArrowheads="1"/>
          </p:cNvSpPr>
          <p:nvPr/>
        </p:nvSpPr>
        <p:spPr bwMode="auto">
          <a:xfrm>
            <a:off x="3332882" y="4709320"/>
            <a:ext cx="1795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a:solidFill>
                  <a:prstClr val="black"/>
                </a:solidFill>
                <a:latin typeface="+mj-ea"/>
                <a:ea typeface="+mj-ea"/>
              </a:rPr>
              <a:t>60</a:t>
            </a:r>
          </a:p>
        </p:txBody>
      </p:sp>
      <p:sp>
        <p:nvSpPr>
          <p:cNvPr id="41004" name="Text Box 1077"/>
          <p:cNvSpPr txBox="1">
            <a:spLocks noChangeArrowheads="1"/>
          </p:cNvSpPr>
          <p:nvPr/>
        </p:nvSpPr>
        <p:spPr bwMode="auto">
          <a:xfrm>
            <a:off x="3821832" y="4709320"/>
            <a:ext cx="1795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a:solidFill>
                  <a:prstClr val="black"/>
                </a:solidFill>
                <a:latin typeface="+mj-ea"/>
                <a:ea typeface="+mj-ea"/>
              </a:rPr>
              <a:t>70</a:t>
            </a:r>
          </a:p>
        </p:txBody>
      </p:sp>
      <p:sp>
        <p:nvSpPr>
          <p:cNvPr id="41005" name="Text Box 1078"/>
          <p:cNvSpPr txBox="1">
            <a:spLocks noChangeArrowheads="1"/>
          </p:cNvSpPr>
          <p:nvPr/>
        </p:nvSpPr>
        <p:spPr bwMode="auto">
          <a:xfrm rot="-5400000">
            <a:off x="-131204" y="2636273"/>
            <a:ext cx="15260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a:solidFill>
                  <a:prstClr val="black"/>
                </a:solidFill>
                <a:latin typeface="+mj-ea"/>
                <a:ea typeface="+mj-ea"/>
              </a:rPr>
              <a:t>GFR(mL/</a:t>
            </a:r>
            <a:r>
              <a:rPr lang="ja-JP" altLang="en-US">
                <a:solidFill>
                  <a:prstClr val="black"/>
                </a:solidFill>
                <a:latin typeface="+mj-ea"/>
                <a:ea typeface="+mj-ea"/>
              </a:rPr>
              <a:t>分</a:t>
            </a:r>
            <a:r>
              <a:rPr lang="en-US" altLang="ja-JP">
                <a:solidFill>
                  <a:prstClr val="black"/>
                </a:solidFill>
                <a:latin typeface="+mj-ea"/>
                <a:ea typeface="+mj-ea"/>
              </a:rPr>
              <a:t>/1.73m</a:t>
            </a:r>
            <a:r>
              <a:rPr lang="en-US" altLang="ja-JP" baseline="30000">
                <a:solidFill>
                  <a:prstClr val="black"/>
                </a:solidFill>
                <a:latin typeface="+mj-ea"/>
                <a:ea typeface="+mj-ea"/>
              </a:rPr>
              <a:t>2</a:t>
            </a:r>
            <a:r>
              <a:rPr lang="en-US" altLang="ja-JP">
                <a:solidFill>
                  <a:prstClr val="black"/>
                </a:solidFill>
                <a:latin typeface="+mj-ea"/>
                <a:ea typeface="+mj-ea"/>
              </a:rPr>
              <a:t>)</a:t>
            </a:r>
          </a:p>
        </p:txBody>
      </p:sp>
      <p:sp>
        <p:nvSpPr>
          <p:cNvPr id="41006" name="Text Box 1079"/>
          <p:cNvSpPr txBox="1">
            <a:spLocks noChangeArrowheads="1"/>
          </p:cNvSpPr>
          <p:nvPr/>
        </p:nvSpPr>
        <p:spPr bwMode="auto">
          <a:xfrm>
            <a:off x="2309516" y="4944270"/>
            <a:ext cx="7181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ja-JP" altLang="en-US">
                <a:solidFill>
                  <a:prstClr val="black"/>
                </a:solidFill>
                <a:latin typeface="+mj-ea"/>
                <a:ea typeface="+mj-ea"/>
              </a:rPr>
              <a:t>年齢（歳）</a:t>
            </a:r>
          </a:p>
        </p:txBody>
      </p:sp>
      <p:sp>
        <p:nvSpPr>
          <p:cNvPr id="41007" name="Text Box 1080"/>
          <p:cNvSpPr txBox="1">
            <a:spLocks noChangeArrowheads="1"/>
          </p:cNvSpPr>
          <p:nvPr/>
        </p:nvSpPr>
        <p:spPr bwMode="auto">
          <a:xfrm>
            <a:off x="2370398" y="921545"/>
            <a:ext cx="60272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sz="1800">
                <a:solidFill>
                  <a:prstClr val="black"/>
                </a:solidFill>
                <a:latin typeface="+mj-ea"/>
                <a:ea typeface="+mj-ea"/>
              </a:rPr>
              <a:t>(</a:t>
            </a:r>
            <a:r>
              <a:rPr lang="ja-JP" altLang="en-US" sz="1800">
                <a:solidFill>
                  <a:prstClr val="black"/>
                </a:solidFill>
                <a:latin typeface="+mj-ea"/>
                <a:ea typeface="+mj-ea"/>
              </a:rPr>
              <a:t>男性</a:t>
            </a:r>
            <a:r>
              <a:rPr lang="en-US" altLang="ja-JP" sz="1800">
                <a:solidFill>
                  <a:prstClr val="black"/>
                </a:solidFill>
                <a:latin typeface="+mj-ea"/>
                <a:ea typeface="+mj-ea"/>
              </a:rPr>
              <a:t>)</a:t>
            </a:r>
          </a:p>
        </p:txBody>
      </p:sp>
      <p:sp>
        <p:nvSpPr>
          <p:cNvPr id="41008" name="Text Box 1081"/>
          <p:cNvSpPr txBox="1">
            <a:spLocks noChangeArrowheads="1"/>
          </p:cNvSpPr>
          <p:nvPr/>
        </p:nvSpPr>
        <p:spPr bwMode="auto">
          <a:xfrm>
            <a:off x="5642695" y="4709320"/>
            <a:ext cx="1795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a:solidFill>
                  <a:prstClr val="black"/>
                </a:solidFill>
                <a:latin typeface="+mj-ea"/>
                <a:ea typeface="+mj-ea"/>
              </a:rPr>
              <a:t>20</a:t>
            </a:r>
          </a:p>
        </p:txBody>
      </p:sp>
      <p:sp>
        <p:nvSpPr>
          <p:cNvPr id="41009" name="Text Box 1082"/>
          <p:cNvSpPr txBox="1">
            <a:spLocks noChangeArrowheads="1"/>
          </p:cNvSpPr>
          <p:nvPr/>
        </p:nvSpPr>
        <p:spPr bwMode="auto">
          <a:xfrm>
            <a:off x="6130057" y="4709320"/>
            <a:ext cx="1795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a:solidFill>
                  <a:prstClr val="black"/>
                </a:solidFill>
                <a:latin typeface="+mj-ea"/>
                <a:ea typeface="+mj-ea"/>
              </a:rPr>
              <a:t>30</a:t>
            </a:r>
          </a:p>
        </p:txBody>
      </p:sp>
      <p:sp>
        <p:nvSpPr>
          <p:cNvPr id="41010" name="Text Box 1083"/>
          <p:cNvSpPr txBox="1">
            <a:spLocks noChangeArrowheads="1"/>
          </p:cNvSpPr>
          <p:nvPr/>
        </p:nvSpPr>
        <p:spPr bwMode="auto">
          <a:xfrm>
            <a:off x="6617420" y="4709320"/>
            <a:ext cx="1795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a:solidFill>
                  <a:prstClr val="black"/>
                </a:solidFill>
                <a:latin typeface="+mj-ea"/>
                <a:ea typeface="+mj-ea"/>
              </a:rPr>
              <a:t>40</a:t>
            </a:r>
          </a:p>
        </p:txBody>
      </p:sp>
      <p:sp>
        <p:nvSpPr>
          <p:cNvPr id="41011" name="Text Box 1084"/>
          <p:cNvSpPr txBox="1">
            <a:spLocks noChangeArrowheads="1"/>
          </p:cNvSpPr>
          <p:nvPr/>
        </p:nvSpPr>
        <p:spPr bwMode="auto">
          <a:xfrm>
            <a:off x="7106370" y="4709320"/>
            <a:ext cx="1795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a:solidFill>
                  <a:prstClr val="black"/>
                </a:solidFill>
                <a:latin typeface="+mj-ea"/>
                <a:ea typeface="+mj-ea"/>
              </a:rPr>
              <a:t>50</a:t>
            </a:r>
          </a:p>
        </p:txBody>
      </p:sp>
      <p:sp>
        <p:nvSpPr>
          <p:cNvPr id="41012" name="Text Box 1085"/>
          <p:cNvSpPr txBox="1">
            <a:spLocks noChangeArrowheads="1"/>
          </p:cNvSpPr>
          <p:nvPr/>
        </p:nvSpPr>
        <p:spPr bwMode="auto">
          <a:xfrm>
            <a:off x="7593732" y="4709320"/>
            <a:ext cx="1795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a:solidFill>
                  <a:prstClr val="black"/>
                </a:solidFill>
                <a:latin typeface="+mj-ea"/>
                <a:ea typeface="+mj-ea"/>
              </a:rPr>
              <a:t>60</a:t>
            </a:r>
          </a:p>
        </p:txBody>
      </p:sp>
      <p:sp>
        <p:nvSpPr>
          <p:cNvPr id="41013" name="Text Box 1086"/>
          <p:cNvSpPr txBox="1">
            <a:spLocks noChangeArrowheads="1"/>
          </p:cNvSpPr>
          <p:nvPr/>
        </p:nvSpPr>
        <p:spPr bwMode="auto">
          <a:xfrm>
            <a:off x="8082682" y="4709320"/>
            <a:ext cx="1795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a:solidFill>
                  <a:prstClr val="black"/>
                </a:solidFill>
                <a:latin typeface="+mj-ea"/>
                <a:ea typeface="+mj-ea"/>
              </a:rPr>
              <a:t>70</a:t>
            </a:r>
          </a:p>
        </p:txBody>
      </p:sp>
      <p:sp>
        <p:nvSpPr>
          <p:cNvPr id="41014" name="Text Box 1087"/>
          <p:cNvSpPr txBox="1">
            <a:spLocks noChangeArrowheads="1"/>
          </p:cNvSpPr>
          <p:nvPr/>
        </p:nvSpPr>
        <p:spPr bwMode="auto">
          <a:xfrm>
            <a:off x="6570366" y="4944270"/>
            <a:ext cx="7181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ja-JP" altLang="en-US">
                <a:solidFill>
                  <a:prstClr val="black"/>
                </a:solidFill>
                <a:latin typeface="+mj-ea"/>
                <a:ea typeface="+mj-ea"/>
              </a:rPr>
              <a:t>年齢（歳）</a:t>
            </a:r>
          </a:p>
        </p:txBody>
      </p:sp>
      <p:sp>
        <p:nvSpPr>
          <p:cNvPr id="41015" name="Text Box 1088"/>
          <p:cNvSpPr txBox="1">
            <a:spLocks noChangeArrowheads="1"/>
          </p:cNvSpPr>
          <p:nvPr/>
        </p:nvSpPr>
        <p:spPr bwMode="auto">
          <a:xfrm>
            <a:off x="6632836" y="921545"/>
            <a:ext cx="60272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en-US" altLang="ja-JP" sz="1800">
                <a:solidFill>
                  <a:prstClr val="black"/>
                </a:solidFill>
                <a:latin typeface="+mj-ea"/>
                <a:ea typeface="+mj-ea"/>
              </a:rPr>
              <a:t>(</a:t>
            </a:r>
            <a:r>
              <a:rPr lang="ja-JP" altLang="en-US" sz="1800">
                <a:solidFill>
                  <a:prstClr val="black"/>
                </a:solidFill>
                <a:latin typeface="+mj-ea"/>
                <a:ea typeface="+mj-ea"/>
              </a:rPr>
              <a:t>女性</a:t>
            </a:r>
            <a:r>
              <a:rPr lang="en-US" altLang="ja-JP" sz="1800">
                <a:solidFill>
                  <a:prstClr val="black"/>
                </a:solidFill>
                <a:latin typeface="+mj-ea"/>
                <a:ea typeface="+mj-ea"/>
              </a:rPr>
              <a:t>)</a:t>
            </a:r>
          </a:p>
        </p:txBody>
      </p:sp>
      <p:sp>
        <p:nvSpPr>
          <p:cNvPr id="41016" name="Text Box 1099"/>
          <p:cNvSpPr txBox="1">
            <a:spLocks noChangeArrowheads="1"/>
          </p:cNvSpPr>
          <p:nvPr/>
        </p:nvSpPr>
        <p:spPr bwMode="auto">
          <a:xfrm>
            <a:off x="4409927" y="943770"/>
            <a:ext cx="359073"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spcAft>
                <a:spcPct val="25000"/>
              </a:spcAft>
            </a:pPr>
            <a:r>
              <a:rPr lang="ja-JP" altLang="en-US">
                <a:solidFill>
                  <a:prstClr val="black"/>
                </a:solidFill>
                <a:latin typeface="+mj-ea"/>
                <a:ea typeface="+mj-ea"/>
              </a:rPr>
              <a:t>米国</a:t>
            </a:r>
          </a:p>
          <a:p>
            <a:pPr algn="ctr">
              <a:spcAft>
                <a:spcPct val="25000"/>
              </a:spcAft>
            </a:pPr>
            <a:r>
              <a:rPr lang="ja-JP" altLang="en-US">
                <a:solidFill>
                  <a:prstClr val="black"/>
                </a:solidFill>
                <a:latin typeface="+mj-ea"/>
                <a:ea typeface="+mj-ea"/>
              </a:rPr>
              <a:t>日本</a:t>
            </a:r>
          </a:p>
        </p:txBody>
      </p:sp>
      <p:sp>
        <p:nvSpPr>
          <p:cNvPr id="41017" name="Oval 1108"/>
          <p:cNvSpPr>
            <a:spLocks noChangeArrowheads="1"/>
          </p:cNvSpPr>
          <p:nvPr/>
        </p:nvSpPr>
        <p:spPr bwMode="auto">
          <a:xfrm>
            <a:off x="4300538" y="1280320"/>
            <a:ext cx="85725" cy="8255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prstClr val="black"/>
              </a:solidFill>
            </a:endParaRPr>
          </a:p>
        </p:txBody>
      </p:sp>
      <p:sp>
        <p:nvSpPr>
          <p:cNvPr id="41018" name="Oval 1375"/>
          <p:cNvSpPr>
            <a:spLocks noChangeArrowheads="1"/>
          </p:cNvSpPr>
          <p:nvPr/>
        </p:nvSpPr>
        <p:spPr bwMode="auto">
          <a:xfrm>
            <a:off x="4325938" y="1035845"/>
            <a:ext cx="36512" cy="36512"/>
          </a:xfrm>
          <a:prstGeom prst="ellipse">
            <a:avLst/>
          </a:prstGeom>
          <a:solidFill>
            <a:srgbClr val="00FF00"/>
          </a:solid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endParaRPr lang="ja-JP" altLang="en-US">
              <a:solidFill>
                <a:prstClr val="black"/>
              </a:solidFill>
            </a:endParaRPr>
          </a:p>
        </p:txBody>
      </p:sp>
      <p:sp>
        <p:nvSpPr>
          <p:cNvPr id="41019" name="Text Box 1514"/>
          <p:cNvSpPr txBox="1">
            <a:spLocks noChangeArrowheads="1"/>
          </p:cNvSpPr>
          <p:nvPr/>
        </p:nvSpPr>
        <p:spPr bwMode="auto">
          <a:xfrm>
            <a:off x="6571236" y="6545263"/>
            <a:ext cx="240290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dirty="0">
                <a:solidFill>
                  <a:prstClr val="black"/>
                </a:solidFill>
                <a:latin typeface="+mn-ea"/>
                <a:ea typeface="+mn-ea"/>
              </a:rPr>
              <a:t>CKD</a:t>
            </a:r>
            <a:r>
              <a:rPr lang="ja-JP" altLang="en-US" dirty="0">
                <a:solidFill>
                  <a:prstClr val="black"/>
                </a:solidFill>
                <a:latin typeface="+mn-ea"/>
                <a:ea typeface="+mn-ea"/>
              </a:rPr>
              <a:t>診療ガイド</a:t>
            </a:r>
            <a:r>
              <a:rPr lang="en-US" altLang="ja-JP" dirty="0">
                <a:solidFill>
                  <a:prstClr val="black"/>
                </a:solidFill>
                <a:latin typeface="+mn-ea"/>
                <a:ea typeface="+mn-ea"/>
              </a:rPr>
              <a:t>2012</a:t>
            </a:r>
            <a:r>
              <a:rPr lang="ja-JP" altLang="en-US" dirty="0">
                <a:solidFill>
                  <a:prstClr val="black"/>
                </a:solidFill>
                <a:latin typeface="+mn-ea"/>
                <a:ea typeface="+mn-ea"/>
              </a:rPr>
              <a:t>　</a:t>
            </a:r>
            <a:r>
              <a:rPr lang="en-US" altLang="ja-JP" dirty="0">
                <a:solidFill>
                  <a:prstClr val="black"/>
                </a:solidFill>
                <a:latin typeface="+mn-ea"/>
                <a:ea typeface="+mn-ea"/>
              </a:rPr>
              <a:t>p.21</a:t>
            </a:r>
            <a:r>
              <a:rPr lang="ja-JP" altLang="en-US" dirty="0">
                <a:solidFill>
                  <a:prstClr val="black"/>
                </a:solidFill>
                <a:latin typeface="+mn-ea"/>
                <a:ea typeface="+mn-ea"/>
              </a:rPr>
              <a:t>　図</a:t>
            </a:r>
            <a:r>
              <a:rPr lang="en-US" altLang="ja-JP" dirty="0">
                <a:solidFill>
                  <a:prstClr val="black"/>
                </a:solidFill>
                <a:latin typeface="+mn-ea"/>
                <a:ea typeface="+mn-ea"/>
              </a:rPr>
              <a:t>15</a:t>
            </a:r>
          </a:p>
        </p:txBody>
      </p:sp>
      <p:sp>
        <p:nvSpPr>
          <p:cNvPr id="2" name="フッター プレースホルダー 1"/>
          <p:cNvSpPr>
            <a:spLocks noGrp="1"/>
          </p:cNvSpPr>
          <p:nvPr>
            <p:ph type="ftr" sz="quarter" idx="11"/>
          </p:nvPr>
        </p:nvSpPr>
        <p:spPr>
          <a:xfrm>
            <a:off x="2179638" y="6038063"/>
            <a:ext cx="3840162" cy="365125"/>
          </a:xfrm>
        </p:spPr>
        <p:txBody>
          <a:bodyPr/>
          <a:lstStyle/>
          <a:p>
            <a:r>
              <a:rPr lang="ja-JP" altLang="en-US" dirty="0">
                <a:solidFill>
                  <a:prstClr val="black">
                    <a:tint val="75000"/>
                  </a:prstClr>
                </a:solidFill>
                <a:latin typeface="+mn-ea"/>
              </a:rPr>
              <a:t>臨床薬理学；腎機能と薬物動態・クリアランス　</a:t>
            </a:r>
            <a:r>
              <a:rPr lang="en-US" altLang="ja-JP" dirty="0">
                <a:solidFill>
                  <a:prstClr val="black">
                    <a:tint val="75000"/>
                  </a:prstClr>
                </a:solidFill>
                <a:latin typeface="+mn-ea"/>
              </a:rPr>
              <a:t>2018</a:t>
            </a:r>
            <a:r>
              <a:rPr lang="ja-JP" altLang="en-US" dirty="0">
                <a:solidFill>
                  <a:prstClr val="black">
                    <a:tint val="75000"/>
                  </a:prstClr>
                </a:solidFill>
                <a:latin typeface="+mn-ea"/>
              </a:rPr>
              <a:t>年</a:t>
            </a:r>
          </a:p>
        </p:txBody>
      </p:sp>
      <p:sp>
        <p:nvSpPr>
          <p:cNvPr id="1059" name="テキスト ボックス 1058">
            <a:extLst>
              <a:ext uri="{FF2B5EF4-FFF2-40B4-BE49-F238E27FC236}">
                <a16:creationId xmlns:a16="http://schemas.microsoft.com/office/drawing/2014/main" id="{CF661045-6E98-40A3-93B7-F2E4863ED3E4}"/>
              </a:ext>
            </a:extLst>
          </p:cNvPr>
          <p:cNvSpPr txBox="1"/>
          <p:nvPr/>
        </p:nvSpPr>
        <p:spPr>
          <a:xfrm>
            <a:off x="313318" y="63539"/>
            <a:ext cx="8830682" cy="369332"/>
          </a:xfrm>
          <a:prstGeom prst="rect">
            <a:avLst/>
          </a:prstGeom>
          <a:noFill/>
        </p:spPr>
        <p:txBody>
          <a:bodyPr wrap="square" rtlCol="0">
            <a:spAutoFit/>
          </a:bodyPr>
          <a:lstStyle/>
          <a:p>
            <a:pPr lvl="0">
              <a:defRPr/>
            </a:pPr>
            <a:r>
              <a:rPr lang="ja-JP" altLang="en-US" b="1" dirty="0">
                <a:solidFill>
                  <a:srgbClr val="FFFFFF"/>
                </a:solidFill>
                <a:latin typeface="+mj-ea"/>
                <a:ea typeface="+mj-ea"/>
              </a:rPr>
              <a:t>腎移植ドナー候補者の実測</a:t>
            </a:r>
            <a:r>
              <a:rPr lang="en-US" altLang="ja-JP" b="1" dirty="0">
                <a:solidFill>
                  <a:srgbClr val="FFFFFF"/>
                </a:solidFill>
                <a:latin typeface="+mj-ea"/>
                <a:ea typeface="+mj-ea"/>
              </a:rPr>
              <a:t>GFR</a:t>
            </a:r>
            <a:r>
              <a:rPr lang="ja-JP" altLang="en-US" b="1" dirty="0">
                <a:solidFill>
                  <a:srgbClr val="FFFFFF"/>
                </a:solidFill>
                <a:latin typeface="+mj-ea"/>
                <a:ea typeface="+mj-ea"/>
              </a:rPr>
              <a:t>と年齢の関係</a:t>
            </a:r>
          </a:p>
        </p:txBody>
      </p:sp>
    </p:spTree>
    <p:extLst>
      <p:ext uri="{BB962C8B-B14F-4D97-AF65-F5344CB8AC3E}">
        <p14:creationId xmlns:p14="http://schemas.microsoft.com/office/powerpoint/2010/main" val="32804208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311000" y="3683095"/>
            <a:ext cx="2396903" cy="226421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 name="正方形/長方形 63"/>
          <p:cNvSpPr/>
          <p:nvPr/>
        </p:nvSpPr>
        <p:spPr>
          <a:xfrm>
            <a:off x="3709358" y="4356060"/>
            <a:ext cx="4836698" cy="157983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4393" name="Text Box 9"/>
          <p:cNvSpPr txBox="1">
            <a:spLocks noChangeArrowheads="1"/>
          </p:cNvSpPr>
          <p:nvPr/>
        </p:nvSpPr>
        <p:spPr bwMode="auto">
          <a:xfrm>
            <a:off x="651696" y="546455"/>
            <a:ext cx="7840608" cy="707886"/>
          </a:xfrm>
          <a:prstGeom prst="rect">
            <a:avLst/>
          </a:prstGeom>
          <a:noFill/>
          <a:ln w="9525">
            <a:noFill/>
            <a:miter lim="800000"/>
            <a:headEnd/>
            <a:tailEnd/>
          </a:ln>
          <a:effectLst/>
        </p:spPr>
        <p:txBody>
          <a:bodyPr wrap="none">
            <a:spAutoFit/>
          </a:bodyPr>
          <a:lstStyle/>
          <a:p>
            <a:pPr eaLnBrk="0" hangingPunct="0"/>
            <a:r>
              <a:rPr kumimoji="0" lang="ja-JP" altLang="en-US" sz="3200" b="1" dirty="0">
                <a:latin typeface="+mj-ea"/>
                <a:ea typeface="+mj-ea"/>
                <a:cs typeface="メイリオ" panose="020B0604030504040204" pitchFamily="50" charset="-128"/>
              </a:rPr>
              <a:t>年を取る</a:t>
            </a:r>
            <a:r>
              <a:rPr kumimoji="0" lang="ja-JP" altLang="en-US" sz="3200" dirty="0">
                <a:latin typeface="+mj-ea"/>
                <a:ea typeface="+mj-ea"/>
                <a:cs typeface="メイリオ" panose="020B0604030504040204" pitchFamily="50" charset="-128"/>
              </a:rPr>
              <a:t>と、</a:t>
            </a:r>
            <a:r>
              <a:rPr kumimoji="0" lang="ja-JP" altLang="en-US" sz="3200" b="1" dirty="0">
                <a:latin typeface="+mj-ea"/>
                <a:ea typeface="+mj-ea"/>
                <a:cs typeface="メイリオ" panose="020B0604030504040204" pitchFamily="50" charset="-128"/>
              </a:rPr>
              <a:t>腎機能</a:t>
            </a:r>
            <a:r>
              <a:rPr kumimoji="0" lang="ja-JP" altLang="en-US" sz="3200" dirty="0">
                <a:latin typeface="+mj-ea"/>
                <a:ea typeface="+mj-ea"/>
                <a:cs typeface="メイリオ" panose="020B0604030504040204" pitchFamily="50" charset="-128"/>
              </a:rPr>
              <a:t>は</a:t>
            </a:r>
            <a:r>
              <a:rPr kumimoji="0" lang="ja-JP" altLang="en-US" sz="4000" b="1" dirty="0">
                <a:latin typeface="+mj-ea"/>
                <a:ea typeface="+mj-ea"/>
                <a:cs typeface="メイリオ" panose="020B0604030504040204" pitchFamily="50" charset="-128"/>
              </a:rPr>
              <a:t>自然に低下</a:t>
            </a:r>
            <a:r>
              <a:rPr kumimoji="0" lang="ja-JP" altLang="en-US" sz="3200" dirty="0">
                <a:latin typeface="+mj-ea"/>
                <a:ea typeface="+mj-ea"/>
                <a:cs typeface="メイリオ" panose="020B0604030504040204" pitchFamily="50" charset="-128"/>
              </a:rPr>
              <a:t>します。</a:t>
            </a:r>
            <a:endParaRPr kumimoji="0" lang="en-US" altLang="ja-JP" dirty="0">
              <a:latin typeface="+mj-ea"/>
              <a:ea typeface="+mj-ea"/>
              <a:cs typeface="メイリオ" panose="020B0604030504040204" pitchFamily="50" charset="-128"/>
            </a:endParaRPr>
          </a:p>
        </p:txBody>
      </p:sp>
      <p:sp>
        <p:nvSpPr>
          <p:cNvPr id="26" name="テキスト ボックス 25"/>
          <p:cNvSpPr txBox="1"/>
          <p:nvPr/>
        </p:nvSpPr>
        <p:spPr>
          <a:xfrm>
            <a:off x="367064" y="2221574"/>
            <a:ext cx="825867" cy="400110"/>
          </a:xfrm>
          <a:prstGeom prst="rect">
            <a:avLst/>
          </a:prstGeom>
          <a:noFill/>
        </p:spPr>
        <p:txBody>
          <a:bodyPr wrap="none" rtlCol="0">
            <a:spAutoFit/>
          </a:bodyPr>
          <a:lstStyle/>
          <a:p>
            <a:pPr algn="r"/>
            <a:r>
              <a:rPr lang="en-US" altLang="ja-JP" sz="2000" dirty="0">
                <a:latin typeface="+mn-ea"/>
                <a:cs typeface="メイリオ" panose="020B0604030504040204" pitchFamily="50" charset="-128"/>
              </a:rPr>
              <a:t>100</a:t>
            </a:r>
            <a:r>
              <a:rPr lang="ja-JP" altLang="en-US" sz="2000" dirty="0">
                <a:latin typeface="+mn-ea"/>
                <a:cs typeface="メイリオ" panose="020B0604030504040204" pitchFamily="50" charset="-128"/>
              </a:rPr>
              <a:t>％</a:t>
            </a:r>
          </a:p>
        </p:txBody>
      </p:sp>
      <p:grpSp>
        <p:nvGrpSpPr>
          <p:cNvPr id="3" name="グループ化 2"/>
          <p:cNvGrpSpPr/>
          <p:nvPr/>
        </p:nvGrpSpPr>
        <p:grpSpPr>
          <a:xfrm>
            <a:off x="1157646" y="1987646"/>
            <a:ext cx="7590818" cy="3948247"/>
            <a:chOff x="1440371" y="1844636"/>
            <a:chExt cx="7590818" cy="3948247"/>
          </a:xfrm>
        </p:grpSpPr>
        <p:cxnSp>
          <p:nvCxnSpPr>
            <p:cNvPr id="19" name="直線コネクタ 18"/>
            <p:cNvCxnSpPr/>
            <p:nvPr/>
          </p:nvCxnSpPr>
          <p:spPr>
            <a:xfrm>
              <a:off x="1440371" y="2239949"/>
              <a:ext cx="142876" cy="0"/>
            </a:xfrm>
            <a:prstGeom prst="line">
              <a:avLst/>
            </a:prstGeom>
            <a:ln w="508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4386" name="Freeform 2"/>
            <p:cNvSpPr>
              <a:spLocks/>
            </p:cNvSpPr>
            <p:nvPr/>
          </p:nvSpPr>
          <p:spPr bwMode="auto">
            <a:xfrm>
              <a:off x="1579985" y="1844636"/>
              <a:ext cx="7451204" cy="3948247"/>
            </a:xfrm>
            <a:custGeom>
              <a:avLst/>
              <a:gdLst/>
              <a:ahLst/>
              <a:cxnLst>
                <a:cxn ang="0">
                  <a:pos x="0" y="0"/>
                </a:cxn>
                <a:cxn ang="0">
                  <a:pos x="0" y="3216"/>
                </a:cxn>
                <a:cxn ang="0">
                  <a:pos x="4272" y="3216"/>
                </a:cxn>
              </a:cxnLst>
              <a:rect l="0" t="0" r="r" b="b"/>
              <a:pathLst>
                <a:path w="4272" h="3216">
                  <a:moveTo>
                    <a:pt x="0" y="0"/>
                  </a:moveTo>
                  <a:lnTo>
                    <a:pt x="0" y="3216"/>
                  </a:lnTo>
                  <a:lnTo>
                    <a:pt x="4272" y="3216"/>
                  </a:lnTo>
                </a:path>
              </a:pathLst>
            </a:custGeom>
            <a:noFill/>
            <a:ln w="50800" cmpd="sng">
              <a:solidFill>
                <a:schemeClr val="tx1"/>
              </a:solidFill>
              <a:round/>
              <a:headEnd/>
              <a:tailEnd/>
            </a:ln>
            <a:effectLst>
              <a:outerShdw blurRad="50800" dist="38100" dir="2700000" algn="tl" rotWithShape="0">
                <a:prstClr val="black">
                  <a:alpha val="40000"/>
                </a:prstClr>
              </a:outerShdw>
            </a:effectLst>
          </p:spPr>
          <p:txBody>
            <a:bodyPr/>
            <a:lstStyle/>
            <a:p>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8" name="直線コネクタ 27"/>
            <p:cNvCxnSpPr/>
            <p:nvPr/>
          </p:nvCxnSpPr>
          <p:spPr>
            <a:xfrm>
              <a:off x="1440371" y="4022606"/>
              <a:ext cx="142876" cy="0"/>
            </a:xfrm>
            <a:prstGeom prst="line">
              <a:avLst/>
            </a:prstGeom>
            <a:ln w="508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1440371" y="5788330"/>
              <a:ext cx="142876" cy="0"/>
            </a:xfrm>
            <a:prstGeom prst="line">
              <a:avLst/>
            </a:prstGeom>
            <a:ln w="508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43" name="テキスト ボックス 42"/>
          <p:cNvSpPr txBox="1"/>
          <p:nvPr/>
        </p:nvSpPr>
        <p:spPr>
          <a:xfrm>
            <a:off x="495304" y="4013956"/>
            <a:ext cx="697627" cy="400110"/>
          </a:xfrm>
          <a:prstGeom prst="rect">
            <a:avLst/>
          </a:prstGeom>
          <a:noFill/>
        </p:spPr>
        <p:txBody>
          <a:bodyPr wrap="none" rtlCol="0">
            <a:spAutoFit/>
          </a:bodyPr>
          <a:lstStyle/>
          <a:p>
            <a:pPr algn="r"/>
            <a:r>
              <a:rPr lang="en-US" altLang="ja-JP" sz="2000" dirty="0">
                <a:latin typeface="+mn-ea"/>
                <a:cs typeface="メイリオ" panose="020B0604030504040204" pitchFamily="50" charset="-128"/>
              </a:rPr>
              <a:t>50</a:t>
            </a:r>
            <a:r>
              <a:rPr lang="ja-JP" altLang="en-US" sz="2000" dirty="0">
                <a:latin typeface="+mn-ea"/>
                <a:cs typeface="メイリオ" panose="020B0604030504040204" pitchFamily="50" charset="-128"/>
              </a:rPr>
              <a:t>％</a:t>
            </a:r>
          </a:p>
        </p:txBody>
      </p:sp>
      <p:sp>
        <p:nvSpPr>
          <p:cNvPr id="41" name="Text Box 9"/>
          <p:cNvSpPr txBox="1">
            <a:spLocks noChangeArrowheads="1"/>
          </p:cNvSpPr>
          <p:nvPr/>
        </p:nvSpPr>
        <p:spPr bwMode="auto">
          <a:xfrm>
            <a:off x="440867" y="1602242"/>
            <a:ext cx="1864613" cy="400110"/>
          </a:xfrm>
          <a:prstGeom prst="rect">
            <a:avLst/>
          </a:prstGeom>
          <a:noFill/>
          <a:ln w="9525">
            <a:noFill/>
            <a:miter lim="800000"/>
            <a:headEnd/>
            <a:tailEnd/>
          </a:ln>
          <a:effectLst/>
        </p:spPr>
        <p:txBody>
          <a:bodyPr wrap="none">
            <a:spAutoFit/>
          </a:bodyPr>
          <a:lstStyle/>
          <a:p>
            <a:pPr eaLnBrk="0" hangingPunct="0"/>
            <a:r>
              <a:rPr kumimoji="0" lang="ja-JP" altLang="en-US" sz="2000" dirty="0">
                <a:latin typeface="+mn-ea"/>
                <a:cs typeface="メイリオ" panose="020B0604030504040204" pitchFamily="50" charset="-128"/>
              </a:rPr>
              <a:t>腎機能＝</a:t>
            </a:r>
            <a:r>
              <a:rPr kumimoji="0" lang="en-US" altLang="ja-JP" sz="2000" dirty="0">
                <a:latin typeface="+mn-ea"/>
                <a:cs typeface="メイリオ" panose="020B0604030504040204" pitchFamily="50" charset="-128"/>
              </a:rPr>
              <a:t>eGFR</a:t>
            </a:r>
          </a:p>
        </p:txBody>
      </p:sp>
      <p:sp>
        <p:nvSpPr>
          <p:cNvPr id="52" name="Text Box 37"/>
          <p:cNvSpPr txBox="1">
            <a:spLocks noChangeArrowheads="1"/>
          </p:cNvSpPr>
          <p:nvPr/>
        </p:nvSpPr>
        <p:spPr bwMode="auto">
          <a:xfrm>
            <a:off x="7778218" y="6510520"/>
            <a:ext cx="7405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ctr"/>
            <a:r>
              <a:rPr lang="ja-JP" altLang="en-US" sz="1600">
                <a:latin typeface="+mn-ea"/>
                <a:ea typeface="+mn-ea"/>
                <a:cs typeface="メイリオ" panose="020B0604030504040204" pitchFamily="50" charset="-128"/>
              </a:rPr>
              <a:t>年齢</a:t>
            </a:r>
            <a:r>
              <a:rPr lang="en-US" altLang="ja-JP" sz="1600">
                <a:latin typeface="+mn-ea"/>
                <a:ea typeface="+mn-ea"/>
                <a:cs typeface="メイリオ" panose="020B0604030504040204" pitchFamily="50" charset="-128"/>
              </a:rPr>
              <a:t>(</a:t>
            </a:r>
            <a:r>
              <a:rPr lang="ja-JP" altLang="en-US" sz="1600">
                <a:latin typeface="+mn-ea"/>
                <a:ea typeface="+mn-ea"/>
                <a:cs typeface="メイリオ" panose="020B0604030504040204" pitchFamily="50" charset="-128"/>
              </a:rPr>
              <a:t>歳</a:t>
            </a:r>
            <a:r>
              <a:rPr lang="en-US" altLang="ja-JP" sz="1600">
                <a:latin typeface="+mn-ea"/>
                <a:ea typeface="+mn-ea"/>
                <a:cs typeface="メイリオ" panose="020B0604030504040204" pitchFamily="50" charset="-128"/>
              </a:rPr>
              <a:t>)</a:t>
            </a:r>
          </a:p>
        </p:txBody>
      </p:sp>
      <p:cxnSp>
        <p:nvCxnSpPr>
          <p:cNvPr id="15" name="直線コネクタ 14"/>
          <p:cNvCxnSpPr/>
          <p:nvPr/>
        </p:nvCxnSpPr>
        <p:spPr>
          <a:xfrm>
            <a:off x="1547664" y="5947314"/>
            <a:ext cx="0" cy="144016"/>
          </a:xfrm>
          <a:prstGeom prst="line">
            <a:avLst/>
          </a:prstGeom>
          <a:ln w="508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3707904" y="5947314"/>
            <a:ext cx="0" cy="144016"/>
          </a:xfrm>
          <a:prstGeom prst="line">
            <a:avLst/>
          </a:prstGeom>
          <a:ln w="508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a:off x="4788024" y="5947314"/>
            <a:ext cx="0" cy="144016"/>
          </a:xfrm>
          <a:prstGeom prst="line">
            <a:avLst/>
          </a:prstGeom>
          <a:ln w="508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a:off x="5868144" y="5947314"/>
            <a:ext cx="0" cy="144016"/>
          </a:xfrm>
          <a:prstGeom prst="line">
            <a:avLst/>
          </a:prstGeom>
          <a:ln w="508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6948264" y="5947314"/>
            <a:ext cx="0" cy="144016"/>
          </a:xfrm>
          <a:prstGeom prst="line">
            <a:avLst/>
          </a:prstGeom>
          <a:ln w="508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a:off x="8028384" y="5947314"/>
            <a:ext cx="0" cy="144016"/>
          </a:xfrm>
          <a:prstGeom prst="line">
            <a:avLst/>
          </a:prstGeom>
          <a:ln w="508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フリーフォーム 1"/>
          <p:cNvSpPr/>
          <p:nvPr/>
        </p:nvSpPr>
        <p:spPr>
          <a:xfrm>
            <a:off x="1872432" y="2718265"/>
            <a:ext cx="6143010" cy="1680947"/>
          </a:xfrm>
          <a:custGeom>
            <a:avLst/>
            <a:gdLst>
              <a:gd name="connsiteX0" fmla="*/ 0 w 5263116"/>
              <a:gd name="connsiteY0" fmla="*/ 0 h 1456660"/>
              <a:gd name="connsiteX1" fmla="*/ 5263116 w 5263116"/>
              <a:gd name="connsiteY1" fmla="*/ 1456660 h 1456660"/>
              <a:gd name="connsiteX2" fmla="*/ 5263116 w 5263116"/>
              <a:gd name="connsiteY2" fmla="*/ 1456660 h 1456660"/>
              <a:gd name="connsiteX0" fmla="*/ 0 w 5263116"/>
              <a:gd name="connsiteY0" fmla="*/ 0 h 1456660"/>
              <a:gd name="connsiteX1" fmla="*/ 2573079 w 5263116"/>
              <a:gd name="connsiteY1" fmla="*/ 620098 h 1456660"/>
              <a:gd name="connsiteX2" fmla="*/ 5263116 w 5263116"/>
              <a:gd name="connsiteY2" fmla="*/ 1456660 h 1456660"/>
              <a:gd name="connsiteX3" fmla="*/ 5263116 w 5263116"/>
              <a:gd name="connsiteY3" fmla="*/ 1456660 h 1456660"/>
              <a:gd name="connsiteX0" fmla="*/ 0 w 5263116"/>
              <a:gd name="connsiteY0" fmla="*/ 0 h 1456660"/>
              <a:gd name="connsiteX1" fmla="*/ 2573079 w 5263116"/>
              <a:gd name="connsiteY1" fmla="*/ 620098 h 1456660"/>
              <a:gd name="connsiteX2" fmla="*/ 5263116 w 5263116"/>
              <a:gd name="connsiteY2" fmla="*/ 1456660 h 1456660"/>
              <a:gd name="connsiteX3" fmla="*/ 5263116 w 5263116"/>
              <a:gd name="connsiteY3" fmla="*/ 1456660 h 1456660"/>
              <a:gd name="connsiteX0" fmla="*/ 0 w 5263116"/>
              <a:gd name="connsiteY0" fmla="*/ 0 h 1456660"/>
              <a:gd name="connsiteX1" fmla="*/ 2573079 w 5263116"/>
              <a:gd name="connsiteY1" fmla="*/ 620098 h 1456660"/>
              <a:gd name="connsiteX2" fmla="*/ 5263116 w 5263116"/>
              <a:gd name="connsiteY2" fmla="*/ 1456660 h 1456660"/>
              <a:gd name="connsiteX3" fmla="*/ 5263116 w 5263116"/>
              <a:gd name="connsiteY3" fmla="*/ 1456660 h 1456660"/>
              <a:gd name="connsiteX0" fmla="*/ 0 w 5263116"/>
              <a:gd name="connsiteY0" fmla="*/ 0 h 1456660"/>
              <a:gd name="connsiteX1" fmla="*/ 2573079 w 5263116"/>
              <a:gd name="connsiteY1" fmla="*/ 620098 h 1456660"/>
              <a:gd name="connsiteX2" fmla="*/ 5263116 w 5263116"/>
              <a:gd name="connsiteY2" fmla="*/ 1456660 h 1456660"/>
              <a:gd name="connsiteX3" fmla="*/ 5263116 w 5263116"/>
              <a:gd name="connsiteY3" fmla="*/ 1456660 h 1456660"/>
              <a:gd name="connsiteX0" fmla="*/ 0 w 5263116"/>
              <a:gd name="connsiteY0" fmla="*/ 0 h 1456660"/>
              <a:gd name="connsiteX1" fmla="*/ 2573079 w 5263116"/>
              <a:gd name="connsiteY1" fmla="*/ 620098 h 1456660"/>
              <a:gd name="connsiteX2" fmla="*/ 5263116 w 5263116"/>
              <a:gd name="connsiteY2" fmla="*/ 1456660 h 1456660"/>
              <a:gd name="connsiteX3" fmla="*/ 5263116 w 5263116"/>
              <a:gd name="connsiteY3" fmla="*/ 1456660 h 1456660"/>
              <a:gd name="connsiteX0" fmla="*/ 0 w 5263116"/>
              <a:gd name="connsiteY0" fmla="*/ 0 h 1456660"/>
              <a:gd name="connsiteX1" fmla="*/ 2647507 w 5263116"/>
              <a:gd name="connsiteY1" fmla="*/ 503140 h 1456660"/>
              <a:gd name="connsiteX2" fmla="*/ 5263116 w 5263116"/>
              <a:gd name="connsiteY2" fmla="*/ 1456660 h 1456660"/>
              <a:gd name="connsiteX3" fmla="*/ 5263116 w 5263116"/>
              <a:gd name="connsiteY3" fmla="*/ 1456660 h 1456660"/>
              <a:gd name="connsiteX0" fmla="*/ 0 w 5263116"/>
              <a:gd name="connsiteY0" fmla="*/ 0 h 1456660"/>
              <a:gd name="connsiteX1" fmla="*/ 2647507 w 5263116"/>
              <a:gd name="connsiteY1" fmla="*/ 503140 h 1456660"/>
              <a:gd name="connsiteX2" fmla="*/ 5263116 w 5263116"/>
              <a:gd name="connsiteY2" fmla="*/ 1456660 h 1456660"/>
              <a:gd name="connsiteX3" fmla="*/ 5263116 w 5263116"/>
              <a:gd name="connsiteY3" fmla="*/ 1456660 h 1456660"/>
              <a:gd name="connsiteX0" fmla="*/ 0 w 5263116"/>
              <a:gd name="connsiteY0" fmla="*/ 0 h 1456660"/>
              <a:gd name="connsiteX1" fmla="*/ 3168503 w 5263116"/>
              <a:gd name="connsiteY1" fmla="*/ 588201 h 1456660"/>
              <a:gd name="connsiteX2" fmla="*/ 5263116 w 5263116"/>
              <a:gd name="connsiteY2" fmla="*/ 1456660 h 1456660"/>
              <a:gd name="connsiteX3" fmla="*/ 5263116 w 5263116"/>
              <a:gd name="connsiteY3" fmla="*/ 1456660 h 1456660"/>
              <a:gd name="connsiteX0" fmla="*/ 0 w 5263116"/>
              <a:gd name="connsiteY0" fmla="*/ 0 h 1456660"/>
              <a:gd name="connsiteX1" fmla="*/ 3168503 w 5263116"/>
              <a:gd name="connsiteY1" fmla="*/ 588201 h 1456660"/>
              <a:gd name="connsiteX2" fmla="*/ 5263116 w 5263116"/>
              <a:gd name="connsiteY2" fmla="*/ 1456660 h 1456660"/>
              <a:gd name="connsiteX3" fmla="*/ 5263116 w 5263116"/>
              <a:gd name="connsiteY3" fmla="*/ 1456660 h 1456660"/>
              <a:gd name="connsiteX0" fmla="*/ 0 w 5263116"/>
              <a:gd name="connsiteY0" fmla="*/ 0 h 1456660"/>
              <a:gd name="connsiteX1" fmla="*/ 3168503 w 5263116"/>
              <a:gd name="connsiteY1" fmla="*/ 588201 h 1456660"/>
              <a:gd name="connsiteX2" fmla="*/ 5263116 w 5263116"/>
              <a:gd name="connsiteY2" fmla="*/ 1456660 h 1456660"/>
              <a:gd name="connsiteX3" fmla="*/ 5263116 w 5263116"/>
              <a:gd name="connsiteY3" fmla="*/ 1456660 h 1456660"/>
              <a:gd name="connsiteX0" fmla="*/ 0 w 6143010"/>
              <a:gd name="connsiteY0" fmla="*/ 0 h 1680947"/>
              <a:gd name="connsiteX1" fmla="*/ 4048397 w 6143010"/>
              <a:gd name="connsiteY1" fmla="*/ 812488 h 1680947"/>
              <a:gd name="connsiteX2" fmla="*/ 6143010 w 6143010"/>
              <a:gd name="connsiteY2" fmla="*/ 1680947 h 1680947"/>
              <a:gd name="connsiteX3" fmla="*/ 6143010 w 6143010"/>
              <a:gd name="connsiteY3" fmla="*/ 1680947 h 1680947"/>
              <a:gd name="connsiteX0" fmla="*/ 0 w 6143010"/>
              <a:gd name="connsiteY0" fmla="*/ 0 h 1680947"/>
              <a:gd name="connsiteX1" fmla="*/ 3763725 w 6143010"/>
              <a:gd name="connsiteY1" fmla="*/ 691718 h 1680947"/>
              <a:gd name="connsiteX2" fmla="*/ 6143010 w 6143010"/>
              <a:gd name="connsiteY2" fmla="*/ 1680947 h 1680947"/>
              <a:gd name="connsiteX3" fmla="*/ 6143010 w 6143010"/>
              <a:gd name="connsiteY3" fmla="*/ 1680947 h 1680947"/>
              <a:gd name="connsiteX0" fmla="*/ 0 w 6143010"/>
              <a:gd name="connsiteY0" fmla="*/ 0 h 1680947"/>
              <a:gd name="connsiteX1" fmla="*/ 3763725 w 6143010"/>
              <a:gd name="connsiteY1" fmla="*/ 691718 h 1680947"/>
              <a:gd name="connsiteX2" fmla="*/ 6143010 w 6143010"/>
              <a:gd name="connsiteY2" fmla="*/ 1680947 h 1680947"/>
              <a:gd name="connsiteX3" fmla="*/ 6143010 w 6143010"/>
              <a:gd name="connsiteY3" fmla="*/ 1680947 h 1680947"/>
            </a:gdLst>
            <a:ahLst/>
            <a:cxnLst>
              <a:cxn ang="0">
                <a:pos x="connsiteX0" y="connsiteY0"/>
              </a:cxn>
              <a:cxn ang="0">
                <a:pos x="connsiteX1" y="connsiteY1"/>
              </a:cxn>
              <a:cxn ang="0">
                <a:pos x="connsiteX2" y="connsiteY2"/>
              </a:cxn>
              <a:cxn ang="0">
                <a:pos x="connsiteX3" y="connsiteY3"/>
              </a:cxn>
            </a:cxnLst>
            <a:rect l="l" t="t" r="r" b="b"/>
            <a:pathLst>
              <a:path w="6143010" h="1680947">
                <a:moveTo>
                  <a:pt x="0" y="0"/>
                </a:moveTo>
                <a:cubicBezTo>
                  <a:pt x="1134140" y="125183"/>
                  <a:pt x="2739890" y="411560"/>
                  <a:pt x="3763725" y="691718"/>
                </a:cubicBezTo>
                <a:cubicBezTo>
                  <a:pt x="4787560" y="971876"/>
                  <a:pt x="5608440" y="1352175"/>
                  <a:pt x="6143010" y="1680947"/>
                </a:cubicBezTo>
                <a:lnTo>
                  <a:pt x="6143010" y="1680947"/>
                </a:lnTo>
              </a:path>
            </a:pathLst>
          </a:custGeom>
          <a:noFill/>
          <a:ln w="101600">
            <a:solidFill>
              <a:schemeClr val="accent3">
                <a:lumMod val="50000"/>
              </a:schemeClr>
            </a:solidFill>
            <a:tailEnd type="stealt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40" name="直線コネクタ 39"/>
          <p:cNvCxnSpPr/>
          <p:nvPr/>
        </p:nvCxnSpPr>
        <p:spPr>
          <a:xfrm>
            <a:off x="2627784" y="5947314"/>
            <a:ext cx="0" cy="144016"/>
          </a:xfrm>
          <a:prstGeom prst="line">
            <a:avLst/>
          </a:prstGeom>
          <a:ln w="508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テキスト ボックス 3"/>
          <p:cNvSpPr txBox="1"/>
          <p:nvPr/>
        </p:nvSpPr>
        <p:spPr>
          <a:xfrm>
            <a:off x="1225552" y="6122683"/>
            <a:ext cx="646331" cy="369332"/>
          </a:xfrm>
          <a:prstGeom prst="rect">
            <a:avLst/>
          </a:prstGeom>
          <a:noFill/>
        </p:spPr>
        <p:txBody>
          <a:bodyPr wrap="none" rtlCol="0">
            <a:spAutoFit/>
          </a:bodyPr>
          <a:lstStyle/>
          <a:p>
            <a:r>
              <a:rPr lang="en-US" altLang="ja-JP" dirty="0">
                <a:latin typeface="+mn-ea"/>
                <a:cs typeface="メイリオ" panose="020B0604030504040204" pitchFamily="50" charset="-128"/>
              </a:rPr>
              <a:t>20</a:t>
            </a:r>
            <a:r>
              <a:rPr lang="ja-JP" altLang="en-US" dirty="0">
                <a:latin typeface="+mn-ea"/>
                <a:cs typeface="メイリオ" panose="020B0604030504040204" pitchFamily="50" charset="-128"/>
              </a:rPr>
              <a:t>歳</a:t>
            </a:r>
          </a:p>
        </p:txBody>
      </p:sp>
      <p:sp>
        <p:nvSpPr>
          <p:cNvPr id="42" name="テキスト ボックス 41"/>
          <p:cNvSpPr txBox="1"/>
          <p:nvPr/>
        </p:nvSpPr>
        <p:spPr>
          <a:xfrm>
            <a:off x="2305672" y="6122683"/>
            <a:ext cx="646331" cy="369332"/>
          </a:xfrm>
          <a:prstGeom prst="rect">
            <a:avLst/>
          </a:prstGeom>
          <a:noFill/>
        </p:spPr>
        <p:txBody>
          <a:bodyPr wrap="none" rtlCol="0">
            <a:spAutoFit/>
          </a:bodyPr>
          <a:lstStyle/>
          <a:p>
            <a:r>
              <a:rPr lang="en-US" altLang="ja-JP">
                <a:latin typeface="+mn-ea"/>
                <a:cs typeface="メイリオ" panose="020B0604030504040204" pitchFamily="50" charset="-128"/>
              </a:rPr>
              <a:t>30</a:t>
            </a:r>
            <a:r>
              <a:rPr lang="ja-JP" altLang="en-US">
                <a:latin typeface="+mn-ea"/>
                <a:cs typeface="メイリオ" panose="020B0604030504040204" pitchFamily="50" charset="-128"/>
              </a:rPr>
              <a:t>歳</a:t>
            </a:r>
          </a:p>
        </p:txBody>
      </p:sp>
      <p:sp>
        <p:nvSpPr>
          <p:cNvPr id="44" name="テキスト ボックス 43"/>
          <p:cNvSpPr txBox="1"/>
          <p:nvPr/>
        </p:nvSpPr>
        <p:spPr>
          <a:xfrm>
            <a:off x="3385792" y="6122683"/>
            <a:ext cx="646331" cy="369332"/>
          </a:xfrm>
          <a:prstGeom prst="rect">
            <a:avLst/>
          </a:prstGeom>
          <a:noFill/>
        </p:spPr>
        <p:txBody>
          <a:bodyPr wrap="none" rtlCol="0">
            <a:spAutoFit/>
          </a:bodyPr>
          <a:lstStyle/>
          <a:p>
            <a:r>
              <a:rPr lang="en-US" altLang="ja-JP">
                <a:latin typeface="+mn-ea"/>
                <a:cs typeface="メイリオ" panose="020B0604030504040204" pitchFamily="50" charset="-128"/>
              </a:rPr>
              <a:t>40</a:t>
            </a:r>
            <a:r>
              <a:rPr lang="ja-JP" altLang="en-US">
                <a:latin typeface="+mn-ea"/>
                <a:cs typeface="メイリオ" panose="020B0604030504040204" pitchFamily="50" charset="-128"/>
              </a:rPr>
              <a:t>歳</a:t>
            </a:r>
          </a:p>
        </p:txBody>
      </p:sp>
      <p:sp>
        <p:nvSpPr>
          <p:cNvPr id="45" name="テキスト ボックス 44"/>
          <p:cNvSpPr txBox="1"/>
          <p:nvPr/>
        </p:nvSpPr>
        <p:spPr>
          <a:xfrm>
            <a:off x="4463255" y="6122683"/>
            <a:ext cx="646331" cy="369332"/>
          </a:xfrm>
          <a:prstGeom prst="rect">
            <a:avLst/>
          </a:prstGeom>
          <a:noFill/>
        </p:spPr>
        <p:txBody>
          <a:bodyPr wrap="none" rtlCol="0">
            <a:spAutoFit/>
          </a:bodyPr>
          <a:lstStyle/>
          <a:p>
            <a:r>
              <a:rPr lang="en-US" altLang="ja-JP">
                <a:latin typeface="+mn-ea"/>
                <a:cs typeface="メイリオ" panose="020B0604030504040204" pitchFamily="50" charset="-128"/>
              </a:rPr>
              <a:t>50</a:t>
            </a:r>
            <a:r>
              <a:rPr lang="ja-JP" altLang="en-US">
                <a:latin typeface="+mn-ea"/>
                <a:cs typeface="メイリオ" panose="020B0604030504040204" pitchFamily="50" charset="-128"/>
              </a:rPr>
              <a:t>歳</a:t>
            </a:r>
          </a:p>
        </p:txBody>
      </p:sp>
      <p:sp>
        <p:nvSpPr>
          <p:cNvPr id="46" name="テキスト ボックス 45"/>
          <p:cNvSpPr txBox="1"/>
          <p:nvPr/>
        </p:nvSpPr>
        <p:spPr>
          <a:xfrm>
            <a:off x="5543375" y="6122683"/>
            <a:ext cx="646331" cy="369332"/>
          </a:xfrm>
          <a:prstGeom prst="rect">
            <a:avLst/>
          </a:prstGeom>
          <a:noFill/>
        </p:spPr>
        <p:txBody>
          <a:bodyPr wrap="none" rtlCol="0">
            <a:spAutoFit/>
          </a:bodyPr>
          <a:lstStyle/>
          <a:p>
            <a:r>
              <a:rPr lang="en-US" altLang="ja-JP">
                <a:latin typeface="+mn-ea"/>
                <a:cs typeface="メイリオ" panose="020B0604030504040204" pitchFamily="50" charset="-128"/>
              </a:rPr>
              <a:t>60</a:t>
            </a:r>
            <a:r>
              <a:rPr lang="ja-JP" altLang="en-US">
                <a:latin typeface="+mn-ea"/>
                <a:cs typeface="メイリオ" panose="020B0604030504040204" pitchFamily="50" charset="-128"/>
              </a:rPr>
              <a:t>歳</a:t>
            </a:r>
          </a:p>
        </p:txBody>
      </p:sp>
      <p:sp>
        <p:nvSpPr>
          <p:cNvPr id="62" name="テキスト ボックス 61"/>
          <p:cNvSpPr txBox="1"/>
          <p:nvPr/>
        </p:nvSpPr>
        <p:spPr>
          <a:xfrm>
            <a:off x="6623495" y="6122683"/>
            <a:ext cx="646331" cy="369332"/>
          </a:xfrm>
          <a:prstGeom prst="rect">
            <a:avLst/>
          </a:prstGeom>
          <a:noFill/>
        </p:spPr>
        <p:txBody>
          <a:bodyPr wrap="none" rtlCol="0">
            <a:spAutoFit/>
          </a:bodyPr>
          <a:lstStyle/>
          <a:p>
            <a:r>
              <a:rPr lang="en-US" altLang="ja-JP">
                <a:latin typeface="+mn-ea"/>
                <a:cs typeface="メイリオ" panose="020B0604030504040204" pitchFamily="50" charset="-128"/>
              </a:rPr>
              <a:t>70</a:t>
            </a:r>
            <a:r>
              <a:rPr lang="ja-JP" altLang="en-US">
                <a:latin typeface="+mn-ea"/>
                <a:cs typeface="メイリオ" panose="020B0604030504040204" pitchFamily="50" charset="-128"/>
              </a:rPr>
              <a:t>歳</a:t>
            </a:r>
          </a:p>
        </p:txBody>
      </p:sp>
      <p:sp>
        <p:nvSpPr>
          <p:cNvPr id="63" name="テキスト ボックス 62"/>
          <p:cNvSpPr txBox="1"/>
          <p:nvPr/>
        </p:nvSpPr>
        <p:spPr>
          <a:xfrm>
            <a:off x="7703615" y="6122683"/>
            <a:ext cx="646331" cy="369332"/>
          </a:xfrm>
          <a:prstGeom prst="rect">
            <a:avLst/>
          </a:prstGeom>
          <a:noFill/>
        </p:spPr>
        <p:txBody>
          <a:bodyPr wrap="none" rtlCol="0">
            <a:spAutoFit/>
          </a:bodyPr>
          <a:lstStyle/>
          <a:p>
            <a:r>
              <a:rPr lang="en-US" altLang="ja-JP">
                <a:latin typeface="+mn-ea"/>
                <a:cs typeface="メイリオ" panose="020B0604030504040204" pitchFamily="50" charset="-128"/>
              </a:rPr>
              <a:t>80</a:t>
            </a:r>
            <a:r>
              <a:rPr lang="ja-JP" altLang="en-US">
                <a:latin typeface="+mn-ea"/>
                <a:cs typeface="メイリオ" panose="020B0604030504040204" pitchFamily="50" charset="-128"/>
              </a:rPr>
              <a:t>歳</a:t>
            </a:r>
          </a:p>
        </p:txBody>
      </p:sp>
      <p:sp>
        <p:nvSpPr>
          <p:cNvPr id="66" name="テキスト ボックス 65"/>
          <p:cNvSpPr txBox="1"/>
          <p:nvPr/>
        </p:nvSpPr>
        <p:spPr>
          <a:xfrm>
            <a:off x="1735843" y="3683095"/>
            <a:ext cx="1547218" cy="800219"/>
          </a:xfrm>
          <a:prstGeom prst="rect">
            <a:avLst/>
          </a:prstGeom>
          <a:noFill/>
        </p:spPr>
        <p:txBody>
          <a:bodyPr wrap="none" rtlCol="0">
            <a:spAutoFit/>
          </a:bodyPr>
          <a:lstStyle/>
          <a:p>
            <a:pPr algn="ctr"/>
            <a:r>
              <a:rPr lang="en-US" altLang="ja-JP" dirty="0">
                <a:latin typeface="+mn-ea"/>
                <a:cs typeface="メイリオ" panose="020B0604030504040204" pitchFamily="50" charset="-128"/>
              </a:rPr>
              <a:t>40</a:t>
            </a:r>
            <a:r>
              <a:rPr lang="ja-JP" altLang="en-US" dirty="0">
                <a:latin typeface="+mn-ea"/>
                <a:cs typeface="メイリオ" panose="020B0604030504040204" pitchFamily="50" charset="-128"/>
              </a:rPr>
              <a:t>歳未満では</a:t>
            </a:r>
            <a:endParaRPr lang="en-US" altLang="ja-JP" dirty="0">
              <a:latin typeface="+mn-ea"/>
              <a:cs typeface="メイリオ" panose="020B0604030504040204" pitchFamily="50" charset="-128"/>
            </a:endParaRPr>
          </a:p>
          <a:p>
            <a:pPr algn="ctr"/>
            <a:r>
              <a:rPr lang="en-US" altLang="ja-JP" sz="2800" b="1" dirty="0">
                <a:latin typeface="+mn-ea"/>
                <a:cs typeface="メイリオ" panose="020B0604030504040204" pitchFamily="50" charset="-128"/>
              </a:rPr>
              <a:t>60</a:t>
            </a:r>
            <a:r>
              <a:rPr lang="ja-JP" altLang="en-US" dirty="0">
                <a:latin typeface="+mn-ea"/>
                <a:cs typeface="メイリオ" panose="020B0604030504040204" pitchFamily="50" charset="-128"/>
              </a:rPr>
              <a:t>未満</a:t>
            </a:r>
          </a:p>
        </p:txBody>
      </p:sp>
      <p:sp>
        <p:nvSpPr>
          <p:cNvPr id="68" name="テキスト ボックス 67"/>
          <p:cNvSpPr txBox="1"/>
          <p:nvPr/>
        </p:nvSpPr>
        <p:spPr>
          <a:xfrm>
            <a:off x="3957684" y="3683095"/>
            <a:ext cx="1547218" cy="800219"/>
          </a:xfrm>
          <a:prstGeom prst="rect">
            <a:avLst/>
          </a:prstGeom>
          <a:noFill/>
        </p:spPr>
        <p:txBody>
          <a:bodyPr wrap="none" rtlCol="0">
            <a:spAutoFit/>
          </a:bodyPr>
          <a:lstStyle/>
          <a:p>
            <a:pPr algn="ctr"/>
            <a:r>
              <a:rPr lang="en-US" altLang="ja-JP" dirty="0">
                <a:latin typeface="+mn-ea"/>
                <a:cs typeface="メイリオ" panose="020B0604030504040204" pitchFamily="50" charset="-128"/>
              </a:rPr>
              <a:t>40</a:t>
            </a:r>
            <a:r>
              <a:rPr lang="ja-JP" altLang="en-US" dirty="0">
                <a:latin typeface="+mn-ea"/>
                <a:cs typeface="メイリオ" panose="020B0604030504040204" pitchFamily="50" charset="-128"/>
              </a:rPr>
              <a:t>歳以上では</a:t>
            </a:r>
            <a:endParaRPr lang="en-US" altLang="ja-JP" dirty="0">
              <a:latin typeface="+mn-ea"/>
              <a:cs typeface="メイリオ" panose="020B0604030504040204" pitchFamily="50" charset="-128"/>
            </a:endParaRPr>
          </a:p>
          <a:p>
            <a:pPr algn="ctr"/>
            <a:r>
              <a:rPr lang="en-US" altLang="ja-JP" sz="2800" b="1" dirty="0">
                <a:latin typeface="+mn-ea"/>
                <a:cs typeface="メイリオ" panose="020B0604030504040204" pitchFamily="50" charset="-128"/>
              </a:rPr>
              <a:t>45</a:t>
            </a:r>
            <a:r>
              <a:rPr lang="ja-JP" altLang="en-US" dirty="0">
                <a:latin typeface="+mn-ea"/>
                <a:cs typeface="メイリオ" panose="020B0604030504040204" pitchFamily="50" charset="-128"/>
              </a:rPr>
              <a:t>未満</a:t>
            </a:r>
          </a:p>
        </p:txBody>
      </p:sp>
      <p:sp>
        <p:nvSpPr>
          <p:cNvPr id="37" name="Text Box 9"/>
          <p:cNvSpPr txBox="1">
            <a:spLocks noChangeArrowheads="1"/>
          </p:cNvSpPr>
          <p:nvPr/>
        </p:nvSpPr>
        <p:spPr bwMode="auto">
          <a:xfrm>
            <a:off x="3549383" y="1794935"/>
            <a:ext cx="5133136" cy="923330"/>
          </a:xfrm>
          <a:prstGeom prst="rect">
            <a:avLst/>
          </a:prstGeom>
          <a:noFill/>
          <a:ln w="9525">
            <a:noFill/>
            <a:miter lim="800000"/>
            <a:headEnd/>
            <a:tailEnd/>
          </a:ln>
          <a:effectLst/>
        </p:spPr>
        <p:txBody>
          <a:bodyPr wrap="none">
            <a:spAutoFit/>
          </a:bodyPr>
          <a:lstStyle/>
          <a:p>
            <a:pPr eaLnBrk="0" hangingPunct="0"/>
            <a:r>
              <a:rPr kumimoji="0" lang="en-US" altLang="ja-JP" dirty="0">
                <a:latin typeface="+mn-ea"/>
                <a:cs typeface="メイリオ" panose="020B0604030504040204" pitchFamily="50" charset="-128"/>
              </a:rPr>
              <a:t>CKD</a:t>
            </a:r>
            <a:r>
              <a:rPr kumimoji="0" lang="ja-JP" altLang="en-US" dirty="0">
                <a:latin typeface="+mn-ea"/>
                <a:cs typeface="メイリオ" panose="020B0604030504040204" pitchFamily="50" charset="-128"/>
              </a:rPr>
              <a:t>は</a:t>
            </a:r>
            <a:r>
              <a:rPr kumimoji="0" lang="en-US" altLang="ja-JP" dirty="0">
                <a:latin typeface="+mn-ea"/>
                <a:cs typeface="メイリオ" panose="020B0604030504040204" pitchFamily="50" charset="-128"/>
              </a:rPr>
              <a:t>eGFR 60</a:t>
            </a:r>
            <a:r>
              <a:rPr kumimoji="0" lang="ja-JP" altLang="en-US" dirty="0">
                <a:latin typeface="+mn-ea"/>
                <a:cs typeface="メイリオ" panose="020B0604030504040204" pitchFamily="50" charset="-128"/>
              </a:rPr>
              <a:t>以下ですが、</a:t>
            </a:r>
            <a:endParaRPr kumimoji="0" lang="en-US" altLang="ja-JP" dirty="0">
              <a:latin typeface="+mn-ea"/>
              <a:cs typeface="メイリオ" panose="020B0604030504040204" pitchFamily="50" charset="-128"/>
            </a:endParaRPr>
          </a:p>
          <a:p>
            <a:pPr eaLnBrk="0" hangingPunct="0"/>
            <a:r>
              <a:rPr kumimoji="0" lang="ja-JP" altLang="en-US" dirty="0">
                <a:latin typeface="+mn-ea"/>
                <a:cs typeface="メイリオ" panose="020B0604030504040204" pitchFamily="50" charset="-128"/>
              </a:rPr>
              <a:t>年を取ると腎機能が低下するのは当たり前なので、</a:t>
            </a:r>
            <a:endParaRPr kumimoji="0" lang="en-US" altLang="ja-JP" dirty="0">
              <a:latin typeface="+mn-ea"/>
              <a:cs typeface="メイリオ" panose="020B0604030504040204" pitchFamily="50" charset="-128"/>
            </a:endParaRPr>
          </a:p>
          <a:p>
            <a:pPr eaLnBrk="0" hangingPunct="0"/>
            <a:r>
              <a:rPr kumimoji="0" lang="ja-JP" altLang="en-US" dirty="0">
                <a:latin typeface="+mn-ea"/>
                <a:cs typeface="メイリオ" panose="020B0604030504040204" pitchFamily="50" charset="-128"/>
              </a:rPr>
              <a:t>腎臓専門医への紹介基準も変わります。</a:t>
            </a:r>
            <a:endParaRPr kumimoji="0" lang="en-US" altLang="ja-JP" dirty="0">
              <a:latin typeface="+mn-ea"/>
              <a:cs typeface="メイリオ" panose="020B0604030504040204" pitchFamily="50" charset="-128"/>
            </a:endParaRPr>
          </a:p>
        </p:txBody>
      </p:sp>
      <p:sp>
        <p:nvSpPr>
          <p:cNvPr id="6" name="円/楕円 5"/>
          <p:cNvSpPr/>
          <p:nvPr/>
        </p:nvSpPr>
        <p:spPr>
          <a:xfrm>
            <a:off x="1725588" y="2612159"/>
            <a:ext cx="226771" cy="226771"/>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8" name="テキスト ボックス 7"/>
          <p:cNvSpPr txBox="1"/>
          <p:nvPr/>
        </p:nvSpPr>
        <p:spPr>
          <a:xfrm>
            <a:off x="3221266" y="4936720"/>
            <a:ext cx="2646878" cy="461665"/>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ja-JP" altLang="en-US" sz="2400" b="1" dirty="0">
                <a:latin typeface="+mn-ea"/>
                <a:cs typeface="メイリオ" panose="020B0604030504040204" pitchFamily="50" charset="-128"/>
              </a:rPr>
              <a:t>腎臓専門医へ紹介</a:t>
            </a:r>
          </a:p>
        </p:txBody>
      </p:sp>
    </p:spTree>
    <p:extLst>
      <p:ext uri="{BB962C8B-B14F-4D97-AF65-F5344CB8AC3E}">
        <p14:creationId xmlns:p14="http://schemas.microsoft.com/office/powerpoint/2010/main" val="105473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par>
                          <p:cTn id="8" fill="hold">
                            <p:stCondLst>
                              <p:cond delay="2500"/>
                            </p:stCondLst>
                            <p:childTnLst>
                              <p:par>
                                <p:cTn id="9" presetID="22" presetClass="entr" presetSubtype="8" fill="hold" grpId="0" nodeType="afterEffect">
                                  <p:stCondLst>
                                    <p:cond delay="500"/>
                                  </p:stCondLst>
                                  <p:childTnLst>
                                    <p:set>
                                      <p:cBhvr>
                                        <p:cTn id="10" dur="1" fill="hold">
                                          <p:stCondLst>
                                            <p:cond delay="0"/>
                                          </p:stCondLst>
                                        </p:cTn>
                                        <p:tgtEl>
                                          <p:spTgt spid="37"/>
                                        </p:tgtEl>
                                        <p:attrNameLst>
                                          <p:attrName>style.visibility</p:attrName>
                                        </p:attrNameLst>
                                      </p:cBhvr>
                                      <p:to>
                                        <p:strVal val="visible"/>
                                      </p:to>
                                    </p:set>
                                    <p:animEffect transition="in" filter="wipe(left)">
                                      <p:cBhvr>
                                        <p:cTn id="11" dur="10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66"/>
                                        </p:tgtEl>
                                        <p:attrNameLst>
                                          <p:attrName>style.visibility</p:attrName>
                                        </p:attrNameLst>
                                      </p:cBhvr>
                                      <p:to>
                                        <p:strVal val="visible"/>
                                      </p:to>
                                    </p:set>
                                    <p:anim calcmode="lin" valueType="num">
                                      <p:cBhvr>
                                        <p:cTn id="20" dur="500" fill="hold"/>
                                        <p:tgtEl>
                                          <p:spTgt spid="66"/>
                                        </p:tgtEl>
                                        <p:attrNameLst>
                                          <p:attrName>ppt_w</p:attrName>
                                        </p:attrNameLst>
                                      </p:cBhvr>
                                      <p:tavLst>
                                        <p:tav tm="0">
                                          <p:val>
                                            <p:fltVal val="0"/>
                                          </p:val>
                                        </p:tav>
                                        <p:tav tm="100000">
                                          <p:val>
                                            <p:strVal val="#ppt_w"/>
                                          </p:val>
                                        </p:tav>
                                      </p:tavLst>
                                    </p:anim>
                                    <p:anim calcmode="lin" valueType="num">
                                      <p:cBhvr>
                                        <p:cTn id="21" dur="500" fill="hold"/>
                                        <p:tgtEl>
                                          <p:spTgt spid="66"/>
                                        </p:tgtEl>
                                        <p:attrNameLst>
                                          <p:attrName>ppt_h</p:attrName>
                                        </p:attrNameLst>
                                      </p:cBhvr>
                                      <p:tavLst>
                                        <p:tav tm="0">
                                          <p:val>
                                            <p:fltVal val="0"/>
                                          </p:val>
                                        </p:tav>
                                        <p:tav tm="100000">
                                          <p:val>
                                            <p:strVal val="#ppt_h"/>
                                          </p:val>
                                        </p:tav>
                                      </p:tavLst>
                                    </p:anim>
                                    <p:animEffect transition="in" filter="fade">
                                      <p:cBhvr>
                                        <p:cTn id="22" dur="500"/>
                                        <p:tgtEl>
                                          <p:spTgt spid="66"/>
                                        </p:tgtEl>
                                      </p:cBhvr>
                                    </p:animEffect>
                                  </p:childTnLst>
                                </p:cTn>
                              </p:par>
                            </p:childTnLst>
                          </p:cTn>
                        </p:par>
                        <p:par>
                          <p:cTn id="23" fill="hold">
                            <p:stCondLst>
                              <p:cond delay="1000"/>
                            </p:stCondLst>
                            <p:childTnLst>
                              <p:par>
                                <p:cTn id="24" presetID="22" presetClass="entr" presetSubtype="4" fill="hold" grpId="0" nodeType="afterEffect">
                                  <p:stCondLst>
                                    <p:cond delay="1000"/>
                                  </p:stCondLst>
                                  <p:childTnLst>
                                    <p:set>
                                      <p:cBhvr>
                                        <p:cTn id="25" dur="1" fill="hold">
                                          <p:stCondLst>
                                            <p:cond delay="0"/>
                                          </p:stCondLst>
                                        </p:cTn>
                                        <p:tgtEl>
                                          <p:spTgt spid="64"/>
                                        </p:tgtEl>
                                        <p:attrNameLst>
                                          <p:attrName>style.visibility</p:attrName>
                                        </p:attrNameLst>
                                      </p:cBhvr>
                                      <p:to>
                                        <p:strVal val="visible"/>
                                      </p:to>
                                    </p:set>
                                    <p:animEffect transition="in" filter="wipe(down)">
                                      <p:cBhvr>
                                        <p:cTn id="26" dur="500"/>
                                        <p:tgtEl>
                                          <p:spTgt spid="64"/>
                                        </p:tgtEl>
                                      </p:cBhvr>
                                    </p:animEffect>
                                  </p:childTnLst>
                                </p:cTn>
                              </p:par>
                            </p:childTnLst>
                          </p:cTn>
                        </p:par>
                        <p:par>
                          <p:cTn id="27" fill="hold">
                            <p:stCondLst>
                              <p:cond delay="2500"/>
                            </p:stCondLst>
                            <p:childTnLst>
                              <p:par>
                                <p:cTn id="28" presetID="53" presetClass="entr" presetSubtype="16" fill="hold" grpId="0" nodeType="afterEffect">
                                  <p:stCondLst>
                                    <p:cond delay="0"/>
                                  </p:stCondLst>
                                  <p:childTnLst>
                                    <p:set>
                                      <p:cBhvr>
                                        <p:cTn id="29" dur="1" fill="hold">
                                          <p:stCondLst>
                                            <p:cond delay="0"/>
                                          </p:stCondLst>
                                        </p:cTn>
                                        <p:tgtEl>
                                          <p:spTgt spid="68"/>
                                        </p:tgtEl>
                                        <p:attrNameLst>
                                          <p:attrName>style.visibility</p:attrName>
                                        </p:attrNameLst>
                                      </p:cBhvr>
                                      <p:to>
                                        <p:strVal val="visible"/>
                                      </p:to>
                                    </p:set>
                                    <p:anim calcmode="lin" valueType="num">
                                      <p:cBhvr>
                                        <p:cTn id="30" dur="500" fill="hold"/>
                                        <p:tgtEl>
                                          <p:spTgt spid="68"/>
                                        </p:tgtEl>
                                        <p:attrNameLst>
                                          <p:attrName>ppt_w</p:attrName>
                                        </p:attrNameLst>
                                      </p:cBhvr>
                                      <p:tavLst>
                                        <p:tav tm="0">
                                          <p:val>
                                            <p:fltVal val="0"/>
                                          </p:val>
                                        </p:tav>
                                        <p:tav tm="100000">
                                          <p:val>
                                            <p:strVal val="#ppt_w"/>
                                          </p:val>
                                        </p:tav>
                                      </p:tavLst>
                                    </p:anim>
                                    <p:anim calcmode="lin" valueType="num">
                                      <p:cBhvr>
                                        <p:cTn id="31" dur="500" fill="hold"/>
                                        <p:tgtEl>
                                          <p:spTgt spid="68"/>
                                        </p:tgtEl>
                                        <p:attrNameLst>
                                          <p:attrName>ppt_h</p:attrName>
                                        </p:attrNameLst>
                                      </p:cBhvr>
                                      <p:tavLst>
                                        <p:tav tm="0">
                                          <p:val>
                                            <p:fltVal val="0"/>
                                          </p:val>
                                        </p:tav>
                                        <p:tav tm="100000">
                                          <p:val>
                                            <p:strVal val="#ppt_h"/>
                                          </p:val>
                                        </p:tav>
                                      </p:tavLst>
                                    </p:anim>
                                    <p:animEffect transition="in" filter="fade">
                                      <p:cBhvr>
                                        <p:cTn id="32"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4" grpId="0" animBg="1"/>
      <p:bldP spid="2" grpId="0" animBg="1"/>
      <p:bldP spid="66" grpId="0"/>
      <p:bldP spid="68" grpId="0"/>
      <p:bldP spid="3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6"/>
          <p:cNvSpPr>
            <a:spLocks noChangeArrowheads="1"/>
          </p:cNvSpPr>
          <p:nvPr/>
        </p:nvSpPr>
        <p:spPr bwMode="auto">
          <a:xfrm>
            <a:off x="881063" y="1254125"/>
            <a:ext cx="7380287" cy="3689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fontAlgn="base">
              <a:lnSpc>
                <a:spcPct val="110000"/>
              </a:lnSpc>
              <a:spcBef>
                <a:spcPct val="0"/>
              </a:spcBef>
              <a:spcAft>
                <a:spcPct val="0"/>
              </a:spcAft>
            </a:pPr>
            <a:r>
              <a:rPr lang="en-US" altLang="ja-JP" sz="2800" dirty="0">
                <a:latin typeface="+mn-ea"/>
              </a:rPr>
              <a:t>【</a:t>
            </a:r>
            <a:r>
              <a:rPr lang="ja-JP" altLang="en-US" sz="2800" dirty="0">
                <a:latin typeface="+mn-ea"/>
              </a:rPr>
              <a:t>男性</a:t>
            </a:r>
            <a:r>
              <a:rPr lang="en-US" altLang="ja-JP" sz="2800" dirty="0">
                <a:latin typeface="+mn-ea"/>
              </a:rPr>
              <a:t>】</a:t>
            </a:r>
          </a:p>
          <a:p>
            <a:pPr fontAlgn="base">
              <a:lnSpc>
                <a:spcPct val="110000"/>
              </a:lnSpc>
              <a:spcBef>
                <a:spcPct val="0"/>
              </a:spcBef>
              <a:spcAft>
                <a:spcPct val="0"/>
              </a:spcAft>
            </a:pPr>
            <a:r>
              <a:rPr lang="ja-JP" altLang="en-US" sz="2800" dirty="0">
                <a:latin typeface="+mn-ea"/>
              </a:rPr>
              <a:t>　ＧＦＲ</a:t>
            </a:r>
            <a:r>
              <a:rPr lang="ja-JP" altLang="en-US" dirty="0">
                <a:latin typeface="+mn-ea"/>
              </a:rPr>
              <a:t>（</a:t>
            </a:r>
            <a:r>
              <a:rPr lang="en-US" altLang="ja-JP" dirty="0">
                <a:latin typeface="+mn-ea"/>
              </a:rPr>
              <a:t>mL/</a:t>
            </a:r>
            <a:r>
              <a:rPr lang="ja-JP" altLang="en-US" dirty="0">
                <a:latin typeface="+mn-ea"/>
              </a:rPr>
              <a:t>分</a:t>
            </a:r>
            <a:r>
              <a:rPr lang="en-US" altLang="ja-JP" dirty="0">
                <a:latin typeface="+mn-ea"/>
              </a:rPr>
              <a:t>/1.73m</a:t>
            </a:r>
            <a:r>
              <a:rPr lang="en-US" altLang="ja-JP" baseline="30000" dirty="0">
                <a:latin typeface="+mn-ea"/>
              </a:rPr>
              <a:t>2</a:t>
            </a:r>
            <a:r>
              <a:rPr lang="ja-JP" altLang="en-US" dirty="0">
                <a:latin typeface="+mn-ea"/>
              </a:rPr>
              <a:t>）</a:t>
            </a:r>
            <a:endParaRPr lang="en-US" altLang="ja-JP" dirty="0">
              <a:latin typeface="+mn-ea"/>
            </a:endParaRPr>
          </a:p>
          <a:p>
            <a:pPr fontAlgn="base">
              <a:lnSpc>
                <a:spcPct val="110000"/>
              </a:lnSpc>
              <a:spcBef>
                <a:spcPct val="0"/>
              </a:spcBef>
              <a:spcAft>
                <a:spcPct val="0"/>
              </a:spcAft>
            </a:pPr>
            <a:r>
              <a:rPr lang="ja-JP" altLang="en-US" sz="2400" dirty="0">
                <a:latin typeface="+mn-ea"/>
              </a:rPr>
              <a:t>　　　　　　</a:t>
            </a:r>
            <a:r>
              <a:rPr lang="ja-JP" altLang="en-US" sz="3200" dirty="0">
                <a:latin typeface="+mn-ea"/>
              </a:rPr>
              <a:t>＝</a:t>
            </a:r>
            <a:r>
              <a:rPr lang="en-US" altLang="ja-JP" sz="2800" dirty="0">
                <a:latin typeface="+mn-ea"/>
              </a:rPr>
              <a:t>194×</a:t>
            </a:r>
            <a:r>
              <a:rPr lang="ja-JP" altLang="en-US" sz="2800" dirty="0">
                <a:latin typeface="+mn-ea"/>
              </a:rPr>
              <a:t>Ｃｒ</a:t>
            </a:r>
            <a:r>
              <a:rPr lang="en-US" altLang="ja-JP" sz="2800" baseline="30000" dirty="0">
                <a:latin typeface="+mn-ea"/>
              </a:rPr>
              <a:t>-1.094</a:t>
            </a:r>
            <a:r>
              <a:rPr lang="en-US" altLang="ja-JP" sz="2800" dirty="0">
                <a:latin typeface="+mn-ea"/>
              </a:rPr>
              <a:t>×</a:t>
            </a:r>
            <a:r>
              <a:rPr lang="ja-JP" altLang="en-US" sz="2800" dirty="0">
                <a:latin typeface="+mn-ea"/>
              </a:rPr>
              <a:t>年齢</a:t>
            </a:r>
            <a:r>
              <a:rPr lang="en-US" altLang="ja-JP" sz="2800" baseline="30000" dirty="0">
                <a:latin typeface="+mn-ea"/>
              </a:rPr>
              <a:t>-0.287</a:t>
            </a:r>
          </a:p>
          <a:p>
            <a:pPr fontAlgn="base">
              <a:lnSpc>
                <a:spcPct val="110000"/>
              </a:lnSpc>
              <a:spcBef>
                <a:spcPct val="0"/>
              </a:spcBef>
              <a:spcAft>
                <a:spcPct val="0"/>
              </a:spcAft>
            </a:pPr>
            <a:endParaRPr lang="en-US" altLang="ja-JP" sz="2800" baseline="30000" dirty="0">
              <a:latin typeface="+mn-ea"/>
            </a:endParaRPr>
          </a:p>
          <a:p>
            <a:pPr fontAlgn="base">
              <a:lnSpc>
                <a:spcPct val="110000"/>
              </a:lnSpc>
              <a:spcBef>
                <a:spcPct val="0"/>
              </a:spcBef>
              <a:spcAft>
                <a:spcPct val="0"/>
              </a:spcAft>
            </a:pPr>
            <a:endParaRPr lang="en-US" altLang="ja-JP" sz="2800" baseline="30000" dirty="0">
              <a:latin typeface="+mn-ea"/>
            </a:endParaRPr>
          </a:p>
          <a:p>
            <a:pPr fontAlgn="base">
              <a:lnSpc>
                <a:spcPct val="110000"/>
              </a:lnSpc>
              <a:spcBef>
                <a:spcPct val="0"/>
              </a:spcBef>
              <a:spcAft>
                <a:spcPct val="0"/>
              </a:spcAft>
            </a:pPr>
            <a:r>
              <a:rPr lang="en-US" altLang="ja-JP" sz="2800" dirty="0">
                <a:latin typeface="+mn-ea"/>
              </a:rPr>
              <a:t>【</a:t>
            </a:r>
            <a:r>
              <a:rPr lang="ja-JP" altLang="en-US" sz="2800" dirty="0">
                <a:latin typeface="+mn-ea"/>
              </a:rPr>
              <a:t>女性</a:t>
            </a:r>
            <a:r>
              <a:rPr lang="en-US" altLang="ja-JP" sz="2800" dirty="0">
                <a:latin typeface="+mn-ea"/>
              </a:rPr>
              <a:t>】</a:t>
            </a:r>
          </a:p>
          <a:p>
            <a:pPr fontAlgn="base">
              <a:lnSpc>
                <a:spcPct val="110000"/>
              </a:lnSpc>
              <a:spcBef>
                <a:spcPct val="0"/>
              </a:spcBef>
              <a:spcAft>
                <a:spcPct val="0"/>
              </a:spcAft>
            </a:pPr>
            <a:r>
              <a:rPr lang="ja-JP" altLang="en-US" sz="2800" dirty="0">
                <a:latin typeface="+mn-ea"/>
              </a:rPr>
              <a:t>　ＧＦＲ</a:t>
            </a:r>
            <a:r>
              <a:rPr lang="ja-JP" altLang="en-US" dirty="0">
                <a:latin typeface="+mn-ea"/>
              </a:rPr>
              <a:t>（</a:t>
            </a:r>
            <a:r>
              <a:rPr lang="en-US" altLang="ja-JP" dirty="0">
                <a:latin typeface="+mn-ea"/>
              </a:rPr>
              <a:t>mL/</a:t>
            </a:r>
            <a:r>
              <a:rPr lang="ja-JP" altLang="en-US" dirty="0">
                <a:latin typeface="+mn-ea"/>
              </a:rPr>
              <a:t>分</a:t>
            </a:r>
            <a:r>
              <a:rPr lang="en-US" altLang="ja-JP" dirty="0">
                <a:latin typeface="+mn-ea"/>
              </a:rPr>
              <a:t>/1.73m</a:t>
            </a:r>
            <a:r>
              <a:rPr lang="en-US" altLang="ja-JP" baseline="30000" dirty="0">
                <a:latin typeface="+mn-ea"/>
              </a:rPr>
              <a:t>2</a:t>
            </a:r>
            <a:r>
              <a:rPr lang="ja-JP" altLang="en-US" dirty="0">
                <a:latin typeface="+mn-ea"/>
              </a:rPr>
              <a:t>）</a:t>
            </a:r>
            <a:endParaRPr lang="en-US" altLang="ja-JP" dirty="0">
              <a:latin typeface="+mn-ea"/>
            </a:endParaRPr>
          </a:p>
          <a:p>
            <a:pPr fontAlgn="base">
              <a:lnSpc>
                <a:spcPct val="110000"/>
              </a:lnSpc>
              <a:spcBef>
                <a:spcPct val="0"/>
              </a:spcBef>
              <a:spcAft>
                <a:spcPct val="0"/>
              </a:spcAft>
            </a:pPr>
            <a:r>
              <a:rPr lang="ja-JP" altLang="en-US" sz="2400" dirty="0">
                <a:latin typeface="+mn-ea"/>
              </a:rPr>
              <a:t>　　　　　　</a:t>
            </a:r>
            <a:r>
              <a:rPr lang="ja-JP" altLang="en-US" sz="3200" dirty="0">
                <a:latin typeface="+mn-ea"/>
              </a:rPr>
              <a:t>＝</a:t>
            </a:r>
            <a:r>
              <a:rPr lang="en-US" altLang="ja-JP" sz="2800" dirty="0">
                <a:latin typeface="+mn-ea"/>
              </a:rPr>
              <a:t>194×</a:t>
            </a:r>
            <a:r>
              <a:rPr lang="ja-JP" altLang="en-US" sz="2800" dirty="0">
                <a:latin typeface="+mn-ea"/>
              </a:rPr>
              <a:t>Ｃｒ</a:t>
            </a:r>
            <a:r>
              <a:rPr lang="en-US" altLang="ja-JP" sz="2800" baseline="30000" dirty="0">
                <a:latin typeface="+mn-ea"/>
              </a:rPr>
              <a:t>-1.094</a:t>
            </a:r>
            <a:r>
              <a:rPr lang="en-US" altLang="ja-JP" sz="2800" dirty="0">
                <a:latin typeface="+mn-ea"/>
              </a:rPr>
              <a:t>×</a:t>
            </a:r>
            <a:r>
              <a:rPr lang="ja-JP" altLang="en-US" sz="2800" dirty="0">
                <a:latin typeface="+mn-ea"/>
              </a:rPr>
              <a:t>年齢</a:t>
            </a:r>
            <a:r>
              <a:rPr lang="en-US" altLang="ja-JP" sz="2800" baseline="30000" dirty="0">
                <a:latin typeface="+mn-ea"/>
              </a:rPr>
              <a:t>-0.287</a:t>
            </a:r>
            <a:r>
              <a:rPr lang="en-US" altLang="ja-JP" sz="2800" dirty="0">
                <a:latin typeface="+mn-ea"/>
              </a:rPr>
              <a:t>×0.739</a:t>
            </a:r>
            <a:endParaRPr lang="en-US" altLang="ja-JP" sz="2800" baseline="30000" dirty="0">
              <a:latin typeface="+mn-ea"/>
            </a:endParaRPr>
          </a:p>
        </p:txBody>
      </p:sp>
      <p:sp>
        <p:nvSpPr>
          <p:cNvPr id="49156" name="Rectangle 5"/>
          <p:cNvSpPr>
            <a:spLocks noChangeArrowheads="1"/>
          </p:cNvSpPr>
          <p:nvPr/>
        </p:nvSpPr>
        <p:spPr bwMode="auto">
          <a:xfrm>
            <a:off x="2705304" y="5206219"/>
            <a:ext cx="3775393" cy="800219"/>
          </a:xfrm>
          <a:prstGeom prst="rect">
            <a:avLst/>
          </a:prstGeom>
          <a:noFill/>
          <a:ln>
            <a:noFill/>
          </a:ln>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fontAlgn="base">
              <a:spcBef>
                <a:spcPct val="0"/>
              </a:spcBef>
              <a:spcAft>
                <a:spcPct val="0"/>
              </a:spcAft>
            </a:pPr>
            <a:r>
              <a:rPr lang="ja-JP" altLang="en-US" sz="2800" dirty="0">
                <a:latin typeface="+mn-ea"/>
              </a:rPr>
              <a:t>性、</a:t>
            </a:r>
            <a:r>
              <a:rPr lang="en-US" altLang="ja-JP" sz="2800" dirty="0">
                <a:latin typeface="+mn-ea"/>
              </a:rPr>
              <a:t>Cr</a:t>
            </a:r>
            <a:r>
              <a:rPr lang="ja-JP" altLang="en-US" sz="2800" dirty="0">
                <a:latin typeface="+mn-ea"/>
              </a:rPr>
              <a:t>値、年齢で決まる</a:t>
            </a:r>
            <a:endParaRPr lang="en-US" altLang="ja-JP" sz="2800" dirty="0">
              <a:latin typeface="+mn-ea"/>
            </a:endParaRPr>
          </a:p>
          <a:p>
            <a:pPr algn="ctr" fontAlgn="base">
              <a:spcBef>
                <a:spcPct val="0"/>
              </a:spcBef>
              <a:spcAft>
                <a:spcPct val="0"/>
              </a:spcAft>
            </a:pPr>
            <a:r>
              <a:rPr lang="ja-JP" altLang="en-US" dirty="0">
                <a:latin typeface="+mn-ea"/>
              </a:rPr>
              <a:t>～体格は考慮されていない～</a:t>
            </a:r>
          </a:p>
        </p:txBody>
      </p:sp>
      <p:sp>
        <p:nvSpPr>
          <p:cNvPr id="5" name="テキスト ボックス 4">
            <a:extLst>
              <a:ext uri="{FF2B5EF4-FFF2-40B4-BE49-F238E27FC236}">
                <a16:creationId xmlns:a16="http://schemas.microsoft.com/office/drawing/2014/main" id="{0BEE1B24-D861-41CD-BF66-4E59CEB5496A}"/>
              </a:ext>
            </a:extLst>
          </p:cNvPr>
          <p:cNvSpPr txBox="1"/>
          <p:nvPr/>
        </p:nvSpPr>
        <p:spPr>
          <a:xfrm>
            <a:off x="313318" y="63539"/>
            <a:ext cx="8830682" cy="369332"/>
          </a:xfrm>
          <a:prstGeom prst="rect">
            <a:avLst/>
          </a:prstGeom>
          <a:noFill/>
        </p:spPr>
        <p:txBody>
          <a:bodyPr wrap="square" rtlCol="0">
            <a:spAutoFit/>
          </a:bodyPr>
          <a:lstStyle/>
          <a:p>
            <a:pPr lvl="0">
              <a:defRPr/>
            </a:pPr>
            <a:r>
              <a:rPr lang="ja-JP" altLang="en-US" b="1" dirty="0">
                <a:solidFill>
                  <a:srgbClr val="FFFFFF"/>
                </a:solidFill>
                <a:latin typeface="+mj-ea"/>
                <a:ea typeface="+mj-ea"/>
              </a:rPr>
              <a:t>日本人の推算</a:t>
            </a:r>
            <a:r>
              <a:rPr lang="en-US" altLang="ja-JP" b="1" dirty="0">
                <a:solidFill>
                  <a:srgbClr val="FFFFFF"/>
                </a:solidFill>
                <a:latin typeface="+mj-ea"/>
                <a:ea typeface="+mj-ea"/>
              </a:rPr>
              <a:t>GFR (eGFR)</a:t>
            </a:r>
          </a:p>
        </p:txBody>
      </p:sp>
    </p:spTree>
    <p:extLst>
      <p:ext uri="{BB962C8B-B14F-4D97-AF65-F5344CB8AC3E}">
        <p14:creationId xmlns:p14="http://schemas.microsoft.com/office/powerpoint/2010/main" val="411221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2.77778E-7 -7.40741E-7 L 2.77778E-7 -0.07222 " pathEditMode="relative" rAng="0" ptsTypes="AA">
                                      <p:cBhvr>
                                        <p:cTn id="6" dur="250" accel="50000" decel="50000" autoRev="1" fill="hold">
                                          <p:stCondLst>
                                            <p:cond delay="0"/>
                                          </p:stCondLst>
                                        </p:cTn>
                                        <p:tgtEl>
                                          <p:spTgt spid="49156">
                                            <p:txEl>
                                              <p:pRg st="0" end="0"/>
                                            </p:txEl>
                                          </p:spTgt>
                                        </p:tgtEl>
                                        <p:attrNameLst>
                                          <p:attrName>ppt_x</p:attrName>
                                          <p:attrName>ppt_y</p:attrName>
                                        </p:attrNameLst>
                                      </p:cBhvr>
                                      <p:rCtr x="0" y="-3611"/>
                                    </p:animMotion>
                                    <p:animRot by="1500000">
                                      <p:cBhvr>
                                        <p:cTn id="7" dur="125" fill="hold">
                                          <p:stCondLst>
                                            <p:cond delay="0"/>
                                          </p:stCondLst>
                                        </p:cTn>
                                        <p:tgtEl>
                                          <p:spTgt spid="49156">
                                            <p:txEl>
                                              <p:pRg st="0" end="0"/>
                                            </p:txEl>
                                          </p:spTgt>
                                        </p:tgtEl>
                                        <p:attrNameLst>
                                          <p:attrName>r</p:attrName>
                                        </p:attrNameLst>
                                      </p:cBhvr>
                                    </p:animRot>
                                    <p:animRot by="-1500000">
                                      <p:cBhvr>
                                        <p:cTn id="8" dur="125" fill="hold">
                                          <p:stCondLst>
                                            <p:cond delay="125"/>
                                          </p:stCondLst>
                                        </p:cTn>
                                        <p:tgtEl>
                                          <p:spTgt spid="49156">
                                            <p:txEl>
                                              <p:pRg st="0" end="0"/>
                                            </p:txEl>
                                          </p:spTgt>
                                        </p:tgtEl>
                                        <p:attrNameLst>
                                          <p:attrName>r</p:attrName>
                                        </p:attrNameLst>
                                      </p:cBhvr>
                                    </p:animRot>
                                    <p:animRot by="-1500000">
                                      <p:cBhvr>
                                        <p:cTn id="9" dur="125" fill="hold">
                                          <p:stCondLst>
                                            <p:cond delay="250"/>
                                          </p:stCondLst>
                                        </p:cTn>
                                        <p:tgtEl>
                                          <p:spTgt spid="49156">
                                            <p:txEl>
                                              <p:pRg st="0" end="0"/>
                                            </p:txEl>
                                          </p:spTgt>
                                        </p:tgtEl>
                                        <p:attrNameLst>
                                          <p:attrName>r</p:attrName>
                                        </p:attrNameLst>
                                      </p:cBhvr>
                                    </p:animRot>
                                    <p:animRot by="1500000">
                                      <p:cBhvr>
                                        <p:cTn id="10" dur="125" fill="hold">
                                          <p:stCondLst>
                                            <p:cond delay="375"/>
                                          </p:stCondLst>
                                        </p:cTn>
                                        <p:tgtEl>
                                          <p:spTgt spid="49156">
                                            <p:txEl>
                                              <p:pRg st="0" end="0"/>
                                            </p:txEl>
                                          </p:spTgt>
                                        </p:tgtEl>
                                        <p:attrNameLst>
                                          <p:attrName>r</p:attrName>
                                        </p:attrNameLst>
                                      </p:cBhvr>
                                    </p:animRot>
                                  </p:childTnLst>
                                </p:cTn>
                              </p:par>
                              <p:par>
                                <p:cTn id="11" presetID="34" presetClass="emph" presetSubtype="0" fill="hold" grpId="0" nodeType="withEffect">
                                  <p:stCondLst>
                                    <p:cond delay="0"/>
                                  </p:stCondLst>
                                  <p:iterate type="lt">
                                    <p:tmPct val="10000"/>
                                  </p:iterate>
                                  <p:childTnLst>
                                    <p:animMotion origin="layout" path="M 3.61111E-6 1.85185E-6 L 3.61111E-6 -0.07222 " pathEditMode="relative" rAng="0" ptsTypes="AA">
                                      <p:cBhvr>
                                        <p:cTn id="12" dur="250" accel="50000" decel="50000" autoRev="1" fill="hold">
                                          <p:stCondLst>
                                            <p:cond delay="0"/>
                                          </p:stCondLst>
                                        </p:cTn>
                                        <p:tgtEl>
                                          <p:spTgt spid="49156">
                                            <p:txEl>
                                              <p:pRg st="1" end="1"/>
                                            </p:txEl>
                                          </p:spTgt>
                                        </p:tgtEl>
                                        <p:attrNameLst>
                                          <p:attrName>ppt_x</p:attrName>
                                          <p:attrName>ppt_y</p:attrName>
                                        </p:attrNameLst>
                                      </p:cBhvr>
                                      <p:rCtr x="0" y="-3611"/>
                                    </p:animMotion>
                                    <p:animRot by="1500000">
                                      <p:cBhvr>
                                        <p:cTn id="13" dur="125" fill="hold">
                                          <p:stCondLst>
                                            <p:cond delay="0"/>
                                          </p:stCondLst>
                                        </p:cTn>
                                        <p:tgtEl>
                                          <p:spTgt spid="49156">
                                            <p:txEl>
                                              <p:pRg st="1" end="1"/>
                                            </p:txEl>
                                          </p:spTgt>
                                        </p:tgtEl>
                                        <p:attrNameLst>
                                          <p:attrName>r</p:attrName>
                                        </p:attrNameLst>
                                      </p:cBhvr>
                                    </p:animRot>
                                    <p:animRot by="-1500000">
                                      <p:cBhvr>
                                        <p:cTn id="14" dur="125" fill="hold">
                                          <p:stCondLst>
                                            <p:cond delay="125"/>
                                          </p:stCondLst>
                                        </p:cTn>
                                        <p:tgtEl>
                                          <p:spTgt spid="49156">
                                            <p:txEl>
                                              <p:pRg st="1" end="1"/>
                                            </p:txEl>
                                          </p:spTgt>
                                        </p:tgtEl>
                                        <p:attrNameLst>
                                          <p:attrName>r</p:attrName>
                                        </p:attrNameLst>
                                      </p:cBhvr>
                                    </p:animRot>
                                    <p:animRot by="-1500000">
                                      <p:cBhvr>
                                        <p:cTn id="15" dur="125" fill="hold">
                                          <p:stCondLst>
                                            <p:cond delay="250"/>
                                          </p:stCondLst>
                                        </p:cTn>
                                        <p:tgtEl>
                                          <p:spTgt spid="49156">
                                            <p:txEl>
                                              <p:pRg st="1" end="1"/>
                                            </p:txEl>
                                          </p:spTgt>
                                        </p:tgtEl>
                                        <p:attrNameLst>
                                          <p:attrName>r</p:attrName>
                                        </p:attrNameLst>
                                      </p:cBhvr>
                                    </p:animRot>
                                    <p:animRot by="1500000">
                                      <p:cBhvr>
                                        <p:cTn id="16" dur="125" fill="hold">
                                          <p:stCondLst>
                                            <p:cond delay="375"/>
                                          </p:stCondLst>
                                        </p:cTn>
                                        <p:tgtEl>
                                          <p:spTgt spid="49156">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build="allAtOnce"/>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p:cNvSpPr txBox="1">
            <a:spLocks noChangeArrowheads="1"/>
          </p:cNvSpPr>
          <p:nvPr/>
        </p:nvSpPr>
        <p:spPr bwMode="auto">
          <a:xfrm>
            <a:off x="833512" y="1349708"/>
            <a:ext cx="7118548" cy="1791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1pPr>
            <a:lvl2pPr marL="742950" indent="-285750" eaLnBrk="0" hangingPunct="0">
              <a:spcBef>
                <a:spcPct val="20000"/>
              </a:spcBef>
              <a:buChar char="–"/>
              <a:defRPr kumimoji="1" sz="28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2pPr>
            <a:lvl3pPr marL="1143000" indent="-228600" eaLnBrk="0" hangingPunct="0">
              <a:spcBef>
                <a:spcPct val="20000"/>
              </a:spcBef>
              <a:buChar char="•"/>
              <a:defRPr kumimoji="1" sz="24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3pPr>
            <a:lvl4pPr marL="16002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4pPr>
            <a:lvl5pPr marL="20574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9pPr>
          </a:lstStyle>
          <a:p>
            <a:pPr marL="0" marR="0" lvl="0" indent="0" defTabSz="914400" eaLnBrk="1" fontAlgn="base" latinLnBrk="0" hangingPunct="1">
              <a:lnSpc>
                <a:spcPct val="100000"/>
              </a:lnSpc>
              <a:spcBef>
                <a:spcPct val="20000"/>
              </a:spcBef>
              <a:spcAft>
                <a:spcPct val="0"/>
              </a:spcAft>
              <a:buClrTx/>
              <a:buSzTx/>
              <a:buFontTx/>
              <a:buNone/>
              <a:tabLst/>
              <a:defRPr/>
            </a:pPr>
            <a:r>
              <a:rPr kumimoji="1" lang="ja-JP" altLang="en-US" sz="2400" b="0" i="0" u="none" strike="noStrike" kern="0" cap="none" spc="0" normalizeH="0" baseline="0" noProof="0" dirty="0">
                <a:ln>
                  <a:noFill/>
                </a:ln>
                <a:solidFill>
                  <a:schemeClr val="tx1"/>
                </a:solidFill>
                <a:effectLst/>
                <a:uLnTx/>
                <a:uFillTx/>
                <a:latin typeface="+mj-ea"/>
                <a:ea typeface="+mj-ea"/>
              </a:rPr>
              <a:t>✔</a:t>
            </a:r>
            <a:r>
              <a:rPr kumimoji="1" lang="en-US" altLang="ja-JP" sz="2400" b="0" i="0" u="none" strike="noStrike" kern="0" cap="none" spc="0" normalizeH="0" baseline="0" noProof="0" dirty="0">
                <a:ln>
                  <a:noFill/>
                </a:ln>
                <a:solidFill>
                  <a:schemeClr val="tx1"/>
                </a:solidFill>
                <a:effectLst/>
                <a:uLnTx/>
                <a:uFillTx/>
                <a:latin typeface="+mn-ea"/>
                <a:ea typeface="+mn-ea"/>
              </a:rPr>
              <a:t>18</a:t>
            </a:r>
            <a:r>
              <a:rPr kumimoji="1" lang="ja-JP" altLang="en-US" sz="2400" b="0" i="0" u="none" strike="noStrike" kern="0" cap="none" spc="0" normalizeH="0" baseline="0" noProof="0" dirty="0">
                <a:ln>
                  <a:noFill/>
                </a:ln>
                <a:solidFill>
                  <a:schemeClr val="tx1"/>
                </a:solidFill>
                <a:effectLst/>
                <a:uLnTx/>
                <a:uFillTx/>
                <a:latin typeface="+mn-ea"/>
                <a:ea typeface="+mn-ea"/>
              </a:rPr>
              <a:t>歳未満、</a:t>
            </a:r>
            <a:r>
              <a:rPr kumimoji="1" lang="en-US" altLang="ja-JP" sz="2400" b="0" i="0" u="none" strike="noStrike" kern="0" cap="none" spc="0" normalizeH="0" baseline="0" noProof="0" dirty="0">
                <a:ln>
                  <a:noFill/>
                </a:ln>
                <a:solidFill>
                  <a:schemeClr val="tx1"/>
                </a:solidFill>
                <a:effectLst/>
                <a:uLnTx/>
                <a:uFillTx/>
                <a:latin typeface="+mn-ea"/>
                <a:ea typeface="+mn-ea"/>
              </a:rPr>
              <a:t>85</a:t>
            </a:r>
            <a:r>
              <a:rPr kumimoji="1" lang="ja-JP" altLang="en-US" sz="2400" b="0" i="0" u="none" strike="noStrike" kern="0" cap="none" spc="0" normalizeH="0" baseline="0" noProof="0" dirty="0">
                <a:ln>
                  <a:noFill/>
                </a:ln>
                <a:solidFill>
                  <a:schemeClr val="tx1"/>
                </a:solidFill>
                <a:effectLst/>
                <a:uLnTx/>
                <a:uFillTx/>
                <a:latin typeface="+mn-ea"/>
                <a:ea typeface="+mn-ea"/>
              </a:rPr>
              <a:t>歳以上 </a:t>
            </a:r>
            <a:r>
              <a:rPr kumimoji="1" lang="en-US" altLang="ja-JP" sz="2400" b="0" i="0" u="none" strike="noStrike" kern="0" cap="none" spc="0" normalizeH="0" baseline="0" noProof="0" dirty="0">
                <a:ln>
                  <a:noFill/>
                </a:ln>
                <a:solidFill>
                  <a:schemeClr val="tx1"/>
                </a:solidFill>
                <a:effectLst/>
                <a:uLnTx/>
                <a:uFillTx/>
                <a:latin typeface="+mn-ea"/>
                <a:ea typeface="+mn-ea"/>
              </a:rPr>
              <a:t>×</a:t>
            </a:r>
          </a:p>
          <a:p>
            <a:pPr marL="0" marR="0" lvl="0" indent="0" defTabSz="914400" eaLnBrk="1" fontAlgn="base" latinLnBrk="0" hangingPunct="1">
              <a:lnSpc>
                <a:spcPct val="100000"/>
              </a:lnSpc>
              <a:spcBef>
                <a:spcPct val="20000"/>
              </a:spcBef>
              <a:spcAft>
                <a:spcPct val="0"/>
              </a:spcAft>
              <a:buClrTx/>
              <a:buSzTx/>
              <a:buFontTx/>
              <a:buNone/>
              <a:tabLst/>
              <a:defRPr/>
            </a:pPr>
            <a:r>
              <a:rPr kumimoji="1" lang="ja-JP" altLang="en-US" sz="2400" b="0" i="0" u="none" strike="noStrike" kern="0" cap="none" spc="0" normalizeH="0" baseline="0" noProof="0" dirty="0">
                <a:ln>
                  <a:noFill/>
                </a:ln>
                <a:solidFill>
                  <a:schemeClr val="tx1"/>
                </a:solidFill>
                <a:effectLst/>
                <a:uLnTx/>
                <a:uFillTx/>
                <a:latin typeface="+mn-ea"/>
                <a:ea typeface="+mn-ea"/>
              </a:rPr>
              <a:t>✔るいそう、長期臥床、四肢切断例など </a:t>
            </a:r>
            <a:r>
              <a:rPr kumimoji="1" lang="en-US" altLang="ja-JP" sz="2400" b="0" i="0" u="none" strike="noStrike" kern="0" cap="none" spc="0" normalizeH="0" baseline="0" noProof="0" dirty="0">
                <a:ln>
                  <a:noFill/>
                </a:ln>
                <a:solidFill>
                  <a:schemeClr val="tx1"/>
                </a:solidFill>
                <a:effectLst/>
                <a:uLnTx/>
                <a:uFillTx/>
                <a:latin typeface="+mn-ea"/>
                <a:ea typeface="+mn-ea"/>
              </a:rPr>
              <a:t>×</a:t>
            </a:r>
            <a:r>
              <a:rPr kumimoji="1" lang="ja-JP" altLang="en-US" sz="2400" b="0" i="0" u="none" strike="noStrike" kern="0" cap="none" spc="0" normalizeH="0" baseline="0" noProof="0" dirty="0">
                <a:ln>
                  <a:noFill/>
                </a:ln>
                <a:solidFill>
                  <a:schemeClr val="tx1"/>
                </a:solidFill>
                <a:effectLst/>
                <a:uLnTx/>
                <a:uFillTx/>
                <a:latin typeface="+mn-ea"/>
                <a:ea typeface="+mn-ea"/>
              </a:rPr>
              <a:t>～△</a:t>
            </a:r>
            <a:endParaRPr kumimoji="1" lang="en-US" altLang="ja-JP" sz="2400" b="0" i="0" u="none" strike="noStrike" kern="0" cap="none" spc="0" normalizeH="0" baseline="0" noProof="0" dirty="0">
              <a:ln>
                <a:noFill/>
              </a:ln>
              <a:solidFill>
                <a:schemeClr val="tx1"/>
              </a:solidFill>
              <a:effectLst/>
              <a:uLnTx/>
              <a:uFillTx/>
              <a:latin typeface="+mn-ea"/>
              <a:ea typeface="+mn-ea"/>
            </a:endParaRPr>
          </a:p>
          <a:p>
            <a:pPr marL="0" marR="0" lvl="0" indent="0" defTabSz="914400" eaLnBrk="1" fontAlgn="base" latinLnBrk="0" hangingPunct="1">
              <a:lnSpc>
                <a:spcPct val="100000"/>
              </a:lnSpc>
              <a:spcBef>
                <a:spcPct val="20000"/>
              </a:spcBef>
              <a:spcAft>
                <a:spcPct val="0"/>
              </a:spcAft>
              <a:buClrTx/>
              <a:buSzTx/>
              <a:buFontTx/>
              <a:buNone/>
              <a:tabLst/>
              <a:defRPr/>
            </a:pPr>
            <a:r>
              <a:rPr kumimoji="1" lang="ja-JP" altLang="en-US" sz="2400" b="0" i="0" u="none" strike="noStrike" kern="0" cap="none" spc="0" normalizeH="0" baseline="0" noProof="0" dirty="0">
                <a:ln>
                  <a:noFill/>
                </a:ln>
                <a:solidFill>
                  <a:schemeClr val="tx1"/>
                </a:solidFill>
                <a:effectLst/>
                <a:uLnTx/>
                <a:uFillTx/>
                <a:latin typeface="+mn-ea"/>
                <a:ea typeface="+mn-ea"/>
              </a:rPr>
              <a:t>✔アスリート、ジム通いしている高齢者など </a:t>
            </a:r>
            <a:r>
              <a:rPr kumimoji="1" lang="en-US" altLang="ja-JP" sz="2400" b="0" i="0" u="none" strike="noStrike" kern="0" cap="none" spc="0" normalizeH="0" baseline="0" noProof="0" dirty="0">
                <a:ln>
                  <a:noFill/>
                </a:ln>
                <a:solidFill>
                  <a:schemeClr val="tx1"/>
                </a:solidFill>
                <a:effectLst/>
                <a:uLnTx/>
                <a:uFillTx/>
                <a:latin typeface="+mn-ea"/>
                <a:ea typeface="+mn-ea"/>
              </a:rPr>
              <a:t>×</a:t>
            </a:r>
            <a:r>
              <a:rPr kumimoji="1" lang="ja-JP" altLang="en-US" sz="2400" b="0" i="0" u="none" strike="noStrike" kern="0" cap="none" spc="0" normalizeH="0" baseline="0" noProof="0" dirty="0">
                <a:ln>
                  <a:noFill/>
                </a:ln>
                <a:solidFill>
                  <a:schemeClr val="tx1"/>
                </a:solidFill>
                <a:effectLst/>
                <a:uLnTx/>
                <a:uFillTx/>
                <a:latin typeface="+mn-ea"/>
                <a:ea typeface="+mn-ea"/>
              </a:rPr>
              <a:t>～△</a:t>
            </a:r>
            <a:endParaRPr kumimoji="1" lang="en-US" altLang="ja-JP" sz="2400" b="0" i="0" u="none" strike="noStrike" kern="0" cap="none" spc="0" normalizeH="0" baseline="0" noProof="0" dirty="0">
              <a:ln>
                <a:noFill/>
              </a:ln>
              <a:solidFill>
                <a:schemeClr val="tx1"/>
              </a:solidFill>
              <a:effectLst/>
              <a:uLnTx/>
              <a:uFillTx/>
              <a:latin typeface="+mn-ea"/>
              <a:ea typeface="+mn-ea"/>
            </a:endParaRPr>
          </a:p>
          <a:p>
            <a:pPr marL="0" marR="0" lvl="0" indent="0" defTabSz="914400" eaLnBrk="1" fontAlgn="base" latinLnBrk="0" hangingPunct="1">
              <a:lnSpc>
                <a:spcPct val="100000"/>
              </a:lnSpc>
              <a:spcBef>
                <a:spcPct val="20000"/>
              </a:spcBef>
              <a:spcAft>
                <a:spcPct val="0"/>
              </a:spcAft>
              <a:buClrTx/>
              <a:buSzTx/>
              <a:buFontTx/>
              <a:buNone/>
              <a:tabLst/>
              <a:defRPr/>
            </a:pPr>
            <a:r>
              <a:rPr kumimoji="1" lang="ja-JP" altLang="en-US" sz="2400" b="0" i="0" u="none" strike="noStrike" kern="0" cap="none" spc="0" normalizeH="0" baseline="0" noProof="0" dirty="0">
                <a:ln>
                  <a:noFill/>
                </a:ln>
                <a:solidFill>
                  <a:schemeClr val="tx1"/>
                </a:solidFill>
                <a:effectLst/>
                <a:uLnTx/>
                <a:uFillTx/>
                <a:latin typeface="+mn-ea"/>
                <a:ea typeface="+mn-ea"/>
              </a:rPr>
              <a:t>✔</a:t>
            </a:r>
            <a:r>
              <a:rPr kumimoji="1" lang="en-US" altLang="ja-JP" sz="2400" b="0" i="0" u="none" strike="noStrike" kern="0" cap="none" spc="0" normalizeH="0" baseline="0" noProof="0" dirty="0">
                <a:ln>
                  <a:noFill/>
                </a:ln>
                <a:solidFill>
                  <a:schemeClr val="tx1"/>
                </a:solidFill>
                <a:effectLst/>
                <a:uLnTx/>
                <a:uFillTx/>
                <a:latin typeface="+mn-ea"/>
                <a:ea typeface="+mn-ea"/>
              </a:rPr>
              <a:t>ALS, </a:t>
            </a:r>
            <a:r>
              <a:rPr kumimoji="1" lang="ja-JP" altLang="en-US" sz="2400" b="0" i="0" u="none" strike="noStrike" kern="0" cap="none" spc="0" normalizeH="0" baseline="0" noProof="0" dirty="0">
                <a:ln>
                  <a:noFill/>
                </a:ln>
                <a:solidFill>
                  <a:schemeClr val="tx1"/>
                </a:solidFill>
                <a:effectLst/>
                <a:uLnTx/>
                <a:uFillTx/>
                <a:latin typeface="+mn-ea"/>
                <a:ea typeface="+mn-ea"/>
              </a:rPr>
              <a:t>筋ジスなど筋委縮性疾患 </a:t>
            </a:r>
            <a:r>
              <a:rPr kumimoji="1" lang="en-US" altLang="ja-JP" sz="2400" b="0" i="0" u="none" strike="noStrike" kern="0" cap="none" spc="0" normalizeH="0" baseline="0" noProof="0" dirty="0">
                <a:ln>
                  <a:noFill/>
                </a:ln>
                <a:solidFill>
                  <a:schemeClr val="tx1"/>
                </a:solidFill>
                <a:effectLst/>
                <a:uLnTx/>
                <a:uFillTx/>
                <a:latin typeface="+mn-ea"/>
                <a:ea typeface="+mn-ea"/>
              </a:rPr>
              <a:t>×</a:t>
            </a:r>
          </a:p>
        </p:txBody>
      </p:sp>
      <p:sp>
        <p:nvSpPr>
          <p:cNvPr id="9" name="Text Box 7"/>
          <p:cNvSpPr txBox="1">
            <a:spLocks noChangeArrowheads="1"/>
          </p:cNvSpPr>
          <p:nvPr/>
        </p:nvSpPr>
        <p:spPr bwMode="auto">
          <a:xfrm>
            <a:off x="391220" y="766138"/>
            <a:ext cx="46085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1pPr>
            <a:lvl2pPr marL="742950" indent="-285750" eaLnBrk="0" hangingPunct="0">
              <a:spcBef>
                <a:spcPct val="20000"/>
              </a:spcBef>
              <a:buChar char="–"/>
              <a:defRPr kumimoji="1" sz="28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2pPr>
            <a:lvl3pPr marL="1143000" indent="-228600" eaLnBrk="0" hangingPunct="0">
              <a:spcBef>
                <a:spcPct val="20000"/>
              </a:spcBef>
              <a:buChar char="•"/>
              <a:defRPr kumimoji="1" sz="24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3pPr>
            <a:lvl4pPr marL="16002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4pPr>
            <a:lvl5pPr marL="20574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9pPr>
          </a:lstStyle>
          <a:p>
            <a:pPr marL="0" marR="0" lvl="0" indent="0" defTabSz="914400" eaLnBrk="1" fontAlgn="base" latinLnBrk="0" hangingPunct="1">
              <a:lnSpc>
                <a:spcPct val="100000"/>
              </a:lnSpc>
              <a:spcBef>
                <a:spcPct val="20000"/>
              </a:spcBef>
              <a:spcAft>
                <a:spcPct val="0"/>
              </a:spcAft>
              <a:buClrTx/>
              <a:buSzTx/>
              <a:buFontTx/>
              <a:buNone/>
              <a:tabLst/>
              <a:defRPr/>
            </a:pPr>
            <a:r>
              <a:rPr kumimoji="1" lang="en-US" altLang="ja-JP" sz="2800" b="0" i="0" u="sng" strike="noStrike" kern="0" cap="none" spc="0" normalizeH="0" baseline="0" noProof="0" dirty="0" err="1">
                <a:ln>
                  <a:noFill/>
                </a:ln>
                <a:solidFill>
                  <a:schemeClr val="tx1"/>
                </a:solidFill>
                <a:uLnTx/>
                <a:uFillTx/>
                <a:latin typeface="+mn-ea"/>
                <a:ea typeface="+mn-ea"/>
              </a:rPr>
              <a:t>eGFR</a:t>
            </a:r>
            <a:r>
              <a:rPr kumimoji="1" lang="ja-JP" altLang="en-US" sz="2800" b="0" i="0" u="sng" strike="noStrike" kern="0" cap="none" spc="0" normalizeH="0" baseline="0" noProof="0" dirty="0">
                <a:ln>
                  <a:noFill/>
                </a:ln>
                <a:solidFill>
                  <a:schemeClr val="tx1"/>
                </a:solidFill>
                <a:uLnTx/>
                <a:uFillTx/>
                <a:latin typeface="+mn-ea"/>
                <a:ea typeface="+mn-ea"/>
              </a:rPr>
              <a:t>の注意点とその対策</a:t>
            </a:r>
            <a:endParaRPr kumimoji="1" lang="en-US" altLang="ja-JP" sz="2800" b="0" i="0" u="sng" strike="noStrike" kern="0" cap="none" spc="0" normalizeH="0" baseline="0" noProof="0" dirty="0">
              <a:ln>
                <a:noFill/>
              </a:ln>
              <a:solidFill>
                <a:schemeClr val="tx1"/>
              </a:solidFill>
              <a:uLnTx/>
              <a:uFillTx/>
              <a:latin typeface="+mn-ea"/>
              <a:ea typeface="+mn-ea"/>
            </a:endParaRPr>
          </a:p>
        </p:txBody>
      </p:sp>
      <p:sp>
        <p:nvSpPr>
          <p:cNvPr id="10" name="下矢印 9"/>
          <p:cNvSpPr/>
          <p:nvPr/>
        </p:nvSpPr>
        <p:spPr>
          <a:xfrm>
            <a:off x="3780718" y="3356992"/>
            <a:ext cx="1224136" cy="648072"/>
          </a:xfrm>
          <a:prstGeom prst="downArrow">
            <a:avLst/>
          </a:prstGeom>
          <a:solidFill>
            <a:schemeClr val="tx1"/>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2800" b="0" i="0" u="none" strike="noStrike" kern="0" cap="none" spc="0" normalizeH="0" baseline="0" noProof="0">
              <a:ln>
                <a:noFill/>
              </a:ln>
              <a:effectLst/>
              <a:uLnTx/>
              <a:uFillTx/>
              <a:latin typeface="HGP創英角ﾎﾟｯﾌﾟ体"/>
              <a:ea typeface="HGP創英角ﾎﾟｯﾌﾟ体"/>
            </a:endParaRPr>
          </a:p>
        </p:txBody>
      </p:sp>
      <p:sp>
        <p:nvSpPr>
          <p:cNvPr id="11" name="Text Box 7"/>
          <p:cNvSpPr txBox="1">
            <a:spLocks noChangeArrowheads="1"/>
          </p:cNvSpPr>
          <p:nvPr/>
        </p:nvSpPr>
        <p:spPr bwMode="auto">
          <a:xfrm>
            <a:off x="833512" y="4005064"/>
            <a:ext cx="8270676" cy="2456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1pPr>
            <a:lvl2pPr marL="742950" indent="-285750" eaLnBrk="0" hangingPunct="0">
              <a:spcBef>
                <a:spcPct val="20000"/>
              </a:spcBef>
              <a:buChar char="–"/>
              <a:defRPr kumimoji="1" sz="28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2pPr>
            <a:lvl3pPr marL="1143000" indent="-228600" eaLnBrk="0" hangingPunct="0">
              <a:spcBef>
                <a:spcPct val="20000"/>
              </a:spcBef>
              <a:buChar char="•"/>
              <a:defRPr kumimoji="1" sz="24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3pPr>
            <a:lvl4pPr marL="16002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4pPr>
            <a:lvl5pPr marL="2057400" indent="-228600" eaLnBrk="0" hangingPunct="0">
              <a:spcBef>
                <a:spcPct val="20000"/>
              </a:spcBef>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rgbClr val="FFFFFF"/>
                </a:solidFill>
                <a:latin typeface="HGP創英角ﾎﾟｯﾌﾟ体" panose="040B0A00000000000000" pitchFamily="50" charset="-128"/>
                <a:ea typeface="HGP創英角ﾎﾟｯﾌﾟ体" panose="040B0A00000000000000" pitchFamily="50" charset="-128"/>
                <a:cs typeface="ＭＳ Ｐゴシック" panose="020B0600070205080204" pitchFamily="50" charset="-128"/>
              </a:defRPr>
            </a:lvl9pPr>
          </a:lstStyle>
          <a:p>
            <a:pPr marL="0" marR="0" lvl="0" indent="0" defTabSz="914400" eaLnBrk="1" fontAlgn="base" latinLnBrk="0" hangingPunct="1">
              <a:lnSpc>
                <a:spcPct val="100000"/>
              </a:lnSpc>
              <a:spcBef>
                <a:spcPct val="20000"/>
              </a:spcBef>
              <a:spcAft>
                <a:spcPct val="0"/>
              </a:spcAft>
              <a:buClrTx/>
              <a:buSzTx/>
              <a:buFontTx/>
              <a:buNone/>
              <a:tabLst/>
              <a:defRPr/>
            </a:pPr>
            <a:r>
              <a:rPr kumimoji="1" lang="ja-JP" altLang="en-US" sz="2400" b="0" i="0" u="none" strike="noStrike" kern="0" cap="none" spc="0" normalizeH="0" baseline="0" noProof="0" dirty="0">
                <a:ln>
                  <a:noFill/>
                </a:ln>
                <a:solidFill>
                  <a:schemeClr val="tx1"/>
                </a:solidFill>
                <a:effectLst/>
                <a:uLnTx/>
                <a:uFillTx/>
                <a:latin typeface="+mn-ea"/>
                <a:ea typeface="+mn-ea"/>
              </a:rPr>
              <a:t>代替となり得る評価法</a:t>
            </a:r>
            <a:endParaRPr kumimoji="1" lang="en-US" altLang="ja-JP" sz="2400" b="0" i="0" u="none" strike="noStrike" kern="0" cap="none" spc="0" normalizeH="0" baseline="0" noProof="0" dirty="0">
              <a:ln>
                <a:noFill/>
              </a:ln>
              <a:solidFill>
                <a:schemeClr val="tx1"/>
              </a:solidFill>
              <a:effectLst/>
              <a:uLnTx/>
              <a:uFillTx/>
              <a:latin typeface="+mn-ea"/>
              <a:ea typeface="+mn-ea"/>
            </a:endParaRPr>
          </a:p>
          <a:p>
            <a:pPr marL="0" marR="0" lvl="0" indent="0" defTabSz="914400" eaLnBrk="1" fontAlgn="base" latinLnBrk="0" hangingPunct="1">
              <a:lnSpc>
                <a:spcPct val="100000"/>
              </a:lnSpc>
              <a:spcBef>
                <a:spcPct val="20000"/>
              </a:spcBef>
              <a:spcAft>
                <a:spcPct val="0"/>
              </a:spcAft>
              <a:buClrTx/>
              <a:buSzTx/>
              <a:buFontTx/>
              <a:buNone/>
              <a:tabLst/>
              <a:defRPr/>
            </a:pPr>
            <a:r>
              <a:rPr kumimoji="1" lang="ja-JP" altLang="en-US" sz="2400" b="0" i="0" u="none" strike="noStrike" kern="0" cap="none" spc="0" normalizeH="0" baseline="0" noProof="0" dirty="0">
                <a:ln>
                  <a:noFill/>
                </a:ln>
                <a:solidFill>
                  <a:schemeClr val="tx1"/>
                </a:solidFill>
                <a:effectLst/>
                <a:uLnTx/>
                <a:uFillTx/>
                <a:latin typeface="+mn-ea"/>
                <a:ea typeface="+mn-ea"/>
              </a:rPr>
              <a:t>✔蓄尿してクレアチニンクリアランス測定 △</a:t>
            </a:r>
            <a:endParaRPr kumimoji="1" lang="en-US" altLang="ja-JP" sz="2400" b="0" i="0" u="none" strike="noStrike" kern="0" cap="none" spc="0" normalizeH="0" baseline="0" noProof="0" dirty="0">
              <a:ln>
                <a:noFill/>
              </a:ln>
              <a:solidFill>
                <a:schemeClr val="tx1"/>
              </a:solidFill>
              <a:effectLst/>
              <a:uLnTx/>
              <a:uFillTx/>
              <a:latin typeface="+mn-ea"/>
              <a:ea typeface="+mn-ea"/>
            </a:endParaRPr>
          </a:p>
          <a:p>
            <a:pPr marL="0" marR="0" lvl="0" indent="0" defTabSz="914400" eaLnBrk="1" fontAlgn="base" latinLnBrk="0" hangingPunct="1">
              <a:lnSpc>
                <a:spcPct val="100000"/>
              </a:lnSpc>
              <a:spcBef>
                <a:spcPct val="20000"/>
              </a:spcBef>
              <a:spcAft>
                <a:spcPct val="0"/>
              </a:spcAft>
              <a:buClrTx/>
              <a:buSzTx/>
              <a:buFontTx/>
              <a:buNone/>
              <a:tabLst/>
              <a:defRPr/>
            </a:pPr>
            <a:r>
              <a:rPr kumimoji="1" lang="ja-JP" altLang="en-US" sz="1800" b="0" i="0" u="none" strike="noStrike" kern="0" cap="none" spc="0" normalizeH="0" baseline="0" noProof="0" dirty="0">
                <a:ln>
                  <a:noFill/>
                </a:ln>
                <a:solidFill>
                  <a:schemeClr val="tx1"/>
                </a:solidFill>
                <a:effectLst/>
                <a:uLnTx/>
                <a:uFillTx/>
                <a:latin typeface="+mn-ea"/>
                <a:ea typeface="+mn-ea"/>
              </a:rPr>
              <a:t>　　（尿細管</a:t>
            </a:r>
            <a:r>
              <a:rPr kumimoji="1" lang="en-US" altLang="ja-JP" sz="1800" b="0" i="0" u="none" strike="noStrike" kern="0" cap="none" spc="0" normalizeH="0" baseline="0" noProof="0" dirty="0">
                <a:ln>
                  <a:noFill/>
                </a:ln>
                <a:solidFill>
                  <a:schemeClr val="tx1"/>
                </a:solidFill>
                <a:effectLst/>
                <a:uLnTx/>
                <a:uFillTx/>
                <a:latin typeface="+mn-ea"/>
                <a:ea typeface="+mn-ea"/>
              </a:rPr>
              <a:t>Cr</a:t>
            </a:r>
            <a:r>
              <a:rPr kumimoji="1" lang="ja-JP" altLang="en-US" sz="1800" b="0" i="0" u="none" strike="noStrike" kern="0" cap="none" spc="0" normalizeH="0" baseline="0" noProof="0" dirty="0">
                <a:ln>
                  <a:noFill/>
                </a:ln>
                <a:solidFill>
                  <a:schemeClr val="tx1"/>
                </a:solidFill>
                <a:effectLst/>
                <a:uLnTx/>
                <a:uFillTx/>
                <a:latin typeface="+mn-ea"/>
                <a:ea typeface="+mn-ea"/>
              </a:rPr>
              <a:t>分泌による過大評価に注意）</a:t>
            </a:r>
            <a:endParaRPr kumimoji="1" lang="en-US" altLang="ja-JP" sz="1800" b="0" i="0" u="none" strike="noStrike" kern="0" cap="none" spc="0" normalizeH="0" baseline="0" noProof="0" dirty="0">
              <a:ln>
                <a:noFill/>
              </a:ln>
              <a:solidFill>
                <a:schemeClr val="tx1"/>
              </a:solidFill>
              <a:effectLst/>
              <a:uLnTx/>
              <a:uFillTx/>
              <a:latin typeface="+mn-ea"/>
              <a:ea typeface="+mn-ea"/>
            </a:endParaRPr>
          </a:p>
          <a:p>
            <a:pPr marL="0" marR="0" lvl="0" indent="0" defTabSz="914400" eaLnBrk="1" fontAlgn="base" latinLnBrk="0" hangingPunct="1">
              <a:lnSpc>
                <a:spcPct val="100000"/>
              </a:lnSpc>
              <a:spcBef>
                <a:spcPct val="20000"/>
              </a:spcBef>
              <a:spcAft>
                <a:spcPct val="0"/>
              </a:spcAft>
              <a:buClrTx/>
              <a:buSzTx/>
              <a:buFontTx/>
              <a:buNone/>
              <a:tabLst/>
              <a:defRPr/>
            </a:pPr>
            <a:r>
              <a:rPr kumimoji="1" lang="ja-JP" altLang="en-US" sz="2400" b="0" i="0" u="none" strike="noStrike" kern="0" cap="none" spc="0" normalizeH="0" baseline="0" noProof="0" dirty="0">
                <a:ln>
                  <a:noFill/>
                </a:ln>
                <a:solidFill>
                  <a:schemeClr val="tx1"/>
                </a:solidFill>
                <a:effectLst/>
                <a:uLnTx/>
                <a:uFillTx/>
                <a:latin typeface="+mn-ea"/>
                <a:ea typeface="+mn-ea"/>
              </a:rPr>
              <a:t>✔推定クレアチニンクリアランス</a:t>
            </a:r>
            <a:r>
              <a:rPr kumimoji="1" lang="en-US" altLang="ja-JP" sz="1800" b="0" i="0" u="none" strike="noStrike" kern="0" cap="none" spc="0" normalizeH="0" baseline="0" noProof="0" dirty="0">
                <a:ln>
                  <a:noFill/>
                </a:ln>
                <a:solidFill>
                  <a:schemeClr val="tx1"/>
                </a:solidFill>
                <a:effectLst/>
                <a:uLnTx/>
                <a:uFillTx/>
                <a:latin typeface="+mn-ea"/>
                <a:ea typeface="+mn-ea"/>
              </a:rPr>
              <a:t>(Cockcroft-Gault</a:t>
            </a:r>
            <a:r>
              <a:rPr kumimoji="1" lang="ja-JP" altLang="en-US" sz="1800" b="0" i="0" u="none" strike="noStrike" kern="0" cap="none" spc="0" normalizeH="0" baseline="0" noProof="0" dirty="0">
                <a:ln>
                  <a:noFill/>
                </a:ln>
                <a:solidFill>
                  <a:schemeClr val="tx1"/>
                </a:solidFill>
                <a:effectLst/>
                <a:uLnTx/>
                <a:uFillTx/>
                <a:latin typeface="+mn-ea"/>
                <a:ea typeface="+mn-ea"/>
              </a:rPr>
              <a:t>の式）</a:t>
            </a:r>
            <a:r>
              <a:rPr kumimoji="1" lang="ja-JP" altLang="en-US" sz="2400" b="0" i="0" u="none" strike="noStrike" kern="0" cap="none" spc="0" normalizeH="0" baseline="0" noProof="0" dirty="0">
                <a:ln>
                  <a:noFill/>
                </a:ln>
                <a:solidFill>
                  <a:schemeClr val="tx1"/>
                </a:solidFill>
                <a:effectLst/>
                <a:uLnTx/>
                <a:uFillTx/>
                <a:latin typeface="+mn-ea"/>
                <a:ea typeface="+mn-ea"/>
              </a:rPr>
              <a:t>計算 △</a:t>
            </a:r>
            <a:endParaRPr kumimoji="1" lang="en-US" altLang="ja-JP" sz="2400" b="0" i="0" u="none" strike="noStrike" kern="0" cap="none" spc="0" normalizeH="0" baseline="0" noProof="0" dirty="0">
              <a:ln>
                <a:noFill/>
              </a:ln>
              <a:solidFill>
                <a:schemeClr val="tx1"/>
              </a:solidFill>
              <a:effectLst/>
              <a:uLnTx/>
              <a:uFillTx/>
              <a:latin typeface="+mn-ea"/>
              <a:ea typeface="+mn-ea"/>
            </a:endParaRPr>
          </a:p>
          <a:p>
            <a:pPr marL="0" marR="0" lvl="0" indent="0" defTabSz="914400" eaLnBrk="1" fontAlgn="base" latinLnBrk="0" hangingPunct="1">
              <a:lnSpc>
                <a:spcPct val="100000"/>
              </a:lnSpc>
              <a:spcBef>
                <a:spcPct val="20000"/>
              </a:spcBef>
              <a:spcAft>
                <a:spcPct val="0"/>
              </a:spcAft>
              <a:buClrTx/>
              <a:buSzTx/>
              <a:buFontTx/>
              <a:buNone/>
              <a:tabLst/>
              <a:defRPr/>
            </a:pPr>
            <a:r>
              <a:rPr kumimoji="1" lang="ja-JP" altLang="en-US" sz="2400" b="0" i="0" u="none" strike="noStrike" kern="0" cap="none" spc="0" normalizeH="0" baseline="0" noProof="0" dirty="0">
                <a:ln>
                  <a:noFill/>
                </a:ln>
                <a:solidFill>
                  <a:schemeClr val="tx1"/>
                </a:solidFill>
                <a:effectLst/>
                <a:uLnTx/>
                <a:uFillTx/>
                <a:latin typeface="+mn-ea"/>
                <a:ea typeface="+mn-ea"/>
              </a:rPr>
              <a:t>✔シスタチンＣによる</a:t>
            </a:r>
            <a:r>
              <a:rPr kumimoji="1" lang="en-US" altLang="ja-JP" sz="2400" b="0" i="0" u="none" strike="noStrike" kern="0" cap="none" spc="0" normalizeH="0" baseline="0" noProof="0" dirty="0" err="1">
                <a:ln>
                  <a:noFill/>
                </a:ln>
                <a:solidFill>
                  <a:schemeClr val="tx1"/>
                </a:solidFill>
                <a:effectLst/>
                <a:uLnTx/>
                <a:uFillTx/>
                <a:latin typeface="+mn-ea"/>
                <a:ea typeface="+mn-ea"/>
              </a:rPr>
              <a:t>eGFR</a:t>
            </a:r>
            <a:r>
              <a:rPr kumimoji="1" lang="ja-JP" altLang="en-US" sz="2400" b="0" i="0" u="none" strike="noStrike" kern="0" cap="none" spc="0" normalizeH="0" baseline="0" noProof="0" dirty="0">
                <a:ln>
                  <a:noFill/>
                </a:ln>
                <a:solidFill>
                  <a:schemeClr val="tx1"/>
                </a:solidFill>
                <a:effectLst/>
                <a:uLnTx/>
                <a:uFillTx/>
                <a:latin typeface="+mn-ea"/>
                <a:ea typeface="+mn-ea"/>
              </a:rPr>
              <a:t>計算 ○</a:t>
            </a:r>
            <a:endParaRPr kumimoji="1" lang="en-US" altLang="ja-JP" sz="2400" b="0" i="0" u="none" strike="noStrike" kern="0" cap="none" spc="0" normalizeH="0" baseline="0" noProof="0" dirty="0">
              <a:ln>
                <a:noFill/>
              </a:ln>
              <a:solidFill>
                <a:schemeClr val="tx1"/>
              </a:solidFill>
              <a:effectLst/>
              <a:uLnTx/>
              <a:uFillTx/>
              <a:latin typeface="+mn-ea"/>
              <a:ea typeface="+mn-ea"/>
            </a:endParaRPr>
          </a:p>
          <a:p>
            <a:pPr marL="0" marR="0" lvl="0" indent="0" defTabSz="914400" eaLnBrk="1" fontAlgn="base" latinLnBrk="0" hangingPunct="1">
              <a:lnSpc>
                <a:spcPct val="100000"/>
              </a:lnSpc>
              <a:spcBef>
                <a:spcPct val="20000"/>
              </a:spcBef>
              <a:spcAft>
                <a:spcPct val="0"/>
              </a:spcAft>
              <a:buClrTx/>
              <a:buSzTx/>
              <a:buFontTx/>
              <a:buNone/>
              <a:tabLst/>
              <a:defRPr/>
            </a:pPr>
            <a:r>
              <a:rPr kumimoji="1" lang="ja-JP" altLang="en-US" sz="1800" b="0" i="0" u="none" strike="noStrike" kern="0" cap="none" spc="0" normalizeH="0" baseline="0" noProof="0" dirty="0">
                <a:ln>
                  <a:noFill/>
                </a:ln>
                <a:solidFill>
                  <a:schemeClr val="tx1"/>
                </a:solidFill>
                <a:effectLst/>
                <a:uLnTx/>
                <a:uFillTx/>
                <a:latin typeface="+mn-ea"/>
                <a:ea typeface="+mn-ea"/>
              </a:rPr>
              <a:t>　　（保険診療上、</a:t>
            </a:r>
            <a:r>
              <a:rPr kumimoji="1" lang="en-US" altLang="ja-JP" sz="1800" b="0" i="0" u="none" strike="noStrike" kern="0" cap="none" spc="0" normalizeH="0" baseline="0" noProof="0" dirty="0">
                <a:ln>
                  <a:noFill/>
                </a:ln>
                <a:solidFill>
                  <a:schemeClr val="tx1"/>
                </a:solidFill>
                <a:effectLst/>
                <a:uLnTx/>
                <a:uFillTx/>
                <a:latin typeface="+mn-ea"/>
                <a:ea typeface="+mn-ea"/>
              </a:rPr>
              <a:t>3</a:t>
            </a:r>
            <a:r>
              <a:rPr kumimoji="1" lang="ja-JP" altLang="en-US" sz="1800" b="0" i="0" u="none" strike="noStrike" kern="0" cap="none" spc="0" normalizeH="0" baseline="0" noProof="0" dirty="0">
                <a:ln>
                  <a:noFill/>
                </a:ln>
                <a:solidFill>
                  <a:schemeClr val="tx1"/>
                </a:solidFill>
                <a:effectLst/>
                <a:uLnTx/>
                <a:uFillTx/>
                <a:latin typeface="+mn-ea"/>
                <a:ea typeface="+mn-ea"/>
              </a:rPr>
              <a:t>か月に</a:t>
            </a:r>
            <a:r>
              <a:rPr kumimoji="1" lang="en-US" altLang="ja-JP" sz="1800" b="0" i="0" u="none" strike="noStrike" kern="0" cap="none" spc="0" normalizeH="0" baseline="0" noProof="0" dirty="0">
                <a:ln>
                  <a:noFill/>
                </a:ln>
                <a:solidFill>
                  <a:schemeClr val="tx1"/>
                </a:solidFill>
                <a:effectLst/>
                <a:uLnTx/>
                <a:uFillTx/>
                <a:latin typeface="+mn-ea"/>
                <a:ea typeface="+mn-ea"/>
              </a:rPr>
              <a:t>1</a:t>
            </a:r>
            <a:r>
              <a:rPr kumimoji="1" lang="ja-JP" altLang="en-US" sz="1800" b="0" i="0" u="none" strike="noStrike" kern="0" cap="none" spc="0" normalizeH="0" baseline="0" noProof="0" dirty="0">
                <a:ln>
                  <a:noFill/>
                </a:ln>
                <a:solidFill>
                  <a:schemeClr val="tx1"/>
                </a:solidFill>
                <a:effectLst/>
                <a:uLnTx/>
                <a:uFillTx/>
                <a:latin typeface="+mn-ea"/>
                <a:ea typeface="+mn-ea"/>
              </a:rPr>
              <a:t>回算定可能）</a:t>
            </a:r>
          </a:p>
        </p:txBody>
      </p:sp>
      <p:sp>
        <p:nvSpPr>
          <p:cNvPr id="12" name="テキスト ボックス 11">
            <a:extLst>
              <a:ext uri="{FF2B5EF4-FFF2-40B4-BE49-F238E27FC236}">
                <a16:creationId xmlns:a16="http://schemas.microsoft.com/office/drawing/2014/main" id="{752EE509-16C8-4CD6-B243-BBDE4D95A4F5}"/>
              </a:ext>
            </a:extLst>
          </p:cNvPr>
          <p:cNvSpPr txBox="1"/>
          <p:nvPr/>
        </p:nvSpPr>
        <p:spPr>
          <a:xfrm>
            <a:off x="313318" y="63539"/>
            <a:ext cx="8830682" cy="369332"/>
          </a:xfrm>
          <a:prstGeom prst="rect">
            <a:avLst/>
          </a:prstGeom>
          <a:noFill/>
        </p:spPr>
        <p:txBody>
          <a:bodyPr wrap="square" rtlCol="0">
            <a:spAutoFit/>
          </a:bodyPr>
          <a:lstStyle/>
          <a:p>
            <a:pPr lvl="0">
              <a:defRPr/>
            </a:pPr>
            <a:r>
              <a:rPr lang="ja-JP" altLang="en-US" b="1" dirty="0">
                <a:solidFill>
                  <a:srgbClr val="FFFFFF"/>
                </a:solidFill>
                <a:latin typeface="+mj-ea"/>
                <a:ea typeface="+mj-ea"/>
              </a:rPr>
              <a:t>推定</a:t>
            </a:r>
            <a:r>
              <a:rPr lang="en-US" altLang="ja-JP" b="1" dirty="0">
                <a:solidFill>
                  <a:srgbClr val="FFFFFF"/>
                </a:solidFill>
                <a:latin typeface="+mj-ea"/>
                <a:ea typeface="+mj-ea"/>
              </a:rPr>
              <a:t>GFR (eGFR)</a:t>
            </a:r>
            <a:r>
              <a:rPr lang="ja-JP" altLang="en-US" b="1" dirty="0">
                <a:solidFill>
                  <a:srgbClr val="FFFFFF"/>
                </a:solidFill>
                <a:latin typeface="+mj-ea"/>
                <a:ea typeface="+mj-ea"/>
              </a:rPr>
              <a:t>は万能じゃない</a:t>
            </a:r>
          </a:p>
        </p:txBody>
      </p:sp>
    </p:spTree>
    <p:extLst>
      <p:ext uri="{BB962C8B-B14F-4D97-AF65-F5344CB8AC3E}">
        <p14:creationId xmlns:p14="http://schemas.microsoft.com/office/powerpoint/2010/main" val="83275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455750" y="1148410"/>
            <a:ext cx="6232500" cy="4581201"/>
          </a:xfrm>
          <a:prstGeom prst="rect">
            <a:avLst/>
          </a:prstGeom>
        </p:spPr>
      </p:pic>
      <p:sp>
        <p:nvSpPr>
          <p:cNvPr id="5" name="正方形/長方形 4"/>
          <p:cNvSpPr/>
          <p:nvPr/>
        </p:nvSpPr>
        <p:spPr bwMode="auto">
          <a:xfrm>
            <a:off x="2195736" y="1265115"/>
            <a:ext cx="2376264" cy="1152128"/>
          </a:xfrm>
          <a:prstGeom prst="rect">
            <a:avLst/>
          </a:prstGeom>
          <a:solidFill>
            <a:srgbClr val="00FF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kumimoji="0" lang="ja-JP" altLang="en-US" sz="2400"/>
          </a:p>
        </p:txBody>
      </p:sp>
      <p:sp>
        <p:nvSpPr>
          <p:cNvPr id="6" name="正方形/長方形 5"/>
          <p:cNvSpPr/>
          <p:nvPr/>
        </p:nvSpPr>
        <p:spPr bwMode="auto">
          <a:xfrm>
            <a:off x="2195736" y="2417243"/>
            <a:ext cx="2376264" cy="792088"/>
          </a:xfrm>
          <a:prstGeom prst="rect">
            <a:avLst/>
          </a:prstGeom>
          <a:solidFill>
            <a:srgbClr val="FFFF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kumimoji="0" lang="ja-JP" altLang="en-US" sz="2400"/>
          </a:p>
        </p:txBody>
      </p:sp>
      <p:sp>
        <p:nvSpPr>
          <p:cNvPr id="7" name="正方形/長方形 6"/>
          <p:cNvSpPr/>
          <p:nvPr/>
        </p:nvSpPr>
        <p:spPr bwMode="auto">
          <a:xfrm>
            <a:off x="2193024" y="3202041"/>
            <a:ext cx="2376264" cy="871386"/>
          </a:xfrm>
          <a:prstGeom prst="rect">
            <a:avLst/>
          </a:prstGeom>
          <a:solidFill>
            <a:srgbClr val="FF66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kumimoji="0" lang="ja-JP" altLang="en-US" sz="2400"/>
          </a:p>
        </p:txBody>
      </p:sp>
      <p:sp>
        <p:nvSpPr>
          <p:cNvPr id="8" name="正方形/長方形 7"/>
          <p:cNvSpPr/>
          <p:nvPr/>
        </p:nvSpPr>
        <p:spPr bwMode="auto">
          <a:xfrm>
            <a:off x="2198863" y="4066137"/>
            <a:ext cx="2376264" cy="583354"/>
          </a:xfrm>
          <a:prstGeom prst="rect">
            <a:avLst/>
          </a:prstGeom>
          <a:solidFill>
            <a:srgbClr val="FF00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kumimoji="0" lang="ja-JP" altLang="en-US" sz="2400"/>
          </a:p>
        </p:txBody>
      </p:sp>
      <p:sp>
        <p:nvSpPr>
          <p:cNvPr id="9" name="正方形/長方形 8"/>
          <p:cNvSpPr/>
          <p:nvPr/>
        </p:nvSpPr>
        <p:spPr bwMode="auto">
          <a:xfrm>
            <a:off x="5148064" y="1265115"/>
            <a:ext cx="2376264" cy="1152128"/>
          </a:xfrm>
          <a:prstGeom prst="rect">
            <a:avLst/>
          </a:prstGeom>
          <a:solidFill>
            <a:srgbClr val="00FF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kumimoji="0" lang="ja-JP" altLang="en-US" sz="2400"/>
          </a:p>
        </p:txBody>
      </p:sp>
      <p:sp>
        <p:nvSpPr>
          <p:cNvPr id="10" name="正方形/長方形 9"/>
          <p:cNvSpPr/>
          <p:nvPr/>
        </p:nvSpPr>
        <p:spPr bwMode="auto">
          <a:xfrm>
            <a:off x="5148064" y="2417243"/>
            <a:ext cx="2376264" cy="792088"/>
          </a:xfrm>
          <a:prstGeom prst="rect">
            <a:avLst/>
          </a:prstGeom>
          <a:solidFill>
            <a:srgbClr val="FFFF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kumimoji="0" lang="ja-JP" altLang="en-US" sz="2400"/>
          </a:p>
        </p:txBody>
      </p:sp>
      <p:sp>
        <p:nvSpPr>
          <p:cNvPr id="11" name="正方形/長方形 10"/>
          <p:cNvSpPr/>
          <p:nvPr/>
        </p:nvSpPr>
        <p:spPr bwMode="auto">
          <a:xfrm>
            <a:off x="5145352" y="3202041"/>
            <a:ext cx="2376264" cy="871386"/>
          </a:xfrm>
          <a:prstGeom prst="rect">
            <a:avLst/>
          </a:prstGeom>
          <a:solidFill>
            <a:srgbClr val="FF66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kumimoji="0" lang="ja-JP" altLang="en-US" sz="2400"/>
          </a:p>
        </p:txBody>
      </p:sp>
      <p:sp>
        <p:nvSpPr>
          <p:cNvPr id="12" name="正方形/長方形 11"/>
          <p:cNvSpPr/>
          <p:nvPr/>
        </p:nvSpPr>
        <p:spPr bwMode="auto">
          <a:xfrm>
            <a:off x="5151191" y="4066137"/>
            <a:ext cx="2376264" cy="583354"/>
          </a:xfrm>
          <a:prstGeom prst="rect">
            <a:avLst/>
          </a:prstGeom>
          <a:solidFill>
            <a:srgbClr val="FF00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kumimoji="0" lang="ja-JP" altLang="en-US" sz="2400"/>
          </a:p>
        </p:txBody>
      </p:sp>
      <p:sp>
        <p:nvSpPr>
          <p:cNvPr id="14" name="テキスト ボックス 13">
            <a:extLst>
              <a:ext uri="{FF2B5EF4-FFF2-40B4-BE49-F238E27FC236}">
                <a16:creationId xmlns:a16="http://schemas.microsoft.com/office/drawing/2014/main" id="{7688F8B0-B921-41DC-938D-F3259A9DFAE7}"/>
              </a:ext>
            </a:extLst>
          </p:cNvPr>
          <p:cNvSpPr txBox="1"/>
          <p:nvPr/>
        </p:nvSpPr>
        <p:spPr>
          <a:xfrm>
            <a:off x="313318" y="63539"/>
            <a:ext cx="8830682" cy="369332"/>
          </a:xfrm>
          <a:prstGeom prst="rect">
            <a:avLst/>
          </a:prstGeom>
          <a:noFill/>
        </p:spPr>
        <p:txBody>
          <a:bodyPr wrap="square" rtlCol="0">
            <a:spAutoFit/>
          </a:bodyPr>
          <a:lstStyle/>
          <a:p>
            <a:pPr lvl="0">
              <a:defRPr/>
            </a:pPr>
            <a:r>
              <a:rPr lang="ja-JP" altLang="en-US" b="1" dirty="0">
                <a:solidFill>
                  <a:srgbClr val="FFFFFF"/>
                </a:solidFill>
                <a:latin typeface="+mn-ea"/>
              </a:rPr>
              <a:t>年齢相応の腎機能がある</a:t>
            </a:r>
          </a:p>
        </p:txBody>
      </p:sp>
    </p:spTree>
    <p:extLst>
      <p:ext uri="{BB962C8B-B14F-4D97-AF65-F5344CB8AC3E}">
        <p14:creationId xmlns:p14="http://schemas.microsoft.com/office/powerpoint/2010/main" val="25869651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455750" y="1102464"/>
            <a:ext cx="6232500" cy="4581201"/>
          </a:xfrm>
          <a:prstGeom prst="rect">
            <a:avLst/>
          </a:prstGeom>
        </p:spPr>
      </p:pic>
      <p:grpSp>
        <p:nvGrpSpPr>
          <p:cNvPr id="4" name="グループ化 3"/>
          <p:cNvGrpSpPr/>
          <p:nvPr/>
        </p:nvGrpSpPr>
        <p:grpSpPr>
          <a:xfrm>
            <a:off x="2291255" y="1227482"/>
            <a:ext cx="5334431" cy="3384376"/>
            <a:chOff x="2291255" y="1709121"/>
            <a:chExt cx="5334431" cy="3384376"/>
          </a:xfrm>
        </p:grpSpPr>
        <p:sp>
          <p:nvSpPr>
            <p:cNvPr id="5" name="正方形/長方形 4"/>
            <p:cNvSpPr/>
            <p:nvPr/>
          </p:nvSpPr>
          <p:spPr bwMode="auto">
            <a:xfrm rot="1042132">
              <a:off x="2293967" y="1709121"/>
              <a:ext cx="2376264" cy="1152128"/>
            </a:xfrm>
            <a:prstGeom prst="rect">
              <a:avLst/>
            </a:prstGeom>
            <a:solidFill>
              <a:srgbClr val="00FF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kumimoji="0" lang="ja-JP" altLang="en-US" sz="2400"/>
            </a:p>
          </p:txBody>
        </p:sp>
        <p:sp>
          <p:nvSpPr>
            <p:cNvPr id="6" name="正方形/長方形 5"/>
            <p:cNvSpPr/>
            <p:nvPr/>
          </p:nvSpPr>
          <p:spPr bwMode="auto">
            <a:xfrm rot="1042132">
              <a:off x="2293967" y="2861249"/>
              <a:ext cx="2376264" cy="792088"/>
            </a:xfrm>
            <a:prstGeom prst="rect">
              <a:avLst/>
            </a:prstGeom>
            <a:solidFill>
              <a:srgbClr val="FFFF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kumimoji="0" lang="ja-JP" altLang="en-US" sz="2400"/>
            </a:p>
          </p:txBody>
        </p:sp>
        <p:sp>
          <p:nvSpPr>
            <p:cNvPr id="7" name="正方形/長方形 6"/>
            <p:cNvSpPr/>
            <p:nvPr/>
          </p:nvSpPr>
          <p:spPr bwMode="auto">
            <a:xfrm rot="1042132">
              <a:off x="2291255" y="3646047"/>
              <a:ext cx="2376264" cy="871386"/>
            </a:xfrm>
            <a:prstGeom prst="rect">
              <a:avLst/>
            </a:prstGeom>
            <a:solidFill>
              <a:srgbClr val="FF66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kumimoji="0" lang="ja-JP" altLang="en-US" sz="2400"/>
            </a:p>
          </p:txBody>
        </p:sp>
        <p:sp>
          <p:nvSpPr>
            <p:cNvPr id="8" name="正方形/長方形 7"/>
            <p:cNvSpPr/>
            <p:nvPr/>
          </p:nvSpPr>
          <p:spPr bwMode="auto">
            <a:xfrm rot="1042132">
              <a:off x="2297094" y="4510143"/>
              <a:ext cx="2376264" cy="583354"/>
            </a:xfrm>
            <a:prstGeom prst="rect">
              <a:avLst/>
            </a:prstGeom>
            <a:solidFill>
              <a:srgbClr val="FF00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kumimoji="0" lang="ja-JP" altLang="en-US" sz="2400"/>
            </a:p>
          </p:txBody>
        </p:sp>
        <p:sp>
          <p:nvSpPr>
            <p:cNvPr id="9" name="正方形/長方形 8"/>
            <p:cNvSpPr/>
            <p:nvPr/>
          </p:nvSpPr>
          <p:spPr bwMode="auto">
            <a:xfrm rot="1042132">
              <a:off x="5246295" y="1709121"/>
              <a:ext cx="2376264" cy="1152128"/>
            </a:xfrm>
            <a:prstGeom prst="rect">
              <a:avLst/>
            </a:prstGeom>
            <a:solidFill>
              <a:srgbClr val="00FF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kumimoji="0" lang="ja-JP" altLang="en-US" sz="2400"/>
            </a:p>
          </p:txBody>
        </p:sp>
        <p:sp>
          <p:nvSpPr>
            <p:cNvPr id="10" name="正方形/長方形 9"/>
            <p:cNvSpPr/>
            <p:nvPr/>
          </p:nvSpPr>
          <p:spPr bwMode="auto">
            <a:xfrm rot="1042132">
              <a:off x="5246295" y="2861249"/>
              <a:ext cx="2376264" cy="792088"/>
            </a:xfrm>
            <a:prstGeom prst="rect">
              <a:avLst/>
            </a:prstGeom>
            <a:solidFill>
              <a:srgbClr val="FFFF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kumimoji="0" lang="ja-JP" altLang="en-US" sz="2400"/>
            </a:p>
          </p:txBody>
        </p:sp>
        <p:sp>
          <p:nvSpPr>
            <p:cNvPr id="11" name="正方形/長方形 10"/>
            <p:cNvSpPr/>
            <p:nvPr/>
          </p:nvSpPr>
          <p:spPr bwMode="auto">
            <a:xfrm rot="1042132">
              <a:off x="5243583" y="3646047"/>
              <a:ext cx="2376264" cy="871386"/>
            </a:xfrm>
            <a:prstGeom prst="rect">
              <a:avLst/>
            </a:prstGeom>
            <a:solidFill>
              <a:srgbClr val="FF66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kumimoji="0" lang="ja-JP" altLang="en-US" sz="2400"/>
            </a:p>
          </p:txBody>
        </p:sp>
        <p:sp>
          <p:nvSpPr>
            <p:cNvPr id="12" name="正方形/長方形 11"/>
            <p:cNvSpPr/>
            <p:nvPr/>
          </p:nvSpPr>
          <p:spPr bwMode="auto">
            <a:xfrm rot="1042132">
              <a:off x="5249422" y="4510143"/>
              <a:ext cx="2376264" cy="583354"/>
            </a:xfrm>
            <a:prstGeom prst="rect">
              <a:avLst/>
            </a:prstGeom>
            <a:solidFill>
              <a:srgbClr val="FF00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kumimoji="0" lang="ja-JP" altLang="en-US" sz="2400"/>
            </a:p>
          </p:txBody>
        </p:sp>
      </p:grpSp>
      <p:grpSp>
        <p:nvGrpSpPr>
          <p:cNvPr id="3" name="グループ化 2"/>
          <p:cNvGrpSpPr/>
          <p:nvPr/>
        </p:nvGrpSpPr>
        <p:grpSpPr>
          <a:xfrm>
            <a:off x="1129735" y="2370125"/>
            <a:ext cx="6432667" cy="4008057"/>
            <a:chOff x="1129735" y="2851764"/>
            <a:chExt cx="6432667" cy="4008057"/>
          </a:xfrm>
        </p:grpSpPr>
        <p:grpSp>
          <p:nvGrpSpPr>
            <p:cNvPr id="21" name="グループ化 20"/>
            <p:cNvGrpSpPr/>
            <p:nvPr/>
          </p:nvGrpSpPr>
          <p:grpSpPr>
            <a:xfrm>
              <a:off x="1129735" y="2851764"/>
              <a:ext cx="6432667" cy="1607506"/>
              <a:chOff x="1129735" y="2851764"/>
              <a:chExt cx="6432667" cy="1607506"/>
            </a:xfrm>
          </p:grpSpPr>
          <p:grpSp>
            <p:nvGrpSpPr>
              <p:cNvPr id="16" name="グループ化 15"/>
              <p:cNvGrpSpPr/>
              <p:nvPr/>
            </p:nvGrpSpPr>
            <p:grpSpPr>
              <a:xfrm>
                <a:off x="1129735" y="2865610"/>
                <a:ext cx="3496465" cy="1593660"/>
                <a:chOff x="1129735" y="2865610"/>
                <a:chExt cx="3496465" cy="1593660"/>
              </a:xfrm>
            </p:grpSpPr>
            <p:sp>
              <p:nvSpPr>
                <p:cNvPr id="13" name="正方形/長方形 12"/>
                <p:cNvSpPr/>
                <p:nvPr/>
              </p:nvSpPr>
              <p:spPr bwMode="auto">
                <a:xfrm>
                  <a:off x="2152019" y="3393065"/>
                  <a:ext cx="1496819" cy="531816"/>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kumimoji="0" lang="ja-JP" altLang="en-US" sz="2400"/>
                </a:p>
              </p:txBody>
            </p:sp>
            <p:sp>
              <p:nvSpPr>
                <p:cNvPr id="14" name="正方形/長方形 13"/>
                <p:cNvSpPr/>
                <p:nvPr/>
              </p:nvSpPr>
              <p:spPr bwMode="auto">
                <a:xfrm>
                  <a:off x="1129735" y="2865610"/>
                  <a:ext cx="1022285" cy="531816"/>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kumimoji="0" lang="ja-JP" altLang="en-US" sz="2400"/>
                </a:p>
              </p:txBody>
            </p:sp>
            <p:sp>
              <p:nvSpPr>
                <p:cNvPr id="15" name="正方形/長方形 14"/>
                <p:cNvSpPr/>
                <p:nvPr/>
              </p:nvSpPr>
              <p:spPr bwMode="auto">
                <a:xfrm>
                  <a:off x="3650477" y="3927454"/>
                  <a:ext cx="975723" cy="531816"/>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kumimoji="0" lang="ja-JP" altLang="en-US" sz="2400"/>
                </a:p>
              </p:txBody>
            </p:sp>
          </p:grpSp>
          <p:grpSp>
            <p:nvGrpSpPr>
              <p:cNvPr id="17" name="グループ化 16"/>
              <p:cNvGrpSpPr/>
              <p:nvPr/>
            </p:nvGrpSpPr>
            <p:grpSpPr>
              <a:xfrm>
                <a:off x="4734284" y="2851764"/>
                <a:ext cx="2828118" cy="1593660"/>
                <a:chOff x="1798082" y="2865610"/>
                <a:chExt cx="2828118" cy="1593660"/>
              </a:xfrm>
            </p:grpSpPr>
            <p:sp>
              <p:nvSpPr>
                <p:cNvPr id="18" name="正方形/長方形 17"/>
                <p:cNvSpPr/>
                <p:nvPr/>
              </p:nvSpPr>
              <p:spPr bwMode="auto">
                <a:xfrm>
                  <a:off x="2152019" y="3393065"/>
                  <a:ext cx="1496819" cy="531816"/>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kumimoji="0" lang="ja-JP" altLang="en-US" sz="2400"/>
                </a:p>
              </p:txBody>
            </p:sp>
            <p:sp>
              <p:nvSpPr>
                <p:cNvPr id="19" name="正方形/長方形 18"/>
                <p:cNvSpPr/>
                <p:nvPr/>
              </p:nvSpPr>
              <p:spPr bwMode="auto">
                <a:xfrm>
                  <a:off x="1798082" y="2865610"/>
                  <a:ext cx="353938" cy="531816"/>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kumimoji="0" lang="ja-JP" altLang="en-US" sz="2400"/>
                </a:p>
              </p:txBody>
            </p:sp>
            <p:sp>
              <p:nvSpPr>
                <p:cNvPr id="20" name="正方形/長方形 19"/>
                <p:cNvSpPr/>
                <p:nvPr/>
              </p:nvSpPr>
              <p:spPr bwMode="auto">
                <a:xfrm>
                  <a:off x="3650477" y="3927454"/>
                  <a:ext cx="975723" cy="531816"/>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kumimoji="0" lang="ja-JP" altLang="en-US" sz="2400"/>
                </a:p>
              </p:txBody>
            </p:sp>
          </p:grpSp>
        </p:grpSp>
        <p:sp>
          <p:nvSpPr>
            <p:cNvPr id="23" name="Text Box 5"/>
            <p:cNvSpPr txBox="1">
              <a:spLocks noChangeArrowheads="1"/>
            </p:cNvSpPr>
            <p:nvPr/>
          </p:nvSpPr>
          <p:spPr bwMode="auto">
            <a:xfrm>
              <a:off x="1709677" y="6398156"/>
              <a:ext cx="57246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defRPr kumimoji="1" sz="2800">
                  <a:solidFill>
                    <a:schemeClr val="tx1"/>
                  </a:solidFill>
                  <a:latin typeface="Arial" charset="0"/>
                  <a:ea typeface="ＭＳ Ｐゴシック" charset="0"/>
                  <a:cs typeface="ＭＳ Ｐゴシック" charset="0"/>
                </a:defRPr>
              </a:lvl1pPr>
              <a:lvl2pPr marL="742950" indent="-285750">
                <a:defRPr kumimoji="1" sz="2800">
                  <a:solidFill>
                    <a:schemeClr val="tx1"/>
                  </a:solidFill>
                  <a:latin typeface="Arial" charset="0"/>
                  <a:ea typeface="ＭＳ Ｐゴシック" charset="0"/>
                </a:defRPr>
              </a:lvl2pPr>
              <a:lvl3pPr marL="1143000" indent="-228600">
                <a:defRPr kumimoji="1" sz="2800">
                  <a:solidFill>
                    <a:schemeClr val="tx1"/>
                  </a:solidFill>
                  <a:latin typeface="Arial" charset="0"/>
                  <a:ea typeface="ＭＳ Ｐゴシック" charset="0"/>
                </a:defRPr>
              </a:lvl3pPr>
              <a:lvl4pPr marL="1600200" indent="-228600">
                <a:defRPr kumimoji="1" sz="2800">
                  <a:solidFill>
                    <a:schemeClr val="tx1"/>
                  </a:solidFill>
                  <a:latin typeface="Arial" charset="0"/>
                  <a:ea typeface="ＭＳ Ｐゴシック" charset="0"/>
                </a:defRPr>
              </a:lvl4pPr>
              <a:lvl5pPr marL="2057400" indent="-228600">
                <a:defRPr kumimoji="1" sz="2800">
                  <a:solidFill>
                    <a:schemeClr val="tx1"/>
                  </a:solidFill>
                  <a:latin typeface="Arial" charset="0"/>
                  <a:ea typeface="ＭＳ Ｐゴシック" charset="0"/>
                </a:defRPr>
              </a:lvl5pPr>
              <a:lvl6pPr marL="2514600" indent="-228600" fontAlgn="base">
                <a:spcBef>
                  <a:spcPct val="0"/>
                </a:spcBef>
                <a:spcAft>
                  <a:spcPct val="0"/>
                </a:spcAft>
                <a:defRPr kumimoji="1" sz="2800">
                  <a:solidFill>
                    <a:schemeClr val="tx1"/>
                  </a:solidFill>
                  <a:latin typeface="Arial" charset="0"/>
                  <a:ea typeface="ＭＳ Ｐゴシック" charset="0"/>
                </a:defRPr>
              </a:lvl6pPr>
              <a:lvl7pPr marL="2971800" indent="-228600" fontAlgn="base">
                <a:spcBef>
                  <a:spcPct val="0"/>
                </a:spcBef>
                <a:spcAft>
                  <a:spcPct val="0"/>
                </a:spcAft>
                <a:defRPr kumimoji="1" sz="2800">
                  <a:solidFill>
                    <a:schemeClr val="tx1"/>
                  </a:solidFill>
                  <a:latin typeface="Arial" charset="0"/>
                  <a:ea typeface="ＭＳ Ｐゴシック" charset="0"/>
                </a:defRPr>
              </a:lvl7pPr>
              <a:lvl8pPr marL="3429000" indent="-228600" fontAlgn="base">
                <a:spcBef>
                  <a:spcPct val="0"/>
                </a:spcBef>
                <a:spcAft>
                  <a:spcPct val="0"/>
                </a:spcAft>
                <a:defRPr kumimoji="1" sz="2800">
                  <a:solidFill>
                    <a:schemeClr val="tx1"/>
                  </a:solidFill>
                  <a:latin typeface="Arial" charset="0"/>
                  <a:ea typeface="ＭＳ Ｐゴシック" charset="0"/>
                </a:defRPr>
              </a:lvl8pPr>
              <a:lvl9pPr marL="3886200" indent="-228600" fontAlgn="base">
                <a:spcBef>
                  <a:spcPct val="0"/>
                </a:spcBef>
                <a:spcAft>
                  <a:spcPct val="0"/>
                </a:spcAft>
                <a:defRPr kumimoji="1" sz="2800">
                  <a:solidFill>
                    <a:schemeClr val="tx1"/>
                  </a:solidFill>
                  <a:latin typeface="Arial" charset="0"/>
                  <a:ea typeface="ＭＳ Ｐゴシック" charset="0"/>
                </a:defRPr>
              </a:lvl9pPr>
            </a:lstStyle>
            <a:p>
              <a:pPr algn="ctr" fontAlgn="base">
                <a:spcBef>
                  <a:spcPct val="0"/>
                </a:spcBef>
                <a:spcAft>
                  <a:spcPct val="0"/>
                </a:spcAft>
              </a:pPr>
              <a:r>
                <a:rPr lang="ja-JP" altLang="en-US" sz="2400" dirty="0">
                  <a:latin typeface="ＭＳ Ｐゴシック 見出し"/>
                  <a:ea typeface="+mj-ea"/>
                </a:rPr>
                <a:t>紹介基準は年齢ごとに</a:t>
              </a:r>
              <a:r>
                <a:rPr lang="en-US" altLang="ja-JP" sz="2400" dirty="0" err="1">
                  <a:latin typeface="ＭＳ Ｐゴシック 見出し"/>
                  <a:ea typeface="+mj-ea"/>
                </a:rPr>
                <a:t>eGFR</a:t>
              </a:r>
              <a:r>
                <a:rPr lang="ja-JP" altLang="en-US" sz="2400" dirty="0">
                  <a:latin typeface="ＭＳ Ｐゴシック 見出し"/>
                  <a:ea typeface="+mj-ea"/>
                </a:rPr>
                <a:t>基準が異なる</a:t>
              </a:r>
            </a:p>
          </p:txBody>
        </p:sp>
      </p:grpSp>
      <p:sp>
        <p:nvSpPr>
          <p:cNvPr id="24" name="テキスト ボックス 23">
            <a:extLst>
              <a:ext uri="{FF2B5EF4-FFF2-40B4-BE49-F238E27FC236}">
                <a16:creationId xmlns:a16="http://schemas.microsoft.com/office/drawing/2014/main" id="{BB44795D-28DE-4F10-AEEF-CB8346E72D1A}"/>
              </a:ext>
            </a:extLst>
          </p:cNvPr>
          <p:cNvSpPr txBox="1"/>
          <p:nvPr/>
        </p:nvSpPr>
        <p:spPr>
          <a:xfrm>
            <a:off x="313318" y="63539"/>
            <a:ext cx="8830682" cy="369332"/>
          </a:xfrm>
          <a:prstGeom prst="rect">
            <a:avLst/>
          </a:prstGeom>
          <a:noFill/>
        </p:spPr>
        <p:txBody>
          <a:bodyPr wrap="square" rtlCol="0">
            <a:spAutoFit/>
          </a:bodyPr>
          <a:lstStyle/>
          <a:p>
            <a:pPr lvl="0">
              <a:defRPr/>
            </a:pPr>
            <a:r>
              <a:rPr lang="ja-JP" altLang="en-US" b="1" dirty="0">
                <a:solidFill>
                  <a:srgbClr val="FFFFFF"/>
                </a:solidFill>
                <a:latin typeface="+mj-ea"/>
                <a:ea typeface="+mj-ea"/>
              </a:rPr>
              <a:t>年齢とともに腎機能は低下する</a:t>
            </a:r>
          </a:p>
        </p:txBody>
      </p:sp>
    </p:spTree>
    <p:extLst>
      <p:ext uri="{BB962C8B-B14F-4D97-AF65-F5344CB8AC3E}">
        <p14:creationId xmlns:p14="http://schemas.microsoft.com/office/powerpoint/2010/main" val="55423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455750" y="1122438"/>
            <a:ext cx="6232500" cy="4581201"/>
          </a:xfrm>
          <a:prstGeom prst="rect">
            <a:avLst/>
          </a:prstGeom>
        </p:spPr>
      </p:pic>
      <p:grpSp>
        <p:nvGrpSpPr>
          <p:cNvPr id="4" name="グループ化 3"/>
          <p:cNvGrpSpPr/>
          <p:nvPr/>
        </p:nvGrpSpPr>
        <p:grpSpPr>
          <a:xfrm>
            <a:off x="2339752" y="1599183"/>
            <a:ext cx="4752528" cy="1512168"/>
            <a:chOff x="2339752" y="2060848"/>
            <a:chExt cx="4752528" cy="1512168"/>
          </a:xfrm>
        </p:grpSpPr>
        <p:sp>
          <p:nvSpPr>
            <p:cNvPr id="3" name="円/楕円 2"/>
            <p:cNvSpPr/>
            <p:nvPr/>
          </p:nvSpPr>
          <p:spPr bwMode="auto">
            <a:xfrm>
              <a:off x="2339752" y="2060848"/>
              <a:ext cx="1800200" cy="1512168"/>
            </a:xfrm>
            <a:prstGeom prst="ellipse">
              <a:avLst/>
            </a:prstGeom>
            <a:solidFill>
              <a:srgbClr val="FFFF00">
                <a:alpha val="52000"/>
              </a:srgb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kumimoji="0" lang="ja-JP" altLang="en-US" sz="2400"/>
            </a:p>
          </p:txBody>
        </p:sp>
        <p:sp>
          <p:nvSpPr>
            <p:cNvPr id="14" name="円/楕円 13"/>
            <p:cNvSpPr/>
            <p:nvPr/>
          </p:nvSpPr>
          <p:spPr bwMode="auto">
            <a:xfrm>
              <a:off x="5292080" y="2060848"/>
              <a:ext cx="1800200" cy="1512168"/>
            </a:xfrm>
            <a:prstGeom prst="ellipse">
              <a:avLst/>
            </a:prstGeom>
            <a:solidFill>
              <a:srgbClr val="FFFF00">
                <a:alpha val="52000"/>
              </a:srgb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kumimoji="0" lang="ja-JP" altLang="en-US" sz="2400"/>
            </a:p>
          </p:txBody>
        </p:sp>
      </p:grpSp>
      <p:sp>
        <p:nvSpPr>
          <p:cNvPr id="7" name="Text Box 5"/>
          <p:cNvSpPr txBox="1">
            <a:spLocks noChangeArrowheads="1"/>
          </p:cNvSpPr>
          <p:nvPr/>
        </p:nvSpPr>
        <p:spPr bwMode="auto">
          <a:xfrm>
            <a:off x="1547664" y="5703639"/>
            <a:ext cx="60486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defRPr kumimoji="1" sz="2800">
                <a:solidFill>
                  <a:schemeClr val="tx1"/>
                </a:solidFill>
                <a:latin typeface="Arial" charset="0"/>
                <a:ea typeface="ＭＳ Ｐゴシック" charset="0"/>
                <a:cs typeface="ＭＳ Ｐゴシック" charset="0"/>
              </a:defRPr>
            </a:lvl1pPr>
            <a:lvl2pPr marL="742950" indent="-285750">
              <a:defRPr kumimoji="1" sz="2800">
                <a:solidFill>
                  <a:schemeClr val="tx1"/>
                </a:solidFill>
                <a:latin typeface="Arial" charset="0"/>
                <a:ea typeface="ＭＳ Ｐゴシック" charset="0"/>
              </a:defRPr>
            </a:lvl2pPr>
            <a:lvl3pPr marL="1143000" indent="-228600">
              <a:defRPr kumimoji="1" sz="2800">
                <a:solidFill>
                  <a:schemeClr val="tx1"/>
                </a:solidFill>
                <a:latin typeface="Arial" charset="0"/>
                <a:ea typeface="ＭＳ Ｐゴシック" charset="0"/>
              </a:defRPr>
            </a:lvl3pPr>
            <a:lvl4pPr marL="1600200" indent="-228600">
              <a:defRPr kumimoji="1" sz="2800">
                <a:solidFill>
                  <a:schemeClr val="tx1"/>
                </a:solidFill>
                <a:latin typeface="Arial" charset="0"/>
                <a:ea typeface="ＭＳ Ｐゴシック" charset="0"/>
              </a:defRPr>
            </a:lvl4pPr>
            <a:lvl5pPr marL="2057400" indent="-228600">
              <a:defRPr kumimoji="1" sz="2800">
                <a:solidFill>
                  <a:schemeClr val="tx1"/>
                </a:solidFill>
                <a:latin typeface="Arial" charset="0"/>
                <a:ea typeface="ＭＳ Ｐゴシック" charset="0"/>
              </a:defRPr>
            </a:lvl5pPr>
            <a:lvl6pPr marL="2514600" indent="-228600" fontAlgn="base">
              <a:spcBef>
                <a:spcPct val="0"/>
              </a:spcBef>
              <a:spcAft>
                <a:spcPct val="0"/>
              </a:spcAft>
              <a:defRPr kumimoji="1" sz="2800">
                <a:solidFill>
                  <a:schemeClr val="tx1"/>
                </a:solidFill>
                <a:latin typeface="Arial" charset="0"/>
                <a:ea typeface="ＭＳ Ｐゴシック" charset="0"/>
              </a:defRPr>
            </a:lvl6pPr>
            <a:lvl7pPr marL="2971800" indent="-228600" fontAlgn="base">
              <a:spcBef>
                <a:spcPct val="0"/>
              </a:spcBef>
              <a:spcAft>
                <a:spcPct val="0"/>
              </a:spcAft>
              <a:defRPr kumimoji="1" sz="2800">
                <a:solidFill>
                  <a:schemeClr val="tx1"/>
                </a:solidFill>
                <a:latin typeface="Arial" charset="0"/>
                <a:ea typeface="ＭＳ Ｐゴシック" charset="0"/>
              </a:defRPr>
            </a:lvl7pPr>
            <a:lvl8pPr marL="3429000" indent="-228600" fontAlgn="base">
              <a:spcBef>
                <a:spcPct val="0"/>
              </a:spcBef>
              <a:spcAft>
                <a:spcPct val="0"/>
              </a:spcAft>
              <a:defRPr kumimoji="1" sz="2800">
                <a:solidFill>
                  <a:schemeClr val="tx1"/>
                </a:solidFill>
                <a:latin typeface="Arial" charset="0"/>
                <a:ea typeface="ＭＳ Ｐゴシック" charset="0"/>
              </a:defRPr>
            </a:lvl8pPr>
            <a:lvl9pPr marL="3886200" indent="-228600" fontAlgn="base">
              <a:spcBef>
                <a:spcPct val="0"/>
              </a:spcBef>
              <a:spcAft>
                <a:spcPct val="0"/>
              </a:spcAft>
              <a:defRPr kumimoji="1" sz="2800">
                <a:solidFill>
                  <a:schemeClr val="tx1"/>
                </a:solidFill>
                <a:latin typeface="Arial" charset="0"/>
                <a:ea typeface="ＭＳ Ｐゴシック" charset="0"/>
              </a:defRPr>
            </a:lvl9pPr>
          </a:lstStyle>
          <a:p>
            <a:pPr algn="ctr" fontAlgn="base">
              <a:spcBef>
                <a:spcPct val="0"/>
              </a:spcBef>
              <a:spcAft>
                <a:spcPct val="0"/>
              </a:spcAft>
            </a:pPr>
            <a:r>
              <a:rPr lang="ja-JP" altLang="en-US" sz="2400" u="sng" dirty="0">
                <a:latin typeface="+mj-ea"/>
                <a:ea typeface="+mj-ea"/>
              </a:rPr>
              <a:t>透析なしで一生を全うできる可能性高い</a:t>
            </a:r>
            <a:endParaRPr lang="en-US" altLang="ja-JP" sz="2400" u="sng" dirty="0">
              <a:latin typeface="+mj-ea"/>
              <a:ea typeface="+mj-ea"/>
            </a:endParaRPr>
          </a:p>
        </p:txBody>
      </p:sp>
      <p:sp>
        <p:nvSpPr>
          <p:cNvPr id="8" name="Text Box 31"/>
          <p:cNvSpPr txBox="1">
            <a:spLocks noChangeArrowheads="1"/>
          </p:cNvSpPr>
          <p:nvPr/>
        </p:nvSpPr>
        <p:spPr bwMode="auto">
          <a:xfrm>
            <a:off x="6983325" y="4956828"/>
            <a:ext cx="206787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1400">
                <a:solidFill>
                  <a:schemeClr val="tx1"/>
                </a:solidFill>
                <a:latin typeface="HGP創英角ｺﾞｼｯｸUB" charset="0"/>
                <a:ea typeface="HGP創英角ｺﾞｼｯｸUB" charset="0"/>
                <a:cs typeface="HGP創英角ｺﾞｼｯｸUB" charset="0"/>
              </a:defRPr>
            </a:lvl1pPr>
            <a:lvl2pPr marL="742950" indent="-285750">
              <a:defRPr kumimoji="1" sz="1400">
                <a:solidFill>
                  <a:schemeClr val="tx1"/>
                </a:solidFill>
                <a:latin typeface="HGP創英角ｺﾞｼｯｸUB" charset="0"/>
                <a:ea typeface="HGP創英角ｺﾞｼｯｸUB" charset="0"/>
                <a:cs typeface="HGP創英角ｺﾞｼｯｸUB" charset="0"/>
              </a:defRPr>
            </a:lvl2pPr>
            <a:lvl3pPr marL="1143000" indent="-228600">
              <a:defRPr kumimoji="1" sz="1400">
                <a:solidFill>
                  <a:schemeClr val="tx1"/>
                </a:solidFill>
                <a:latin typeface="HGP創英角ｺﾞｼｯｸUB" charset="0"/>
                <a:ea typeface="HGP創英角ｺﾞｼｯｸUB" charset="0"/>
                <a:cs typeface="HGP創英角ｺﾞｼｯｸUB" charset="0"/>
              </a:defRPr>
            </a:lvl3pPr>
            <a:lvl4pPr marL="1600200" indent="-228600">
              <a:defRPr kumimoji="1" sz="1400">
                <a:solidFill>
                  <a:schemeClr val="tx1"/>
                </a:solidFill>
                <a:latin typeface="HGP創英角ｺﾞｼｯｸUB" charset="0"/>
                <a:ea typeface="HGP創英角ｺﾞｼｯｸUB" charset="0"/>
                <a:cs typeface="HGP創英角ｺﾞｼｯｸUB" charset="0"/>
              </a:defRPr>
            </a:lvl4pPr>
            <a:lvl5pPr marL="2057400" indent="-228600">
              <a:defRPr kumimoji="1" sz="1400">
                <a:solidFill>
                  <a:schemeClr val="tx1"/>
                </a:solidFill>
                <a:latin typeface="HGP創英角ｺﾞｼｯｸUB" charset="0"/>
                <a:ea typeface="HGP創英角ｺﾞｼｯｸUB" charset="0"/>
                <a:cs typeface="HGP創英角ｺﾞｼｯｸUB" charset="0"/>
              </a:defRPr>
            </a:lvl5pPr>
            <a:lvl6pPr marL="25146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6pPr>
            <a:lvl7pPr marL="29718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7pPr>
            <a:lvl8pPr marL="34290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8pPr>
            <a:lvl9pPr marL="3886200" indent="-228600" fontAlgn="base">
              <a:spcBef>
                <a:spcPct val="0"/>
              </a:spcBef>
              <a:spcAft>
                <a:spcPct val="0"/>
              </a:spcAft>
              <a:defRPr kumimoji="1" sz="1400">
                <a:solidFill>
                  <a:schemeClr val="tx1"/>
                </a:solidFill>
                <a:latin typeface="HGP創英角ｺﾞｼｯｸUB" charset="0"/>
                <a:ea typeface="HGP創英角ｺﾞｼｯｸUB" charset="0"/>
                <a:cs typeface="HGP創英角ｺﾞｼｯｸUB" charset="0"/>
              </a:defRPr>
            </a:lvl9pPr>
          </a:lstStyle>
          <a:p>
            <a:pPr algn="r"/>
            <a:r>
              <a:rPr lang="en-US" altLang="ja-JP" dirty="0">
                <a:latin typeface="+mn-ea"/>
                <a:ea typeface="+mn-ea"/>
              </a:rPr>
              <a:t>Imai E. </a:t>
            </a:r>
            <a:r>
              <a:rPr lang="en-US" altLang="ja-JP" i="1" dirty="0" err="1">
                <a:latin typeface="+mn-ea"/>
                <a:ea typeface="+mn-ea"/>
              </a:rPr>
              <a:t>Hypertens</a:t>
            </a:r>
            <a:r>
              <a:rPr lang="en-US" altLang="ja-JP" i="1" dirty="0">
                <a:latin typeface="+mn-ea"/>
                <a:ea typeface="+mn-ea"/>
              </a:rPr>
              <a:t> Res </a:t>
            </a:r>
            <a:r>
              <a:rPr lang="en-US" altLang="ja-JP" dirty="0">
                <a:latin typeface="+mn-ea"/>
                <a:ea typeface="+mn-ea"/>
              </a:rPr>
              <a:t>2008</a:t>
            </a:r>
          </a:p>
        </p:txBody>
      </p:sp>
      <p:sp>
        <p:nvSpPr>
          <p:cNvPr id="9" name="テキスト ボックス 8">
            <a:extLst>
              <a:ext uri="{FF2B5EF4-FFF2-40B4-BE49-F238E27FC236}">
                <a16:creationId xmlns:a16="http://schemas.microsoft.com/office/drawing/2014/main" id="{A9C0E694-8105-4F69-B359-613384AC5ADB}"/>
              </a:ext>
            </a:extLst>
          </p:cNvPr>
          <p:cNvSpPr txBox="1"/>
          <p:nvPr/>
        </p:nvSpPr>
        <p:spPr>
          <a:xfrm>
            <a:off x="167546" y="611659"/>
            <a:ext cx="8830682" cy="338554"/>
          </a:xfrm>
          <a:prstGeom prst="rect">
            <a:avLst/>
          </a:prstGeom>
          <a:noFill/>
        </p:spPr>
        <p:txBody>
          <a:bodyPr wrap="square" rtlCol="0">
            <a:spAutoFit/>
          </a:bodyPr>
          <a:lstStyle/>
          <a:p>
            <a:pPr lvl="0" algn="ctr">
              <a:defRPr/>
            </a:pPr>
            <a:r>
              <a:rPr lang="ja-JP" altLang="en-US" sz="1600" dirty="0">
                <a:latin typeface="+mn-ea"/>
              </a:rPr>
              <a:t>中年期の健診で尿所見が正常であれば、</a:t>
            </a:r>
            <a:r>
              <a:rPr lang="en-US" altLang="ja-JP" sz="1600" dirty="0">
                <a:latin typeface="+mn-ea"/>
              </a:rPr>
              <a:t>eGFR≧45 (CKD</a:t>
            </a:r>
            <a:r>
              <a:rPr lang="ja-JP" altLang="en-US" sz="1600" dirty="0">
                <a:latin typeface="+mn-ea"/>
              </a:rPr>
              <a:t>ステージ</a:t>
            </a:r>
            <a:r>
              <a:rPr lang="en-US" altLang="ja-JP" sz="1600" dirty="0">
                <a:latin typeface="+mn-ea"/>
              </a:rPr>
              <a:t>G3aA1)</a:t>
            </a:r>
            <a:r>
              <a:rPr lang="ja-JP" altLang="en-US" sz="1600" dirty="0">
                <a:latin typeface="+mn-ea"/>
              </a:rPr>
              <a:t>の腎予後は許容範囲</a:t>
            </a:r>
          </a:p>
        </p:txBody>
      </p:sp>
    </p:spTree>
    <p:extLst>
      <p:ext uri="{BB962C8B-B14F-4D97-AF65-F5344CB8AC3E}">
        <p14:creationId xmlns:p14="http://schemas.microsoft.com/office/powerpoint/2010/main" val="20269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3"/>
          <p:cNvSpPr>
            <a:spLocks noChangeArrowheads="1"/>
          </p:cNvSpPr>
          <p:nvPr/>
        </p:nvSpPr>
        <p:spPr bwMode="auto">
          <a:xfrm>
            <a:off x="1863566" y="671479"/>
            <a:ext cx="54168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600" b="1" dirty="0">
                <a:solidFill>
                  <a:prstClr val="black"/>
                </a:solidFill>
                <a:latin typeface="+mj-ea"/>
                <a:ea typeface="+mj-ea"/>
                <a:cs typeface="メイリオ" panose="020B0604030504040204" pitchFamily="50" charset="-128"/>
              </a:rPr>
              <a:t>腎機能</a:t>
            </a:r>
            <a:r>
              <a:rPr lang="ja-JP" altLang="en-US" sz="2800" dirty="0">
                <a:solidFill>
                  <a:prstClr val="black"/>
                </a:solidFill>
                <a:latin typeface="+mj-ea"/>
                <a:ea typeface="+mj-ea"/>
                <a:cs typeface="メイリオ" panose="020B0604030504040204" pitchFamily="50" charset="-128"/>
              </a:rPr>
              <a:t>の</a:t>
            </a:r>
            <a:r>
              <a:rPr lang="ja-JP" altLang="en-US" sz="3600" b="1" dirty="0">
                <a:solidFill>
                  <a:prstClr val="black"/>
                </a:solidFill>
                <a:latin typeface="+mj-ea"/>
                <a:ea typeface="+mj-ea"/>
                <a:cs typeface="メイリオ" panose="020B0604030504040204" pitchFamily="50" charset="-128"/>
              </a:rPr>
              <a:t>指標</a:t>
            </a:r>
            <a:r>
              <a:rPr lang="ja-JP" altLang="en-US" sz="2800" dirty="0">
                <a:solidFill>
                  <a:prstClr val="black"/>
                </a:solidFill>
                <a:latin typeface="+mj-ea"/>
                <a:ea typeface="+mj-ea"/>
                <a:cs typeface="メイリオ" panose="020B0604030504040204" pitchFamily="50" charset="-128"/>
              </a:rPr>
              <a:t>はどれが良い</a:t>
            </a:r>
            <a:r>
              <a:rPr lang="ja-JP" altLang="en-US" sz="3600" b="1" dirty="0">
                <a:solidFill>
                  <a:prstClr val="black"/>
                </a:solidFill>
                <a:latin typeface="+mj-ea"/>
                <a:ea typeface="+mj-ea"/>
                <a:cs typeface="メイリオ" panose="020B0604030504040204" pitchFamily="50" charset="-128"/>
              </a:rPr>
              <a:t>？</a:t>
            </a:r>
          </a:p>
        </p:txBody>
      </p:sp>
      <p:sp>
        <p:nvSpPr>
          <p:cNvPr id="3" name="テキスト ボックス 2"/>
          <p:cNvSpPr txBox="1"/>
          <p:nvPr/>
        </p:nvSpPr>
        <p:spPr>
          <a:xfrm>
            <a:off x="3587713" y="1470210"/>
            <a:ext cx="1745991" cy="5011949"/>
          </a:xfrm>
          <a:prstGeom prst="rect">
            <a:avLst/>
          </a:prstGeom>
          <a:noFill/>
        </p:spPr>
        <p:txBody>
          <a:bodyPr wrap="none" rtlCol="0">
            <a:spAutoFit/>
          </a:bodyPr>
          <a:lstStyle/>
          <a:p>
            <a:pPr algn="ctr">
              <a:lnSpc>
                <a:spcPct val="150000"/>
              </a:lnSpc>
            </a:pPr>
            <a:r>
              <a:rPr kumimoji="1" lang="en-US" altLang="ja-JP" sz="4400" dirty="0">
                <a:latin typeface="+mn-ea"/>
              </a:rPr>
              <a:t>Cr</a:t>
            </a:r>
          </a:p>
          <a:p>
            <a:pPr algn="ctr">
              <a:lnSpc>
                <a:spcPct val="150000"/>
              </a:lnSpc>
            </a:pPr>
            <a:r>
              <a:rPr lang="en-US" altLang="ja-JP" sz="4400" dirty="0">
                <a:latin typeface="+mn-ea"/>
              </a:rPr>
              <a:t>BUN</a:t>
            </a:r>
          </a:p>
          <a:p>
            <a:pPr algn="ctr">
              <a:lnSpc>
                <a:spcPct val="150000"/>
              </a:lnSpc>
            </a:pPr>
            <a:r>
              <a:rPr kumimoji="1" lang="en-US" altLang="ja-JP" sz="4400" dirty="0" err="1">
                <a:latin typeface="+mn-ea"/>
              </a:rPr>
              <a:t>eGFR</a:t>
            </a:r>
            <a:endParaRPr kumimoji="1" lang="en-US" altLang="ja-JP" sz="4400" dirty="0">
              <a:latin typeface="+mn-ea"/>
            </a:endParaRPr>
          </a:p>
          <a:p>
            <a:pPr algn="ctr">
              <a:lnSpc>
                <a:spcPct val="150000"/>
              </a:lnSpc>
            </a:pPr>
            <a:r>
              <a:rPr lang="en-US" altLang="ja-JP" sz="4400" dirty="0" err="1">
                <a:latin typeface="+mn-ea"/>
              </a:rPr>
              <a:t>Cys</a:t>
            </a:r>
            <a:r>
              <a:rPr lang="en-US" altLang="ja-JP" sz="4400" dirty="0">
                <a:latin typeface="+mn-ea"/>
              </a:rPr>
              <a:t>-C</a:t>
            </a:r>
          </a:p>
          <a:p>
            <a:pPr algn="ctr">
              <a:lnSpc>
                <a:spcPct val="150000"/>
              </a:lnSpc>
            </a:pPr>
            <a:r>
              <a:rPr kumimoji="1" lang="en-US" altLang="ja-JP" sz="4400" dirty="0">
                <a:latin typeface="+mn-ea"/>
              </a:rPr>
              <a:t>?</a:t>
            </a:r>
          </a:p>
        </p:txBody>
      </p:sp>
    </p:spTree>
    <p:extLst>
      <p:ext uri="{BB962C8B-B14F-4D97-AF65-F5344CB8AC3E}">
        <p14:creationId xmlns:p14="http://schemas.microsoft.com/office/powerpoint/2010/main" val="23781842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header_0408.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正方形/長方形 7"/>
          <p:cNvSpPr/>
          <p:nvPr/>
        </p:nvSpPr>
        <p:spPr>
          <a:xfrm>
            <a:off x="195376" y="113978"/>
            <a:ext cx="2499184" cy="358216"/>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E02092A2-3354-B54E-A77C-D8CD1C3727AE}"/>
              </a:ext>
            </a:extLst>
          </p:cNvPr>
          <p:cNvPicPr>
            <a:picLocks noChangeAspect="1"/>
          </p:cNvPicPr>
          <p:nvPr/>
        </p:nvPicPr>
        <p:blipFill>
          <a:blip r:embed="rId4"/>
          <a:stretch>
            <a:fillRect/>
          </a:stretch>
        </p:blipFill>
        <p:spPr>
          <a:xfrm>
            <a:off x="0" y="0"/>
            <a:ext cx="9144000" cy="3527292"/>
          </a:xfrm>
          <a:prstGeom prst="rect">
            <a:avLst/>
          </a:prstGeom>
        </p:spPr>
      </p:pic>
      <p:sp>
        <p:nvSpPr>
          <p:cNvPr id="5" name="テキスト ボックス 4"/>
          <p:cNvSpPr txBox="1"/>
          <p:nvPr/>
        </p:nvSpPr>
        <p:spPr>
          <a:xfrm>
            <a:off x="2633010" y="3136612"/>
            <a:ext cx="3877985" cy="584775"/>
          </a:xfrm>
          <a:prstGeom prst="rect">
            <a:avLst/>
          </a:prstGeom>
          <a:noFill/>
        </p:spPr>
        <p:txBody>
          <a:bodyPr wrap="none" rtlCol="0">
            <a:spAutoFit/>
          </a:bodyPr>
          <a:lstStyle/>
          <a:p>
            <a:pPr algn="ctr"/>
            <a:r>
              <a:rPr lang="ja-JP" altLang="en-US" sz="3200" dirty="0">
                <a:solidFill>
                  <a:srgbClr val="00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クレアチニンとは？</a:t>
            </a:r>
          </a:p>
        </p:txBody>
      </p:sp>
    </p:spTree>
    <p:extLst>
      <p:ext uri="{BB962C8B-B14F-4D97-AF65-F5344CB8AC3E}">
        <p14:creationId xmlns:p14="http://schemas.microsoft.com/office/powerpoint/2010/main" val="241262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84923" y="14330"/>
            <a:ext cx="4092787" cy="369332"/>
          </a:xfrm>
          <a:prstGeom prst="rect">
            <a:avLst/>
          </a:prstGeom>
          <a:noFill/>
        </p:spPr>
        <p:txBody>
          <a:bodyPr wrap="none" rtlCol="0">
            <a:spAutoFit/>
          </a:bodyPr>
          <a:lstStyle/>
          <a:p>
            <a:r>
              <a:rPr lang="ja-JP" altLang="en-US" b="1" dirty="0">
                <a:solidFill>
                  <a:schemeClr val="bg1"/>
                </a:solidFill>
                <a:latin typeface="+mj-ea"/>
                <a:ea typeface="+mj-ea"/>
              </a:rPr>
              <a:t>腎臓はどのような働きをしていますか？ </a:t>
            </a:r>
            <a:endParaRPr kumimoji="1" lang="ja-JP" altLang="en-US" b="1" dirty="0">
              <a:solidFill>
                <a:schemeClr val="bg1"/>
              </a:solidFill>
              <a:latin typeface="+mj-ea"/>
              <a:ea typeface="+mj-ea"/>
            </a:endParaRPr>
          </a:p>
        </p:txBody>
      </p:sp>
      <p:pic>
        <p:nvPicPr>
          <p:cNvPr id="7" name="Picture 4" descr="10画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4594" y="1660237"/>
            <a:ext cx="4230687" cy="408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367506" y="1299874"/>
            <a:ext cx="2746375" cy="914400"/>
          </a:xfrm>
          <a:prstGeom prst="rect">
            <a:avLst/>
          </a:prstGeom>
          <a:noFill/>
          <a:ln w="38100">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457200">
              <a:spcBef>
                <a:spcPct val="0"/>
              </a:spcBef>
              <a:buFontTx/>
              <a:buNone/>
              <a:defRPr/>
            </a:pPr>
            <a:r>
              <a:rPr lang="ja-JP" altLang="en-US" sz="2000" dirty="0">
                <a:latin typeface="+mj-ea"/>
                <a:ea typeface="+mj-ea"/>
              </a:rPr>
              <a:t>老廃物の排出</a:t>
            </a:r>
          </a:p>
          <a:p>
            <a:pPr algn="ctr" defTabSz="457200">
              <a:spcBef>
                <a:spcPct val="0"/>
              </a:spcBef>
              <a:buFontTx/>
              <a:buNone/>
              <a:defRPr/>
            </a:pPr>
            <a:r>
              <a:rPr lang="ja-JP" altLang="en-US" sz="1600" dirty="0">
                <a:latin typeface="+mj-ea"/>
                <a:ea typeface="+mj-ea"/>
              </a:rPr>
              <a:t>生体の老廃物を排出して</a:t>
            </a:r>
            <a:endParaRPr lang="en-US" altLang="ja-JP" sz="1600" dirty="0">
              <a:latin typeface="+mj-ea"/>
              <a:ea typeface="+mj-ea"/>
            </a:endParaRPr>
          </a:p>
          <a:p>
            <a:pPr algn="ctr" defTabSz="457200">
              <a:spcBef>
                <a:spcPct val="0"/>
              </a:spcBef>
              <a:buFontTx/>
              <a:buNone/>
              <a:defRPr/>
            </a:pPr>
            <a:r>
              <a:rPr lang="ja-JP" altLang="en-US" sz="1600" dirty="0">
                <a:latin typeface="+mj-ea"/>
                <a:ea typeface="+mj-ea"/>
              </a:rPr>
              <a:t>尿をつくる</a:t>
            </a:r>
          </a:p>
        </p:txBody>
      </p:sp>
      <p:sp>
        <p:nvSpPr>
          <p:cNvPr id="9" name="Text Box 6"/>
          <p:cNvSpPr txBox="1">
            <a:spLocks noChangeArrowheads="1"/>
          </p:cNvSpPr>
          <p:nvPr/>
        </p:nvSpPr>
        <p:spPr bwMode="auto">
          <a:xfrm>
            <a:off x="367506" y="4779674"/>
            <a:ext cx="2746375" cy="1403350"/>
          </a:xfrm>
          <a:prstGeom prst="rect">
            <a:avLst/>
          </a:prstGeom>
          <a:noFill/>
          <a:ln w="38100">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457200">
              <a:spcBef>
                <a:spcPct val="0"/>
              </a:spcBef>
              <a:buFontTx/>
              <a:buNone/>
              <a:defRPr/>
            </a:pPr>
            <a:r>
              <a:rPr lang="ja-JP" altLang="en-US" sz="2000" dirty="0">
                <a:latin typeface="ＭＳ Ｐゴシック" panose="020B0600070205080204" pitchFamily="50" charset="-128"/>
              </a:rPr>
              <a:t>ホルモンの産生・代謝</a:t>
            </a:r>
          </a:p>
          <a:p>
            <a:pPr algn="ctr" defTabSz="457200">
              <a:spcBef>
                <a:spcPct val="0"/>
              </a:spcBef>
              <a:buFontTx/>
              <a:buNone/>
              <a:defRPr/>
            </a:pPr>
            <a:r>
              <a:rPr lang="ja-JP" altLang="en-US" sz="1600" dirty="0">
                <a:latin typeface="ＭＳ Ｐゴシック" panose="020B0600070205080204" pitchFamily="50" charset="-128"/>
              </a:rPr>
              <a:t>赤血球をつくる</a:t>
            </a:r>
            <a:br>
              <a:rPr lang="ja-JP" altLang="en-US" sz="1600" dirty="0">
                <a:latin typeface="ＭＳ Ｐゴシック" panose="020B0600070205080204" pitchFamily="50" charset="-128"/>
              </a:rPr>
            </a:br>
            <a:r>
              <a:rPr lang="ja-JP" altLang="en-US" sz="1600" dirty="0">
                <a:latin typeface="ＭＳ Ｐゴシック" panose="020B0600070205080204" pitchFamily="50" charset="-128"/>
              </a:rPr>
              <a:t>エリスロポエチン分泌、</a:t>
            </a:r>
          </a:p>
          <a:p>
            <a:pPr algn="ctr" defTabSz="457200">
              <a:spcBef>
                <a:spcPct val="0"/>
              </a:spcBef>
              <a:buFontTx/>
              <a:buNone/>
              <a:defRPr/>
            </a:pPr>
            <a:r>
              <a:rPr lang="ja-JP" altLang="en-US" sz="1600" dirty="0">
                <a:latin typeface="ＭＳ Ｐゴシック" panose="020B0600070205080204" pitchFamily="50" charset="-128"/>
              </a:rPr>
              <a:t>骨代謝を調節する</a:t>
            </a:r>
            <a:br>
              <a:rPr lang="ja-JP" altLang="en-US" sz="1600" dirty="0">
                <a:latin typeface="ＭＳ Ｐゴシック" panose="020B0600070205080204" pitchFamily="50" charset="-128"/>
              </a:rPr>
            </a:br>
            <a:r>
              <a:rPr lang="ja-JP" altLang="en-US" sz="1600" dirty="0">
                <a:latin typeface="ＭＳ Ｐゴシック" panose="020B0600070205080204" pitchFamily="50" charset="-128"/>
              </a:rPr>
              <a:t>ビタミン</a:t>
            </a:r>
            <a:r>
              <a:rPr lang="en-US" altLang="ja-JP" sz="1600" dirty="0">
                <a:latin typeface="ＭＳ Ｐゴシック" panose="020B0600070205080204" pitchFamily="50" charset="-128"/>
              </a:rPr>
              <a:t>D</a:t>
            </a:r>
            <a:r>
              <a:rPr lang="ja-JP" altLang="en-US" sz="1600" dirty="0">
                <a:latin typeface="ＭＳ Ｐゴシック" panose="020B0600070205080204" pitchFamily="50" charset="-128"/>
              </a:rPr>
              <a:t>の活性化</a:t>
            </a:r>
          </a:p>
        </p:txBody>
      </p:sp>
      <p:sp>
        <p:nvSpPr>
          <p:cNvPr id="10" name="Text Box 7"/>
          <p:cNvSpPr txBox="1">
            <a:spLocks noChangeArrowheads="1"/>
          </p:cNvSpPr>
          <p:nvPr/>
        </p:nvSpPr>
        <p:spPr bwMode="auto">
          <a:xfrm>
            <a:off x="6045994" y="1299874"/>
            <a:ext cx="2746375" cy="914400"/>
          </a:xfrm>
          <a:prstGeom prst="rect">
            <a:avLst/>
          </a:prstGeom>
          <a:noFill/>
          <a:ln w="38100">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457200">
              <a:spcBef>
                <a:spcPct val="0"/>
              </a:spcBef>
              <a:buFontTx/>
              <a:buNone/>
              <a:defRPr/>
            </a:pPr>
            <a:r>
              <a:rPr lang="ja-JP" altLang="en-US" sz="2000" dirty="0">
                <a:latin typeface="ＭＳ Ｐゴシック" panose="020B0600070205080204" pitchFamily="50" charset="-128"/>
              </a:rPr>
              <a:t>水分・電解質の調節</a:t>
            </a:r>
          </a:p>
          <a:p>
            <a:pPr algn="ctr" defTabSz="457200">
              <a:spcBef>
                <a:spcPct val="0"/>
              </a:spcBef>
              <a:buFontTx/>
              <a:buNone/>
              <a:defRPr/>
            </a:pPr>
            <a:r>
              <a:rPr lang="ja-JP" altLang="en-US" sz="1600" dirty="0">
                <a:latin typeface="ＭＳ Ｐゴシック" panose="020B0600070205080204" pitchFamily="50" charset="-128"/>
              </a:rPr>
              <a:t>過剰な水分や電解質を排泄し、</a:t>
            </a:r>
            <a:br>
              <a:rPr lang="ja-JP" altLang="en-US" sz="1600" dirty="0">
                <a:latin typeface="ＭＳ Ｐゴシック" panose="020B0600070205080204" pitchFamily="50" charset="-128"/>
              </a:rPr>
            </a:br>
            <a:r>
              <a:rPr lang="ja-JP" altLang="en-US" sz="1600" dirty="0">
                <a:latin typeface="ＭＳ Ｐゴシック" panose="020B0600070205080204" pitchFamily="50" charset="-128"/>
              </a:rPr>
              <a:t>体内バランスを一定に保つ</a:t>
            </a:r>
          </a:p>
        </p:txBody>
      </p:sp>
      <p:sp>
        <p:nvSpPr>
          <p:cNvPr id="11" name="Text Box 8"/>
          <p:cNvSpPr txBox="1">
            <a:spLocks noChangeArrowheads="1"/>
          </p:cNvSpPr>
          <p:nvPr/>
        </p:nvSpPr>
        <p:spPr bwMode="auto">
          <a:xfrm>
            <a:off x="6045994" y="4779674"/>
            <a:ext cx="2746375" cy="1403350"/>
          </a:xfrm>
          <a:prstGeom prst="rect">
            <a:avLst/>
          </a:prstGeom>
          <a:noFill/>
          <a:ln w="38100">
            <a:solidFill>
              <a:schemeClr val="accent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457200">
              <a:spcBef>
                <a:spcPct val="0"/>
              </a:spcBef>
              <a:buFontTx/>
              <a:buNone/>
              <a:defRPr/>
            </a:pPr>
            <a:r>
              <a:rPr lang="ja-JP" altLang="en-US" sz="2000" dirty="0">
                <a:latin typeface="ＭＳ Ｐゴシック" panose="020B0600070205080204" pitchFamily="50" charset="-128"/>
              </a:rPr>
              <a:t>血圧の調節</a:t>
            </a:r>
          </a:p>
          <a:p>
            <a:pPr algn="ctr" defTabSz="457200">
              <a:spcBef>
                <a:spcPct val="0"/>
              </a:spcBef>
              <a:buFontTx/>
              <a:buNone/>
              <a:defRPr/>
            </a:pPr>
            <a:r>
              <a:rPr lang="ja-JP" altLang="en-US" sz="1600" dirty="0">
                <a:latin typeface="ＭＳ Ｐゴシック" panose="020B0600070205080204" pitchFamily="50" charset="-128"/>
              </a:rPr>
              <a:t>体液量の調節や</a:t>
            </a:r>
            <a:br>
              <a:rPr lang="ja-JP" altLang="en-US" sz="1600" dirty="0">
                <a:latin typeface="ＭＳ Ｐゴシック" panose="020B0600070205080204" pitchFamily="50" charset="-128"/>
              </a:rPr>
            </a:br>
            <a:r>
              <a:rPr lang="ja-JP" altLang="en-US" sz="1600" dirty="0">
                <a:latin typeface="ＭＳ Ｐゴシック" panose="020B0600070205080204" pitchFamily="50" charset="-128"/>
              </a:rPr>
              <a:t>レニン・アンジオテンシン・</a:t>
            </a:r>
            <a:br>
              <a:rPr lang="ja-JP" altLang="en-US" sz="1600" dirty="0">
                <a:latin typeface="ＭＳ Ｐゴシック" panose="020B0600070205080204" pitchFamily="50" charset="-128"/>
              </a:rPr>
            </a:br>
            <a:r>
              <a:rPr lang="ja-JP" altLang="en-US" sz="1600" dirty="0">
                <a:latin typeface="ＭＳ Ｐゴシック" panose="020B0600070205080204" pitchFamily="50" charset="-128"/>
              </a:rPr>
              <a:t>アルドステロン系などを介して</a:t>
            </a:r>
            <a:br>
              <a:rPr lang="ja-JP" altLang="en-US" sz="1600" dirty="0">
                <a:latin typeface="ＭＳ Ｐゴシック" panose="020B0600070205080204" pitchFamily="50" charset="-128"/>
              </a:rPr>
            </a:br>
            <a:r>
              <a:rPr lang="ja-JP" altLang="en-US" sz="1600" dirty="0">
                <a:latin typeface="ＭＳ Ｐゴシック" panose="020B0600070205080204" pitchFamily="50" charset="-128"/>
              </a:rPr>
              <a:t>全身の血圧を調節</a:t>
            </a:r>
          </a:p>
        </p:txBody>
      </p:sp>
      <p:sp>
        <p:nvSpPr>
          <p:cNvPr id="12" name="Freeform 9"/>
          <p:cNvSpPr>
            <a:spLocks/>
          </p:cNvSpPr>
          <p:nvPr/>
        </p:nvSpPr>
        <p:spPr bwMode="auto">
          <a:xfrm>
            <a:off x="6045994" y="3908137"/>
            <a:ext cx="1373187" cy="871537"/>
          </a:xfrm>
          <a:custGeom>
            <a:avLst/>
            <a:gdLst>
              <a:gd name="T0" fmla="*/ 2147483646 w 337"/>
              <a:gd name="T1" fmla="*/ 2147483646 h 440"/>
              <a:gd name="T2" fmla="*/ 2147483646 w 337"/>
              <a:gd name="T3" fmla="*/ 0 h 440"/>
              <a:gd name="T4" fmla="*/ 0 w 337"/>
              <a:gd name="T5" fmla="*/ 0 h 440"/>
              <a:gd name="T6" fmla="*/ 0 60000 65536"/>
              <a:gd name="T7" fmla="*/ 0 60000 65536"/>
              <a:gd name="T8" fmla="*/ 0 60000 65536"/>
            </a:gdLst>
            <a:ahLst/>
            <a:cxnLst>
              <a:cxn ang="T6">
                <a:pos x="T0" y="T1"/>
              </a:cxn>
              <a:cxn ang="T7">
                <a:pos x="T2" y="T3"/>
              </a:cxn>
              <a:cxn ang="T8">
                <a:pos x="T4" y="T5"/>
              </a:cxn>
            </a:cxnLst>
            <a:rect l="0" t="0" r="r" b="b"/>
            <a:pathLst>
              <a:path w="337" h="440">
                <a:moveTo>
                  <a:pt x="337" y="440"/>
                </a:moveTo>
                <a:lnTo>
                  <a:pt x="337" y="0"/>
                </a:lnTo>
                <a:lnTo>
                  <a:pt x="0" y="0"/>
                </a:lnTo>
              </a:path>
            </a:pathLst>
          </a:custGeom>
          <a:noFill/>
          <a:ln w="38100" cmpd="sng">
            <a:solidFill>
              <a:schemeClr val="accent1"/>
            </a:solidFill>
            <a:round/>
            <a:headEnd type="non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457200">
              <a:defRPr/>
            </a:pPr>
            <a:endParaRPr lang="ja-JP" altLang="en-US" dirty="0"/>
          </a:p>
        </p:txBody>
      </p:sp>
      <p:sp>
        <p:nvSpPr>
          <p:cNvPr id="13" name="Freeform 10"/>
          <p:cNvSpPr>
            <a:spLocks/>
          </p:cNvSpPr>
          <p:nvPr/>
        </p:nvSpPr>
        <p:spPr bwMode="auto">
          <a:xfrm flipH="1">
            <a:off x="1740694" y="3908137"/>
            <a:ext cx="1373187" cy="871537"/>
          </a:xfrm>
          <a:custGeom>
            <a:avLst/>
            <a:gdLst>
              <a:gd name="T0" fmla="*/ 2147483646 w 337"/>
              <a:gd name="T1" fmla="*/ 2147483646 h 440"/>
              <a:gd name="T2" fmla="*/ 2147483646 w 337"/>
              <a:gd name="T3" fmla="*/ 0 h 440"/>
              <a:gd name="T4" fmla="*/ 0 w 337"/>
              <a:gd name="T5" fmla="*/ 0 h 440"/>
              <a:gd name="T6" fmla="*/ 0 60000 65536"/>
              <a:gd name="T7" fmla="*/ 0 60000 65536"/>
              <a:gd name="T8" fmla="*/ 0 60000 65536"/>
            </a:gdLst>
            <a:ahLst/>
            <a:cxnLst>
              <a:cxn ang="T6">
                <a:pos x="T0" y="T1"/>
              </a:cxn>
              <a:cxn ang="T7">
                <a:pos x="T2" y="T3"/>
              </a:cxn>
              <a:cxn ang="T8">
                <a:pos x="T4" y="T5"/>
              </a:cxn>
            </a:cxnLst>
            <a:rect l="0" t="0" r="r" b="b"/>
            <a:pathLst>
              <a:path w="337" h="440">
                <a:moveTo>
                  <a:pt x="337" y="440"/>
                </a:moveTo>
                <a:lnTo>
                  <a:pt x="337" y="0"/>
                </a:lnTo>
                <a:lnTo>
                  <a:pt x="0" y="0"/>
                </a:lnTo>
              </a:path>
            </a:pathLst>
          </a:custGeom>
          <a:noFill/>
          <a:ln w="38100" cmpd="sng">
            <a:solidFill>
              <a:schemeClr val="accent1"/>
            </a:solidFill>
            <a:round/>
            <a:headEnd type="non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457200">
              <a:defRPr/>
            </a:pPr>
            <a:endParaRPr lang="ja-JP" altLang="en-US" dirty="0"/>
          </a:p>
        </p:txBody>
      </p:sp>
      <p:sp>
        <p:nvSpPr>
          <p:cNvPr id="14" name="Freeform 11"/>
          <p:cNvSpPr>
            <a:spLocks/>
          </p:cNvSpPr>
          <p:nvPr/>
        </p:nvSpPr>
        <p:spPr bwMode="auto">
          <a:xfrm flipV="1">
            <a:off x="6045994" y="2214274"/>
            <a:ext cx="1373187" cy="871538"/>
          </a:xfrm>
          <a:custGeom>
            <a:avLst/>
            <a:gdLst>
              <a:gd name="T0" fmla="*/ 2147483646 w 337"/>
              <a:gd name="T1" fmla="*/ 2147483646 h 440"/>
              <a:gd name="T2" fmla="*/ 2147483646 w 337"/>
              <a:gd name="T3" fmla="*/ 0 h 440"/>
              <a:gd name="T4" fmla="*/ 0 w 337"/>
              <a:gd name="T5" fmla="*/ 0 h 440"/>
              <a:gd name="T6" fmla="*/ 0 60000 65536"/>
              <a:gd name="T7" fmla="*/ 0 60000 65536"/>
              <a:gd name="T8" fmla="*/ 0 60000 65536"/>
            </a:gdLst>
            <a:ahLst/>
            <a:cxnLst>
              <a:cxn ang="T6">
                <a:pos x="T0" y="T1"/>
              </a:cxn>
              <a:cxn ang="T7">
                <a:pos x="T2" y="T3"/>
              </a:cxn>
              <a:cxn ang="T8">
                <a:pos x="T4" y="T5"/>
              </a:cxn>
            </a:cxnLst>
            <a:rect l="0" t="0" r="r" b="b"/>
            <a:pathLst>
              <a:path w="337" h="440">
                <a:moveTo>
                  <a:pt x="337" y="440"/>
                </a:moveTo>
                <a:lnTo>
                  <a:pt x="337" y="0"/>
                </a:lnTo>
                <a:lnTo>
                  <a:pt x="0" y="0"/>
                </a:lnTo>
              </a:path>
            </a:pathLst>
          </a:custGeom>
          <a:noFill/>
          <a:ln w="38100" cmpd="sng">
            <a:solidFill>
              <a:schemeClr val="accent1"/>
            </a:solidFill>
            <a:round/>
            <a:headEnd type="non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457200">
              <a:defRPr/>
            </a:pPr>
            <a:endParaRPr lang="ja-JP" altLang="en-US" dirty="0"/>
          </a:p>
        </p:txBody>
      </p:sp>
      <p:sp>
        <p:nvSpPr>
          <p:cNvPr id="15" name="Freeform 12"/>
          <p:cNvSpPr>
            <a:spLocks/>
          </p:cNvSpPr>
          <p:nvPr/>
        </p:nvSpPr>
        <p:spPr bwMode="auto">
          <a:xfrm flipH="1" flipV="1">
            <a:off x="1740694" y="2214274"/>
            <a:ext cx="1373187" cy="871538"/>
          </a:xfrm>
          <a:custGeom>
            <a:avLst/>
            <a:gdLst>
              <a:gd name="T0" fmla="*/ 2147483646 w 337"/>
              <a:gd name="T1" fmla="*/ 2147483646 h 440"/>
              <a:gd name="T2" fmla="*/ 2147483646 w 337"/>
              <a:gd name="T3" fmla="*/ 0 h 440"/>
              <a:gd name="T4" fmla="*/ 0 w 337"/>
              <a:gd name="T5" fmla="*/ 0 h 440"/>
              <a:gd name="T6" fmla="*/ 0 60000 65536"/>
              <a:gd name="T7" fmla="*/ 0 60000 65536"/>
              <a:gd name="T8" fmla="*/ 0 60000 65536"/>
            </a:gdLst>
            <a:ahLst/>
            <a:cxnLst>
              <a:cxn ang="T6">
                <a:pos x="T0" y="T1"/>
              </a:cxn>
              <a:cxn ang="T7">
                <a:pos x="T2" y="T3"/>
              </a:cxn>
              <a:cxn ang="T8">
                <a:pos x="T4" y="T5"/>
              </a:cxn>
            </a:cxnLst>
            <a:rect l="0" t="0" r="r" b="b"/>
            <a:pathLst>
              <a:path w="337" h="440">
                <a:moveTo>
                  <a:pt x="337" y="440"/>
                </a:moveTo>
                <a:lnTo>
                  <a:pt x="337" y="0"/>
                </a:lnTo>
                <a:lnTo>
                  <a:pt x="0" y="0"/>
                </a:lnTo>
              </a:path>
            </a:pathLst>
          </a:custGeom>
          <a:noFill/>
          <a:ln w="38100" cmpd="sng">
            <a:solidFill>
              <a:schemeClr val="accent1"/>
            </a:solidFill>
            <a:round/>
            <a:headEnd type="non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457200">
              <a:defRPr/>
            </a:pPr>
            <a:endParaRPr lang="ja-JP" altLang="en-US" dirty="0"/>
          </a:p>
        </p:txBody>
      </p:sp>
    </p:spTree>
    <p:extLst>
      <p:ext uri="{BB962C8B-B14F-4D97-AF65-F5344CB8AC3E}">
        <p14:creationId xmlns:p14="http://schemas.microsoft.com/office/powerpoint/2010/main" val="27862679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ファイル:Creatinine-tautomerism-3D-balls.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661788"/>
            <a:ext cx="7344816" cy="3259262"/>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643931" y="577783"/>
            <a:ext cx="4921540" cy="1200329"/>
          </a:xfrm>
          <a:prstGeom prst="rect">
            <a:avLst/>
          </a:prstGeom>
          <a:noFill/>
        </p:spPr>
        <p:txBody>
          <a:bodyPr wrap="none" rtlCol="0">
            <a:spAutoFit/>
          </a:bodyPr>
          <a:lstStyle/>
          <a:p>
            <a:r>
              <a:rPr lang="ja-JP" altLang="en-US" sz="2400" dirty="0">
                <a:latin typeface="+mj-ea"/>
                <a:ea typeface="+mj-ea"/>
              </a:rPr>
              <a:t>クレアチニンは、</a:t>
            </a:r>
            <a:endParaRPr lang="en-US" altLang="ja-JP" sz="2400" dirty="0">
              <a:latin typeface="+mj-ea"/>
              <a:ea typeface="+mj-ea"/>
            </a:endParaRPr>
          </a:p>
          <a:p>
            <a:r>
              <a:rPr lang="ja-JP" altLang="en-US" sz="2400" dirty="0">
                <a:latin typeface="+mj-ea"/>
                <a:ea typeface="+mj-ea"/>
              </a:rPr>
              <a:t>筋肉へのエネルギーの供給源である</a:t>
            </a:r>
            <a:endParaRPr lang="en-US" altLang="ja-JP" sz="2400" dirty="0">
              <a:latin typeface="+mj-ea"/>
              <a:ea typeface="+mj-ea"/>
            </a:endParaRPr>
          </a:p>
          <a:p>
            <a:r>
              <a:rPr lang="en-US" altLang="ja-JP" sz="2400" dirty="0">
                <a:latin typeface="+mj-ea"/>
                <a:ea typeface="+mj-ea"/>
              </a:rPr>
              <a:t>	</a:t>
            </a:r>
            <a:r>
              <a:rPr lang="ja-JP" altLang="en-US" sz="2400" dirty="0">
                <a:latin typeface="+mj-ea"/>
                <a:ea typeface="+mj-ea"/>
              </a:rPr>
              <a:t>クレアチンリン酸の代謝産物。</a:t>
            </a:r>
          </a:p>
        </p:txBody>
      </p:sp>
      <p:sp>
        <p:nvSpPr>
          <p:cNvPr id="6" name="右矢印 5"/>
          <p:cNvSpPr/>
          <p:nvPr/>
        </p:nvSpPr>
        <p:spPr>
          <a:xfrm>
            <a:off x="4385764" y="3029940"/>
            <a:ext cx="1092552" cy="601401"/>
          </a:xfrm>
          <a:prstGeom prst="rightArrow">
            <a:avLst/>
          </a:prstGeom>
          <a:solidFill>
            <a:srgbClr val="FFC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7" name="テキスト ボックス 6"/>
          <p:cNvSpPr txBox="1"/>
          <p:nvPr/>
        </p:nvSpPr>
        <p:spPr>
          <a:xfrm>
            <a:off x="1691680" y="4736384"/>
            <a:ext cx="2015295" cy="369332"/>
          </a:xfrm>
          <a:prstGeom prst="rect">
            <a:avLst/>
          </a:prstGeom>
          <a:noFill/>
        </p:spPr>
        <p:txBody>
          <a:bodyPr wrap="none" rtlCol="0">
            <a:spAutoFit/>
          </a:bodyPr>
          <a:lstStyle/>
          <a:p>
            <a:r>
              <a:rPr lang="ja-JP" altLang="en-US" dirty="0">
                <a:latin typeface="+mj-ea"/>
                <a:ea typeface="+mj-ea"/>
              </a:rPr>
              <a:t>（クレアチンリン酸）</a:t>
            </a:r>
          </a:p>
        </p:txBody>
      </p:sp>
      <p:sp>
        <p:nvSpPr>
          <p:cNvPr id="8" name="テキスト ボックス 7"/>
          <p:cNvSpPr txBox="1"/>
          <p:nvPr/>
        </p:nvSpPr>
        <p:spPr>
          <a:xfrm>
            <a:off x="5868144" y="4760871"/>
            <a:ext cx="1624163" cy="369332"/>
          </a:xfrm>
          <a:prstGeom prst="rect">
            <a:avLst/>
          </a:prstGeom>
          <a:noFill/>
        </p:spPr>
        <p:txBody>
          <a:bodyPr wrap="none" rtlCol="0">
            <a:spAutoFit/>
          </a:bodyPr>
          <a:lstStyle/>
          <a:p>
            <a:r>
              <a:rPr lang="ja-JP" altLang="en-US" dirty="0">
                <a:latin typeface="+mj-ea"/>
                <a:ea typeface="+mj-ea"/>
              </a:rPr>
              <a:t>（クレアチニン）</a:t>
            </a:r>
          </a:p>
        </p:txBody>
      </p:sp>
      <p:sp>
        <p:nvSpPr>
          <p:cNvPr id="9" name="テキスト ボックス 8"/>
          <p:cNvSpPr txBox="1"/>
          <p:nvPr/>
        </p:nvSpPr>
        <p:spPr>
          <a:xfrm>
            <a:off x="1619672" y="5404890"/>
            <a:ext cx="6364243" cy="1261884"/>
          </a:xfrm>
          <a:prstGeom prst="rect">
            <a:avLst/>
          </a:prstGeom>
          <a:noFill/>
        </p:spPr>
        <p:txBody>
          <a:bodyPr wrap="none" rtlCol="0">
            <a:spAutoFit/>
          </a:bodyPr>
          <a:lstStyle/>
          <a:p>
            <a:r>
              <a:rPr lang="ja-JP" altLang="en-US" sz="2400" dirty="0">
                <a:latin typeface="+mj-ea"/>
                <a:ea typeface="+mj-ea"/>
              </a:rPr>
              <a:t>日常生活では、毎日ほぼ同じように筋肉を使う。</a:t>
            </a:r>
            <a:endParaRPr lang="en-US" altLang="ja-JP" sz="2400" dirty="0">
              <a:latin typeface="+mj-ea"/>
              <a:ea typeface="+mj-ea"/>
            </a:endParaRPr>
          </a:p>
          <a:p>
            <a:r>
              <a:rPr lang="ja-JP" altLang="en-US" sz="2400" dirty="0">
                <a:latin typeface="+mj-ea"/>
                <a:ea typeface="+mj-ea"/>
              </a:rPr>
              <a:t>そのため、その代謝産物であるクレアチニンも、</a:t>
            </a:r>
            <a:endParaRPr lang="en-US" altLang="ja-JP" sz="2400" dirty="0">
              <a:latin typeface="+mj-ea"/>
              <a:ea typeface="+mj-ea"/>
            </a:endParaRPr>
          </a:p>
          <a:p>
            <a:r>
              <a:rPr lang="en-US" altLang="ja-JP" sz="2400" dirty="0">
                <a:latin typeface="+mj-ea"/>
                <a:ea typeface="+mj-ea"/>
              </a:rPr>
              <a:t>	</a:t>
            </a:r>
            <a:r>
              <a:rPr lang="ja-JP" altLang="en-US" sz="2800" b="1" dirty="0">
                <a:latin typeface="+mj-ea"/>
                <a:ea typeface="+mj-ea"/>
              </a:rPr>
              <a:t>毎日ほぼ一定で産生</a:t>
            </a:r>
            <a:r>
              <a:rPr lang="ja-JP" altLang="en-US" sz="2400" dirty="0">
                <a:latin typeface="+mj-ea"/>
                <a:ea typeface="+mj-ea"/>
              </a:rPr>
              <a:t>される。</a:t>
            </a:r>
          </a:p>
        </p:txBody>
      </p:sp>
    </p:spTree>
    <p:extLst>
      <p:ext uri="{BB962C8B-B14F-4D97-AF65-F5344CB8AC3E}">
        <p14:creationId xmlns:p14="http://schemas.microsoft.com/office/powerpoint/2010/main" val="5375009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5913" y="3737661"/>
            <a:ext cx="785177" cy="1159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1"/>
          <p:cNvSpPr>
            <a:spLocks noChangeArrowheads="1"/>
          </p:cNvSpPr>
          <p:nvPr/>
        </p:nvSpPr>
        <p:spPr bwMode="auto">
          <a:xfrm>
            <a:off x="4547551" y="1270970"/>
            <a:ext cx="3552841" cy="1001546"/>
          </a:xfrm>
          <a:prstGeom prst="rect">
            <a:avLst/>
          </a:prstGeom>
          <a:noFill/>
          <a:ln w="9525">
            <a:noFill/>
            <a:miter lim="800000"/>
            <a:headEnd/>
            <a:tailEnd/>
          </a:ln>
          <a:effectLst/>
        </p:spPr>
        <p:txBody>
          <a:bodyPr vert="horz" wrap="square" lIns="47610" tIns="31740" rIns="91440" bIns="45720" numCol="1" spcCol="180000" anchor="ctr" anchorCtr="0" compatLnSpc="1">
            <a:prstTxWarp prst="textNoShape">
              <a:avLst/>
            </a:prstTxWarp>
            <a:spAutoFit/>
          </a:bodyPr>
          <a:lstStyle/>
          <a:p>
            <a:pPr fontAlgn="base"/>
            <a:r>
              <a:rPr lang="ja-JP" altLang="en-US" sz="2800" dirty="0">
                <a:latin typeface="+mn-ea"/>
                <a:cs typeface="ＭＳ Ｐゴシック" pitchFamily="50" charset="-128"/>
              </a:rPr>
              <a:t>筋肉量</a:t>
            </a:r>
            <a:r>
              <a:rPr lang="ja-JP" altLang="en-US" sz="2000" dirty="0">
                <a:latin typeface="+mn-ea"/>
                <a:cs typeface="ＭＳ Ｐゴシック" pitchFamily="50" charset="-128"/>
              </a:rPr>
              <a:t>には</a:t>
            </a:r>
            <a:r>
              <a:rPr lang="ja-JP" altLang="en-US" sz="2800" dirty="0">
                <a:latin typeface="+mn-ea"/>
                <a:cs typeface="ＭＳ Ｐゴシック" pitchFamily="50" charset="-128"/>
              </a:rPr>
              <a:t>影響</a:t>
            </a:r>
            <a:r>
              <a:rPr lang="ja-JP" altLang="en-US" sz="2000" dirty="0">
                <a:latin typeface="+mn-ea"/>
                <a:cs typeface="ＭＳ Ｐゴシック" pitchFamily="50" charset="-128"/>
              </a:rPr>
              <a:t>される。</a:t>
            </a:r>
            <a:endParaRPr lang="en-US" altLang="ja-JP" sz="2000" dirty="0">
              <a:latin typeface="+mn-ea"/>
              <a:cs typeface="ＭＳ Ｐゴシック" pitchFamily="50" charset="-128"/>
            </a:endParaRPr>
          </a:p>
          <a:p>
            <a:pPr fontAlgn="base"/>
            <a:endParaRPr lang="en-US" altLang="ja-JP" sz="1100" dirty="0">
              <a:latin typeface="+mn-ea"/>
              <a:cs typeface="ＭＳ Ｐゴシック" pitchFamily="50" charset="-128"/>
            </a:endParaRPr>
          </a:p>
          <a:p>
            <a:pPr fontAlgn="base"/>
            <a:r>
              <a:rPr lang="ja-JP" altLang="en-US" sz="2000" dirty="0">
                <a:latin typeface="+mn-ea"/>
                <a:cs typeface="ＭＳ Ｐゴシック" pitchFamily="50" charset="-128"/>
              </a:rPr>
              <a:t>同一人では、ほぼ安定している。</a:t>
            </a:r>
            <a:endParaRPr lang="en-US" altLang="ja-JP" sz="2000" dirty="0">
              <a:latin typeface="+mn-ea"/>
              <a:cs typeface="ＭＳ Ｐゴシック" pitchFamily="50" charset="-128"/>
            </a:endParaRPr>
          </a:p>
        </p:txBody>
      </p:sp>
      <p:sp>
        <p:nvSpPr>
          <p:cNvPr id="8" name="テキスト ボックス 7"/>
          <p:cNvSpPr txBox="1"/>
          <p:nvPr/>
        </p:nvSpPr>
        <p:spPr>
          <a:xfrm>
            <a:off x="5698212" y="5348340"/>
            <a:ext cx="595035" cy="338554"/>
          </a:xfrm>
          <a:prstGeom prst="rect">
            <a:avLst/>
          </a:prstGeom>
          <a:noFill/>
        </p:spPr>
        <p:txBody>
          <a:bodyPr wrap="none" rtlCol="0">
            <a:spAutoFit/>
          </a:bodyPr>
          <a:lstStyle/>
          <a:p>
            <a:pPr algn="ctr"/>
            <a:r>
              <a:rPr lang="ja-JP" altLang="en-US" sz="1600" dirty="0">
                <a:latin typeface="+mn-ea"/>
              </a:rPr>
              <a:t>排泄</a:t>
            </a:r>
          </a:p>
        </p:txBody>
      </p:sp>
      <p:sp>
        <p:nvSpPr>
          <p:cNvPr id="12" name="テキスト ボックス 11"/>
          <p:cNvSpPr txBox="1"/>
          <p:nvPr/>
        </p:nvSpPr>
        <p:spPr>
          <a:xfrm>
            <a:off x="3506451" y="2892175"/>
            <a:ext cx="1685077" cy="338554"/>
          </a:xfrm>
          <a:prstGeom prst="rect">
            <a:avLst/>
          </a:prstGeom>
          <a:noFill/>
        </p:spPr>
        <p:txBody>
          <a:bodyPr wrap="none" rtlCol="0">
            <a:spAutoFit/>
          </a:bodyPr>
          <a:lstStyle/>
          <a:p>
            <a:r>
              <a:rPr lang="ja-JP" altLang="en-US" sz="1600" dirty="0">
                <a:latin typeface="+mn-ea"/>
              </a:rPr>
              <a:t>クレアチニン産生</a:t>
            </a:r>
          </a:p>
        </p:txBody>
      </p:sp>
      <p:sp>
        <p:nvSpPr>
          <p:cNvPr id="14" name="正方形/長方形 13"/>
          <p:cNvSpPr/>
          <p:nvPr/>
        </p:nvSpPr>
        <p:spPr>
          <a:xfrm>
            <a:off x="5616391" y="3135918"/>
            <a:ext cx="3181350" cy="1508105"/>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eaLnBrk="0" fontAlgn="base" hangingPunct="0"/>
            <a:r>
              <a:rPr lang="en-US" altLang="ja-JP" sz="2000" b="1" dirty="0">
                <a:solidFill>
                  <a:schemeClr val="tx1"/>
                </a:solidFill>
                <a:latin typeface="+mj-ea"/>
                <a:ea typeface="+mj-ea"/>
                <a:cs typeface="ＭＳ Ｐゴシック" pitchFamily="50" charset="-128"/>
              </a:rPr>
              <a:t>【</a:t>
            </a:r>
            <a:r>
              <a:rPr lang="ja-JP" altLang="ja-JP" sz="2000" b="1" dirty="0">
                <a:solidFill>
                  <a:schemeClr val="tx1"/>
                </a:solidFill>
                <a:latin typeface="+mj-ea"/>
                <a:ea typeface="+mj-ea"/>
                <a:cs typeface="ＭＳ Ｐゴシック" pitchFamily="50" charset="-128"/>
              </a:rPr>
              <a:t>基準値の範囲</a:t>
            </a:r>
            <a:r>
              <a:rPr lang="en-US" altLang="ja-JP" sz="2000" b="1" dirty="0">
                <a:solidFill>
                  <a:schemeClr val="tx1"/>
                </a:solidFill>
                <a:latin typeface="+mj-ea"/>
                <a:ea typeface="+mj-ea"/>
                <a:cs typeface="ＭＳ Ｐゴシック" pitchFamily="50" charset="-128"/>
              </a:rPr>
              <a:t>】</a:t>
            </a:r>
            <a:endParaRPr lang="en-US" altLang="ja-JP" sz="2000" dirty="0">
              <a:solidFill>
                <a:schemeClr val="tx1"/>
              </a:solidFill>
              <a:latin typeface="+mj-ea"/>
              <a:ea typeface="+mj-ea"/>
              <a:cs typeface="ＭＳ Ｐゴシック" pitchFamily="50" charset="-128"/>
            </a:endParaRPr>
          </a:p>
          <a:p>
            <a:pPr eaLnBrk="0" fontAlgn="base" hangingPunct="0"/>
            <a:r>
              <a:rPr lang="ja-JP" altLang="en-US" sz="2000" dirty="0">
                <a:solidFill>
                  <a:schemeClr val="tx1"/>
                </a:solidFill>
                <a:latin typeface="+mj-ea"/>
                <a:ea typeface="+mj-ea"/>
                <a:cs typeface="ＭＳ Ｐゴシック" pitchFamily="50" charset="-128"/>
              </a:rPr>
              <a:t>　</a:t>
            </a:r>
            <a:r>
              <a:rPr lang="ja-JP" altLang="ja-JP" sz="2000" dirty="0">
                <a:solidFill>
                  <a:schemeClr val="tx1"/>
                </a:solidFill>
                <a:latin typeface="+mj-ea"/>
                <a:ea typeface="+mj-ea"/>
                <a:cs typeface="ＭＳ Ｐゴシック" pitchFamily="50" charset="-128"/>
              </a:rPr>
              <a:t>男性</a:t>
            </a:r>
            <a:r>
              <a:rPr lang="ja-JP" altLang="en-US" sz="2000" dirty="0">
                <a:solidFill>
                  <a:schemeClr val="tx1"/>
                </a:solidFill>
                <a:latin typeface="+mj-ea"/>
                <a:ea typeface="+mj-ea"/>
                <a:cs typeface="ＭＳ Ｐゴシック" pitchFamily="50" charset="-128"/>
              </a:rPr>
              <a:t>　</a:t>
            </a:r>
            <a:r>
              <a:rPr lang="ja-JP" altLang="ja-JP" sz="2000" dirty="0">
                <a:solidFill>
                  <a:schemeClr val="tx1"/>
                </a:solidFill>
                <a:latin typeface="+mj-ea"/>
                <a:ea typeface="+mj-ea"/>
                <a:cs typeface="ＭＳ Ｐゴシック" pitchFamily="50" charset="-128"/>
              </a:rPr>
              <a:t>0.5～1.1</a:t>
            </a:r>
            <a:r>
              <a:rPr lang="ja-JP" altLang="en-US" sz="2000" dirty="0">
                <a:solidFill>
                  <a:schemeClr val="tx1"/>
                </a:solidFill>
                <a:latin typeface="+mj-ea"/>
                <a:ea typeface="+mj-ea"/>
                <a:cs typeface="ＭＳ Ｐゴシック" pitchFamily="50" charset="-128"/>
              </a:rPr>
              <a:t> </a:t>
            </a:r>
            <a:r>
              <a:rPr lang="ja-JP" altLang="ja-JP" sz="1600" dirty="0">
                <a:solidFill>
                  <a:schemeClr val="tx1"/>
                </a:solidFill>
                <a:latin typeface="+mj-ea"/>
                <a:ea typeface="+mj-ea"/>
                <a:cs typeface="ＭＳ Ｐゴシック" pitchFamily="50" charset="-128"/>
              </a:rPr>
              <a:t>mg/</a:t>
            </a:r>
            <a:r>
              <a:rPr lang="ja-JP" altLang="ja-JP" sz="1600" dirty="0" err="1">
                <a:solidFill>
                  <a:schemeClr val="tx1"/>
                </a:solidFill>
                <a:latin typeface="+mj-ea"/>
                <a:ea typeface="+mj-ea"/>
                <a:cs typeface="ＭＳ Ｐゴシック" pitchFamily="50" charset="-128"/>
              </a:rPr>
              <a:t>d</a:t>
            </a:r>
            <a:r>
              <a:rPr lang="en-US" altLang="ja-JP" sz="1600" dirty="0">
                <a:solidFill>
                  <a:schemeClr val="tx1"/>
                </a:solidFill>
                <a:latin typeface="+mj-ea"/>
                <a:ea typeface="+mj-ea"/>
                <a:cs typeface="ＭＳ Ｐゴシック" pitchFamily="50" charset="-128"/>
              </a:rPr>
              <a:t>L</a:t>
            </a:r>
            <a:endParaRPr lang="ja-JP" altLang="ja-JP" sz="2000" dirty="0">
              <a:solidFill>
                <a:schemeClr val="tx1"/>
              </a:solidFill>
              <a:latin typeface="+mj-ea"/>
              <a:ea typeface="+mj-ea"/>
              <a:cs typeface="ＭＳ Ｐゴシック" pitchFamily="50" charset="-128"/>
            </a:endParaRPr>
          </a:p>
          <a:p>
            <a:pPr eaLnBrk="0" fontAlgn="base" hangingPunct="0"/>
            <a:r>
              <a:rPr lang="ja-JP" altLang="en-US" sz="2000" dirty="0">
                <a:solidFill>
                  <a:schemeClr val="tx1"/>
                </a:solidFill>
                <a:latin typeface="+mj-ea"/>
                <a:ea typeface="+mj-ea"/>
                <a:cs typeface="ＭＳ Ｐゴシック" pitchFamily="50" charset="-128"/>
              </a:rPr>
              <a:t>　</a:t>
            </a:r>
            <a:r>
              <a:rPr lang="ja-JP" altLang="ja-JP" sz="2000" dirty="0">
                <a:solidFill>
                  <a:schemeClr val="tx1"/>
                </a:solidFill>
                <a:latin typeface="+mj-ea"/>
                <a:ea typeface="+mj-ea"/>
                <a:cs typeface="ＭＳ Ｐゴシック" pitchFamily="50" charset="-128"/>
              </a:rPr>
              <a:t>女性</a:t>
            </a:r>
            <a:r>
              <a:rPr lang="ja-JP" altLang="en-US" sz="2000" dirty="0">
                <a:solidFill>
                  <a:schemeClr val="tx1"/>
                </a:solidFill>
                <a:latin typeface="+mj-ea"/>
                <a:ea typeface="+mj-ea"/>
                <a:cs typeface="ＭＳ Ｐゴシック" pitchFamily="50" charset="-128"/>
              </a:rPr>
              <a:t>　</a:t>
            </a:r>
            <a:r>
              <a:rPr lang="ja-JP" altLang="ja-JP" sz="2000" dirty="0">
                <a:solidFill>
                  <a:schemeClr val="tx1"/>
                </a:solidFill>
                <a:latin typeface="+mj-ea"/>
                <a:ea typeface="+mj-ea"/>
                <a:cs typeface="ＭＳ Ｐゴシック" pitchFamily="50" charset="-128"/>
              </a:rPr>
              <a:t>0.4～0.8</a:t>
            </a:r>
            <a:r>
              <a:rPr lang="en-US" altLang="ja-JP" sz="2000" dirty="0">
                <a:solidFill>
                  <a:schemeClr val="tx1"/>
                </a:solidFill>
                <a:latin typeface="+mj-ea"/>
                <a:ea typeface="+mj-ea"/>
                <a:cs typeface="ＭＳ Ｐゴシック" pitchFamily="50" charset="-128"/>
              </a:rPr>
              <a:t> </a:t>
            </a:r>
            <a:r>
              <a:rPr lang="ja-JP" altLang="ja-JP" sz="1600" dirty="0">
                <a:solidFill>
                  <a:schemeClr val="tx1"/>
                </a:solidFill>
                <a:latin typeface="+mj-ea"/>
                <a:ea typeface="+mj-ea"/>
                <a:cs typeface="ＭＳ Ｐゴシック" pitchFamily="50" charset="-128"/>
              </a:rPr>
              <a:t>mg/</a:t>
            </a:r>
            <a:r>
              <a:rPr lang="ja-JP" altLang="ja-JP" sz="1600" dirty="0" err="1">
                <a:solidFill>
                  <a:schemeClr val="tx1"/>
                </a:solidFill>
                <a:latin typeface="+mj-ea"/>
                <a:ea typeface="+mj-ea"/>
                <a:cs typeface="ＭＳ Ｐゴシック" pitchFamily="50" charset="-128"/>
              </a:rPr>
              <a:t>d</a:t>
            </a:r>
            <a:r>
              <a:rPr lang="en-US" altLang="ja-JP" sz="1600" dirty="0">
                <a:solidFill>
                  <a:schemeClr val="tx1"/>
                </a:solidFill>
                <a:latin typeface="+mj-ea"/>
                <a:ea typeface="+mj-ea"/>
                <a:cs typeface="ＭＳ Ｐゴシック" pitchFamily="50" charset="-128"/>
              </a:rPr>
              <a:t>L</a:t>
            </a:r>
            <a:endParaRPr lang="en-US" altLang="ja-JP" sz="2000" dirty="0">
              <a:solidFill>
                <a:schemeClr val="tx1"/>
              </a:solidFill>
              <a:latin typeface="+mj-ea"/>
              <a:ea typeface="+mj-ea"/>
              <a:cs typeface="ＭＳ Ｐゴシック" pitchFamily="50" charset="-128"/>
            </a:endParaRPr>
          </a:p>
          <a:p>
            <a:pPr eaLnBrk="0" fontAlgn="base" hangingPunct="0"/>
            <a:endParaRPr lang="ja-JP" altLang="ja-JP" sz="1200" dirty="0">
              <a:solidFill>
                <a:schemeClr val="tx1"/>
              </a:solidFill>
              <a:latin typeface="+mj-ea"/>
              <a:ea typeface="+mj-ea"/>
              <a:cs typeface="ＭＳ Ｐゴシック" pitchFamily="50" charset="-128"/>
            </a:endParaRPr>
          </a:p>
          <a:p>
            <a:pPr eaLnBrk="0" fontAlgn="base" hangingPunct="0"/>
            <a:r>
              <a:rPr lang="en-US" altLang="ja-JP" sz="2000" dirty="0">
                <a:solidFill>
                  <a:schemeClr val="tx1"/>
                </a:solidFill>
                <a:latin typeface="+mj-ea"/>
                <a:ea typeface="+mj-ea"/>
                <a:cs typeface="ＭＳ Ｐゴシック" pitchFamily="50" charset="-128"/>
              </a:rPr>
              <a:t>Cr</a:t>
            </a:r>
            <a:r>
              <a:rPr lang="ja-JP" altLang="ja-JP" sz="2000" dirty="0">
                <a:solidFill>
                  <a:schemeClr val="tx1"/>
                </a:solidFill>
                <a:latin typeface="+mj-ea"/>
                <a:ea typeface="+mj-ea"/>
                <a:cs typeface="ＭＳ Ｐゴシック" pitchFamily="50" charset="-128"/>
              </a:rPr>
              <a:t>値は筋肉量に比例する</a:t>
            </a:r>
            <a:r>
              <a:rPr lang="ja-JP" altLang="en-US" sz="2000" dirty="0">
                <a:solidFill>
                  <a:schemeClr val="tx1"/>
                </a:solidFill>
                <a:latin typeface="+mj-ea"/>
                <a:ea typeface="+mj-ea"/>
                <a:cs typeface="ＭＳ Ｐゴシック" pitchFamily="50" charset="-128"/>
              </a:rPr>
              <a:t>。</a:t>
            </a:r>
            <a:endParaRPr lang="en-US" altLang="ja-JP" sz="2000" dirty="0">
              <a:solidFill>
                <a:schemeClr val="tx1"/>
              </a:solidFill>
              <a:latin typeface="+mj-ea"/>
              <a:ea typeface="+mj-ea"/>
              <a:cs typeface="ＭＳ Ｐゴシック" pitchFamily="50" charset="-128"/>
            </a:endParaRPr>
          </a:p>
        </p:txBody>
      </p:sp>
      <p:sp>
        <p:nvSpPr>
          <p:cNvPr id="5" name="テキスト ボックス 4"/>
          <p:cNvSpPr txBox="1"/>
          <p:nvPr/>
        </p:nvSpPr>
        <p:spPr>
          <a:xfrm>
            <a:off x="626973" y="5775025"/>
            <a:ext cx="7604967" cy="584775"/>
          </a:xfrm>
          <a:prstGeom prst="rect">
            <a:avLst/>
          </a:prstGeom>
          <a:noFill/>
        </p:spPr>
        <p:txBody>
          <a:bodyPr wrap="none" rtlCol="0">
            <a:spAutoFit/>
          </a:bodyPr>
          <a:lstStyle/>
          <a:p>
            <a:r>
              <a:rPr lang="en-US" altLang="ja-JP" sz="3200" b="1" dirty="0">
                <a:latin typeface="+mn-ea"/>
              </a:rPr>
              <a:t>eGFR</a:t>
            </a:r>
            <a:r>
              <a:rPr lang="ja-JP" altLang="en-US" sz="2800" b="1" dirty="0">
                <a:latin typeface="+mn-ea"/>
              </a:rPr>
              <a:t>の計算には、</a:t>
            </a:r>
            <a:r>
              <a:rPr lang="ja-JP" altLang="en-US" sz="3200" b="1" dirty="0">
                <a:latin typeface="+mn-ea"/>
              </a:rPr>
              <a:t>クレアチン値</a:t>
            </a:r>
            <a:r>
              <a:rPr lang="ja-JP" altLang="en-US" sz="2800" b="1" dirty="0">
                <a:latin typeface="+mn-ea"/>
              </a:rPr>
              <a:t>が用いられる。</a:t>
            </a:r>
          </a:p>
        </p:txBody>
      </p:sp>
      <p:sp>
        <p:nvSpPr>
          <p:cNvPr id="17" name="右矢印 6"/>
          <p:cNvSpPr/>
          <p:nvPr/>
        </p:nvSpPr>
        <p:spPr>
          <a:xfrm rot="20496360">
            <a:off x="3333661" y="3346622"/>
            <a:ext cx="842545" cy="667061"/>
          </a:xfrm>
          <a:custGeom>
            <a:avLst/>
            <a:gdLst>
              <a:gd name="connsiteX0" fmla="*/ 0 w 1008112"/>
              <a:gd name="connsiteY0" fmla="*/ 130515 h 522058"/>
              <a:gd name="connsiteX1" fmla="*/ 747083 w 1008112"/>
              <a:gd name="connsiteY1" fmla="*/ 130515 h 522058"/>
              <a:gd name="connsiteX2" fmla="*/ 747083 w 1008112"/>
              <a:gd name="connsiteY2" fmla="*/ 0 h 522058"/>
              <a:gd name="connsiteX3" fmla="*/ 1008112 w 1008112"/>
              <a:gd name="connsiteY3" fmla="*/ 261029 h 522058"/>
              <a:gd name="connsiteX4" fmla="*/ 747083 w 1008112"/>
              <a:gd name="connsiteY4" fmla="*/ 522058 h 522058"/>
              <a:gd name="connsiteX5" fmla="*/ 747083 w 1008112"/>
              <a:gd name="connsiteY5" fmla="*/ 391544 h 522058"/>
              <a:gd name="connsiteX6" fmla="*/ 0 w 1008112"/>
              <a:gd name="connsiteY6" fmla="*/ 391544 h 522058"/>
              <a:gd name="connsiteX7" fmla="*/ 0 w 1008112"/>
              <a:gd name="connsiteY7" fmla="*/ 130515 h 522058"/>
              <a:gd name="connsiteX0" fmla="*/ 0 w 1008112"/>
              <a:gd name="connsiteY0" fmla="*/ 130515 h 522058"/>
              <a:gd name="connsiteX1" fmla="*/ 747083 w 1008112"/>
              <a:gd name="connsiteY1" fmla="*/ 130515 h 522058"/>
              <a:gd name="connsiteX2" fmla="*/ 747083 w 1008112"/>
              <a:gd name="connsiteY2" fmla="*/ 0 h 522058"/>
              <a:gd name="connsiteX3" fmla="*/ 1008112 w 1008112"/>
              <a:gd name="connsiteY3" fmla="*/ 261029 h 522058"/>
              <a:gd name="connsiteX4" fmla="*/ 747083 w 1008112"/>
              <a:gd name="connsiteY4" fmla="*/ 522058 h 522058"/>
              <a:gd name="connsiteX5" fmla="*/ 747083 w 1008112"/>
              <a:gd name="connsiteY5" fmla="*/ 391544 h 522058"/>
              <a:gd name="connsiteX6" fmla="*/ 0 w 1008112"/>
              <a:gd name="connsiteY6" fmla="*/ 130515 h 522058"/>
              <a:gd name="connsiteX0" fmla="*/ 0 w 1067379"/>
              <a:gd name="connsiteY0" fmla="*/ 0 h 543943"/>
              <a:gd name="connsiteX1" fmla="*/ 806350 w 1067379"/>
              <a:gd name="connsiteY1" fmla="*/ 152400 h 543943"/>
              <a:gd name="connsiteX2" fmla="*/ 806350 w 1067379"/>
              <a:gd name="connsiteY2" fmla="*/ 21885 h 543943"/>
              <a:gd name="connsiteX3" fmla="*/ 1067379 w 1067379"/>
              <a:gd name="connsiteY3" fmla="*/ 282914 h 543943"/>
              <a:gd name="connsiteX4" fmla="*/ 806350 w 1067379"/>
              <a:gd name="connsiteY4" fmla="*/ 543943 h 543943"/>
              <a:gd name="connsiteX5" fmla="*/ 806350 w 1067379"/>
              <a:gd name="connsiteY5" fmla="*/ 413429 h 543943"/>
              <a:gd name="connsiteX6" fmla="*/ 0 w 1067379"/>
              <a:gd name="connsiteY6" fmla="*/ 0 h 543943"/>
              <a:gd name="connsiteX0" fmla="*/ 0 w 948846"/>
              <a:gd name="connsiteY0" fmla="*/ 0 h 655448"/>
              <a:gd name="connsiteX1" fmla="*/ 806350 w 948846"/>
              <a:gd name="connsiteY1" fmla="*/ 152400 h 655448"/>
              <a:gd name="connsiteX2" fmla="*/ 806350 w 948846"/>
              <a:gd name="connsiteY2" fmla="*/ 21885 h 655448"/>
              <a:gd name="connsiteX3" fmla="*/ 948846 w 948846"/>
              <a:gd name="connsiteY3" fmla="*/ 655448 h 655448"/>
              <a:gd name="connsiteX4" fmla="*/ 806350 w 948846"/>
              <a:gd name="connsiteY4" fmla="*/ 543943 h 655448"/>
              <a:gd name="connsiteX5" fmla="*/ 806350 w 948846"/>
              <a:gd name="connsiteY5" fmla="*/ 413429 h 655448"/>
              <a:gd name="connsiteX6" fmla="*/ 0 w 948846"/>
              <a:gd name="connsiteY6" fmla="*/ 0 h 655448"/>
              <a:gd name="connsiteX0" fmla="*/ 0 w 948846"/>
              <a:gd name="connsiteY0" fmla="*/ 0 h 655448"/>
              <a:gd name="connsiteX1" fmla="*/ 806350 w 948846"/>
              <a:gd name="connsiteY1" fmla="*/ 152400 h 655448"/>
              <a:gd name="connsiteX2" fmla="*/ 806350 w 948846"/>
              <a:gd name="connsiteY2" fmla="*/ 21885 h 655448"/>
              <a:gd name="connsiteX3" fmla="*/ 948846 w 948846"/>
              <a:gd name="connsiteY3" fmla="*/ 655448 h 655448"/>
              <a:gd name="connsiteX4" fmla="*/ 552350 w 948846"/>
              <a:gd name="connsiteY4" fmla="*/ 501609 h 655448"/>
              <a:gd name="connsiteX5" fmla="*/ 806350 w 948846"/>
              <a:gd name="connsiteY5" fmla="*/ 413429 h 655448"/>
              <a:gd name="connsiteX6" fmla="*/ 0 w 948846"/>
              <a:gd name="connsiteY6" fmla="*/ 0 h 655448"/>
              <a:gd name="connsiteX0" fmla="*/ 0 w 948846"/>
              <a:gd name="connsiteY0" fmla="*/ 440 h 655888"/>
              <a:gd name="connsiteX1" fmla="*/ 806350 w 948846"/>
              <a:gd name="connsiteY1" fmla="*/ 152840 h 655888"/>
              <a:gd name="connsiteX2" fmla="*/ 806350 w 948846"/>
              <a:gd name="connsiteY2" fmla="*/ 22325 h 655888"/>
              <a:gd name="connsiteX3" fmla="*/ 948846 w 948846"/>
              <a:gd name="connsiteY3" fmla="*/ 655888 h 655888"/>
              <a:gd name="connsiteX4" fmla="*/ 552350 w 948846"/>
              <a:gd name="connsiteY4" fmla="*/ 502049 h 655888"/>
              <a:gd name="connsiteX5" fmla="*/ 806350 w 948846"/>
              <a:gd name="connsiteY5" fmla="*/ 413869 h 655888"/>
              <a:gd name="connsiteX6" fmla="*/ 0 w 948846"/>
              <a:gd name="connsiteY6" fmla="*/ 440 h 655888"/>
              <a:gd name="connsiteX0" fmla="*/ 0 w 948846"/>
              <a:gd name="connsiteY0" fmla="*/ 440 h 655888"/>
              <a:gd name="connsiteX1" fmla="*/ 806350 w 948846"/>
              <a:gd name="connsiteY1" fmla="*/ 152840 h 655888"/>
              <a:gd name="connsiteX2" fmla="*/ 806350 w 948846"/>
              <a:gd name="connsiteY2" fmla="*/ 22325 h 655888"/>
              <a:gd name="connsiteX3" fmla="*/ 948846 w 948846"/>
              <a:gd name="connsiteY3" fmla="*/ 655888 h 655888"/>
              <a:gd name="connsiteX4" fmla="*/ 552350 w 948846"/>
              <a:gd name="connsiteY4" fmla="*/ 502049 h 655888"/>
              <a:gd name="connsiteX5" fmla="*/ 806350 w 948846"/>
              <a:gd name="connsiteY5" fmla="*/ 413869 h 655888"/>
              <a:gd name="connsiteX6" fmla="*/ 0 w 948846"/>
              <a:gd name="connsiteY6" fmla="*/ 440 h 655888"/>
              <a:gd name="connsiteX0" fmla="*/ 0 w 948846"/>
              <a:gd name="connsiteY0" fmla="*/ 440 h 655888"/>
              <a:gd name="connsiteX1" fmla="*/ 806350 w 948846"/>
              <a:gd name="connsiteY1" fmla="*/ 152840 h 655888"/>
              <a:gd name="connsiteX2" fmla="*/ 806350 w 948846"/>
              <a:gd name="connsiteY2" fmla="*/ 22325 h 655888"/>
              <a:gd name="connsiteX3" fmla="*/ 948846 w 948846"/>
              <a:gd name="connsiteY3" fmla="*/ 655888 h 655888"/>
              <a:gd name="connsiteX4" fmla="*/ 552350 w 948846"/>
              <a:gd name="connsiteY4" fmla="*/ 502049 h 655888"/>
              <a:gd name="connsiteX5" fmla="*/ 665380 w 948846"/>
              <a:gd name="connsiteY5" fmla="*/ 451969 h 655888"/>
              <a:gd name="connsiteX6" fmla="*/ 0 w 948846"/>
              <a:gd name="connsiteY6" fmla="*/ 440 h 655888"/>
              <a:gd name="connsiteX0" fmla="*/ 0 w 948846"/>
              <a:gd name="connsiteY0" fmla="*/ 440 h 655888"/>
              <a:gd name="connsiteX1" fmla="*/ 806350 w 948846"/>
              <a:gd name="connsiteY1" fmla="*/ 152840 h 655888"/>
              <a:gd name="connsiteX2" fmla="*/ 806350 w 948846"/>
              <a:gd name="connsiteY2" fmla="*/ 22325 h 655888"/>
              <a:gd name="connsiteX3" fmla="*/ 948846 w 948846"/>
              <a:gd name="connsiteY3" fmla="*/ 655888 h 655888"/>
              <a:gd name="connsiteX4" fmla="*/ 552350 w 948846"/>
              <a:gd name="connsiteY4" fmla="*/ 502049 h 655888"/>
              <a:gd name="connsiteX5" fmla="*/ 665380 w 948846"/>
              <a:gd name="connsiteY5" fmla="*/ 451969 h 655888"/>
              <a:gd name="connsiteX6" fmla="*/ 0 w 948846"/>
              <a:gd name="connsiteY6" fmla="*/ 440 h 655888"/>
              <a:gd name="connsiteX0" fmla="*/ 0 w 948846"/>
              <a:gd name="connsiteY0" fmla="*/ 207 h 655655"/>
              <a:gd name="connsiteX1" fmla="*/ 810160 w 948846"/>
              <a:gd name="connsiteY1" fmla="*/ 284052 h 655655"/>
              <a:gd name="connsiteX2" fmla="*/ 806350 w 948846"/>
              <a:gd name="connsiteY2" fmla="*/ 22092 h 655655"/>
              <a:gd name="connsiteX3" fmla="*/ 948846 w 948846"/>
              <a:gd name="connsiteY3" fmla="*/ 655655 h 655655"/>
              <a:gd name="connsiteX4" fmla="*/ 552350 w 948846"/>
              <a:gd name="connsiteY4" fmla="*/ 501816 h 655655"/>
              <a:gd name="connsiteX5" fmla="*/ 665380 w 948846"/>
              <a:gd name="connsiteY5" fmla="*/ 451736 h 655655"/>
              <a:gd name="connsiteX6" fmla="*/ 0 w 948846"/>
              <a:gd name="connsiteY6" fmla="*/ 207 h 655655"/>
              <a:gd name="connsiteX0" fmla="*/ 0 w 948846"/>
              <a:gd name="connsiteY0" fmla="*/ 334 h 655782"/>
              <a:gd name="connsiteX1" fmla="*/ 810160 w 948846"/>
              <a:gd name="connsiteY1" fmla="*/ 284179 h 655782"/>
              <a:gd name="connsiteX2" fmla="*/ 806350 w 948846"/>
              <a:gd name="connsiteY2" fmla="*/ 22219 h 655782"/>
              <a:gd name="connsiteX3" fmla="*/ 948846 w 948846"/>
              <a:gd name="connsiteY3" fmla="*/ 655782 h 655782"/>
              <a:gd name="connsiteX4" fmla="*/ 552350 w 948846"/>
              <a:gd name="connsiteY4" fmla="*/ 501943 h 655782"/>
              <a:gd name="connsiteX5" fmla="*/ 665380 w 948846"/>
              <a:gd name="connsiteY5" fmla="*/ 451863 h 655782"/>
              <a:gd name="connsiteX6" fmla="*/ 0 w 948846"/>
              <a:gd name="connsiteY6" fmla="*/ 334 h 655782"/>
              <a:gd name="connsiteX0" fmla="*/ 0 w 948846"/>
              <a:gd name="connsiteY0" fmla="*/ 334 h 655782"/>
              <a:gd name="connsiteX1" fmla="*/ 810160 w 948846"/>
              <a:gd name="connsiteY1" fmla="*/ 284179 h 655782"/>
              <a:gd name="connsiteX2" fmla="*/ 855880 w 948846"/>
              <a:gd name="connsiteY2" fmla="*/ 203194 h 655782"/>
              <a:gd name="connsiteX3" fmla="*/ 948846 w 948846"/>
              <a:gd name="connsiteY3" fmla="*/ 655782 h 655782"/>
              <a:gd name="connsiteX4" fmla="*/ 552350 w 948846"/>
              <a:gd name="connsiteY4" fmla="*/ 501943 h 655782"/>
              <a:gd name="connsiteX5" fmla="*/ 665380 w 948846"/>
              <a:gd name="connsiteY5" fmla="*/ 451863 h 655782"/>
              <a:gd name="connsiteX6" fmla="*/ 0 w 948846"/>
              <a:gd name="connsiteY6" fmla="*/ 334 h 655782"/>
              <a:gd name="connsiteX0" fmla="*/ 0 w 948846"/>
              <a:gd name="connsiteY0" fmla="*/ 334 h 655782"/>
              <a:gd name="connsiteX1" fmla="*/ 810160 w 948846"/>
              <a:gd name="connsiteY1" fmla="*/ 284179 h 655782"/>
              <a:gd name="connsiteX2" fmla="*/ 907315 w 948846"/>
              <a:gd name="connsiteY2" fmla="*/ 207004 h 655782"/>
              <a:gd name="connsiteX3" fmla="*/ 948846 w 948846"/>
              <a:gd name="connsiteY3" fmla="*/ 655782 h 655782"/>
              <a:gd name="connsiteX4" fmla="*/ 552350 w 948846"/>
              <a:gd name="connsiteY4" fmla="*/ 501943 h 655782"/>
              <a:gd name="connsiteX5" fmla="*/ 665380 w 948846"/>
              <a:gd name="connsiteY5" fmla="*/ 451863 h 655782"/>
              <a:gd name="connsiteX6" fmla="*/ 0 w 948846"/>
              <a:gd name="connsiteY6" fmla="*/ 334 h 655782"/>
              <a:gd name="connsiteX0" fmla="*/ 0 w 948846"/>
              <a:gd name="connsiteY0" fmla="*/ 277 h 655725"/>
              <a:gd name="connsiteX1" fmla="*/ 836830 w 948846"/>
              <a:gd name="connsiteY1" fmla="*/ 316507 h 655725"/>
              <a:gd name="connsiteX2" fmla="*/ 907315 w 948846"/>
              <a:gd name="connsiteY2" fmla="*/ 206947 h 655725"/>
              <a:gd name="connsiteX3" fmla="*/ 948846 w 948846"/>
              <a:gd name="connsiteY3" fmla="*/ 655725 h 655725"/>
              <a:gd name="connsiteX4" fmla="*/ 552350 w 948846"/>
              <a:gd name="connsiteY4" fmla="*/ 501886 h 655725"/>
              <a:gd name="connsiteX5" fmla="*/ 665380 w 948846"/>
              <a:gd name="connsiteY5" fmla="*/ 451806 h 655725"/>
              <a:gd name="connsiteX6" fmla="*/ 0 w 948846"/>
              <a:gd name="connsiteY6" fmla="*/ 277 h 655725"/>
              <a:gd name="connsiteX0" fmla="*/ 0 w 907315"/>
              <a:gd name="connsiteY0" fmla="*/ 277 h 667155"/>
              <a:gd name="connsiteX1" fmla="*/ 836830 w 907315"/>
              <a:gd name="connsiteY1" fmla="*/ 316507 h 667155"/>
              <a:gd name="connsiteX2" fmla="*/ 907315 w 907315"/>
              <a:gd name="connsiteY2" fmla="*/ 206947 h 667155"/>
              <a:gd name="connsiteX3" fmla="*/ 809781 w 907315"/>
              <a:gd name="connsiteY3" fmla="*/ 667155 h 667155"/>
              <a:gd name="connsiteX4" fmla="*/ 552350 w 907315"/>
              <a:gd name="connsiteY4" fmla="*/ 501886 h 667155"/>
              <a:gd name="connsiteX5" fmla="*/ 665380 w 907315"/>
              <a:gd name="connsiteY5" fmla="*/ 451806 h 667155"/>
              <a:gd name="connsiteX6" fmla="*/ 0 w 907315"/>
              <a:gd name="connsiteY6" fmla="*/ 277 h 667155"/>
              <a:gd name="connsiteX0" fmla="*/ 0 w 907315"/>
              <a:gd name="connsiteY0" fmla="*/ 277 h 667155"/>
              <a:gd name="connsiteX1" fmla="*/ 836830 w 907315"/>
              <a:gd name="connsiteY1" fmla="*/ 316507 h 667155"/>
              <a:gd name="connsiteX2" fmla="*/ 907315 w 907315"/>
              <a:gd name="connsiteY2" fmla="*/ 206947 h 667155"/>
              <a:gd name="connsiteX3" fmla="*/ 809781 w 907315"/>
              <a:gd name="connsiteY3" fmla="*/ 667155 h 667155"/>
              <a:gd name="connsiteX4" fmla="*/ 514250 w 907315"/>
              <a:gd name="connsiteY4" fmla="*/ 410446 h 667155"/>
              <a:gd name="connsiteX5" fmla="*/ 665380 w 907315"/>
              <a:gd name="connsiteY5" fmla="*/ 451806 h 667155"/>
              <a:gd name="connsiteX6" fmla="*/ 0 w 907315"/>
              <a:gd name="connsiteY6" fmla="*/ 277 h 667155"/>
              <a:gd name="connsiteX0" fmla="*/ 0 w 907315"/>
              <a:gd name="connsiteY0" fmla="*/ 277 h 667155"/>
              <a:gd name="connsiteX1" fmla="*/ 836830 w 907315"/>
              <a:gd name="connsiteY1" fmla="*/ 316507 h 667155"/>
              <a:gd name="connsiteX2" fmla="*/ 907315 w 907315"/>
              <a:gd name="connsiteY2" fmla="*/ 206947 h 667155"/>
              <a:gd name="connsiteX3" fmla="*/ 809781 w 907315"/>
              <a:gd name="connsiteY3" fmla="*/ 667155 h 667155"/>
              <a:gd name="connsiteX4" fmla="*/ 485675 w 907315"/>
              <a:gd name="connsiteY4" fmla="*/ 418066 h 667155"/>
              <a:gd name="connsiteX5" fmla="*/ 665380 w 907315"/>
              <a:gd name="connsiteY5" fmla="*/ 451806 h 667155"/>
              <a:gd name="connsiteX6" fmla="*/ 0 w 907315"/>
              <a:gd name="connsiteY6" fmla="*/ 277 h 667155"/>
              <a:gd name="connsiteX0" fmla="*/ 0 w 907315"/>
              <a:gd name="connsiteY0" fmla="*/ 277 h 667155"/>
              <a:gd name="connsiteX1" fmla="*/ 836830 w 907315"/>
              <a:gd name="connsiteY1" fmla="*/ 316507 h 667155"/>
              <a:gd name="connsiteX2" fmla="*/ 907315 w 907315"/>
              <a:gd name="connsiteY2" fmla="*/ 206947 h 667155"/>
              <a:gd name="connsiteX3" fmla="*/ 809781 w 907315"/>
              <a:gd name="connsiteY3" fmla="*/ 667155 h 667155"/>
              <a:gd name="connsiteX4" fmla="*/ 485675 w 907315"/>
              <a:gd name="connsiteY4" fmla="*/ 418066 h 667155"/>
              <a:gd name="connsiteX5" fmla="*/ 619660 w 907315"/>
              <a:gd name="connsiteY5" fmla="*/ 407991 h 667155"/>
              <a:gd name="connsiteX6" fmla="*/ 0 w 907315"/>
              <a:gd name="connsiteY6" fmla="*/ 277 h 667155"/>
              <a:gd name="connsiteX0" fmla="*/ 0 w 907315"/>
              <a:gd name="connsiteY0" fmla="*/ 238 h 667116"/>
              <a:gd name="connsiteX1" fmla="*/ 783490 w 907315"/>
              <a:gd name="connsiteY1" fmla="*/ 346948 h 667116"/>
              <a:gd name="connsiteX2" fmla="*/ 907315 w 907315"/>
              <a:gd name="connsiteY2" fmla="*/ 206908 h 667116"/>
              <a:gd name="connsiteX3" fmla="*/ 809781 w 907315"/>
              <a:gd name="connsiteY3" fmla="*/ 667116 h 667116"/>
              <a:gd name="connsiteX4" fmla="*/ 485675 w 907315"/>
              <a:gd name="connsiteY4" fmla="*/ 418027 h 667116"/>
              <a:gd name="connsiteX5" fmla="*/ 619660 w 907315"/>
              <a:gd name="connsiteY5" fmla="*/ 407952 h 667116"/>
              <a:gd name="connsiteX6" fmla="*/ 0 w 907315"/>
              <a:gd name="connsiteY6" fmla="*/ 238 h 667116"/>
              <a:gd name="connsiteX0" fmla="*/ 0 w 842545"/>
              <a:gd name="connsiteY0" fmla="*/ 238 h 667116"/>
              <a:gd name="connsiteX1" fmla="*/ 783490 w 842545"/>
              <a:gd name="connsiteY1" fmla="*/ 346948 h 667116"/>
              <a:gd name="connsiteX2" fmla="*/ 842545 w 842545"/>
              <a:gd name="connsiteY2" fmla="*/ 294538 h 667116"/>
              <a:gd name="connsiteX3" fmla="*/ 809781 w 842545"/>
              <a:gd name="connsiteY3" fmla="*/ 667116 h 667116"/>
              <a:gd name="connsiteX4" fmla="*/ 485675 w 842545"/>
              <a:gd name="connsiteY4" fmla="*/ 418027 h 667116"/>
              <a:gd name="connsiteX5" fmla="*/ 619660 w 842545"/>
              <a:gd name="connsiteY5" fmla="*/ 407952 h 667116"/>
              <a:gd name="connsiteX6" fmla="*/ 0 w 842545"/>
              <a:gd name="connsiteY6" fmla="*/ 238 h 667116"/>
              <a:gd name="connsiteX0" fmla="*/ 0 w 842545"/>
              <a:gd name="connsiteY0" fmla="*/ 224 h 667102"/>
              <a:gd name="connsiteX1" fmla="*/ 758725 w 842545"/>
              <a:gd name="connsiteY1" fmla="*/ 360269 h 667102"/>
              <a:gd name="connsiteX2" fmla="*/ 842545 w 842545"/>
              <a:gd name="connsiteY2" fmla="*/ 294524 h 667102"/>
              <a:gd name="connsiteX3" fmla="*/ 809781 w 842545"/>
              <a:gd name="connsiteY3" fmla="*/ 667102 h 667102"/>
              <a:gd name="connsiteX4" fmla="*/ 485675 w 842545"/>
              <a:gd name="connsiteY4" fmla="*/ 418013 h 667102"/>
              <a:gd name="connsiteX5" fmla="*/ 619660 w 842545"/>
              <a:gd name="connsiteY5" fmla="*/ 407938 h 667102"/>
              <a:gd name="connsiteX6" fmla="*/ 0 w 842545"/>
              <a:gd name="connsiteY6" fmla="*/ 224 h 667102"/>
              <a:gd name="connsiteX0" fmla="*/ 0 w 842545"/>
              <a:gd name="connsiteY0" fmla="*/ 205 h 667083"/>
              <a:gd name="connsiteX1" fmla="*/ 758725 w 842545"/>
              <a:gd name="connsiteY1" fmla="*/ 360250 h 667083"/>
              <a:gd name="connsiteX2" fmla="*/ 842545 w 842545"/>
              <a:gd name="connsiteY2" fmla="*/ 294505 h 667083"/>
              <a:gd name="connsiteX3" fmla="*/ 809781 w 842545"/>
              <a:gd name="connsiteY3" fmla="*/ 667083 h 667083"/>
              <a:gd name="connsiteX4" fmla="*/ 485675 w 842545"/>
              <a:gd name="connsiteY4" fmla="*/ 417994 h 667083"/>
              <a:gd name="connsiteX5" fmla="*/ 619660 w 842545"/>
              <a:gd name="connsiteY5" fmla="*/ 407919 h 667083"/>
              <a:gd name="connsiteX6" fmla="*/ 0 w 842545"/>
              <a:gd name="connsiteY6" fmla="*/ 205 h 667083"/>
              <a:gd name="connsiteX0" fmla="*/ 0 w 842545"/>
              <a:gd name="connsiteY0" fmla="*/ 183 h 667061"/>
              <a:gd name="connsiteX1" fmla="*/ 758725 w 842545"/>
              <a:gd name="connsiteY1" fmla="*/ 360228 h 667061"/>
              <a:gd name="connsiteX2" fmla="*/ 842545 w 842545"/>
              <a:gd name="connsiteY2" fmla="*/ 294483 h 667061"/>
              <a:gd name="connsiteX3" fmla="*/ 809781 w 842545"/>
              <a:gd name="connsiteY3" fmla="*/ 667061 h 667061"/>
              <a:gd name="connsiteX4" fmla="*/ 485675 w 842545"/>
              <a:gd name="connsiteY4" fmla="*/ 417972 h 667061"/>
              <a:gd name="connsiteX5" fmla="*/ 619660 w 842545"/>
              <a:gd name="connsiteY5" fmla="*/ 407897 h 667061"/>
              <a:gd name="connsiteX6" fmla="*/ 0 w 842545"/>
              <a:gd name="connsiteY6" fmla="*/ 183 h 667061"/>
              <a:gd name="connsiteX0" fmla="*/ 0 w 842545"/>
              <a:gd name="connsiteY0" fmla="*/ 183 h 667061"/>
              <a:gd name="connsiteX1" fmla="*/ 758725 w 842545"/>
              <a:gd name="connsiteY1" fmla="*/ 360228 h 667061"/>
              <a:gd name="connsiteX2" fmla="*/ 842545 w 842545"/>
              <a:gd name="connsiteY2" fmla="*/ 294483 h 667061"/>
              <a:gd name="connsiteX3" fmla="*/ 809781 w 842545"/>
              <a:gd name="connsiteY3" fmla="*/ 667061 h 667061"/>
              <a:gd name="connsiteX4" fmla="*/ 485675 w 842545"/>
              <a:gd name="connsiteY4" fmla="*/ 417972 h 667061"/>
              <a:gd name="connsiteX5" fmla="*/ 619660 w 842545"/>
              <a:gd name="connsiteY5" fmla="*/ 407897 h 667061"/>
              <a:gd name="connsiteX6" fmla="*/ 0 w 842545"/>
              <a:gd name="connsiteY6" fmla="*/ 183 h 667061"/>
              <a:gd name="connsiteX0" fmla="*/ 0 w 842545"/>
              <a:gd name="connsiteY0" fmla="*/ 183 h 667061"/>
              <a:gd name="connsiteX1" fmla="*/ 758725 w 842545"/>
              <a:gd name="connsiteY1" fmla="*/ 360228 h 667061"/>
              <a:gd name="connsiteX2" fmla="*/ 842545 w 842545"/>
              <a:gd name="connsiteY2" fmla="*/ 294483 h 667061"/>
              <a:gd name="connsiteX3" fmla="*/ 809781 w 842545"/>
              <a:gd name="connsiteY3" fmla="*/ 667061 h 667061"/>
              <a:gd name="connsiteX4" fmla="*/ 504725 w 842545"/>
              <a:gd name="connsiteY4" fmla="*/ 446547 h 667061"/>
              <a:gd name="connsiteX5" fmla="*/ 619660 w 842545"/>
              <a:gd name="connsiteY5" fmla="*/ 407897 h 667061"/>
              <a:gd name="connsiteX6" fmla="*/ 0 w 842545"/>
              <a:gd name="connsiteY6" fmla="*/ 183 h 667061"/>
              <a:gd name="connsiteX0" fmla="*/ 0 w 842545"/>
              <a:gd name="connsiteY0" fmla="*/ 183 h 667061"/>
              <a:gd name="connsiteX1" fmla="*/ 758725 w 842545"/>
              <a:gd name="connsiteY1" fmla="*/ 360228 h 667061"/>
              <a:gd name="connsiteX2" fmla="*/ 842545 w 842545"/>
              <a:gd name="connsiteY2" fmla="*/ 294483 h 667061"/>
              <a:gd name="connsiteX3" fmla="*/ 809781 w 842545"/>
              <a:gd name="connsiteY3" fmla="*/ 667061 h 667061"/>
              <a:gd name="connsiteX4" fmla="*/ 504725 w 842545"/>
              <a:gd name="connsiteY4" fmla="*/ 446547 h 667061"/>
              <a:gd name="connsiteX5" fmla="*/ 619660 w 842545"/>
              <a:gd name="connsiteY5" fmla="*/ 421232 h 667061"/>
              <a:gd name="connsiteX6" fmla="*/ 0 w 842545"/>
              <a:gd name="connsiteY6" fmla="*/ 183 h 667061"/>
              <a:gd name="connsiteX0" fmla="*/ 0 w 842545"/>
              <a:gd name="connsiteY0" fmla="*/ 183 h 667061"/>
              <a:gd name="connsiteX1" fmla="*/ 758725 w 842545"/>
              <a:gd name="connsiteY1" fmla="*/ 360228 h 667061"/>
              <a:gd name="connsiteX2" fmla="*/ 842545 w 842545"/>
              <a:gd name="connsiteY2" fmla="*/ 294483 h 667061"/>
              <a:gd name="connsiteX3" fmla="*/ 809781 w 842545"/>
              <a:gd name="connsiteY3" fmla="*/ 667061 h 667061"/>
              <a:gd name="connsiteX4" fmla="*/ 504725 w 842545"/>
              <a:gd name="connsiteY4" fmla="*/ 446547 h 667061"/>
              <a:gd name="connsiteX5" fmla="*/ 619660 w 842545"/>
              <a:gd name="connsiteY5" fmla="*/ 421232 h 667061"/>
              <a:gd name="connsiteX6" fmla="*/ 0 w 842545"/>
              <a:gd name="connsiteY6" fmla="*/ 183 h 667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545" h="667061">
                <a:moveTo>
                  <a:pt x="0" y="183"/>
                </a:moveTo>
                <a:cubicBezTo>
                  <a:pt x="362128" y="-8072"/>
                  <a:pt x="691872" y="265613"/>
                  <a:pt x="758725" y="360228"/>
                </a:cubicBezTo>
                <a:lnTo>
                  <a:pt x="842545" y="294483"/>
                </a:lnTo>
                <a:lnTo>
                  <a:pt x="809781" y="667061"/>
                </a:lnTo>
                <a:lnTo>
                  <a:pt x="504725" y="446547"/>
                </a:lnTo>
                <a:lnTo>
                  <a:pt x="619660" y="421232"/>
                </a:lnTo>
                <a:cubicBezTo>
                  <a:pt x="541377" y="325332"/>
                  <a:pt x="343078" y="71318"/>
                  <a:pt x="0" y="183"/>
                </a:cubicBezTo>
                <a:close/>
              </a:path>
            </a:pathLst>
          </a:custGeom>
          <a:solidFill>
            <a:srgbClr val="FFC0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latin typeface="Impact" panose="020B0806030902050204" pitchFamily="34" charset="0"/>
              <a:ea typeface="HGP創英角ｺﾞｼｯｸUB" panose="020B0900000000000000" pitchFamily="50" charset="-128"/>
            </a:endParaRPr>
          </a:p>
        </p:txBody>
      </p:sp>
      <p:sp>
        <p:nvSpPr>
          <p:cNvPr id="18" name="右矢印 6"/>
          <p:cNvSpPr/>
          <p:nvPr/>
        </p:nvSpPr>
        <p:spPr>
          <a:xfrm rot="4692790" flipV="1">
            <a:off x="4811818" y="4859809"/>
            <a:ext cx="842545" cy="667061"/>
          </a:xfrm>
          <a:custGeom>
            <a:avLst/>
            <a:gdLst>
              <a:gd name="connsiteX0" fmla="*/ 0 w 1008112"/>
              <a:gd name="connsiteY0" fmla="*/ 130515 h 522058"/>
              <a:gd name="connsiteX1" fmla="*/ 747083 w 1008112"/>
              <a:gd name="connsiteY1" fmla="*/ 130515 h 522058"/>
              <a:gd name="connsiteX2" fmla="*/ 747083 w 1008112"/>
              <a:gd name="connsiteY2" fmla="*/ 0 h 522058"/>
              <a:gd name="connsiteX3" fmla="*/ 1008112 w 1008112"/>
              <a:gd name="connsiteY3" fmla="*/ 261029 h 522058"/>
              <a:gd name="connsiteX4" fmla="*/ 747083 w 1008112"/>
              <a:gd name="connsiteY4" fmla="*/ 522058 h 522058"/>
              <a:gd name="connsiteX5" fmla="*/ 747083 w 1008112"/>
              <a:gd name="connsiteY5" fmla="*/ 391544 h 522058"/>
              <a:gd name="connsiteX6" fmla="*/ 0 w 1008112"/>
              <a:gd name="connsiteY6" fmla="*/ 391544 h 522058"/>
              <a:gd name="connsiteX7" fmla="*/ 0 w 1008112"/>
              <a:gd name="connsiteY7" fmla="*/ 130515 h 522058"/>
              <a:gd name="connsiteX0" fmla="*/ 0 w 1008112"/>
              <a:gd name="connsiteY0" fmla="*/ 130515 h 522058"/>
              <a:gd name="connsiteX1" fmla="*/ 747083 w 1008112"/>
              <a:gd name="connsiteY1" fmla="*/ 130515 h 522058"/>
              <a:gd name="connsiteX2" fmla="*/ 747083 w 1008112"/>
              <a:gd name="connsiteY2" fmla="*/ 0 h 522058"/>
              <a:gd name="connsiteX3" fmla="*/ 1008112 w 1008112"/>
              <a:gd name="connsiteY3" fmla="*/ 261029 h 522058"/>
              <a:gd name="connsiteX4" fmla="*/ 747083 w 1008112"/>
              <a:gd name="connsiteY4" fmla="*/ 522058 h 522058"/>
              <a:gd name="connsiteX5" fmla="*/ 747083 w 1008112"/>
              <a:gd name="connsiteY5" fmla="*/ 391544 h 522058"/>
              <a:gd name="connsiteX6" fmla="*/ 0 w 1008112"/>
              <a:gd name="connsiteY6" fmla="*/ 130515 h 522058"/>
              <a:gd name="connsiteX0" fmla="*/ 0 w 1067379"/>
              <a:gd name="connsiteY0" fmla="*/ 0 h 543943"/>
              <a:gd name="connsiteX1" fmla="*/ 806350 w 1067379"/>
              <a:gd name="connsiteY1" fmla="*/ 152400 h 543943"/>
              <a:gd name="connsiteX2" fmla="*/ 806350 w 1067379"/>
              <a:gd name="connsiteY2" fmla="*/ 21885 h 543943"/>
              <a:gd name="connsiteX3" fmla="*/ 1067379 w 1067379"/>
              <a:gd name="connsiteY3" fmla="*/ 282914 h 543943"/>
              <a:gd name="connsiteX4" fmla="*/ 806350 w 1067379"/>
              <a:gd name="connsiteY4" fmla="*/ 543943 h 543943"/>
              <a:gd name="connsiteX5" fmla="*/ 806350 w 1067379"/>
              <a:gd name="connsiteY5" fmla="*/ 413429 h 543943"/>
              <a:gd name="connsiteX6" fmla="*/ 0 w 1067379"/>
              <a:gd name="connsiteY6" fmla="*/ 0 h 543943"/>
              <a:gd name="connsiteX0" fmla="*/ 0 w 948846"/>
              <a:gd name="connsiteY0" fmla="*/ 0 h 655448"/>
              <a:gd name="connsiteX1" fmla="*/ 806350 w 948846"/>
              <a:gd name="connsiteY1" fmla="*/ 152400 h 655448"/>
              <a:gd name="connsiteX2" fmla="*/ 806350 w 948846"/>
              <a:gd name="connsiteY2" fmla="*/ 21885 h 655448"/>
              <a:gd name="connsiteX3" fmla="*/ 948846 w 948846"/>
              <a:gd name="connsiteY3" fmla="*/ 655448 h 655448"/>
              <a:gd name="connsiteX4" fmla="*/ 806350 w 948846"/>
              <a:gd name="connsiteY4" fmla="*/ 543943 h 655448"/>
              <a:gd name="connsiteX5" fmla="*/ 806350 w 948846"/>
              <a:gd name="connsiteY5" fmla="*/ 413429 h 655448"/>
              <a:gd name="connsiteX6" fmla="*/ 0 w 948846"/>
              <a:gd name="connsiteY6" fmla="*/ 0 h 655448"/>
              <a:gd name="connsiteX0" fmla="*/ 0 w 948846"/>
              <a:gd name="connsiteY0" fmla="*/ 0 h 655448"/>
              <a:gd name="connsiteX1" fmla="*/ 806350 w 948846"/>
              <a:gd name="connsiteY1" fmla="*/ 152400 h 655448"/>
              <a:gd name="connsiteX2" fmla="*/ 806350 w 948846"/>
              <a:gd name="connsiteY2" fmla="*/ 21885 h 655448"/>
              <a:gd name="connsiteX3" fmla="*/ 948846 w 948846"/>
              <a:gd name="connsiteY3" fmla="*/ 655448 h 655448"/>
              <a:gd name="connsiteX4" fmla="*/ 552350 w 948846"/>
              <a:gd name="connsiteY4" fmla="*/ 501609 h 655448"/>
              <a:gd name="connsiteX5" fmla="*/ 806350 w 948846"/>
              <a:gd name="connsiteY5" fmla="*/ 413429 h 655448"/>
              <a:gd name="connsiteX6" fmla="*/ 0 w 948846"/>
              <a:gd name="connsiteY6" fmla="*/ 0 h 655448"/>
              <a:gd name="connsiteX0" fmla="*/ 0 w 948846"/>
              <a:gd name="connsiteY0" fmla="*/ 440 h 655888"/>
              <a:gd name="connsiteX1" fmla="*/ 806350 w 948846"/>
              <a:gd name="connsiteY1" fmla="*/ 152840 h 655888"/>
              <a:gd name="connsiteX2" fmla="*/ 806350 w 948846"/>
              <a:gd name="connsiteY2" fmla="*/ 22325 h 655888"/>
              <a:gd name="connsiteX3" fmla="*/ 948846 w 948846"/>
              <a:gd name="connsiteY3" fmla="*/ 655888 h 655888"/>
              <a:gd name="connsiteX4" fmla="*/ 552350 w 948846"/>
              <a:gd name="connsiteY4" fmla="*/ 502049 h 655888"/>
              <a:gd name="connsiteX5" fmla="*/ 806350 w 948846"/>
              <a:gd name="connsiteY5" fmla="*/ 413869 h 655888"/>
              <a:gd name="connsiteX6" fmla="*/ 0 w 948846"/>
              <a:gd name="connsiteY6" fmla="*/ 440 h 655888"/>
              <a:gd name="connsiteX0" fmla="*/ 0 w 948846"/>
              <a:gd name="connsiteY0" fmla="*/ 440 h 655888"/>
              <a:gd name="connsiteX1" fmla="*/ 806350 w 948846"/>
              <a:gd name="connsiteY1" fmla="*/ 152840 h 655888"/>
              <a:gd name="connsiteX2" fmla="*/ 806350 w 948846"/>
              <a:gd name="connsiteY2" fmla="*/ 22325 h 655888"/>
              <a:gd name="connsiteX3" fmla="*/ 948846 w 948846"/>
              <a:gd name="connsiteY3" fmla="*/ 655888 h 655888"/>
              <a:gd name="connsiteX4" fmla="*/ 552350 w 948846"/>
              <a:gd name="connsiteY4" fmla="*/ 502049 h 655888"/>
              <a:gd name="connsiteX5" fmla="*/ 806350 w 948846"/>
              <a:gd name="connsiteY5" fmla="*/ 413869 h 655888"/>
              <a:gd name="connsiteX6" fmla="*/ 0 w 948846"/>
              <a:gd name="connsiteY6" fmla="*/ 440 h 655888"/>
              <a:gd name="connsiteX0" fmla="*/ 0 w 948846"/>
              <a:gd name="connsiteY0" fmla="*/ 440 h 655888"/>
              <a:gd name="connsiteX1" fmla="*/ 806350 w 948846"/>
              <a:gd name="connsiteY1" fmla="*/ 152840 h 655888"/>
              <a:gd name="connsiteX2" fmla="*/ 806350 w 948846"/>
              <a:gd name="connsiteY2" fmla="*/ 22325 h 655888"/>
              <a:gd name="connsiteX3" fmla="*/ 948846 w 948846"/>
              <a:gd name="connsiteY3" fmla="*/ 655888 h 655888"/>
              <a:gd name="connsiteX4" fmla="*/ 552350 w 948846"/>
              <a:gd name="connsiteY4" fmla="*/ 502049 h 655888"/>
              <a:gd name="connsiteX5" fmla="*/ 665380 w 948846"/>
              <a:gd name="connsiteY5" fmla="*/ 451969 h 655888"/>
              <a:gd name="connsiteX6" fmla="*/ 0 w 948846"/>
              <a:gd name="connsiteY6" fmla="*/ 440 h 655888"/>
              <a:gd name="connsiteX0" fmla="*/ 0 w 948846"/>
              <a:gd name="connsiteY0" fmla="*/ 440 h 655888"/>
              <a:gd name="connsiteX1" fmla="*/ 806350 w 948846"/>
              <a:gd name="connsiteY1" fmla="*/ 152840 h 655888"/>
              <a:gd name="connsiteX2" fmla="*/ 806350 w 948846"/>
              <a:gd name="connsiteY2" fmla="*/ 22325 h 655888"/>
              <a:gd name="connsiteX3" fmla="*/ 948846 w 948846"/>
              <a:gd name="connsiteY3" fmla="*/ 655888 h 655888"/>
              <a:gd name="connsiteX4" fmla="*/ 552350 w 948846"/>
              <a:gd name="connsiteY4" fmla="*/ 502049 h 655888"/>
              <a:gd name="connsiteX5" fmla="*/ 665380 w 948846"/>
              <a:gd name="connsiteY5" fmla="*/ 451969 h 655888"/>
              <a:gd name="connsiteX6" fmla="*/ 0 w 948846"/>
              <a:gd name="connsiteY6" fmla="*/ 440 h 655888"/>
              <a:gd name="connsiteX0" fmla="*/ 0 w 948846"/>
              <a:gd name="connsiteY0" fmla="*/ 207 h 655655"/>
              <a:gd name="connsiteX1" fmla="*/ 810160 w 948846"/>
              <a:gd name="connsiteY1" fmla="*/ 284052 h 655655"/>
              <a:gd name="connsiteX2" fmla="*/ 806350 w 948846"/>
              <a:gd name="connsiteY2" fmla="*/ 22092 h 655655"/>
              <a:gd name="connsiteX3" fmla="*/ 948846 w 948846"/>
              <a:gd name="connsiteY3" fmla="*/ 655655 h 655655"/>
              <a:gd name="connsiteX4" fmla="*/ 552350 w 948846"/>
              <a:gd name="connsiteY4" fmla="*/ 501816 h 655655"/>
              <a:gd name="connsiteX5" fmla="*/ 665380 w 948846"/>
              <a:gd name="connsiteY5" fmla="*/ 451736 h 655655"/>
              <a:gd name="connsiteX6" fmla="*/ 0 w 948846"/>
              <a:gd name="connsiteY6" fmla="*/ 207 h 655655"/>
              <a:gd name="connsiteX0" fmla="*/ 0 w 948846"/>
              <a:gd name="connsiteY0" fmla="*/ 334 h 655782"/>
              <a:gd name="connsiteX1" fmla="*/ 810160 w 948846"/>
              <a:gd name="connsiteY1" fmla="*/ 284179 h 655782"/>
              <a:gd name="connsiteX2" fmla="*/ 806350 w 948846"/>
              <a:gd name="connsiteY2" fmla="*/ 22219 h 655782"/>
              <a:gd name="connsiteX3" fmla="*/ 948846 w 948846"/>
              <a:gd name="connsiteY3" fmla="*/ 655782 h 655782"/>
              <a:gd name="connsiteX4" fmla="*/ 552350 w 948846"/>
              <a:gd name="connsiteY4" fmla="*/ 501943 h 655782"/>
              <a:gd name="connsiteX5" fmla="*/ 665380 w 948846"/>
              <a:gd name="connsiteY5" fmla="*/ 451863 h 655782"/>
              <a:gd name="connsiteX6" fmla="*/ 0 w 948846"/>
              <a:gd name="connsiteY6" fmla="*/ 334 h 655782"/>
              <a:gd name="connsiteX0" fmla="*/ 0 w 948846"/>
              <a:gd name="connsiteY0" fmla="*/ 334 h 655782"/>
              <a:gd name="connsiteX1" fmla="*/ 810160 w 948846"/>
              <a:gd name="connsiteY1" fmla="*/ 284179 h 655782"/>
              <a:gd name="connsiteX2" fmla="*/ 855880 w 948846"/>
              <a:gd name="connsiteY2" fmla="*/ 203194 h 655782"/>
              <a:gd name="connsiteX3" fmla="*/ 948846 w 948846"/>
              <a:gd name="connsiteY3" fmla="*/ 655782 h 655782"/>
              <a:gd name="connsiteX4" fmla="*/ 552350 w 948846"/>
              <a:gd name="connsiteY4" fmla="*/ 501943 h 655782"/>
              <a:gd name="connsiteX5" fmla="*/ 665380 w 948846"/>
              <a:gd name="connsiteY5" fmla="*/ 451863 h 655782"/>
              <a:gd name="connsiteX6" fmla="*/ 0 w 948846"/>
              <a:gd name="connsiteY6" fmla="*/ 334 h 655782"/>
              <a:gd name="connsiteX0" fmla="*/ 0 w 948846"/>
              <a:gd name="connsiteY0" fmla="*/ 334 h 655782"/>
              <a:gd name="connsiteX1" fmla="*/ 810160 w 948846"/>
              <a:gd name="connsiteY1" fmla="*/ 284179 h 655782"/>
              <a:gd name="connsiteX2" fmla="*/ 907315 w 948846"/>
              <a:gd name="connsiteY2" fmla="*/ 207004 h 655782"/>
              <a:gd name="connsiteX3" fmla="*/ 948846 w 948846"/>
              <a:gd name="connsiteY3" fmla="*/ 655782 h 655782"/>
              <a:gd name="connsiteX4" fmla="*/ 552350 w 948846"/>
              <a:gd name="connsiteY4" fmla="*/ 501943 h 655782"/>
              <a:gd name="connsiteX5" fmla="*/ 665380 w 948846"/>
              <a:gd name="connsiteY5" fmla="*/ 451863 h 655782"/>
              <a:gd name="connsiteX6" fmla="*/ 0 w 948846"/>
              <a:gd name="connsiteY6" fmla="*/ 334 h 655782"/>
              <a:gd name="connsiteX0" fmla="*/ 0 w 948846"/>
              <a:gd name="connsiteY0" fmla="*/ 277 h 655725"/>
              <a:gd name="connsiteX1" fmla="*/ 836830 w 948846"/>
              <a:gd name="connsiteY1" fmla="*/ 316507 h 655725"/>
              <a:gd name="connsiteX2" fmla="*/ 907315 w 948846"/>
              <a:gd name="connsiteY2" fmla="*/ 206947 h 655725"/>
              <a:gd name="connsiteX3" fmla="*/ 948846 w 948846"/>
              <a:gd name="connsiteY3" fmla="*/ 655725 h 655725"/>
              <a:gd name="connsiteX4" fmla="*/ 552350 w 948846"/>
              <a:gd name="connsiteY4" fmla="*/ 501886 h 655725"/>
              <a:gd name="connsiteX5" fmla="*/ 665380 w 948846"/>
              <a:gd name="connsiteY5" fmla="*/ 451806 h 655725"/>
              <a:gd name="connsiteX6" fmla="*/ 0 w 948846"/>
              <a:gd name="connsiteY6" fmla="*/ 277 h 655725"/>
              <a:gd name="connsiteX0" fmla="*/ 0 w 907315"/>
              <a:gd name="connsiteY0" fmla="*/ 277 h 667155"/>
              <a:gd name="connsiteX1" fmla="*/ 836830 w 907315"/>
              <a:gd name="connsiteY1" fmla="*/ 316507 h 667155"/>
              <a:gd name="connsiteX2" fmla="*/ 907315 w 907315"/>
              <a:gd name="connsiteY2" fmla="*/ 206947 h 667155"/>
              <a:gd name="connsiteX3" fmla="*/ 809781 w 907315"/>
              <a:gd name="connsiteY3" fmla="*/ 667155 h 667155"/>
              <a:gd name="connsiteX4" fmla="*/ 552350 w 907315"/>
              <a:gd name="connsiteY4" fmla="*/ 501886 h 667155"/>
              <a:gd name="connsiteX5" fmla="*/ 665380 w 907315"/>
              <a:gd name="connsiteY5" fmla="*/ 451806 h 667155"/>
              <a:gd name="connsiteX6" fmla="*/ 0 w 907315"/>
              <a:gd name="connsiteY6" fmla="*/ 277 h 667155"/>
              <a:gd name="connsiteX0" fmla="*/ 0 w 907315"/>
              <a:gd name="connsiteY0" fmla="*/ 277 h 667155"/>
              <a:gd name="connsiteX1" fmla="*/ 836830 w 907315"/>
              <a:gd name="connsiteY1" fmla="*/ 316507 h 667155"/>
              <a:gd name="connsiteX2" fmla="*/ 907315 w 907315"/>
              <a:gd name="connsiteY2" fmla="*/ 206947 h 667155"/>
              <a:gd name="connsiteX3" fmla="*/ 809781 w 907315"/>
              <a:gd name="connsiteY3" fmla="*/ 667155 h 667155"/>
              <a:gd name="connsiteX4" fmla="*/ 514250 w 907315"/>
              <a:gd name="connsiteY4" fmla="*/ 410446 h 667155"/>
              <a:gd name="connsiteX5" fmla="*/ 665380 w 907315"/>
              <a:gd name="connsiteY5" fmla="*/ 451806 h 667155"/>
              <a:gd name="connsiteX6" fmla="*/ 0 w 907315"/>
              <a:gd name="connsiteY6" fmla="*/ 277 h 667155"/>
              <a:gd name="connsiteX0" fmla="*/ 0 w 907315"/>
              <a:gd name="connsiteY0" fmla="*/ 277 h 667155"/>
              <a:gd name="connsiteX1" fmla="*/ 836830 w 907315"/>
              <a:gd name="connsiteY1" fmla="*/ 316507 h 667155"/>
              <a:gd name="connsiteX2" fmla="*/ 907315 w 907315"/>
              <a:gd name="connsiteY2" fmla="*/ 206947 h 667155"/>
              <a:gd name="connsiteX3" fmla="*/ 809781 w 907315"/>
              <a:gd name="connsiteY3" fmla="*/ 667155 h 667155"/>
              <a:gd name="connsiteX4" fmla="*/ 485675 w 907315"/>
              <a:gd name="connsiteY4" fmla="*/ 418066 h 667155"/>
              <a:gd name="connsiteX5" fmla="*/ 665380 w 907315"/>
              <a:gd name="connsiteY5" fmla="*/ 451806 h 667155"/>
              <a:gd name="connsiteX6" fmla="*/ 0 w 907315"/>
              <a:gd name="connsiteY6" fmla="*/ 277 h 667155"/>
              <a:gd name="connsiteX0" fmla="*/ 0 w 907315"/>
              <a:gd name="connsiteY0" fmla="*/ 277 h 667155"/>
              <a:gd name="connsiteX1" fmla="*/ 836830 w 907315"/>
              <a:gd name="connsiteY1" fmla="*/ 316507 h 667155"/>
              <a:gd name="connsiteX2" fmla="*/ 907315 w 907315"/>
              <a:gd name="connsiteY2" fmla="*/ 206947 h 667155"/>
              <a:gd name="connsiteX3" fmla="*/ 809781 w 907315"/>
              <a:gd name="connsiteY3" fmla="*/ 667155 h 667155"/>
              <a:gd name="connsiteX4" fmla="*/ 485675 w 907315"/>
              <a:gd name="connsiteY4" fmla="*/ 418066 h 667155"/>
              <a:gd name="connsiteX5" fmla="*/ 619660 w 907315"/>
              <a:gd name="connsiteY5" fmla="*/ 407991 h 667155"/>
              <a:gd name="connsiteX6" fmla="*/ 0 w 907315"/>
              <a:gd name="connsiteY6" fmla="*/ 277 h 667155"/>
              <a:gd name="connsiteX0" fmla="*/ 0 w 907315"/>
              <a:gd name="connsiteY0" fmla="*/ 238 h 667116"/>
              <a:gd name="connsiteX1" fmla="*/ 783490 w 907315"/>
              <a:gd name="connsiteY1" fmla="*/ 346948 h 667116"/>
              <a:gd name="connsiteX2" fmla="*/ 907315 w 907315"/>
              <a:gd name="connsiteY2" fmla="*/ 206908 h 667116"/>
              <a:gd name="connsiteX3" fmla="*/ 809781 w 907315"/>
              <a:gd name="connsiteY3" fmla="*/ 667116 h 667116"/>
              <a:gd name="connsiteX4" fmla="*/ 485675 w 907315"/>
              <a:gd name="connsiteY4" fmla="*/ 418027 h 667116"/>
              <a:gd name="connsiteX5" fmla="*/ 619660 w 907315"/>
              <a:gd name="connsiteY5" fmla="*/ 407952 h 667116"/>
              <a:gd name="connsiteX6" fmla="*/ 0 w 907315"/>
              <a:gd name="connsiteY6" fmla="*/ 238 h 667116"/>
              <a:gd name="connsiteX0" fmla="*/ 0 w 842545"/>
              <a:gd name="connsiteY0" fmla="*/ 238 h 667116"/>
              <a:gd name="connsiteX1" fmla="*/ 783490 w 842545"/>
              <a:gd name="connsiteY1" fmla="*/ 346948 h 667116"/>
              <a:gd name="connsiteX2" fmla="*/ 842545 w 842545"/>
              <a:gd name="connsiteY2" fmla="*/ 294538 h 667116"/>
              <a:gd name="connsiteX3" fmla="*/ 809781 w 842545"/>
              <a:gd name="connsiteY3" fmla="*/ 667116 h 667116"/>
              <a:gd name="connsiteX4" fmla="*/ 485675 w 842545"/>
              <a:gd name="connsiteY4" fmla="*/ 418027 h 667116"/>
              <a:gd name="connsiteX5" fmla="*/ 619660 w 842545"/>
              <a:gd name="connsiteY5" fmla="*/ 407952 h 667116"/>
              <a:gd name="connsiteX6" fmla="*/ 0 w 842545"/>
              <a:gd name="connsiteY6" fmla="*/ 238 h 667116"/>
              <a:gd name="connsiteX0" fmla="*/ 0 w 842545"/>
              <a:gd name="connsiteY0" fmla="*/ 224 h 667102"/>
              <a:gd name="connsiteX1" fmla="*/ 758725 w 842545"/>
              <a:gd name="connsiteY1" fmla="*/ 360269 h 667102"/>
              <a:gd name="connsiteX2" fmla="*/ 842545 w 842545"/>
              <a:gd name="connsiteY2" fmla="*/ 294524 h 667102"/>
              <a:gd name="connsiteX3" fmla="*/ 809781 w 842545"/>
              <a:gd name="connsiteY3" fmla="*/ 667102 h 667102"/>
              <a:gd name="connsiteX4" fmla="*/ 485675 w 842545"/>
              <a:gd name="connsiteY4" fmla="*/ 418013 h 667102"/>
              <a:gd name="connsiteX5" fmla="*/ 619660 w 842545"/>
              <a:gd name="connsiteY5" fmla="*/ 407938 h 667102"/>
              <a:gd name="connsiteX6" fmla="*/ 0 w 842545"/>
              <a:gd name="connsiteY6" fmla="*/ 224 h 667102"/>
              <a:gd name="connsiteX0" fmla="*/ 0 w 842545"/>
              <a:gd name="connsiteY0" fmla="*/ 205 h 667083"/>
              <a:gd name="connsiteX1" fmla="*/ 758725 w 842545"/>
              <a:gd name="connsiteY1" fmla="*/ 360250 h 667083"/>
              <a:gd name="connsiteX2" fmla="*/ 842545 w 842545"/>
              <a:gd name="connsiteY2" fmla="*/ 294505 h 667083"/>
              <a:gd name="connsiteX3" fmla="*/ 809781 w 842545"/>
              <a:gd name="connsiteY3" fmla="*/ 667083 h 667083"/>
              <a:gd name="connsiteX4" fmla="*/ 485675 w 842545"/>
              <a:gd name="connsiteY4" fmla="*/ 417994 h 667083"/>
              <a:gd name="connsiteX5" fmla="*/ 619660 w 842545"/>
              <a:gd name="connsiteY5" fmla="*/ 407919 h 667083"/>
              <a:gd name="connsiteX6" fmla="*/ 0 w 842545"/>
              <a:gd name="connsiteY6" fmla="*/ 205 h 667083"/>
              <a:gd name="connsiteX0" fmla="*/ 0 w 842545"/>
              <a:gd name="connsiteY0" fmla="*/ 183 h 667061"/>
              <a:gd name="connsiteX1" fmla="*/ 758725 w 842545"/>
              <a:gd name="connsiteY1" fmla="*/ 360228 h 667061"/>
              <a:gd name="connsiteX2" fmla="*/ 842545 w 842545"/>
              <a:gd name="connsiteY2" fmla="*/ 294483 h 667061"/>
              <a:gd name="connsiteX3" fmla="*/ 809781 w 842545"/>
              <a:gd name="connsiteY3" fmla="*/ 667061 h 667061"/>
              <a:gd name="connsiteX4" fmla="*/ 485675 w 842545"/>
              <a:gd name="connsiteY4" fmla="*/ 417972 h 667061"/>
              <a:gd name="connsiteX5" fmla="*/ 619660 w 842545"/>
              <a:gd name="connsiteY5" fmla="*/ 407897 h 667061"/>
              <a:gd name="connsiteX6" fmla="*/ 0 w 842545"/>
              <a:gd name="connsiteY6" fmla="*/ 183 h 667061"/>
              <a:gd name="connsiteX0" fmla="*/ 0 w 842545"/>
              <a:gd name="connsiteY0" fmla="*/ 183 h 667061"/>
              <a:gd name="connsiteX1" fmla="*/ 758725 w 842545"/>
              <a:gd name="connsiteY1" fmla="*/ 360228 h 667061"/>
              <a:gd name="connsiteX2" fmla="*/ 842545 w 842545"/>
              <a:gd name="connsiteY2" fmla="*/ 294483 h 667061"/>
              <a:gd name="connsiteX3" fmla="*/ 809781 w 842545"/>
              <a:gd name="connsiteY3" fmla="*/ 667061 h 667061"/>
              <a:gd name="connsiteX4" fmla="*/ 485675 w 842545"/>
              <a:gd name="connsiteY4" fmla="*/ 417972 h 667061"/>
              <a:gd name="connsiteX5" fmla="*/ 619660 w 842545"/>
              <a:gd name="connsiteY5" fmla="*/ 407897 h 667061"/>
              <a:gd name="connsiteX6" fmla="*/ 0 w 842545"/>
              <a:gd name="connsiteY6" fmla="*/ 183 h 667061"/>
              <a:gd name="connsiteX0" fmla="*/ 0 w 842545"/>
              <a:gd name="connsiteY0" fmla="*/ 183 h 667061"/>
              <a:gd name="connsiteX1" fmla="*/ 758725 w 842545"/>
              <a:gd name="connsiteY1" fmla="*/ 360228 h 667061"/>
              <a:gd name="connsiteX2" fmla="*/ 842545 w 842545"/>
              <a:gd name="connsiteY2" fmla="*/ 294483 h 667061"/>
              <a:gd name="connsiteX3" fmla="*/ 809781 w 842545"/>
              <a:gd name="connsiteY3" fmla="*/ 667061 h 667061"/>
              <a:gd name="connsiteX4" fmla="*/ 504725 w 842545"/>
              <a:gd name="connsiteY4" fmla="*/ 446547 h 667061"/>
              <a:gd name="connsiteX5" fmla="*/ 619660 w 842545"/>
              <a:gd name="connsiteY5" fmla="*/ 407897 h 667061"/>
              <a:gd name="connsiteX6" fmla="*/ 0 w 842545"/>
              <a:gd name="connsiteY6" fmla="*/ 183 h 667061"/>
              <a:gd name="connsiteX0" fmla="*/ 0 w 842545"/>
              <a:gd name="connsiteY0" fmla="*/ 183 h 667061"/>
              <a:gd name="connsiteX1" fmla="*/ 758725 w 842545"/>
              <a:gd name="connsiteY1" fmla="*/ 360228 h 667061"/>
              <a:gd name="connsiteX2" fmla="*/ 842545 w 842545"/>
              <a:gd name="connsiteY2" fmla="*/ 294483 h 667061"/>
              <a:gd name="connsiteX3" fmla="*/ 809781 w 842545"/>
              <a:gd name="connsiteY3" fmla="*/ 667061 h 667061"/>
              <a:gd name="connsiteX4" fmla="*/ 504725 w 842545"/>
              <a:gd name="connsiteY4" fmla="*/ 446547 h 667061"/>
              <a:gd name="connsiteX5" fmla="*/ 619660 w 842545"/>
              <a:gd name="connsiteY5" fmla="*/ 421232 h 667061"/>
              <a:gd name="connsiteX6" fmla="*/ 0 w 842545"/>
              <a:gd name="connsiteY6" fmla="*/ 183 h 667061"/>
              <a:gd name="connsiteX0" fmla="*/ 0 w 842545"/>
              <a:gd name="connsiteY0" fmla="*/ 183 h 667061"/>
              <a:gd name="connsiteX1" fmla="*/ 758725 w 842545"/>
              <a:gd name="connsiteY1" fmla="*/ 360228 h 667061"/>
              <a:gd name="connsiteX2" fmla="*/ 842545 w 842545"/>
              <a:gd name="connsiteY2" fmla="*/ 294483 h 667061"/>
              <a:gd name="connsiteX3" fmla="*/ 809781 w 842545"/>
              <a:gd name="connsiteY3" fmla="*/ 667061 h 667061"/>
              <a:gd name="connsiteX4" fmla="*/ 504725 w 842545"/>
              <a:gd name="connsiteY4" fmla="*/ 446547 h 667061"/>
              <a:gd name="connsiteX5" fmla="*/ 619660 w 842545"/>
              <a:gd name="connsiteY5" fmla="*/ 421232 h 667061"/>
              <a:gd name="connsiteX6" fmla="*/ 0 w 842545"/>
              <a:gd name="connsiteY6" fmla="*/ 183 h 667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545" h="667061">
                <a:moveTo>
                  <a:pt x="0" y="183"/>
                </a:moveTo>
                <a:cubicBezTo>
                  <a:pt x="362128" y="-8072"/>
                  <a:pt x="691872" y="265613"/>
                  <a:pt x="758725" y="360228"/>
                </a:cubicBezTo>
                <a:lnTo>
                  <a:pt x="842545" y="294483"/>
                </a:lnTo>
                <a:lnTo>
                  <a:pt x="809781" y="667061"/>
                </a:lnTo>
                <a:lnTo>
                  <a:pt x="504725" y="446547"/>
                </a:lnTo>
                <a:lnTo>
                  <a:pt x="619660" y="421232"/>
                </a:lnTo>
                <a:cubicBezTo>
                  <a:pt x="541377" y="325332"/>
                  <a:pt x="343078" y="71318"/>
                  <a:pt x="0" y="183"/>
                </a:cubicBezTo>
                <a:close/>
              </a:path>
            </a:pathLst>
          </a:custGeom>
          <a:solidFill>
            <a:srgbClr val="FFC0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latin typeface="Impact" panose="020B0806030902050204" pitchFamily="34" charset="0"/>
              <a:ea typeface="HGP創英角ｺﾞｼｯｸUB" panose="020B0900000000000000" pitchFamily="50" charset="-128"/>
            </a:endParaRPr>
          </a:p>
        </p:txBody>
      </p:sp>
      <p:sp>
        <p:nvSpPr>
          <p:cNvPr id="16" name="Rectangle 1"/>
          <p:cNvSpPr>
            <a:spLocks noChangeArrowheads="1"/>
          </p:cNvSpPr>
          <p:nvPr/>
        </p:nvSpPr>
        <p:spPr bwMode="auto">
          <a:xfrm>
            <a:off x="675416" y="1012775"/>
            <a:ext cx="3675111" cy="1001546"/>
          </a:xfrm>
          <a:prstGeom prst="rect">
            <a:avLst/>
          </a:prstGeom>
          <a:noFill/>
          <a:ln w="9525">
            <a:noFill/>
            <a:miter lim="800000"/>
            <a:headEnd/>
            <a:tailEnd/>
          </a:ln>
          <a:effectLst/>
        </p:spPr>
        <p:txBody>
          <a:bodyPr vert="horz" wrap="square" lIns="47610" tIns="31740" rIns="91440" bIns="45720" numCol="1" spcCol="180000" anchor="ctr" anchorCtr="0" compatLnSpc="1">
            <a:prstTxWarp prst="textNoShape">
              <a:avLst/>
            </a:prstTxWarp>
            <a:spAutoFit/>
          </a:bodyPr>
          <a:lstStyle/>
          <a:p>
            <a:pPr fontAlgn="base"/>
            <a:r>
              <a:rPr lang="en-US" altLang="ja-JP" sz="2000" dirty="0">
                <a:latin typeface="+mj-ea"/>
                <a:ea typeface="+mj-ea"/>
              </a:rPr>
              <a:t>2</a:t>
            </a:r>
            <a:r>
              <a:rPr lang="ja-JP" altLang="en-US" sz="2000" dirty="0" err="1">
                <a:latin typeface="+mj-ea"/>
                <a:ea typeface="+mj-ea"/>
              </a:rPr>
              <a:t>つの</a:t>
            </a:r>
            <a:r>
              <a:rPr lang="ja-JP" altLang="en-US" sz="2000" dirty="0">
                <a:latin typeface="+mj-ea"/>
                <a:ea typeface="+mj-ea"/>
              </a:rPr>
              <a:t>因子によって規定。</a:t>
            </a:r>
            <a:endParaRPr lang="en-US" altLang="ja-JP" sz="2000" dirty="0">
              <a:latin typeface="+mj-ea"/>
              <a:ea typeface="+mj-ea"/>
            </a:endParaRPr>
          </a:p>
          <a:p>
            <a:pPr fontAlgn="base"/>
            <a:r>
              <a:rPr lang="ja-JP" altLang="en-US" sz="2000" dirty="0">
                <a:latin typeface="+mj-ea"/>
                <a:ea typeface="+mj-ea"/>
              </a:rPr>
              <a:t>①　筋肉での産生量</a:t>
            </a:r>
            <a:endParaRPr lang="en-US" altLang="ja-JP" sz="2000" dirty="0">
              <a:latin typeface="+mj-ea"/>
              <a:ea typeface="+mj-ea"/>
            </a:endParaRPr>
          </a:p>
          <a:p>
            <a:pPr fontAlgn="base"/>
            <a:r>
              <a:rPr lang="ja-JP" altLang="en-US" sz="2000" dirty="0">
                <a:latin typeface="+mj-ea"/>
                <a:ea typeface="+mj-ea"/>
              </a:rPr>
              <a:t>②　腎臓での排泄＝腎機能</a:t>
            </a:r>
            <a:endParaRPr lang="en-US" altLang="ja-JP" sz="2000" dirty="0">
              <a:latin typeface="+mj-ea"/>
              <a:ea typeface="+mj-ea"/>
            </a:endParaRPr>
          </a:p>
        </p:txBody>
      </p:sp>
      <p:sp>
        <p:nvSpPr>
          <p:cNvPr id="3" name="正方形/長方形 2"/>
          <p:cNvSpPr/>
          <p:nvPr/>
        </p:nvSpPr>
        <p:spPr>
          <a:xfrm>
            <a:off x="1623337" y="3065948"/>
            <a:ext cx="1414170" cy="646331"/>
          </a:xfrm>
          <a:prstGeom prst="rect">
            <a:avLst/>
          </a:prstGeom>
        </p:spPr>
        <p:txBody>
          <a:bodyPr wrap="none">
            <a:spAutoFit/>
          </a:bodyPr>
          <a:lstStyle/>
          <a:p>
            <a:r>
              <a:rPr lang="ja-JP" altLang="en-US" sz="3600" dirty="0">
                <a:latin typeface="+mn-ea"/>
              </a:rPr>
              <a:t>筋　肉</a:t>
            </a:r>
          </a:p>
        </p:txBody>
      </p:sp>
      <p:sp>
        <p:nvSpPr>
          <p:cNvPr id="13" name="テキスト ボックス 12">
            <a:extLst>
              <a:ext uri="{FF2B5EF4-FFF2-40B4-BE49-F238E27FC236}">
                <a16:creationId xmlns:a16="http://schemas.microsoft.com/office/drawing/2014/main" id="{CA2F2A66-D842-4EFB-8763-9BAC0CE86391}"/>
              </a:ext>
            </a:extLst>
          </p:cNvPr>
          <p:cNvSpPr txBox="1"/>
          <p:nvPr/>
        </p:nvSpPr>
        <p:spPr>
          <a:xfrm>
            <a:off x="313318" y="63539"/>
            <a:ext cx="8830682" cy="369332"/>
          </a:xfrm>
          <a:prstGeom prst="rect">
            <a:avLst/>
          </a:prstGeom>
          <a:noFill/>
        </p:spPr>
        <p:txBody>
          <a:bodyPr wrap="square" rtlCol="0">
            <a:spAutoFit/>
          </a:bodyPr>
          <a:lstStyle/>
          <a:p>
            <a:pPr lvl="0">
              <a:defRPr/>
            </a:pPr>
            <a:r>
              <a:rPr lang="ja-JP" altLang="en-US" b="1" dirty="0">
                <a:solidFill>
                  <a:srgbClr val="FFFFFF"/>
                </a:solidFill>
                <a:latin typeface="+mj-ea"/>
                <a:ea typeface="+mj-ea"/>
              </a:rPr>
              <a:t>クレアチニンとは・・・</a:t>
            </a:r>
          </a:p>
        </p:txBody>
      </p:sp>
    </p:spTree>
    <p:extLst>
      <p:ext uri="{BB962C8B-B14F-4D97-AF65-F5344CB8AC3E}">
        <p14:creationId xmlns:p14="http://schemas.microsoft.com/office/powerpoint/2010/main" val="6452365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697613" y="572487"/>
            <a:ext cx="4915128" cy="1200329"/>
          </a:xfrm>
          <a:prstGeom prst="rect">
            <a:avLst/>
          </a:prstGeom>
          <a:noFill/>
          <a:ln>
            <a:noFill/>
          </a:ln>
        </p:spPr>
        <p:style>
          <a:lnRef idx="3">
            <a:schemeClr val="lt1"/>
          </a:lnRef>
          <a:fillRef idx="1">
            <a:schemeClr val="accent5"/>
          </a:fillRef>
          <a:effectRef idx="1">
            <a:schemeClr val="accent5"/>
          </a:effectRef>
          <a:fontRef idx="minor">
            <a:schemeClr val="lt1"/>
          </a:fontRef>
        </p:style>
        <p:txBody>
          <a:bodyPr wrap="none" rtlCol="0">
            <a:spAutoFit/>
          </a:bodyPr>
          <a:lstStyle/>
          <a:p>
            <a:r>
              <a:rPr lang="ja-JP" altLang="en-US" sz="3600" b="1" dirty="0">
                <a:solidFill>
                  <a:schemeClr val="tx1"/>
                </a:solidFill>
                <a:latin typeface="+mn-ea"/>
              </a:rPr>
              <a:t>クレアチニン</a:t>
            </a:r>
            <a:r>
              <a:rPr lang="ja-JP" altLang="en-US" sz="2800" b="1" dirty="0">
                <a:solidFill>
                  <a:schemeClr val="tx1"/>
                </a:solidFill>
                <a:latin typeface="+mn-ea"/>
              </a:rPr>
              <a:t>は老廃物として</a:t>
            </a:r>
            <a:endParaRPr lang="en-US" altLang="ja-JP" sz="2800" b="1" dirty="0">
              <a:solidFill>
                <a:schemeClr val="tx1"/>
              </a:solidFill>
              <a:latin typeface="+mn-ea"/>
            </a:endParaRPr>
          </a:p>
          <a:p>
            <a:r>
              <a:rPr lang="ja-JP" altLang="en-US" sz="3600" b="1" dirty="0">
                <a:solidFill>
                  <a:schemeClr val="tx1"/>
                </a:solidFill>
                <a:latin typeface="+mn-ea"/>
              </a:rPr>
              <a:t>　</a:t>
            </a:r>
            <a:r>
              <a:rPr lang="en-US" altLang="ja-JP" sz="3600" b="1" dirty="0">
                <a:solidFill>
                  <a:schemeClr val="tx1"/>
                </a:solidFill>
                <a:latin typeface="+mn-ea"/>
              </a:rPr>
              <a:t>1</a:t>
            </a:r>
            <a:r>
              <a:rPr lang="ja-JP" altLang="en-US" sz="3600" b="1" dirty="0">
                <a:solidFill>
                  <a:schemeClr val="tx1"/>
                </a:solidFill>
                <a:latin typeface="+mn-ea"/>
              </a:rPr>
              <a:t>日</a:t>
            </a:r>
            <a:r>
              <a:rPr lang="ja-JP" altLang="en-US" sz="2800" b="1" dirty="0">
                <a:solidFill>
                  <a:schemeClr val="tx1"/>
                </a:solidFill>
                <a:latin typeface="+mn-ea"/>
              </a:rPr>
              <a:t>に</a:t>
            </a:r>
            <a:r>
              <a:rPr lang="en-US" altLang="ja-JP" sz="3600" b="1" dirty="0">
                <a:solidFill>
                  <a:schemeClr val="tx1"/>
                </a:solidFill>
                <a:latin typeface="+mn-ea"/>
              </a:rPr>
              <a:t>1</a:t>
            </a:r>
            <a:r>
              <a:rPr lang="ja-JP" altLang="en-US" sz="3600" b="1" dirty="0">
                <a:solidFill>
                  <a:schemeClr val="tx1"/>
                </a:solidFill>
                <a:latin typeface="+mn-ea"/>
              </a:rPr>
              <a:t>ｇ 産生</a:t>
            </a:r>
            <a:r>
              <a:rPr lang="ja-JP" altLang="en-US" sz="2800" b="1" dirty="0">
                <a:solidFill>
                  <a:schemeClr val="tx1"/>
                </a:solidFill>
                <a:latin typeface="+mn-ea"/>
              </a:rPr>
              <a:t>されます。</a:t>
            </a:r>
            <a:endParaRPr lang="ja-JP" altLang="en-US" sz="3600" b="1" dirty="0">
              <a:solidFill>
                <a:schemeClr val="tx1"/>
              </a:solidFill>
              <a:latin typeface="+mn-ea"/>
            </a:endParaRPr>
          </a:p>
        </p:txBody>
      </p:sp>
      <p:grpSp>
        <p:nvGrpSpPr>
          <p:cNvPr id="7" name="グループ化 6"/>
          <p:cNvGrpSpPr/>
          <p:nvPr/>
        </p:nvGrpSpPr>
        <p:grpSpPr>
          <a:xfrm>
            <a:off x="473188" y="2084655"/>
            <a:ext cx="8041727" cy="2835489"/>
            <a:chOff x="473188" y="1772816"/>
            <a:chExt cx="8041727" cy="2835489"/>
          </a:xfrm>
        </p:grpSpPr>
        <p:sp>
          <p:nvSpPr>
            <p:cNvPr id="23" name="テキスト ボックス 22"/>
            <p:cNvSpPr txBox="1"/>
            <p:nvPr/>
          </p:nvSpPr>
          <p:spPr>
            <a:xfrm>
              <a:off x="2276390" y="4208195"/>
              <a:ext cx="678391" cy="400110"/>
            </a:xfrm>
            <a:prstGeom prst="rect">
              <a:avLst/>
            </a:prstGeom>
            <a:noFill/>
          </p:spPr>
          <p:txBody>
            <a:bodyPr wrap="none" rtlCol="0">
              <a:spAutoFit/>
            </a:bodyPr>
            <a:lstStyle/>
            <a:p>
              <a:r>
                <a:rPr lang="ja-JP" altLang="en-US" sz="2000" dirty="0">
                  <a:latin typeface="+mn-ea"/>
                </a:rPr>
                <a:t>答え</a:t>
              </a:r>
            </a:p>
          </p:txBody>
        </p:sp>
        <p:grpSp>
          <p:nvGrpSpPr>
            <p:cNvPr id="2" name="グループ化 1"/>
            <p:cNvGrpSpPr/>
            <p:nvPr/>
          </p:nvGrpSpPr>
          <p:grpSpPr>
            <a:xfrm>
              <a:off x="473188" y="1772816"/>
              <a:ext cx="8041727" cy="2304256"/>
              <a:chOff x="473188" y="1772816"/>
              <a:chExt cx="8041727" cy="2304256"/>
            </a:xfrm>
          </p:grpSpPr>
          <p:sp>
            <p:nvSpPr>
              <p:cNvPr id="21" name="角丸四角形 20"/>
              <p:cNvSpPr/>
              <p:nvPr/>
            </p:nvSpPr>
            <p:spPr>
              <a:xfrm>
                <a:off x="473188" y="3147199"/>
                <a:ext cx="8041727" cy="929873"/>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320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sz="3200">
                    <a:solidFill>
                      <a:schemeClr val="tx1"/>
                    </a:solidFill>
                    <a:latin typeface="HGP創英角ｺﾞｼｯｸUB" panose="020B0900000000000000" pitchFamily="50" charset="-128"/>
                    <a:ea typeface="HGP創英角ｺﾞｼｯｸUB" panose="020B0900000000000000" pitchFamily="50" charset="-128"/>
                  </a:rPr>
                  <a:t>　</a:t>
                </a:r>
              </a:p>
            </p:txBody>
          </p:sp>
          <p:sp>
            <p:nvSpPr>
              <p:cNvPr id="22" name="正方形/長方形 21"/>
              <p:cNvSpPr/>
              <p:nvPr/>
            </p:nvSpPr>
            <p:spPr>
              <a:xfrm>
                <a:off x="1259632" y="2990511"/>
                <a:ext cx="1487378" cy="294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mn-ea"/>
                  </a:rPr>
                  <a:t>問題です</a:t>
                </a:r>
              </a:p>
            </p:txBody>
          </p:sp>
          <p:sp>
            <p:nvSpPr>
              <p:cNvPr id="4" name="テキスト ボックス 3"/>
              <p:cNvSpPr txBox="1"/>
              <p:nvPr/>
            </p:nvSpPr>
            <p:spPr>
              <a:xfrm>
                <a:off x="803555" y="1772816"/>
                <a:ext cx="5347939" cy="523220"/>
              </a:xfrm>
              <a:prstGeom prst="rect">
                <a:avLst/>
              </a:prstGeom>
              <a:noFill/>
            </p:spPr>
            <p:txBody>
              <a:bodyPr wrap="none" rtlCol="0">
                <a:spAutoFit/>
              </a:bodyPr>
              <a:lstStyle/>
              <a:p>
                <a:r>
                  <a:rPr lang="ja-JP" altLang="en-US" sz="2800" dirty="0">
                    <a:latin typeface="+mn-ea"/>
                  </a:rPr>
                  <a:t>さて、昨日の血中</a:t>
                </a:r>
                <a:r>
                  <a:rPr lang="en-US" altLang="ja-JP" sz="2800" b="1" dirty="0">
                    <a:latin typeface="+mn-ea"/>
                  </a:rPr>
                  <a:t>Cr</a:t>
                </a:r>
                <a:r>
                  <a:rPr lang="ja-JP" altLang="en-US" sz="2800" dirty="0">
                    <a:latin typeface="+mn-ea"/>
                  </a:rPr>
                  <a:t>値　</a:t>
                </a:r>
                <a:r>
                  <a:rPr lang="en-US" altLang="ja-JP" sz="2800" dirty="0">
                    <a:latin typeface="+mn-ea"/>
                  </a:rPr>
                  <a:t>0.8mg/dL</a:t>
                </a:r>
              </a:p>
            </p:txBody>
          </p:sp>
          <p:sp>
            <p:nvSpPr>
              <p:cNvPr id="5" name="テキスト ボックス 4"/>
              <p:cNvSpPr txBox="1"/>
              <p:nvPr/>
            </p:nvSpPr>
            <p:spPr>
              <a:xfrm>
                <a:off x="1657956" y="2323845"/>
                <a:ext cx="4503156" cy="523220"/>
              </a:xfrm>
              <a:prstGeom prst="rect">
                <a:avLst/>
              </a:prstGeom>
              <a:noFill/>
            </p:spPr>
            <p:txBody>
              <a:bodyPr wrap="none" rtlCol="0">
                <a:spAutoFit/>
              </a:bodyPr>
              <a:lstStyle/>
              <a:p>
                <a:r>
                  <a:rPr lang="ja-JP" altLang="en-US" sz="2800" dirty="0">
                    <a:latin typeface="+mn-ea"/>
                  </a:rPr>
                  <a:t>今日の血中</a:t>
                </a:r>
                <a:r>
                  <a:rPr lang="en-US" altLang="ja-JP" sz="2800" b="1" dirty="0">
                    <a:latin typeface="+mn-ea"/>
                  </a:rPr>
                  <a:t>Cr</a:t>
                </a:r>
                <a:r>
                  <a:rPr lang="ja-JP" altLang="en-US" sz="2800" dirty="0">
                    <a:latin typeface="+mn-ea"/>
                  </a:rPr>
                  <a:t>値　</a:t>
                </a:r>
                <a:r>
                  <a:rPr lang="en-US" altLang="ja-JP" sz="2800" dirty="0">
                    <a:latin typeface="+mn-ea"/>
                  </a:rPr>
                  <a:t>0.8mg/dL</a:t>
                </a:r>
              </a:p>
            </p:txBody>
          </p:sp>
          <p:sp>
            <p:nvSpPr>
              <p:cNvPr id="6" name="テキスト ボックス 5"/>
              <p:cNvSpPr txBox="1"/>
              <p:nvPr/>
            </p:nvSpPr>
            <p:spPr>
              <a:xfrm>
                <a:off x="872119" y="3287707"/>
                <a:ext cx="6896440" cy="584775"/>
              </a:xfrm>
              <a:prstGeom prst="rect">
                <a:avLst/>
              </a:prstGeom>
              <a:solidFill>
                <a:schemeClr val="bg1"/>
              </a:solidFill>
              <a:ln>
                <a:noFill/>
              </a:ln>
              <a:effectLst/>
            </p:spPr>
            <p:style>
              <a:lnRef idx="1">
                <a:schemeClr val="accent2"/>
              </a:lnRef>
              <a:fillRef idx="2">
                <a:schemeClr val="accent2"/>
              </a:fillRef>
              <a:effectRef idx="1">
                <a:schemeClr val="accent2"/>
              </a:effectRef>
              <a:fontRef idx="minor">
                <a:schemeClr val="dk1"/>
              </a:fontRef>
            </p:style>
            <p:txBody>
              <a:bodyPr wrap="none" rtlCol="0">
                <a:spAutoFit/>
              </a:bodyPr>
              <a:lstStyle/>
              <a:p>
                <a:r>
                  <a:rPr lang="ja-JP" altLang="en-US" sz="3200" dirty="0">
                    <a:solidFill>
                      <a:schemeClr val="tx1"/>
                    </a:solidFill>
                    <a:latin typeface="+mn-ea"/>
                  </a:rPr>
                  <a:t>尿中には、</a:t>
                </a:r>
                <a:r>
                  <a:rPr lang="en-US" altLang="ja-JP" sz="3200" dirty="0">
                    <a:solidFill>
                      <a:schemeClr val="tx1"/>
                    </a:solidFill>
                    <a:latin typeface="+mn-ea"/>
                  </a:rPr>
                  <a:t>1</a:t>
                </a:r>
                <a:r>
                  <a:rPr lang="ja-JP" altLang="en-US" sz="3200" dirty="0">
                    <a:solidFill>
                      <a:schemeClr val="tx1"/>
                    </a:solidFill>
                    <a:latin typeface="+mn-ea"/>
                  </a:rPr>
                  <a:t>日</a:t>
                </a:r>
                <a:r>
                  <a:rPr lang="ja-JP" altLang="en-US" sz="2800" dirty="0">
                    <a:solidFill>
                      <a:schemeClr val="tx1"/>
                    </a:solidFill>
                    <a:latin typeface="+mn-ea"/>
                  </a:rPr>
                  <a:t>に</a:t>
                </a:r>
                <a:r>
                  <a:rPr lang="ja-JP" altLang="en-US" sz="3200" dirty="0">
                    <a:solidFill>
                      <a:schemeClr val="tx1"/>
                    </a:solidFill>
                    <a:latin typeface="+mn-ea"/>
                  </a:rPr>
                  <a:t>何ｇ 排泄</a:t>
                </a:r>
                <a:r>
                  <a:rPr lang="ja-JP" altLang="en-US" sz="2800" dirty="0">
                    <a:solidFill>
                      <a:schemeClr val="tx1"/>
                    </a:solidFill>
                    <a:latin typeface="+mn-ea"/>
                  </a:rPr>
                  <a:t>されましたか？</a:t>
                </a:r>
                <a:endParaRPr lang="ja-JP" altLang="en-US" sz="3200" dirty="0">
                  <a:solidFill>
                    <a:schemeClr val="tx1"/>
                  </a:solidFill>
                  <a:latin typeface="+mn-ea"/>
                </a:endParaRPr>
              </a:p>
            </p:txBody>
          </p:sp>
        </p:grpSp>
      </p:grpSp>
      <p:sp>
        <p:nvSpPr>
          <p:cNvPr id="10" name="テキスト ボックス 9"/>
          <p:cNvSpPr txBox="1"/>
          <p:nvPr/>
        </p:nvSpPr>
        <p:spPr>
          <a:xfrm>
            <a:off x="1043608" y="5629173"/>
            <a:ext cx="7112845" cy="646331"/>
          </a:xfrm>
          <a:prstGeom prst="rect">
            <a:avLst/>
          </a:prstGeom>
          <a:noFill/>
        </p:spPr>
        <p:txBody>
          <a:bodyPr wrap="none" rtlCol="0">
            <a:spAutoFit/>
          </a:bodyPr>
          <a:lstStyle/>
          <a:p>
            <a:r>
              <a:rPr lang="ja-JP" altLang="en-US" sz="3600" b="1" dirty="0">
                <a:latin typeface="+mn-ea"/>
              </a:rPr>
              <a:t>産生された</a:t>
            </a:r>
            <a:r>
              <a:rPr lang="en-US" altLang="ja-JP" sz="3600" b="1" dirty="0">
                <a:latin typeface="+mn-ea"/>
              </a:rPr>
              <a:t>Cr</a:t>
            </a:r>
            <a:r>
              <a:rPr lang="ja-JP" altLang="en-US" sz="3600" b="1" dirty="0">
                <a:latin typeface="+mn-ea"/>
              </a:rPr>
              <a:t>は全部排泄されます。</a:t>
            </a:r>
          </a:p>
        </p:txBody>
      </p:sp>
      <p:sp>
        <p:nvSpPr>
          <p:cNvPr id="8" name="正方形/長方形 7"/>
          <p:cNvSpPr/>
          <p:nvPr/>
        </p:nvSpPr>
        <p:spPr>
          <a:xfrm>
            <a:off x="2990695" y="4535423"/>
            <a:ext cx="3015569" cy="707886"/>
          </a:xfrm>
          <a:prstGeom prst="rect">
            <a:avLst/>
          </a:prstGeom>
          <a:noFill/>
          <a:ln>
            <a:noFill/>
          </a:ln>
          <a:effectLst/>
        </p:spPr>
        <p:style>
          <a:lnRef idx="1">
            <a:schemeClr val="dk1"/>
          </a:lnRef>
          <a:fillRef idx="3">
            <a:schemeClr val="dk1"/>
          </a:fillRef>
          <a:effectRef idx="2">
            <a:schemeClr val="dk1"/>
          </a:effectRef>
          <a:fontRef idx="minor">
            <a:schemeClr val="lt1"/>
          </a:fontRef>
        </p:style>
        <p:txBody>
          <a:bodyPr wrap="none">
            <a:spAutoFit/>
          </a:bodyPr>
          <a:lstStyle/>
          <a:p>
            <a:r>
              <a:rPr lang="en-US" altLang="ja-JP" sz="4000" dirty="0">
                <a:solidFill>
                  <a:schemeClr val="tx1"/>
                </a:solidFill>
                <a:latin typeface="+mn-ea"/>
              </a:rPr>
              <a:t>1</a:t>
            </a:r>
            <a:r>
              <a:rPr lang="ja-JP" altLang="en-US" sz="4000" dirty="0">
                <a:solidFill>
                  <a:schemeClr val="tx1"/>
                </a:solidFill>
                <a:latin typeface="+mn-ea"/>
              </a:rPr>
              <a:t>日に</a:t>
            </a:r>
            <a:r>
              <a:rPr lang="en-US" altLang="ja-JP" sz="4000" dirty="0">
                <a:solidFill>
                  <a:schemeClr val="tx1"/>
                </a:solidFill>
                <a:latin typeface="+mn-ea"/>
              </a:rPr>
              <a:t>1</a:t>
            </a:r>
            <a:r>
              <a:rPr lang="ja-JP" altLang="en-US" sz="4000" dirty="0" err="1">
                <a:solidFill>
                  <a:schemeClr val="tx1"/>
                </a:solidFill>
                <a:latin typeface="+mn-ea"/>
              </a:rPr>
              <a:t>ｇ</a:t>
            </a:r>
            <a:r>
              <a:rPr lang="ja-JP" altLang="en-US" sz="4000" dirty="0">
                <a:solidFill>
                  <a:schemeClr val="tx1"/>
                </a:solidFill>
                <a:latin typeface="+mn-ea"/>
              </a:rPr>
              <a:t>排泄</a:t>
            </a:r>
          </a:p>
        </p:txBody>
      </p:sp>
    </p:spTree>
    <p:extLst>
      <p:ext uri="{BB962C8B-B14F-4D97-AF65-F5344CB8AC3E}">
        <p14:creationId xmlns:p14="http://schemas.microsoft.com/office/powerpoint/2010/main" val="406492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 calcmode="lin" valueType="num">
                                      <p:cBhvr>
                                        <p:cTn id="16" dur="500" fill="hold"/>
                                        <p:tgtEl>
                                          <p:spTgt spid="8"/>
                                        </p:tgtEl>
                                        <p:attrNameLst>
                                          <p:attrName>style.rotation</p:attrName>
                                        </p:attrNameLst>
                                      </p:cBhvr>
                                      <p:tavLst>
                                        <p:tav tm="0">
                                          <p:val>
                                            <p:fltVal val="90"/>
                                          </p:val>
                                        </p:tav>
                                        <p:tav tm="100000">
                                          <p:val>
                                            <p:fltVal val="0"/>
                                          </p:val>
                                        </p:tav>
                                      </p:tavLst>
                                    </p:anim>
                                    <p:animEffect transition="in" filter="fade">
                                      <p:cBhvr>
                                        <p:cTn id="17" dur="500"/>
                                        <p:tgtEl>
                                          <p:spTgt spid="8"/>
                                        </p:tgtEl>
                                      </p:cBhvr>
                                    </p:animEffect>
                                  </p:childTnLst>
                                </p:cTn>
                              </p:par>
                            </p:childTnLst>
                          </p:cTn>
                        </p:par>
                        <p:par>
                          <p:cTn id="18" fill="hold">
                            <p:stCondLst>
                              <p:cond delay="500"/>
                            </p:stCondLst>
                            <p:childTnLst>
                              <p:par>
                                <p:cTn id="19" presetID="26" presetClass="emph" presetSubtype="0" fill="hold" grpId="1" nodeType="afterEffect">
                                  <p:stCondLst>
                                    <p:cond delay="0"/>
                                  </p:stCondLst>
                                  <p:childTnLst>
                                    <p:animEffect transition="out" filter="fade">
                                      <p:cBhvr>
                                        <p:cTn id="20" dur="500" tmFilter="0, 0; .2, .5; .8, .5; 1, 0"/>
                                        <p:tgtEl>
                                          <p:spTgt spid="8"/>
                                        </p:tgtEl>
                                      </p:cBhvr>
                                    </p:animEffect>
                                    <p:animScale>
                                      <p:cBhvr>
                                        <p:cTn id="21" dur="250" autoRev="1" fill="hold"/>
                                        <p:tgtEl>
                                          <p:spTgt spid="8"/>
                                        </p:tgtEl>
                                      </p:cBhvr>
                                      <p:by x="105000" y="105000"/>
                                    </p:animScale>
                                  </p:childTnLst>
                                </p:cTn>
                              </p:par>
                            </p:childTnLst>
                          </p:cTn>
                        </p:par>
                        <p:par>
                          <p:cTn id="22" fill="hold">
                            <p:stCondLst>
                              <p:cond delay="1000"/>
                            </p:stCondLst>
                            <p:childTnLst>
                              <p:par>
                                <p:cTn id="23" presetID="42"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8" grpId="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16760" y="552476"/>
            <a:ext cx="8467383" cy="646331"/>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r>
              <a:rPr lang="ja-JP" altLang="en-US" sz="3600" b="1" dirty="0">
                <a:solidFill>
                  <a:schemeClr val="tx1"/>
                </a:solidFill>
                <a:latin typeface="+mj-ea"/>
                <a:ea typeface="+mj-ea"/>
              </a:rPr>
              <a:t>クレアチニン</a:t>
            </a:r>
            <a:r>
              <a:rPr lang="ja-JP" altLang="en-US" sz="3200" b="1" dirty="0">
                <a:solidFill>
                  <a:schemeClr val="tx1"/>
                </a:solidFill>
                <a:latin typeface="+mj-ea"/>
                <a:ea typeface="+mj-ea"/>
              </a:rPr>
              <a:t>は</a:t>
            </a:r>
            <a:r>
              <a:rPr lang="ja-JP" altLang="en-US" sz="3600" b="1" dirty="0">
                <a:solidFill>
                  <a:schemeClr val="tx1"/>
                </a:solidFill>
                <a:latin typeface="+mj-ea"/>
                <a:ea typeface="+mj-ea"/>
              </a:rPr>
              <a:t>尿中</a:t>
            </a:r>
            <a:r>
              <a:rPr lang="ja-JP" altLang="en-US" sz="3200" b="1" dirty="0">
                <a:solidFill>
                  <a:schemeClr val="tx1"/>
                </a:solidFill>
                <a:latin typeface="+mj-ea"/>
                <a:ea typeface="+mj-ea"/>
              </a:rPr>
              <a:t>にも</a:t>
            </a:r>
            <a:r>
              <a:rPr lang="en-US" altLang="ja-JP" sz="3600" b="1" dirty="0">
                <a:solidFill>
                  <a:schemeClr val="tx1"/>
                </a:solidFill>
                <a:latin typeface="+mj-ea"/>
                <a:ea typeface="+mj-ea"/>
              </a:rPr>
              <a:t>1</a:t>
            </a:r>
            <a:r>
              <a:rPr lang="ja-JP" altLang="en-US" sz="3600" b="1" dirty="0">
                <a:solidFill>
                  <a:schemeClr val="tx1"/>
                </a:solidFill>
                <a:latin typeface="+mj-ea"/>
                <a:ea typeface="+mj-ea"/>
              </a:rPr>
              <a:t>日</a:t>
            </a:r>
            <a:r>
              <a:rPr lang="en-US" altLang="ja-JP" sz="3600" b="1" dirty="0">
                <a:solidFill>
                  <a:schemeClr val="tx1"/>
                </a:solidFill>
                <a:latin typeface="+mj-ea"/>
                <a:ea typeface="+mj-ea"/>
              </a:rPr>
              <a:t>1</a:t>
            </a:r>
            <a:r>
              <a:rPr lang="ja-JP" altLang="en-US" sz="3600" b="1" dirty="0">
                <a:solidFill>
                  <a:schemeClr val="tx1"/>
                </a:solidFill>
                <a:latin typeface="+mj-ea"/>
                <a:ea typeface="+mj-ea"/>
              </a:rPr>
              <a:t>ｇ 排泄</a:t>
            </a:r>
            <a:r>
              <a:rPr lang="ja-JP" altLang="en-US" sz="3200" b="1" dirty="0">
                <a:solidFill>
                  <a:schemeClr val="tx1"/>
                </a:solidFill>
                <a:latin typeface="+mj-ea"/>
                <a:ea typeface="+mj-ea"/>
              </a:rPr>
              <a:t>される！</a:t>
            </a:r>
            <a:endParaRPr lang="ja-JP" altLang="en-US" sz="3600" b="1" dirty="0">
              <a:solidFill>
                <a:schemeClr val="tx1"/>
              </a:solidFill>
              <a:latin typeface="+mj-ea"/>
              <a:ea typeface="+mj-ea"/>
            </a:endParaRPr>
          </a:p>
        </p:txBody>
      </p:sp>
      <p:sp>
        <p:nvSpPr>
          <p:cNvPr id="19" name="角丸四角形 18"/>
          <p:cNvSpPr/>
          <p:nvPr/>
        </p:nvSpPr>
        <p:spPr>
          <a:xfrm>
            <a:off x="541161" y="1572264"/>
            <a:ext cx="8041727" cy="1577971"/>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320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sz="3200">
                <a:solidFill>
                  <a:schemeClr val="tx1"/>
                </a:solidFill>
                <a:latin typeface="HGP創英角ｺﾞｼｯｸUB" panose="020B0900000000000000" pitchFamily="50" charset="-128"/>
                <a:ea typeface="HGP創英角ｺﾞｼｯｸUB" panose="020B0900000000000000" pitchFamily="50" charset="-128"/>
              </a:rPr>
              <a:t>　</a:t>
            </a:r>
          </a:p>
        </p:txBody>
      </p:sp>
      <p:sp>
        <p:nvSpPr>
          <p:cNvPr id="20" name="正方形/長方形 19"/>
          <p:cNvSpPr/>
          <p:nvPr/>
        </p:nvSpPr>
        <p:spPr>
          <a:xfrm>
            <a:off x="1103361" y="1412776"/>
            <a:ext cx="1487378" cy="294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mn-ea"/>
              </a:rPr>
              <a:t>問題です</a:t>
            </a:r>
          </a:p>
        </p:txBody>
      </p:sp>
      <p:sp>
        <p:nvSpPr>
          <p:cNvPr id="7" name="テキスト ボックス 6"/>
          <p:cNvSpPr txBox="1"/>
          <p:nvPr/>
        </p:nvSpPr>
        <p:spPr>
          <a:xfrm>
            <a:off x="1246236" y="1745229"/>
            <a:ext cx="5997155" cy="1200329"/>
          </a:xfrm>
          <a:prstGeom prst="rect">
            <a:avLst/>
          </a:prstGeom>
          <a:noFill/>
        </p:spPr>
        <p:txBody>
          <a:bodyPr wrap="none" rtlCol="0">
            <a:spAutoFit/>
          </a:bodyPr>
          <a:lstStyle/>
          <a:p>
            <a:r>
              <a:rPr lang="ja-JP" altLang="en-US" sz="2400" dirty="0">
                <a:latin typeface="+mn-ea"/>
              </a:rPr>
              <a:t>尿検査を行いました。</a:t>
            </a:r>
            <a:endParaRPr lang="en-US" altLang="ja-JP" sz="2400" dirty="0">
              <a:latin typeface="+mn-ea"/>
            </a:endParaRPr>
          </a:p>
          <a:p>
            <a:r>
              <a:rPr lang="ja-JP" altLang="en-US" sz="2400" dirty="0">
                <a:latin typeface="+mn-ea"/>
              </a:rPr>
              <a:t>尿中クレアチニン濃度は、</a:t>
            </a:r>
            <a:r>
              <a:rPr lang="en-US" altLang="ja-JP" sz="2400" dirty="0">
                <a:latin typeface="+mn-ea"/>
              </a:rPr>
              <a:t>100mg/dL</a:t>
            </a:r>
            <a:r>
              <a:rPr lang="ja-JP" altLang="en-US" sz="2400" dirty="0">
                <a:latin typeface="+mn-ea"/>
              </a:rPr>
              <a:t>でした。</a:t>
            </a:r>
            <a:endParaRPr lang="en-US" altLang="ja-JP" sz="2400" dirty="0">
              <a:latin typeface="+mn-ea"/>
            </a:endParaRPr>
          </a:p>
          <a:p>
            <a:r>
              <a:rPr lang="ja-JP" altLang="en-US" sz="2400" dirty="0">
                <a:latin typeface="+mn-ea"/>
              </a:rPr>
              <a:t>この人の１日尿量は？</a:t>
            </a:r>
          </a:p>
        </p:txBody>
      </p:sp>
      <p:sp>
        <p:nvSpPr>
          <p:cNvPr id="21" name="テキスト ボックス 20"/>
          <p:cNvSpPr txBox="1"/>
          <p:nvPr/>
        </p:nvSpPr>
        <p:spPr>
          <a:xfrm>
            <a:off x="1246236" y="3539619"/>
            <a:ext cx="6664004" cy="1015663"/>
          </a:xfrm>
          <a:prstGeom prst="rect">
            <a:avLst/>
          </a:prstGeom>
          <a:noFill/>
        </p:spPr>
        <p:txBody>
          <a:bodyPr wrap="none" rtlCol="0">
            <a:spAutoFit/>
          </a:bodyPr>
          <a:lstStyle/>
          <a:p>
            <a:r>
              <a:rPr lang="ja-JP" altLang="en-US" sz="2400" dirty="0">
                <a:latin typeface="+mn-ea"/>
              </a:rPr>
              <a:t>尿中にクレアチニンは</a:t>
            </a:r>
            <a:r>
              <a:rPr lang="en-US" altLang="ja-JP" sz="2400" dirty="0">
                <a:latin typeface="+mn-ea"/>
              </a:rPr>
              <a:t>1000mg</a:t>
            </a:r>
            <a:r>
              <a:rPr lang="ja-JP" altLang="en-US" sz="2400" dirty="0">
                <a:latin typeface="+mn-ea"/>
              </a:rPr>
              <a:t>排泄されるので、</a:t>
            </a:r>
            <a:endParaRPr lang="en-US" altLang="ja-JP" sz="2400" dirty="0">
              <a:latin typeface="+mn-ea"/>
            </a:endParaRPr>
          </a:p>
          <a:p>
            <a:r>
              <a:rPr lang="ja-JP" altLang="en-US" sz="3600" dirty="0">
                <a:latin typeface="+mn-ea"/>
              </a:rPr>
              <a:t>１日尿量は</a:t>
            </a:r>
            <a:r>
              <a:rPr lang="en-US" altLang="ja-JP" sz="2400" dirty="0">
                <a:latin typeface="+mn-ea"/>
              </a:rPr>
              <a:t>1000mg÷100mg/dL</a:t>
            </a:r>
            <a:r>
              <a:rPr lang="ja-JP" altLang="en-US" sz="2400" dirty="0">
                <a:latin typeface="+mn-ea"/>
              </a:rPr>
              <a:t>＝</a:t>
            </a:r>
            <a:r>
              <a:rPr lang="en-US" altLang="ja-JP" sz="2400" dirty="0">
                <a:latin typeface="+mn-ea"/>
              </a:rPr>
              <a:t>10dL</a:t>
            </a:r>
            <a:r>
              <a:rPr lang="ja-JP" altLang="en-US" sz="2400" dirty="0">
                <a:latin typeface="+mn-ea"/>
              </a:rPr>
              <a:t>＝</a:t>
            </a:r>
            <a:r>
              <a:rPr lang="en-US" altLang="ja-JP" sz="3600" dirty="0">
                <a:latin typeface="+mn-ea"/>
              </a:rPr>
              <a:t>1L</a:t>
            </a:r>
            <a:endParaRPr lang="ja-JP" altLang="en-US" sz="3600" dirty="0">
              <a:latin typeface="+mn-ea"/>
            </a:endParaRPr>
          </a:p>
        </p:txBody>
      </p:sp>
      <p:sp>
        <p:nvSpPr>
          <p:cNvPr id="22" name="テキスト ボックス 21"/>
          <p:cNvSpPr txBox="1"/>
          <p:nvPr/>
        </p:nvSpPr>
        <p:spPr>
          <a:xfrm>
            <a:off x="1642059" y="5048291"/>
            <a:ext cx="6708888" cy="1138773"/>
          </a:xfrm>
          <a:prstGeom prst="rect">
            <a:avLst/>
          </a:prstGeom>
          <a:noFill/>
        </p:spPr>
        <p:txBody>
          <a:bodyPr wrap="none" rtlCol="0">
            <a:spAutoFit/>
          </a:bodyPr>
          <a:lstStyle/>
          <a:p>
            <a:r>
              <a:rPr lang="ja-JP" altLang="en-US" sz="2800" b="1" dirty="0">
                <a:latin typeface="+mn-ea"/>
              </a:rPr>
              <a:t>つまり、尿中クレアチニン濃度が分かれば、</a:t>
            </a:r>
            <a:endParaRPr lang="en-US" altLang="ja-JP" sz="2800" b="1" dirty="0">
              <a:latin typeface="+mn-ea"/>
            </a:endParaRPr>
          </a:p>
          <a:p>
            <a:pPr algn="ctr"/>
            <a:r>
              <a:rPr lang="ja-JP" altLang="en-US" sz="4000" b="1" dirty="0">
                <a:latin typeface="+mn-ea"/>
              </a:rPr>
              <a:t>１日の尿量</a:t>
            </a:r>
            <a:r>
              <a:rPr lang="ja-JP" altLang="en-US" sz="2800" b="1" dirty="0">
                <a:latin typeface="+mn-ea"/>
              </a:rPr>
              <a:t>が分かる！</a:t>
            </a:r>
          </a:p>
        </p:txBody>
      </p:sp>
      <p:sp>
        <p:nvSpPr>
          <p:cNvPr id="3" name="テキスト ボックス 2"/>
          <p:cNvSpPr txBox="1"/>
          <p:nvPr/>
        </p:nvSpPr>
        <p:spPr>
          <a:xfrm>
            <a:off x="931887" y="3250818"/>
            <a:ext cx="678391" cy="400110"/>
          </a:xfrm>
          <a:prstGeom prst="rect">
            <a:avLst/>
          </a:prstGeom>
          <a:noFill/>
        </p:spPr>
        <p:txBody>
          <a:bodyPr wrap="none" rtlCol="0">
            <a:spAutoFit/>
          </a:bodyPr>
          <a:lstStyle/>
          <a:p>
            <a:r>
              <a:rPr lang="ja-JP" altLang="en-US" sz="2000" dirty="0">
                <a:latin typeface="+mn-ea"/>
              </a:rPr>
              <a:t>答え</a:t>
            </a:r>
          </a:p>
        </p:txBody>
      </p:sp>
    </p:spTree>
    <p:extLst>
      <p:ext uri="{BB962C8B-B14F-4D97-AF65-F5344CB8AC3E}">
        <p14:creationId xmlns:p14="http://schemas.microsoft.com/office/powerpoint/2010/main" val="333358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541161" y="612676"/>
            <a:ext cx="8041727" cy="1577971"/>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320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sz="3200">
                <a:solidFill>
                  <a:schemeClr val="tx1"/>
                </a:solidFill>
                <a:latin typeface="HGP創英角ｺﾞｼｯｸUB" panose="020B0900000000000000" pitchFamily="50" charset="-128"/>
                <a:ea typeface="HGP創英角ｺﾞｼｯｸUB" panose="020B0900000000000000" pitchFamily="50" charset="-128"/>
              </a:rPr>
              <a:t>　</a:t>
            </a:r>
          </a:p>
        </p:txBody>
      </p:sp>
      <p:sp>
        <p:nvSpPr>
          <p:cNvPr id="11" name="正方形/長方形 10"/>
          <p:cNvSpPr/>
          <p:nvPr/>
        </p:nvSpPr>
        <p:spPr>
          <a:xfrm>
            <a:off x="1103361" y="491288"/>
            <a:ext cx="1487378" cy="294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mn-ea"/>
              </a:rPr>
              <a:t>問題です</a:t>
            </a:r>
          </a:p>
        </p:txBody>
      </p:sp>
      <p:sp>
        <p:nvSpPr>
          <p:cNvPr id="12" name="テキスト ボックス 11"/>
          <p:cNvSpPr txBox="1"/>
          <p:nvPr/>
        </p:nvSpPr>
        <p:spPr>
          <a:xfrm>
            <a:off x="717749" y="2397404"/>
            <a:ext cx="678391" cy="400110"/>
          </a:xfrm>
          <a:prstGeom prst="rect">
            <a:avLst/>
          </a:prstGeom>
          <a:noFill/>
        </p:spPr>
        <p:txBody>
          <a:bodyPr wrap="none" rtlCol="0">
            <a:spAutoFit/>
          </a:bodyPr>
          <a:lstStyle/>
          <a:p>
            <a:r>
              <a:rPr lang="ja-JP" altLang="en-US" sz="2000" dirty="0">
                <a:latin typeface="+mn-ea"/>
              </a:rPr>
              <a:t>答え</a:t>
            </a:r>
          </a:p>
        </p:txBody>
      </p:sp>
      <p:sp>
        <p:nvSpPr>
          <p:cNvPr id="7" name="テキスト ボックス 6"/>
          <p:cNvSpPr txBox="1"/>
          <p:nvPr/>
        </p:nvSpPr>
        <p:spPr>
          <a:xfrm>
            <a:off x="1246236" y="790835"/>
            <a:ext cx="6365845" cy="1200329"/>
          </a:xfrm>
          <a:prstGeom prst="rect">
            <a:avLst/>
          </a:prstGeom>
          <a:noFill/>
        </p:spPr>
        <p:txBody>
          <a:bodyPr wrap="none" rtlCol="0">
            <a:spAutoFit/>
          </a:bodyPr>
          <a:lstStyle/>
          <a:p>
            <a:r>
              <a:rPr lang="ja-JP" altLang="en-US" sz="2400" dirty="0">
                <a:latin typeface="+mn-ea"/>
              </a:rPr>
              <a:t>尿中クレアチニン濃度は、</a:t>
            </a:r>
            <a:r>
              <a:rPr lang="en-US" altLang="ja-JP" sz="2400" dirty="0">
                <a:latin typeface="+mn-ea"/>
              </a:rPr>
              <a:t>	100mg/dL</a:t>
            </a:r>
            <a:r>
              <a:rPr lang="ja-JP" altLang="en-US" sz="2400" dirty="0">
                <a:latin typeface="+mn-ea"/>
              </a:rPr>
              <a:t>でした。</a:t>
            </a:r>
            <a:endParaRPr lang="en-US" altLang="ja-JP" sz="2400" dirty="0">
              <a:latin typeface="+mn-ea"/>
            </a:endParaRPr>
          </a:p>
          <a:p>
            <a:r>
              <a:rPr lang="ja-JP" altLang="en-US" sz="2400" dirty="0">
                <a:latin typeface="+mn-ea"/>
              </a:rPr>
              <a:t>尿中タンパク定量は、</a:t>
            </a:r>
            <a:r>
              <a:rPr lang="en-US" altLang="ja-JP" sz="2400" dirty="0">
                <a:latin typeface="+mn-ea"/>
              </a:rPr>
              <a:t>	200mg/dL</a:t>
            </a:r>
            <a:r>
              <a:rPr lang="ja-JP" altLang="en-US" sz="2400" dirty="0">
                <a:latin typeface="+mn-ea"/>
              </a:rPr>
              <a:t>でした。</a:t>
            </a:r>
            <a:endParaRPr lang="en-US" altLang="ja-JP" sz="2400" dirty="0">
              <a:latin typeface="+mn-ea"/>
            </a:endParaRPr>
          </a:p>
          <a:p>
            <a:r>
              <a:rPr lang="ja-JP" altLang="en-US" sz="2400" dirty="0">
                <a:latin typeface="+mn-ea"/>
              </a:rPr>
              <a:t>この人の１日尿タンパク量は？</a:t>
            </a:r>
          </a:p>
        </p:txBody>
      </p:sp>
      <p:sp>
        <p:nvSpPr>
          <p:cNvPr id="21" name="テキスト ボックス 20"/>
          <p:cNvSpPr txBox="1"/>
          <p:nvPr/>
        </p:nvSpPr>
        <p:spPr>
          <a:xfrm>
            <a:off x="1406352" y="2397404"/>
            <a:ext cx="6311343" cy="1938992"/>
          </a:xfrm>
          <a:prstGeom prst="rect">
            <a:avLst/>
          </a:prstGeom>
          <a:noFill/>
        </p:spPr>
        <p:txBody>
          <a:bodyPr wrap="none" rtlCol="0">
            <a:spAutoFit/>
          </a:bodyPr>
          <a:lstStyle/>
          <a:p>
            <a:r>
              <a:rPr lang="ja-JP" altLang="en-US" sz="2400" dirty="0">
                <a:latin typeface="+mn-ea"/>
              </a:rPr>
              <a:t>尿中にクレアチニンは</a:t>
            </a:r>
            <a:r>
              <a:rPr lang="en-US" altLang="ja-JP" sz="2400" dirty="0">
                <a:latin typeface="+mn-ea"/>
              </a:rPr>
              <a:t>1000mg</a:t>
            </a:r>
            <a:r>
              <a:rPr lang="ja-JP" altLang="en-US" sz="2400" dirty="0">
                <a:latin typeface="+mn-ea"/>
              </a:rPr>
              <a:t>排泄されるので、</a:t>
            </a:r>
            <a:endParaRPr lang="en-US" altLang="ja-JP" sz="2400" dirty="0">
              <a:latin typeface="+mn-ea"/>
            </a:endParaRPr>
          </a:p>
          <a:p>
            <a:r>
              <a:rPr lang="ja-JP" altLang="en-US" sz="2400" dirty="0">
                <a:latin typeface="+mn-ea"/>
              </a:rPr>
              <a:t>１日尿量は</a:t>
            </a:r>
            <a:r>
              <a:rPr lang="en-US" altLang="ja-JP" sz="2400" dirty="0">
                <a:latin typeface="+mn-ea"/>
              </a:rPr>
              <a:t>1000mg÷100mg/dL</a:t>
            </a:r>
            <a:r>
              <a:rPr lang="ja-JP" altLang="en-US" sz="2400" dirty="0">
                <a:latin typeface="+mn-ea"/>
              </a:rPr>
              <a:t>＝</a:t>
            </a:r>
            <a:r>
              <a:rPr lang="en-US" altLang="ja-JP" sz="2400" dirty="0">
                <a:latin typeface="+mn-ea"/>
              </a:rPr>
              <a:t>10dL</a:t>
            </a:r>
          </a:p>
          <a:p>
            <a:r>
              <a:rPr lang="ja-JP" altLang="en-US" sz="3600" dirty="0">
                <a:latin typeface="+mn-ea"/>
              </a:rPr>
              <a:t>１日尿タンパク量は</a:t>
            </a:r>
            <a:endParaRPr lang="en-US" altLang="ja-JP" sz="3600" dirty="0">
              <a:latin typeface="+mn-ea"/>
            </a:endParaRPr>
          </a:p>
          <a:p>
            <a:r>
              <a:rPr lang="en-US" altLang="ja-JP" sz="2400" dirty="0">
                <a:latin typeface="+mn-ea"/>
              </a:rPr>
              <a:t>	200mg/dL×10dL</a:t>
            </a:r>
            <a:r>
              <a:rPr lang="ja-JP" altLang="en-US" sz="2400" dirty="0">
                <a:latin typeface="+mn-ea"/>
              </a:rPr>
              <a:t>＝</a:t>
            </a:r>
            <a:r>
              <a:rPr lang="en-US" altLang="ja-JP" sz="2400" dirty="0">
                <a:latin typeface="+mn-ea"/>
              </a:rPr>
              <a:t>2000mg</a:t>
            </a:r>
            <a:r>
              <a:rPr lang="ja-JP" altLang="en-US" sz="2400" dirty="0">
                <a:latin typeface="+mn-ea"/>
              </a:rPr>
              <a:t>＝</a:t>
            </a:r>
            <a:r>
              <a:rPr lang="en-US" altLang="ja-JP" sz="3600" dirty="0">
                <a:latin typeface="+mn-ea"/>
              </a:rPr>
              <a:t>2g</a:t>
            </a:r>
            <a:endParaRPr lang="ja-JP" altLang="en-US" sz="3600" dirty="0">
              <a:latin typeface="+mn-ea"/>
            </a:endParaRPr>
          </a:p>
        </p:txBody>
      </p:sp>
      <p:sp>
        <p:nvSpPr>
          <p:cNvPr id="2" name="正方形/長方形 1"/>
          <p:cNvSpPr/>
          <p:nvPr/>
        </p:nvSpPr>
        <p:spPr>
          <a:xfrm>
            <a:off x="274737" y="4398819"/>
            <a:ext cx="8640960" cy="461665"/>
          </a:xfrm>
          <a:prstGeom prst="rect">
            <a:avLst/>
          </a:prstGeom>
        </p:spPr>
        <p:txBody>
          <a:bodyPr wrap="square">
            <a:spAutoFit/>
          </a:bodyPr>
          <a:lstStyle/>
          <a:p>
            <a:r>
              <a:rPr lang="ja-JP" altLang="en-US" sz="2400" dirty="0">
                <a:latin typeface="+mn-ea"/>
              </a:rPr>
              <a:t>これは、尿中タンパク定量</a:t>
            </a:r>
            <a:r>
              <a:rPr lang="en-US" altLang="ja-JP" sz="2400" dirty="0">
                <a:latin typeface="+mn-ea"/>
              </a:rPr>
              <a:t>/</a:t>
            </a:r>
            <a:r>
              <a:rPr lang="ja-JP" altLang="en-US" sz="2400" dirty="0">
                <a:latin typeface="+mn-ea"/>
              </a:rPr>
              <a:t>尿中クレアチニン濃度の比　</a:t>
            </a:r>
            <a:r>
              <a:rPr lang="en-US" altLang="ja-JP" sz="2400" dirty="0">
                <a:latin typeface="+mn-ea"/>
              </a:rPr>
              <a:t>2</a:t>
            </a:r>
            <a:r>
              <a:rPr lang="ja-JP" altLang="en-US" sz="2400" dirty="0">
                <a:latin typeface="+mn-ea"/>
              </a:rPr>
              <a:t>　と同じ</a:t>
            </a:r>
            <a:endParaRPr lang="en-US" altLang="ja-JP" sz="2400" dirty="0">
              <a:latin typeface="+mn-ea"/>
            </a:endParaRPr>
          </a:p>
        </p:txBody>
      </p:sp>
      <p:grpSp>
        <p:nvGrpSpPr>
          <p:cNvPr id="5" name="グループ化 4"/>
          <p:cNvGrpSpPr/>
          <p:nvPr/>
        </p:nvGrpSpPr>
        <p:grpSpPr>
          <a:xfrm>
            <a:off x="395537" y="5051247"/>
            <a:ext cx="8352928" cy="1584176"/>
            <a:chOff x="395537" y="4786699"/>
            <a:chExt cx="8352928" cy="1584176"/>
          </a:xfrm>
          <a:noFill/>
          <a:effectLst>
            <a:outerShdw blurRad="50800" dist="38100" dir="2700000" algn="tl" rotWithShape="0">
              <a:prstClr val="black">
                <a:alpha val="40000"/>
              </a:prstClr>
            </a:outerShdw>
          </a:effectLst>
        </p:grpSpPr>
        <p:sp>
          <p:nvSpPr>
            <p:cNvPr id="4" name="正方形/長方形 3"/>
            <p:cNvSpPr/>
            <p:nvPr/>
          </p:nvSpPr>
          <p:spPr>
            <a:xfrm>
              <a:off x="395537" y="4786699"/>
              <a:ext cx="8352928" cy="1584176"/>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chemeClr val="tx1"/>
                </a:solidFill>
                <a:latin typeface="+mj-ea"/>
                <a:ea typeface="+mj-ea"/>
              </a:endParaRPr>
            </a:p>
          </p:txBody>
        </p:sp>
        <p:sp>
          <p:nvSpPr>
            <p:cNvPr id="3" name="正方形/長方形 2"/>
            <p:cNvSpPr/>
            <p:nvPr/>
          </p:nvSpPr>
          <p:spPr>
            <a:xfrm>
              <a:off x="611560" y="5040178"/>
              <a:ext cx="7971327" cy="1077218"/>
            </a:xfrm>
            <a:prstGeom prst="rect">
              <a:avLst/>
            </a:prstGeom>
            <a:grpFill/>
          </p:spPr>
          <p:txBody>
            <a:bodyPr wrap="square">
              <a:spAutoFit/>
            </a:bodyPr>
            <a:lstStyle/>
            <a:p>
              <a:r>
                <a:rPr lang="ja-JP" altLang="en-US" sz="3200" b="1" dirty="0">
                  <a:latin typeface="+mn-ea"/>
                </a:rPr>
                <a:t>推定</a:t>
              </a:r>
              <a:r>
                <a:rPr lang="en-US" altLang="ja-JP" sz="3200" b="1" dirty="0">
                  <a:latin typeface="+mn-ea"/>
                </a:rPr>
                <a:t>1</a:t>
              </a:r>
              <a:r>
                <a:rPr lang="ja-JP" altLang="en-US" sz="3200" b="1" dirty="0">
                  <a:latin typeface="+mn-ea"/>
                </a:rPr>
                <a:t>日尿タンパク量（</a:t>
              </a:r>
              <a:r>
                <a:rPr lang="en-US" altLang="ja-JP" sz="3200" b="1" dirty="0">
                  <a:latin typeface="+mn-ea"/>
                </a:rPr>
                <a:t>g/</a:t>
              </a:r>
              <a:r>
                <a:rPr lang="en-US" altLang="ja-JP" sz="3200" b="1" dirty="0" err="1">
                  <a:latin typeface="+mn-ea"/>
                </a:rPr>
                <a:t>gCre</a:t>
              </a:r>
              <a:r>
                <a:rPr lang="ja-JP" altLang="en-US" sz="3200" b="1" dirty="0">
                  <a:latin typeface="+mn-ea"/>
                </a:rPr>
                <a:t>）</a:t>
              </a:r>
              <a:endParaRPr lang="en-US" altLang="ja-JP" sz="3200" b="1" dirty="0">
                <a:latin typeface="+mn-ea"/>
              </a:endParaRPr>
            </a:p>
            <a:p>
              <a:r>
                <a:rPr lang="ja-JP" altLang="en-US" sz="3200" b="1" dirty="0">
                  <a:latin typeface="+mn-ea"/>
                </a:rPr>
                <a:t>　＝尿中タンパク定量</a:t>
              </a:r>
              <a:r>
                <a:rPr lang="en-US" altLang="ja-JP" sz="3200" b="1" dirty="0">
                  <a:latin typeface="+mn-ea"/>
                </a:rPr>
                <a:t>/</a:t>
              </a:r>
              <a:r>
                <a:rPr lang="ja-JP" altLang="en-US" sz="3200" b="1" dirty="0">
                  <a:latin typeface="+mn-ea"/>
                </a:rPr>
                <a:t>尿中クレアチニン濃度</a:t>
              </a:r>
              <a:endParaRPr lang="en-US" altLang="ja-JP" sz="3200" b="1" dirty="0">
                <a:latin typeface="+mn-ea"/>
              </a:endParaRPr>
            </a:p>
          </p:txBody>
        </p:sp>
      </p:grpSp>
    </p:spTree>
    <p:extLst>
      <p:ext uri="{BB962C8B-B14F-4D97-AF65-F5344CB8AC3E}">
        <p14:creationId xmlns:p14="http://schemas.microsoft.com/office/powerpoint/2010/main" val="170877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1000"/>
                                        <p:tgtEl>
                                          <p:spTgt spid="2"/>
                                        </p:tgtEl>
                                      </p:cBhvr>
                                    </p:animEffect>
                                  </p:childTnLst>
                                </p:cTn>
                              </p:par>
                            </p:childTnLst>
                          </p:cTn>
                        </p:par>
                        <p:par>
                          <p:cTn id="14" fill="hold">
                            <p:stCondLst>
                              <p:cond delay="1000"/>
                            </p:stCondLst>
                            <p:childTnLst>
                              <p:par>
                                <p:cTn id="15" presetID="42" presetClass="entr" presetSubtype="0" fill="hold" nodeType="after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827584" y="1764457"/>
            <a:ext cx="7197804" cy="1261884"/>
          </a:xfrm>
          <a:prstGeom prst="rect">
            <a:avLst/>
          </a:prstGeom>
          <a:noFill/>
        </p:spPr>
        <p:txBody>
          <a:bodyPr wrap="none" rtlCol="0">
            <a:spAutoFit/>
          </a:bodyPr>
          <a:lstStyle/>
          <a:p>
            <a:r>
              <a:rPr lang="ja-JP" altLang="en-US" sz="3200" dirty="0">
                <a:latin typeface="+mj-ea"/>
                <a:ea typeface="+mj-ea"/>
              </a:rPr>
              <a:t>ではこの式は、</a:t>
            </a:r>
            <a:endParaRPr lang="en-US" altLang="ja-JP" sz="3200" dirty="0">
              <a:latin typeface="+mj-ea"/>
              <a:ea typeface="+mj-ea"/>
            </a:endParaRPr>
          </a:p>
          <a:p>
            <a:r>
              <a:rPr lang="ja-JP" altLang="en-US" sz="3200" dirty="0">
                <a:latin typeface="+mj-ea"/>
                <a:ea typeface="+mj-ea"/>
              </a:rPr>
              <a:t>　</a:t>
            </a:r>
            <a:r>
              <a:rPr lang="ja-JP" altLang="en-US" sz="4400" dirty="0">
                <a:latin typeface="+mj-ea"/>
                <a:ea typeface="+mj-ea"/>
              </a:rPr>
              <a:t>慢性腎不全</a:t>
            </a:r>
            <a:r>
              <a:rPr lang="ja-JP" altLang="en-US" sz="3200" dirty="0">
                <a:latin typeface="+mj-ea"/>
                <a:ea typeface="+mj-ea"/>
              </a:rPr>
              <a:t>でも使えるでしょうか？</a:t>
            </a:r>
          </a:p>
        </p:txBody>
      </p:sp>
      <p:grpSp>
        <p:nvGrpSpPr>
          <p:cNvPr id="14" name="グループ化 13"/>
          <p:cNvGrpSpPr/>
          <p:nvPr/>
        </p:nvGrpSpPr>
        <p:grpSpPr>
          <a:xfrm>
            <a:off x="395537" y="4786699"/>
            <a:ext cx="8352928" cy="1584176"/>
            <a:chOff x="395537" y="4786699"/>
            <a:chExt cx="8352928" cy="1584176"/>
          </a:xfrm>
          <a:noFill/>
          <a:effectLst>
            <a:outerShdw blurRad="50800" dist="38100" dir="2700000" algn="tl" rotWithShape="0">
              <a:prstClr val="black">
                <a:alpha val="40000"/>
              </a:prstClr>
            </a:outerShdw>
          </a:effectLst>
        </p:grpSpPr>
        <p:sp>
          <p:nvSpPr>
            <p:cNvPr id="15" name="正方形/長方形 14"/>
            <p:cNvSpPr/>
            <p:nvPr/>
          </p:nvSpPr>
          <p:spPr>
            <a:xfrm>
              <a:off x="395537" y="4786699"/>
              <a:ext cx="8352928" cy="1584176"/>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chemeClr val="tx1"/>
                </a:solidFill>
                <a:latin typeface="+mj-ea"/>
                <a:ea typeface="+mj-ea"/>
              </a:endParaRPr>
            </a:p>
          </p:txBody>
        </p:sp>
        <p:sp>
          <p:nvSpPr>
            <p:cNvPr id="16" name="正方形/長方形 15"/>
            <p:cNvSpPr/>
            <p:nvPr/>
          </p:nvSpPr>
          <p:spPr>
            <a:xfrm>
              <a:off x="611560" y="5040178"/>
              <a:ext cx="7971327" cy="1077218"/>
            </a:xfrm>
            <a:prstGeom prst="rect">
              <a:avLst/>
            </a:prstGeom>
            <a:grpFill/>
          </p:spPr>
          <p:txBody>
            <a:bodyPr wrap="square">
              <a:spAutoFit/>
            </a:bodyPr>
            <a:lstStyle/>
            <a:p>
              <a:r>
                <a:rPr lang="ja-JP" altLang="en-US" sz="3200" b="1" dirty="0">
                  <a:latin typeface="+mj-ea"/>
                  <a:ea typeface="+mj-ea"/>
                </a:rPr>
                <a:t>推定</a:t>
              </a:r>
              <a:r>
                <a:rPr lang="en-US" altLang="ja-JP" sz="3200" b="1" dirty="0">
                  <a:latin typeface="+mj-ea"/>
                  <a:ea typeface="+mj-ea"/>
                </a:rPr>
                <a:t>1</a:t>
              </a:r>
              <a:r>
                <a:rPr lang="ja-JP" altLang="en-US" sz="3200" b="1" dirty="0">
                  <a:latin typeface="+mj-ea"/>
                  <a:ea typeface="+mj-ea"/>
                </a:rPr>
                <a:t>日尿タンパク量（</a:t>
              </a:r>
              <a:r>
                <a:rPr lang="en-US" altLang="ja-JP" sz="3200" b="1" dirty="0">
                  <a:latin typeface="+mj-ea"/>
                  <a:ea typeface="+mj-ea"/>
                </a:rPr>
                <a:t>g/</a:t>
              </a:r>
              <a:r>
                <a:rPr lang="en-US" altLang="ja-JP" sz="3200" b="1" dirty="0" err="1">
                  <a:latin typeface="+mj-ea"/>
                  <a:ea typeface="+mj-ea"/>
                </a:rPr>
                <a:t>gCre</a:t>
              </a:r>
              <a:r>
                <a:rPr lang="ja-JP" altLang="en-US" sz="3200" b="1" dirty="0">
                  <a:latin typeface="+mj-ea"/>
                  <a:ea typeface="+mj-ea"/>
                </a:rPr>
                <a:t>）</a:t>
              </a:r>
              <a:endParaRPr lang="en-US" altLang="ja-JP" sz="3200" b="1" dirty="0">
                <a:latin typeface="+mj-ea"/>
                <a:ea typeface="+mj-ea"/>
              </a:endParaRPr>
            </a:p>
            <a:p>
              <a:r>
                <a:rPr lang="ja-JP" altLang="en-US" sz="3200" b="1" dirty="0">
                  <a:latin typeface="+mj-ea"/>
                  <a:ea typeface="+mj-ea"/>
                </a:rPr>
                <a:t>　＝尿中タンパク定量</a:t>
              </a:r>
              <a:r>
                <a:rPr lang="en-US" altLang="ja-JP" sz="3200" b="1" dirty="0">
                  <a:latin typeface="+mj-ea"/>
                  <a:ea typeface="+mj-ea"/>
                </a:rPr>
                <a:t>/</a:t>
              </a:r>
              <a:r>
                <a:rPr lang="ja-JP" altLang="en-US" sz="3200" b="1" dirty="0">
                  <a:latin typeface="+mj-ea"/>
                  <a:ea typeface="+mj-ea"/>
                </a:rPr>
                <a:t>尿中クレアチニン濃度</a:t>
              </a:r>
              <a:endParaRPr lang="en-US" altLang="ja-JP" sz="3200" b="1" dirty="0">
                <a:latin typeface="+mj-ea"/>
                <a:ea typeface="+mj-ea"/>
              </a:endParaRPr>
            </a:p>
          </p:txBody>
        </p:sp>
      </p:grpSp>
    </p:spTree>
    <p:extLst>
      <p:ext uri="{BB962C8B-B14F-4D97-AF65-F5344CB8AC3E}">
        <p14:creationId xmlns:p14="http://schemas.microsoft.com/office/powerpoint/2010/main" val="29576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1000"/>
                                        <p:tgtEl>
                                          <p:spTgt spid="13"/>
                                        </p:tgtEl>
                                      </p:cBhvr>
                                    </p:animEffect>
                                  </p:childTnLst>
                                </p:cTn>
                              </p:par>
                            </p:childTnLst>
                          </p:cTn>
                        </p:par>
                        <p:par>
                          <p:cTn id="8" fill="hold">
                            <p:stCondLst>
                              <p:cond delay="1500"/>
                            </p:stCondLst>
                            <p:childTnLst>
                              <p:par>
                                <p:cTn id="9" presetID="42" presetClass="entr" presetSubtype="0" fill="hold" nodeType="afterEffect">
                                  <p:stCondLst>
                                    <p:cond delay="50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113335" y="1380562"/>
            <a:ext cx="4628190" cy="523220"/>
          </a:xfrm>
          <a:prstGeom prst="rect">
            <a:avLst/>
          </a:prstGeom>
          <a:noFill/>
        </p:spPr>
        <p:txBody>
          <a:bodyPr wrap="none" rtlCol="0">
            <a:spAutoFit/>
          </a:bodyPr>
          <a:lstStyle/>
          <a:p>
            <a:r>
              <a:rPr lang="ja-JP" altLang="en-US" sz="2800" dirty="0">
                <a:latin typeface="+mn-ea"/>
              </a:rPr>
              <a:t>昨日の血中</a:t>
            </a:r>
            <a:r>
              <a:rPr lang="en-US" altLang="ja-JP" sz="2800" dirty="0">
                <a:latin typeface="+mn-ea"/>
              </a:rPr>
              <a:t>Cr</a:t>
            </a:r>
            <a:r>
              <a:rPr lang="ja-JP" altLang="en-US" sz="2800" dirty="0">
                <a:latin typeface="+mn-ea"/>
              </a:rPr>
              <a:t>値　</a:t>
            </a:r>
            <a:r>
              <a:rPr lang="en-US" altLang="ja-JP" sz="2800" b="1" dirty="0">
                <a:latin typeface="+mn-ea"/>
              </a:rPr>
              <a:t>5.0 </a:t>
            </a:r>
            <a:r>
              <a:rPr lang="en-US" altLang="ja-JP" sz="2800" dirty="0">
                <a:latin typeface="+mn-ea"/>
              </a:rPr>
              <a:t>mg/dL</a:t>
            </a:r>
          </a:p>
        </p:txBody>
      </p:sp>
      <p:sp>
        <p:nvSpPr>
          <p:cNvPr id="5" name="テキスト ボックス 4"/>
          <p:cNvSpPr txBox="1"/>
          <p:nvPr/>
        </p:nvSpPr>
        <p:spPr>
          <a:xfrm>
            <a:off x="1113335" y="2543572"/>
            <a:ext cx="4469493" cy="523220"/>
          </a:xfrm>
          <a:prstGeom prst="rect">
            <a:avLst/>
          </a:prstGeom>
          <a:noFill/>
        </p:spPr>
        <p:txBody>
          <a:bodyPr wrap="none" rtlCol="0">
            <a:spAutoFit/>
          </a:bodyPr>
          <a:lstStyle/>
          <a:p>
            <a:r>
              <a:rPr lang="ja-JP" altLang="en-US" sz="2800" dirty="0">
                <a:latin typeface="+mn-ea"/>
              </a:rPr>
              <a:t>今日の血中</a:t>
            </a:r>
            <a:r>
              <a:rPr lang="en-US" altLang="ja-JP" sz="2800" dirty="0">
                <a:latin typeface="+mn-ea"/>
              </a:rPr>
              <a:t>Cr</a:t>
            </a:r>
            <a:r>
              <a:rPr lang="ja-JP" altLang="en-US" sz="2800" dirty="0">
                <a:latin typeface="+mn-ea"/>
              </a:rPr>
              <a:t>値　</a:t>
            </a:r>
            <a:r>
              <a:rPr lang="en-US" altLang="ja-JP" sz="2800" b="1" dirty="0">
                <a:latin typeface="+mn-ea"/>
              </a:rPr>
              <a:t>5.0 </a:t>
            </a:r>
            <a:r>
              <a:rPr lang="en-US" altLang="ja-JP" sz="2800" dirty="0">
                <a:latin typeface="+mn-ea"/>
              </a:rPr>
              <a:t>mg/dL</a:t>
            </a:r>
          </a:p>
        </p:txBody>
      </p:sp>
      <p:sp>
        <p:nvSpPr>
          <p:cNvPr id="7" name="下矢印 6"/>
          <p:cNvSpPr/>
          <p:nvPr/>
        </p:nvSpPr>
        <p:spPr>
          <a:xfrm>
            <a:off x="3104422" y="2075732"/>
            <a:ext cx="646016" cy="432048"/>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8" name="テキスト ボックス 17"/>
          <p:cNvSpPr txBox="1"/>
          <p:nvPr/>
        </p:nvSpPr>
        <p:spPr>
          <a:xfrm>
            <a:off x="558250" y="599356"/>
            <a:ext cx="3201517" cy="646331"/>
          </a:xfrm>
          <a:prstGeom prst="rect">
            <a:avLst/>
          </a:prstGeom>
          <a:noFill/>
        </p:spPr>
        <p:txBody>
          <a:bodyPr wrap="none" rtlCol="0">
            <a:spAutoFit/>
          </a:bodyPr>
          <a:lstStyle/>
          <a:p>
            <a:r>
              <a:rPr lang="ja-JP" altLang="en-US" sz="3600" dirty="0">
                <a:latin typeface="+mj-ea"/>
                <a:ea typeface="+mj-ea"/>
              </a:rPr>
              <a:t>慢性腎不全</a:t>
            </a:r>
            <a:r>
              <a:rPr lang="ja-JP" altLang="en-US" sz="2800" dirty="0">
                <a:latin typeface="+mj-ea"/>
                <a:ea typeface="+mj-ea"/>
              </a:rPr>
              <a:t>の人</a:t>
            </a:r>
            <a:endParaRPr lang="en-US" altLang="ja-JP" sz="2800" dirty="0">
              <a:latin typeface="+mj-ea"/>
              <a:ea typeface="+mj-ea"/>
            </a:endParaRPr>
          </a:p>
        </p:txBody>
      </p:sp>
      <p:sp>
        <p:nvSpPr>
          <p:cNvPr id="19" name="角丸四角形 18"/>
          <p:cNvSpPr/>
          <p:nvPr/>
        </p:nvSpPr>
        <p:spPr>
          <a:xfrm>
            <a:off x="395536" y="3636364"/>
            <a:ext cx="8119379" cy="929873"/>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3200">
              <a:solidFill>
                <a:schemeClr val="tx1"/>
              </a:solidFill>
              <a:latin typeface="HGP創英角ｺﾞｼｯｸUB" panose="020B0900000000000000" pitchFamily="50" charset="-128"/>
              <a:ea typeface="HGP創英角ｺﾞｼｯｸUB" panose="020B0900000000000000" pitchFamily="50" charset="-128"/>
            </a:endParaRPr>
          </a:p>
          <a:p>
            <a:r>
              <a:rPr lang="ja-JP" altLang="en-US" sz="3200">
                <a:solidFill>
                  <a:schemeClr val="tx1"/>
                </a:solidFill>
                <a:latin typeface="HGP創英角ｺﾞｼｯｸUB" panose="020B0900000000000000" pitchFamily="50" charset="-128"/>
                <a:ea typeface="HGP創英角ｺﾞｼｯｸUB" panose="020B0900000000000000" pitchFamily="50" charset="-128"/>
              </a:rPr>
              <a:t>　</a:t>
            </a:r>
          </a:p>
        </p:txBody>
      </p:sp>
      <p:sp>
        <p:nvSpPr>
          <p:cNvPr id="20" name="正方形/長方形 19"/>
          <p:cNvSpPr/>
          <p:nvPr/>
        </p:nvSpPr>
        <p:spPr>
          <a:xfrm>
            <a:off x="1259632" y="3479676"/>
            <a:ext cx="1487378" cy="294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mn-ea"/>
              </a:rPr>
              <a:t>問題です</a:t>
            </a:r>
          </a:p>
        </p:txBody>
      </p:sp>
      <p:sp>
        <p:nvSpPr>
          <p:cNvPr id="21" name="テキスト ボックス 20"/>
          <p:cNvSpPr txBox="1"/>
          <p:nvPr/>
        </p:nvSpPr>
        <p:spPr>
          <a:xfrm>
            <a:off x="2276390" y="4697360"/>
            <a:ext cx="678391" cy="400110"/>
          </a:xfrm>
          <a:prstGeom prst="rect">
            <a:avLst/>
          </a:prstGeom>
          <a:noFill/>
        </p:spPr>
        <p:txBody>
          <a:bodyPr wrap="none" rtlCol="0">
            <a:spAutoFit/>
          </a:bodyPr>
          <a:lstStyle/>
          <a:p>
            <a:r>
              <a:rPr lang="ja-JP" altLang="en-US" sz="2000" dirty="0">
                <a:latin typeface="+mn-ea"/>
              </a:rPr>
              <a:t>答え</a:t>
            </a:r>
          </a:p>
        </p:txBody>
      </p:sp>
      <p:sp>
        <p:nvSpPr>
          <p:cNvPr id="22" name="テキスト ボックス 21"/>
          <p:cNvSpPr txBox="1"/>
          <p:nvPr/>
        </p:nvSpPr>
        <p:spPr>
          <a:xfrm>
            <a:off x="467544" y="3839716"/>
            <a:ext cx="8095486" cy="523220"/>
          </a:xfrm>
          <a:prstGeom prst="rect">
            <a:avLst/>
          </a:prstGeom>
          <a:noFill/>
          <a:ln>
            <a:noFill/>
          </a:ln>
          <a:effectLst/>
        </p:spPr>
        <p:style>
          <a:lnRef idx="1">
            <a:schemeClr val="accent2"/>
          </a:lnRef>
          <a:fillRef idx="2">
            <a:schemeClr val="accent2"/>
          </a:fillRef>
          <a:effectRef idx="1">
            <a:schemeClr val="accent2"/>
          </a:effectRef>
          <a:fontRef idx="minor">
            <a:schemeClr val="dk1"/>
          </a:fontRef>
        </p:style>
        <p:txBody>
          <a:bodyPr wrap="none" rtlCol="0">
            <a:spAutoFit/>
          </a:bodyPr>
          <a:lstStyle/>
          <a:p>
            <a:r>
              <a:rPr lang="ja-JP" altLang="en-US" sz="2800" dirty="0">
                <a:solidFill>
                  <a:schemeClr val="tx1"/>
                </a:solidFill>
                <a:latin typeface="+mn-ea"/>
              </a:rPr>
              <a:t>尿中にクレアチニンは、</a:t>
            </a:r>
            <a:r>
              <a:rPr lang="en-US" altLang="ja-JP" sz="2800" dirty="0">
                <a:solidFill>
                  <a:schemeClr val="tx1"/>
                </a:solidFill>
                <a:latin typeface="+mn-ea"/>
              </a:rPr>
              <a:t>1</a:t>
            </a:r>
            <a:r>
              <a:rPr lang="ja-JP" altLang="en-US" sz="2800" dirty="0">
                <a:solidFill>
                  <a:schemeClr val="tx1"/>
                </a:solidFill>
                <a:latin typeface="+mn-ea"/>
              </a:rPr>
              <a:t>日に何ｇ排泄されましたか？</a:t>
            </a:r>
          </a:p>
        </p:txBody>
      </p:sp>
      <p:sp>
        <p:nvSpPr>
          <p:cNvPr id="2" name="正方形/長方形 1"/>
          <p:cNvSpPr/>
          <p:nvPr/>
        </p:nvSpPr>
        <p:spPr>
          <a:xfrm>
            <a:off x="3273575" y="4728138"/>
            <a:ext cx="2167581" cy="523220"/>
          </a:xfrm>
          <a:prstGeom prst="rect">
            <a:avLst/>
          </a:prstGeom>
        </p:spPr>
        <p:txBody>
          <a:bodyPr wrap="none">
            <a:spAutoFit/>
          </a:bodyPr>
          <a:lstStyle/>
          <a:p>
            <a:r>
              <a:rPr lang="en-US" altLang="ja-JP" sz="2800" dirty="0">
                <a:latin typeface="+mn-ea"/>
              </a:rPr>
              <a:t>1</a:t>
            </a:r>
            <a:r>
              <a:rPr lang="ja-JP" altLang="en-US" sz="2800" dirty="0">
                <a:latin typeface="+mn-ea"/>
              </a:rPr>
              <a:t>日に</a:t>
            </a:r>
            <a:r>
              <a:rPr lang="en-US" altLang="ja-JP" sz="2800" dirty="0">
                <a:latin typeface="+mn-ea"/>
              </a:rPr>
              <a:t>1</a:t>
            </a:r>
            <a:r>
              <a:rPr lang="ja-JP" altLang="en-US" sz="2800" dirty="0" err="1">
                <a:latin typeface="+mn-ea"/>
              </a:rPr>
              <a:t>ｇ</a:t>
            </a:r>
            <a:r>
              <a:rPr lang="ja-JP" altLang="en-US" sz="2800" dirty="0">
                <a:latin typeface="+mn-ea"/>
              </a:rPr>
              <a:t>排泄</a:t>
            </a:r>
          </a:p>
        </p:txBody>
      </p:sp>
      <p:sp>
        <p:nvSpPr>
          <p:cNvPr id="24" name="正方形/長方形 23"/>
          <p:cNvSpPr/>
          <p:nvPr/>
        </p:nvSpPr>
        <p:spPr>
          <a:xfrm>
            <a:off x="827584" y="5549905"/>
            <a:ext cx="7488832" cy="954107"/>
          </a:xfrm>
          <a:prstGeom prst="rect">
            <a:avLst/>
          </a:prstGeom>
          <a:noFill/>
          <a:effectLst/>
        </p:spPr>
        <p:style>
          <a:lnRef idx="1">
            <a:schemeClr val="dk1"/>
          </a:lnRef>
          <a:fillRef idx="3">
            <a:schemeClr val="dk1"/>
          </a:fillRef>
          <a:effectRef idx="2">
            <a:schemeClr val="dk1"/>
          </a:effectRef>
          <a:fontRef idx="minor">
            <a:schemeClr val="lt1"/>
          </a:fontRef>
        </p:style>
        <p:txBody>
          <a:bodyPr wrap="square">
            <a:spAutoFit/>
          </a:bodyPr>
          <a:lstStyle/>
          <a:p>
            <a:r>
              <a:rPr lang="ja-JP" altLang="en-US" sz="2800" b="1" dirty="0">
                <a:solidFill>
                  <a:schemeClr val="tx1"/>
                </a:solidFill>
                <a:latin typeface="+mn-ea"/>
              </a:rPr>
              <a:t>慢性腎不全でも尿中に</a:t>
            </a:r>
            <a:r>
              <a:rPr lang="en-US" altLang="ja-JP" sz="2800" b="1" dirty="0">
                <a:solidFill>
                  <a:schemeClr val="tx1"/>
                </a:solidFill>
                <a:latin typeface="+mn-ea"/>
              </a:rPr>
              <a:t>Cr</a:t>
            </a:r>
            <a:r>
              <a:rPr lang="ja-JP" altLang="en-US" sz="2800" b="1" dirty="0">
                <a:solidFill>
                  <a:schemeClr val="tx1"/>
                </a:solidFill>
                <a:latin typeface="+mn-ea"/>
              </a:rPr>
              <a:t>は</a:t>
            </a:r>
            <a:r>
              <a:rPr lang="en-US" altLang="ja-JP" sz="2800" b="1" dirty="0">
                <a:solidFill>
                  <a:schemeClr val="tx1"/>
                </a:solidFill>
                <a:latin typeface="+mn-ea"/>
              </a:rPr>
              <a:t>1g</a:t>
            </a:r>
            <a:r>
              <a:rPr lang="ja-JP" altLang="en-US" sz="2800" b="1" dirty="0">
                <a:solidFill>
                  <a:schemeClr val="tx1"/>
                </a:solidFill>
                <a:latin typeface="+mn-ea"/>
              </a:rPr>
              <a:t>排泄されるので、この式は使えます！</a:t>
            </a:r>
          </a:p>
        </p:txBody>
      </p:sp>
    </p:spTree>
    <p:extLst>
      <p:ext uri="{BB962C8B-B14F-4D97-AF65-F5344CB8AC3E}">
        <p14:creationId xmlns:p14="http://schemas.microsoft.com/office/powerpoint/2010/main" val="256186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50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000"/>
                                        <p:tgtEl>
                                          <p:spTgt spid="24"/>
                                        </p:tgtEl>
                                      </p:cBhvr>
                                    </p:animEffect>
                                    <p:anim calcmode="lin" valueType="num">
                                      <p:cBhvr>
                                        <p:cTn id="12" dur="1000" fill="hold"/>
                                        <p:tgtEl>
                                          <p:spTgt spid="24"/>
                                        </p:tgtEl>
                                        <p:attrNameLst>
                                          <p:attrName>ppt_x</p:attrName>
                                        </p:attrNameLst>
                                      </p:cBhvr>
                                      <p:tavLst>
                                        <p:tav tm="0">
                                          <p:val>
                                            <p:strVal val="#ppt_x"/>
                                          </p:val>
                                        </p:tav>
                                        <p:tav tm="100000">
                                          <p:val>
                                            <p:strVal val="#ppt_x"/>
                                          </p:val>
                                        </p:tav>
                                      </p:tavLst>
                                    </p:anim>
                                    <p:anim calcmode="lin" valueType="num">
                                      <p:cBhvr>
                                        <p:cTn id="1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27584" y="1764457"/>
            <a:ext cx="7197804" cy="1261884"/>
          </a:xfrm>
          <a:prstGeom prst="rect">
            <a:avLst/>
          </a:prstGeom>
          <a:noFill/>
        </p:spPr>
        <p:txBody>
          <a:bodyPr wrap="none" rtlCol="0">
            <a:spAutoFit/>
          </a:bodyPr>
          <a:lstStyle/>
          <a:p>
            <a:r>
              <a:rPr lang="ja-JP" altLang="en-US" sz="3200" dirty="0">
                <a:latin typeface="+mn-ea"/>
              </a:rPr>
              <a:t>ではこの式は、</a:t>
            </a:r>
            <a:endParaRPr lang="en-US" altLang="ja-JP" sz="3200" dirty="0">
              <a:latin typeface="+mn-ea"/>
            </a:endParaRPr>
          </a:p>
          <a:p>
            <a:r>
              <a:rPr lang="ja-JP" altLang="en-US" sz="3200" dirty="0">
                <a:latin typeface="+mn-ea"/>
              </a:rPr>
              <a:t>　</a:t>
            </a:r>
            <a:r>
              <a:rPr lang="ja-JP" altLang="en-US" sz="4400" dirty="0">
                <a:latin typeface="+mn-ea"/>
              </a:rPr>
              <a:t>急性腎不全</a:t>
            </a:r>
            <a:r>
              <a:rPr lang="ja-JP" altLang="en-US" sz="3200" dirty="0">
                <a:latin typeface="+mn-ea"/>
              </a:rPr>
              <a:t>でも使えるでしょうか？</a:t>
            </a:r>
          </a:p>
        </p:txBody>
      </p:sp>
      <p:grpSp>
        <p:nvGrpSpPr>
          <p:cNvPr id="9" name="グループ化 8"/>
          <p:cNvGrpSpPr/>
          <p:nvPr/>
        </p:nvGrpSpPr>
        <p:grpSpPr>
          <a:xfrm>
            <a:off x="395537" y="4786699"/>
            <a:ext cx="8352928" cy="1584176"/>
            <a:chOff x="395537" y="4786699"/>
            <a:chExt cx="8352928" cy="1584176"/>
          </a:xfrm>
          <a:noFill/>
          <a:effectLst>
            <a:outerShdw blurRad="50800" dist="38100" dir="2700000" algn="tl" rotWithShape="0">
              <a:prstClr val="black">
                <a:alpha val="40000"/>
              </a:prstClr>
            </a:outerShdw>
          </a:effectLst>
        </p:grpSpPr>
        <p:sp>
          <p:nvSpPr>
            <p:cNvPr id="10" name="正方形/長方形 9"/>
            <p:cNvSpPr/>
            <p:nvPr/>
          </p:nvSpPr>
          <p:spPr>
            <a:xfrm>
              <a:off x="395537" y="4786699"/>
              <a:ext cx="8352928" cy="1584176"/>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chemeClr val="tx1"/>
                </a:solidFill>
                <a:latin typeface="+mj-ea"/>
                <a:ea typeface="+mj-ea"/>
              </a:endParaRPr>
            </a:p>
          </p:txBody>
        </p:sp>
        <p:sp>
          <p:nvSpPr>
            <p:cNvPr id="11" name="正方形/長方形 10"/>
            <p:cNvSpPr/>
            <p:nvPr/>
          </p:nvSpPr>
          <p:spPr>
            <a:xfrm>
              <a:off x="611560" y="5040178"/>
              <a:ext cx="7971327" cy="1077218"/>
            </a:xfrm>
            <a:prstGeom prst="rect">
              <a:avLst/>
            </a:prstGeom>
            <a:grpFill/>
          </p:spPr>
          <p:txBody>
            <a:bodyPr wrap="square">
              <a:spAutoFit/>
            </a:bodyPr>
            <a:lstStyle/>
            <a:p>
              <a:r>
                <a:rPr lang="ja-JP" altLang="en-US" sz="3200" b="1" dirty="0">
                  <a:latin typeface="+mn-ea"/>
                </a:rPr>
                <a:t>推定</a:t>
              </a:r>
              <a:r>
                <a:rPr lang="en-US" altLang="ja-JP" sz="3200" b="1" dirty="0">
                  <a:latin typeface="+mn-ea"/>
                </a:rPr>
                <a:t>1</a:t>
              </a:r>
              <a:r>
                <a:rPr lang="ja-JP" altLang="en-US" sz="3200" b="1" dirty="0">
                  <a:latin typeface="+mn-ea"/>
                </a:rPr>
                <a:t>日尿タンパク量（</a:t>
              </a:r>
              <a:r>
                <a:rPr lang="en-US" altLang="ja-JP" sz="3200" b="1" dirty="0">
                  <a:latin typeface="+mn-ea"/>
                </a:rPr>
                <a:t>g/</a:t>
              </a:r>
              <a:r>
                <a:rPr lang="en-US" altLang="ja-JP" sz="3200" b="1" dirty="0" err="1">
                  <a:latin typeface="+mn-ea"/>
                </a:rPr>
                <a:t>gCre</a:t>
              </a:r>
              <a:r>
                <a:rPr lang="ja-JP" altLang="en-US" sz="3200" b="1" dirty="0">
                  <a:latin typeface="+mn-ea"/>
                </a:rPr>
                <a:t>）</a:t>
              </a:r>
              <a:endParaRPr lang="en-US" altLang="ja-JP" sz="3200" b="1" dirty="0">
                <a:latin typeface="+mn-ea"/>
              </a:endParaRPr>
            </a:p>
            <a:p>
              <a:r>
                <a:rPr lang="ja-JP" altLang="en-US" sz="3200" b="1" dirty="0">
                  <a:latin typeface="+mn-ea"/>
                </a:rPr>
                <a:t>　＝尿中タンパク定量</a:t>
              </a:r>
              <a:r>
                <a:rPr lang="en-US" altLang="ja-JP" sz="3200" b="1" dirty="0">
                  <a:latin typeface="+mn-ea"/>
                </a:rPr>
                <a:t>/</a:t>
              </a:r>
              <a:r>
                <a:rPr lang="ja-JP" altLang="en-US" sz="3200" b="1" dirty="0">
                  <a:latin typeface="+mn-ea"/>
                </a:rPr>
                <a:t>尿中クレアチニン濃度</a:t>
              </a:r>
              <a:endParaRPr lang="en-US" altLang="ja-JP" sz="3200" b="1" dirty="0">
                <a:latin typeface="+mn-ea"/>
              </a:endParaRPr>
            </a:p>
          </p:txBody>
        </p:sp>
      </p:grpSp>
    </p:spTree>
    <p:extLst>
      <p:ext uri="{BB962C8B-B14F-4D97-AF65-F5344CB8AC3E}">
        <p14:creationId xmlns:p14="http://schemas.microsoft.com/office/powerpoint/2010/main" val="158392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113335" y="1405962"/>
            <a:ext cx="5099473" cy="523220"/>
          </a:xfrm>
          <a:prstGeom prst="rect">
            <a:avLst/>
          </a:prstGeom>
          <a:noFill/>
        </p:spPr>
        <p:txBody>
          <a:bodyPr wrap="none" rtlCol="0">
            <a:spAutoFit/>
          </a:bodyPr>
          <a:lstStyle/>
          <a:p>
            <a:r>
              <a:rPr lang="ja-JP" altLang="en-US" sz="2800" dirty="0">
                <a:latin typeface="+mj-ea"/>
                <a:ea typeface="+mj-ea"/>
              </a:rPr>
              <a:t>数日前の血中</a:t>
            </a:r>
            <a:r>
              <a:rPr lang="en-US" altLang="ja-JP" sz="2800" dirty="0">
                <a:latin typeface="+mj-ea"/>
                <a:ea typeface="+mj-ea"/>
              </a:rPr>
              <a:t>Cr</a:t>
            </a:r>
            <a:r>
              <a:rPr lang="ja-JP" altLang="en-US" sz="2800" dirty="0">
                <a:latin typeface="+mj-ea"/>
                <a:ea typeface="+mj-ea"/>
              </a:rPr>
              <a:t>値　</a:t>
            </a:r>
            <a:r>
              <a:rPr lang="en-US" altLang="ja-JP" sz="2800" dirty="0">
                <a:latin typeface="+mj-ea"/>
                <a:ea typeface="+mj-ea"/>
              </a:rPr>
              <a:t> </a:t>
            </a:r>
            <a:r>
              <a:rPr lang="en-US" altLang="ja-JP" sz="2800" b="1" dirty="0">
                <a:latin typeface="+mj-ea"/>
                <a:ea typeface="+mj-ea"/>
              </a:rPr>
              <a:t>1.0</a:t>
            </a:r>
            <a:r>
              <a:rPr lang="en-US" altLang="ja-JP" sz="2800" dirty="0">
                <a:latin typeface="+mj-ea"/>
                <a:ea typeface="+mj-ea"/>
              </a:rPr>
              <a:t> mg/dL</a:t>
            </a:r>
          </a:p>
        </p:txBody>
      </p:sp>
      <p:sp>
        <p:nvSpPr>
          <p:cNvPr id="5" name="テキスト ボックス 4"/>
          <p:cNvSpPr txBox="1"/>
          <p:nvPr/>
        </p:nvSpPr>
        <p:spPr>
          <a:xfrm>
            <a:off x="1113335" y="2568972"/>
            <a:ext cx="5147563" cy="523220"/>
          </a:xfrm>
          <a:prstGeom prst="rect">
            <a:avLst/>
          </a:prstGeom>
          <a:noFill/>
        </p:spPr>
        <p:txBody>
          <a:bodyPr wrap="none" rtlCol="0">
            <a:spAutoFit/>
          </a:bodyPr>
          <a:lstStyle/>
          <a:p>
            <a:r>
              <a:rPr lang="ja-JP" altLang="en-US" sz="2800" dirty="0">
                <a:latin typeface="+mj-ea"/>
                <a:ea typeface="+mj-ea"/>
              </a:rPr>
              <a:t>今日の血中</a:t>
            </a:r>
            <a:r>
              <a:rPr lang="en-US" altLang="ja-JP" sz="2800" dirty="0">
                <a:latin typeface="+mj-ea"/>
                <a:ea typeface="+mj-ea"/>
              </a:rPr>
              <a:t>Cr</a:t>
            </a:r>
            <a:r>
              <a:rPr lang="ja-JP" altLang="en-US" sz="2800" dirty="0">
                <a:latin typeface="+mj-ea"/>
                <a:ea typeface="+mj-ea"/>
              </a:rPr>
              <a:t>値</a:t>
            </a:r>
            <a:r>
              <a:rPr lang="en-US" altLang="ja-JP" sz="2800" dirty="0">
                <a:latin typeface="+mj-ea"/>
                <a:ea typeface="+mj-ea"/>
              </a:rPr>
              <a:t>	</a:t>
            </a:r>
            <a:r>
              <a:rPr lang="ja-JP" altLang="en-US" sz="2800" dirty="0">
                <a:latin typeface="+mj-ea"/>
                <a:ea typeface="+mj-ea"/>
              </a:rPr>
              <a:t>　　</a:t>
            </a:r>
            <a:r>
              <a:rPr lang="en-US" altLang="ja-JP" sz="2800" b="1" dirty="0">
                <a:latin typeface="+mj-ea"/>
                <a:ea typeface="+mj-ea"/>
              </a:rPr>
              <a:t>5.0</a:t>
            </a:r>
            <a:r>
              <a:rPr lang="en-US" altLang="ja-JP" sz="2800" dirty="0">
                <a:latin typeface="+mj-ea"/>
                <a:ea typeface="+mj-ea"/>
              </a:rPr>
              <a:t> mg/dL</a:t>
            </a:r>
          </a:p>
        </p:txBody>
      </p:sp>
      <p:sp>
        <p:nvSpPr>
          <p:cNvPr id="18" name="テキスト ボックス 17"/>
          <p:cNvSpPr txBox="1"/>
          <p:nvPr/>
        </p:nvSpPr>
        <p:spPr>
          <a:xfrm>
            <a:off x="558250" y="624756"/>
            <a:ext cx="3201517" cy="646331"/>
          </a:xfrm>
          <a:prstGeom prst="rect">
            <a:avLst/>
          </a:prstGeom>
          <a:noFill/>
        </p:spPr>
        <p:txBody>
          <a:bodyPr wrap="none" rtlCol="0">
            <a:spAutoFit/>
          </a:bodyPr>
          <a:lstStyle/>
          <a:p>
            <a:r>
              <a:rPr lang="ja-JP" altLang="en-US" sz="3600" dirty="0">
                <a:latin typeface="+mj-ea"/>
                <a:ea typeface="+mj-ea"/>
              </a:rPr>
              <a:t>急性腎不全</a:t>
            </a:r>
            <a:r>
              <a:rPr lang="ja-JP" altLang="en-US" sz="2800" dirty="0">
                <a:latin typeface="+mj-ea"/>
                <a:ea typeface="+mj-ea"/>
              </a:rPr>
              <a:t>の人</a:t>
            </a:r>
            <a:endParaRPr lang="en-US" altLang="ja-JP" sz="2800" dirty="0">
              <a:latin typeface="+mj-ea"/>
              <a:ea typeface="+mj-ea"/>
            </a:endParaRPr>
          </a:p>
        </p:txBody>
      </p:sp>
      <p:sp>
        <p:nvSpPr>
          <p:cNvPr id="21" name="テキスト ボックス 20"/>
          <p:cNvSpPr txBox="1"/>
          <p:nvPr/>
        </p:nvSpPr>
        <p:spPr>
          <a:xfrm>
            <a:off x="2276390" y="4722760"/>
            <a:ext cx="678391" cy="400110"/>
          </a:xfrm>
          <a:prstGeom prst="rect">
            <a:avLst/>
          </a:prstGeom>
          <a:noFill/>
        </p:spPr>
        <p:txBody>
          <a:bodyPr wrap="none" rtlCol="0">
            <a:spAutoFit/>
          </a:bodyPr>
          <a:lstStyle/>
          <a:p>
            <a:r>
              <a:rPr lang="ja-JP" altLang="en-US" sz="2000" dirty="0">
                <a:latin typeface="+mn-ea"/>
              </a:rPr>
              <a:t>答え</a:t>
            </a:r>
          </a:p>
        </p:txBody>
      </p:sp>
      <p:sp>
        <p:nvSpPr>
          <p:cNvPr id="2" name="正方形/長方形 1"/>
          <p:cNvSpPr/>
          <p:nvPr/>
        </p:nvSpPr>
        <p:spPr>
          <a:xfrm>
            <a:off x="3273575" y="4753538"/>
            <a:ext cx="2553904" cy="523220"/>
          </a:xfrm>
          <a:prstGeom prst="rect">
            <a:avLst/>
          </a:prstGeom>
        </p:spPr>
        <p:txBody>
          <a:bodyPr wrap="none">
            <a:spAutoFit/>
          </a:bodyPr>
          <a:lstStyle/>
          <a:p>
            <a:r>
              <a:rPr lang="ja-JP" altLang="en-US" sz="2800" dirty="0">
                <a:latin typeface="+mn-ea"/>
              </a:rPr>
              <a:t>分かりません！</a:t>
            </a:r>
          </a:p>
        </p:txBody>
      </p:sp>
      <p:sp>
        <p:nvSpPr>
          <p:cNvPr id="24" name="正方形/長方形 23"/>
          <p:cNvSpPr/>
          <p:nvPr/>
        </p:nvSpPr>
        <p:spPr>
          <a:xfrm>
            <a:off x="827584" y="5575305"/>
            <a:ext cx="7488832" cy="954107"/>
          </a:xfrm>
          <a:prstGeom prst="rect">
            <a:avLst/>
          </a:prstGeom>
          <a:noFill/>
          <a:effectLst/>
        </p:spPr>
        <p:style>
          <a:lnRef idx="1">
            <a:schemeClr val="dk1"/>
          </a:lnRef>
          <a:fillRef idx="3">
            <a:schemeClr val="dk1"/>
          </a:fillRef>
          <a:effectRef idx="2">
            <a:schemeClr val="dk1"/>
          </a:effectRef>
          <a:fontRef idx="minor">
            <a:schemeClr val="lt1"/>
          </a:fontRef>
        </p:style>
        <p:txBody>
          <a:bodyPr wrap="square">
            <a:spAutoFit/>
          </a:bodyPr>
          <a:lstStyle/>
          <a:p>
            <a:r>
              <a:rPr lang="ja-JP" altLang="en-US" sz="2800" b="1" dirty="0">
                <a:solidFill>
                  <a:schemeClr val="tx1"/>
                </a:solidFill>
                <a:latin typeface="+mn-ea"/>
              </a:rPr>
              <a:t>急性腎不全では尿中に</a:t>
            </a:r>
            <a:r>
              <a:rPr lang="en-US" altLang="ja-JP" sz="2800" b="1" dirty="0">
                <a:solidFill>
                  <a:schemeClr val="tx1"/>
                </a:solidFill>
                <a:latin typeface="+mn-ea"/>
              </a:rPr>
              <a:t>Cr</a:t>
            </a:r>
            <a:r>
              <a:rPr lang="ja-JP" altLang="en-US" sz="2800" b="1" dirty="0">
                <a:solidFill>
                  <a:schemeClr val="tx1"/>
                </a:solidFill>
                <a:latin typeface="+mn-ea"/>
              </a:rPr>
              <a:t>は</a:t>
            </a:r>
            <a:r>
              <a:rPr lang="en-US" altLang="ja-JP" sz="2800" b="1" dirty="0">
                <a:solidFill>
                  <a:schemeClr val="tx1"/>
                </a:solidFill>
                <a:latin typeface="+mn-ea"/>
              </a:rPr>
              <a:t>1g</a:t>
            </a:r>
            <a:r>
              <a:rPr lang="ja-JP" altLang="en-US" sz="2800" b="1" dirty="0">
                <a:solidFill>
                  <a:schemeClr val="tx1"/>
                </a:solidFill>
                <a:latin typeface="+mn-ea"/>
              </a:rPr>
              <a:t>排泄されないので、この式は使えません！</a:t>
            </a:r>
          </a:p>
        </p:txBody>
      </p:sp>
      <p:sp>
        <p:nvSpPr>
          <p:cNvPr id="13" name="角丸四角形 12"/>
          <p:cNvSpPr/>
          <p:nvPr/>
        </p:nvSpPr>
        <p:spPr>
          <a:xfrm>
            <a:off x="395536" y="3661764"/>
            <a:ext cx="8119379" cy="929873"/>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3200">
              <a:solidFill>
                <a:schemeClr val="tx1"/>
              </a:solidFill>
              <a:latin typeface="+mn-ea"/>
            </a:endParaRPr>
          </a:p>
          <a:p>
            <a:r>
              <a:rPr lang="ja-JP" altLang="en-US" sz="3200">
                <a:solidFill>
                  <a:schemeClr val="tx1"/>
                </a:solidFill>
                <a:latin typeface="+mn-ea"/>
              </a:rPr>
              <a:t>　</a:t>
            </a:r>
          </a:p>
        </p:txBody>
      </p:sp>
      <p:sp>
        <p:nvSpPr>
          <p:cNvPr id="14" name="正方形/長方形 13"/>
          <p:cNvSpPr/>
          <p:nvPr/>
        </p:nvSpPr>
        <p:spPr>
          <a:xfrm>
            <a:off x="1259632" y="3505076"/>
            <a:ext cx="1487378" cy="294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mj-ea"/>
                <a:ea typeface="+mj-ea"/>
              </a:rPr>
              <a:t>問題です</a:t>
            </a:r>
          </a:p>
        </p:txBody>
      </p:sp>
      <p:sp>
        <p:nvSpPr>
          <p:cNvPr id="15" name="テキスト ボックス 14"/>
          <p:cNvSpPr txBox="1"/>
          <p:nvPr/>
        </p:nvSpPr>
        <p:spPr>
          <a:xfrm>
            <a:off x="467544" y="3865116"/>
            <a:ext cx="8095486" cy="523220"/>
          </a:xfrm>
          <a:prstGeom prst="rect">
            <a:avLst/>
          </a:prstGeom>
          <a:noFill/>
          <a:ln>
            <a:noFill/>
          </a:ln>
          <a:effectLst/>
        </p:spPr>
        <p:style>
          <a:lnRef idx="1">
            <a:schemeClr val="accent2"/>
          </a:lnRef>
          <a:fillRef idx="2">
            <a:schemeClr val="accent2"/>
          </a:fillRef>
          <a:effectRef idx="1">
            <a:schemeClr val="accent2"/>
          </a:effectRef>
          <a:fontRef idx="minor">
            <a:schemeClr val="dk1"/>
          </a:fontRef>
        </p:style>
        <p:txBody>
          <a:bodyPr wrap="none" rtlCol="0">
            <a:spAutoFit/>
          </a:bodyPr>
          <a:lstStyle/>
          <a:p>
            <a:r>
              <a:rPr lang="ja-JP" altLang="en-US" sz="2800" dirty="0">
                <a:solidFill>
                  <a:schemeClr val="tx1"/>
                </a:solidFill>
                <a:latin typeface="+mn-ea"/>
              </a:rPr>
              <a:t>尿中にクレアチニンは、</a:t>
            </a:r>
            <a:r>
              <a:rPr lang="en-US" altLang="ja-JP" sz="2800" dirty="0">
                <a:solidFill>
                  <a:schemeClr val="tx1"/>
                </a:solidFill>
                <a:latin typeface="+mn-ea"/>
              </a:rPr>
              <a:t>1</a:t>
            </a:r>
            <a:r>
              <a:rPr lang="ja-JP" altLang="en-US" sz="2800" dirty="0">
                <a:solidFill>
                  <a:schemeClr val="tx1"/>
                </a:solidFill>
                <a:latin typeface="+mn-ea"/>
              </a:rPr>
              <a:t>日に何ｇ排泄されましたか？</a:t>
            </a:r>
          </a:p>
        </p:txBody>
      </p:sp>
      <p:sp>
        <p:nvSpPr>
          <p:cNvPr id="16" name="下矢印 15"/>
          <p:cNvSpPr/>
          <p:nvPr/>
        </p:nvSpPr>
        <p:spPr>
          <a:xfrm>
            <a:off x="3104422" y="2101132"/>
            <a:ext cx="646016" cy="432048"/>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68077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971600" y="632882"/>
            <a:ext cx="4067139" cy="707886"/>
          </a:xfrm>
          <a:prstGeom prst="rect">
            <a:avLst/>
          </a:prstGeom>
          <a:noFill/>
        </p:spPr>
        <p:txBody>
          <a:bodyPr wrap="none" rtlCol="0">
            <a:spAutoFit/>
          </a:bodyPr>
          <a:lstStyle/>
          <a:p>
            <a:r>
              <a:rPr lang="ja-JP" altLang="en-US" sz="4000" dirty="0">
                <a:latin typeface="+mj-ea"/>
                <a:ea typeface="+mj-ea"/>
              </a:rPr>
              <a:t>急性腎不全では、</a:t>
            </a:r>
            <a:endParaRPr lang="en-US" altLang="ja-JP" sz="4000" dirty="0">
              <a:latin typeface="+mj-ea"/>
              <a:ea typeface="+mj-ea"/>
            </a:endParaRPr>
          </a:p>
        </p:txBody>
      </p:sp>
      <p:sp>
        <p:nvSpPr>
          <p:cNvPr id="5" name="テキスト ボックス 4"/>
          <p:cNvSpPr txBox="1"/>
          <p:nvPr/>
        </p:nvSpPr>
        <p:spPr>
          <a:xfrm>
            <a:off x="1331640" y="2275339"/>
            <a:ext cx="6322565" cy="707886"/>
          </a:xfrm>
          <a:prstGeom prst="rect">
            <a:avLst/>
          </a:prstGeom>
          <a:noFill/>
        </p:spPr>
        <p:txBody>
          <a:bodyPr wrap="none" rtlCol="0">
            <a:spAutoFit/>
          </a:bodyPr>
          <a:lstStyle/>
          <a:p>
            <a:r>
              <a:rPr lang="ja-JP" altLang="en-US" sz="4000" dirty="0">
                <a:latin typeface="+mn-ea"/>
              </a:rPr>
              <a:t>クレアチニン値を用いた指標</a:t>
            </a:r>
          </a:p>
        </p:txBody>
      </p:sp>
      <p:sp>
        <p:nvSpPr>
          <p:cNvPr id="6" name="テキスト ボックス 5"/>
          <p:cNvSpPr txBox="1"/>
          <p:nvPr/>
        </p:nvSpPr>
        <p:spPr>
          <a:xfrm>
            <a:off x="1691680" y="3313147"/>
            <a:ext cx="6529352" cy="1554272"/>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none" rtlCol="0">
            <a:spAutoFit/>
          </a:bodyPr>
          <a:lstStyle/>
          <a:p>
            <a:r>
              <a:rPr lang="ja-JP" altLang="en-US" sz="3600" dirty="0">
                <a:solidFill>
                  <a:schemeClr val="tx1"/>
                </a:solidFill>
                <a:latin typeface="+mn-ea"/>
              </a:rPr>
              <a:t>尿蛋白定量</a:t>
            </a:r>
            <a:r>
              <a:rPr lang="en-US" altLang="ja-JP" sz="3600" dirty="0">
                <a:solidFill>
                  <a:schemeClr val="tx1"/>
                </a:solidFill>
                <a:latin typeface="+mn-ea"/>
              </a:rPr>
              <a:t>/</a:t>
            </a:r>
            <a:r>
              <a:rPr lang="ja-JP" altLang="en-US" sz="3600" dirty="0">
                <a:solidFill>
                  <a:schemeClr val="tx1"/>
                </a:solidFill>
                <a:latin typeface="+mn-ea"/>
              </a:rPr>
              <a:t>尿中クレアチニン比</a:t>
            </a:r>
            <a:endParaRPr lang="en-US" altLang="ja-JP" sz="3600" dirty="0">
              <a:solidFill>
                <a:schemeClr val="tx1"/>
              </a:solidFill>
              <a:latin typeface="+mn-ea"/>
            </a:endParaRPr>
          </a:p>
          <a:p>
            <a:endParaRPr lang="en-US" altLang="ja-JP" sz="1100" dirty="0">
              <a:solidFill>
                <a:schemeClr val="tx1"/>
              </a:solidFill>
              <a:latin typeface="+mn-ea"/>
            </a:endParaRPr>
          </a:p>
          <a:p>
            <a:r>
              <a:rPr lang="en-US" altLang="ja-JP" sz="4800" dirty="0">
                <a:solidFill>
                  <a:schemeClr val="tx1"/>
                </a:solidFill>
                <a:latin typeface="+mn-ea"/>
              </a:rPr>
              <a:t>eGFR</a:t>
            </a:r>
            <a:endParaRPr lang="ja-JP" altLang="en-US" sz="4800" dirty="0">
              <a:solidFill>
                <a:schemeClr val="tx1"/>
              </a:solidFill>
              <a:latin typeface="+mn-ea"/>
            </a:endParaRPr>
          </a:p>
        </p:txBody>
      </p:sp>
      <p:sp>
        <p:nvSpPr>
          <p:cNvPr id="7" name="テキスト ボックス 6"/>
          <p:cNvSpPr txBox="1"/>
          <p:nvPr/>
        </p:nvSpPr>
        <p:spPr>
          <a:xfrm>
            <a:off x="2459352" y="5622131"/>
            <a:ext cx="4169731" cy="923330"/>
          </a:xfrm>
          <a:prstGeom prst="rect">
            <a:avLst/>
          </a:prstGeom>
          <a:noFill/>
        </p:spPr>
        <p:txBody>
          <a:bodyPr wrap="none" rtlCol="0">
            <a:spAutoFit/>
          </a:bodyPr>
          <a:lstStyle/>
          <a:p>
            <a:r>
              <a:rPr lang="ja-JP" altLang="en-US" sz="5400" dirty="0">
                <a:latin typeface="+mn-ea"/>
              </a:rPr>
              <a:t>使えません！</a:t>
            </a:r>
          </a:p>
        </p:txBody>
      </p:sp>
    </p:spTree>
    <p:extLst>
      <p:ext uri="{BB962C8B-B14F-4D97-AF65-F5344CB8AC3E}">
        <p14:creationId xmlns:p14="http://schemas.microsoft.com/office/powerpoint/2010/main" val="3512460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195376" y="113978"/>
            <a:ext cx="2499184" cy="358216"/>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pic>
        <p:nvPicPr>
          <p:cNvPr id="6" name="図 5">
            <a:extLst>
              <a:ext uri="{FF2B5EF4-FFF2-40B4-BE49-F238E27FC236}">
                <a16:creationId xmlns:a16="http://schemas.microsoft.com/office/drawing/2014/main" id="{9F40543A-A6D3-EA47-A093-3353DF4CBA37}"/>
              </a:ext>
            </a:extLst>
          </p:cNvPr>
          <p:cNvPicPr>
            <a:picLocks noChangeAspect="1"/>
          </p:cNvPicPr>
          <p:nvPr/>
        </p:nvPicPr>
        <p:blipFill>
          <a:blip r:embed="rId2"/>
          <a:stretch>
            <a:fillRect/>
          </a:stretch>
        </p:blipFill>
        <p:spPr>
          <a:xfrm>
            <a:off x="0" y="0"/>
            <a:ext cx="9144000" cy="3527292"/>
          </a:xfrm>
          <a:prstGeom prst="rect">
            <a:avLst/>
          </a:prstGeom>
        </p:spPr>
      </p:pic>
      <p:sp>
        <p:nvSpPr>
          <p:cNvPr id="5" name="テキスト ボックス 4"/>
          <p:cNvSpPr txBox="1"/>
          <p:nvPr/>
        </p:nvSpPr>
        <p:spPr>
          <a:xfrm>
            <a:off x="1766889" y="3136612"/>
            <a:ext cx="5610230" cy="584776"/>
          </a:xfrm>
          <a:prstGeom prst="rect">
            <a:avLst/>
          </a:prstGeom>
          <a:noFill/>
        </p:spPr>
        <p:txBody>
          <a:bodyPr wrap="none" rtlCol="0">
            <a:spAutoFit/>
          </a:bodyPr>
          <a:lstStyle/>
          <a:p>
            <a:pPr algn="ctr"/>
            <a:r>
              <a:rPr lang="en-US" altLang="ja-JP" sz="3200" dirty="0">
                <a:solidFill>
                  <a:srgbClr val="00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CKD</a:t>
            </a:r>
            <a:r>
              <a:rPr lang="ja-JP" altLang="en-US" sz="3200" dirty="0">
                <a:solidFill>
                  <a:srgbClr val="00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の疫学に関するスライド</a:t>
            </a:r>
          </a:p>
        </p:txBody>
      </p:sp>
    </p:spTree>
    <p:extLst>
      <p:ext uri="{BB962C8B-B14F-4D97-AF65-F5344CB8AC3E}">
        <p14:creationId xmlns:p14="http://schemas.microsoft.com/office/powerpoint/2010/main" val="17325557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52E50838-EC90-A849-880D-C76F92D7C0D3}"/>
              </a:ext>
            </a:extLst>
          </p:cNvPr>
          <p:cNvPicPr>
            <a:picLocks noChangeAspect="1"/>
          </p:cNvPicPr>
          <p:nvPr/>
        </p:nvPicPr>
        <p:blipFill>
          <a:blip r:embed="rId3"/>
          <a:stretch>
            <a:fillRect/>
          </a:stretch>
        </p:blipFill>
        <p:spPr>
          <a:xfrm>
            <a:off x="0" y="0"/>
            <a:ext cx="9144000" cy="3527292"/>
          </a:xfrm>
          <a:prstGeom prst="rect">
            <a:avLst/>
          </a:prstGeom>
        </p:spPr>
      </p:pic>
      <p:sp>
        <p:nvSpPr>
          <p:cNvPr id="8" name="正方形/長方形 7"/>
          <p:cNvSpPr/>
          <p:nvPr/>
        </p:nvSpPr>
        <p:spPr>
          <a:xfrm>
            <a:off x="195376" y="113978"/>
            <a:ext cx="2499184" cy="358216"/>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293A6527-3D87-46D4-B2AF-E30204784F81}"/>
              </a:ext>
            </a:extLst>
          </p:cNvPr>
          <p:cNvSpPr/>
          <p:nvPr/>
        </p:nvSpPr>
        <p:spPr>
          <a:xfrm>
            <a:off x="1604684" y="2417412"/>
            <a:ext cx="2194832" cy="584775"/>
          </a:xfrm>
          <a:prstGeom prst="rect">
            <a:avLst/>
          </a:prstGeom>
        </p:spPr>
        <p:txBody>
          <a:bodyPr wrap="none">
            <a:spAutoFit/>
          </a:bodyPr>
          <a:lstStyle/>
          <a:p>
            <a:r>
              <a:rPr lang="en-US" altLang="ja-JP" sz="32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cystatin-C</a:t>
            </a:r>
            <a:endParaRPr lang="ja-JP" altLang="en-US" sz="32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5" name="テキスト ボックス 4"/>
          <p:cNvSpPr txBox="1"/>
          <p:nvPr/>
        </p:nvSpPr>
        <p:spPr>
          <a:xfrm>
            <a:off x="1604684" y="3136612"/>
            <a:ext cx="5934638" cy="584775"/>
          </a:xfrm>
          <a:prstGeom prst="rect">
            <a:avLst/>
          </a:prstGeom>
          <a:noFill/>
        </p:spPr>
        <p:txBody>
          <a:bodyPr wrap="none" rtlCol="0">
            <a:spAutoFit/>
          </a:bodyPr>
          <a:lstStyle/>
          <a:p>
            <a:pPr algn="ctr"/>
            <a:r>
              <a:rPr lang="ja-JP" altLang="en-US" sz="3200" dirty="0">
                <a:solidFill>
                  <a:srgbClr val="00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シスタチン</a:t>
            </a:r>
            <a:r>
              <a:rPr lang="en-US" altLang="ja-JP" sz="3200" dirty="0">
                <a:solidFill>
                  <a:srgbClr val="00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C </a:t>
            </a:r>
            <a:r>
              <a:rPr lang="ja-JP" altLang="en-US" sz="3200" dirty="0">
                <a:solidFill>
                  <a:srgbClr val="00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とは何でしょう？</a:t>
            </a:r>
          </a:p>
        </p:txBody>
      </p:sp>
    </p:spTree>
    <p:extLst>
      <p:ext uri="{BB962C8B-B14F-4D97-AF65-F5344CB8AC3E}">
        <p14:creationId xmlns:p14="http://schemas.microsoft.com/office/powerpoint/2010/main" val="359210421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152526" y="832585"/>
            <a:ext cx="7305674" cy="2985433"/>
          </a:xfrm>
          <a:prstGeom prst="rect">
            <a:avLst/>
          </a:prstGeom>
        </p:spPr>
        <p:txBody>
          <a:bodyPr wrap="square">
            <a:spAutoFit/>
          </a:bodyPr>
          <a:lstStyle/>
          <a:p>
            <a:r>
              <a:rPr lang="ja-JP" altLang="ja-JP" sz="2000" b="1" dirty="0">
                <a:latin typeface="+mn-ea"/>
              </a:rPr>
              <a:t>システインプロテアーゼインヒビターの一種。</a:t>
            </a:r>
          </a:p>
          <a:p>
            <a:r>
              <a:rPr lang="ja-JP" altLang="ja-JP" sz="2000" b="1" dirty="0">
                <a:latin typeface="+mn-ea"/>
              </a:rPr>
              <a:t>ハウスキーピングタイプであるため、細胞内外の影響を受けずに、</a:t>
            </a:r>
            <a:endParaRPr lang="en-US" altLang="ja-JP" sz="2000" b="1" dirty="0">
              <a:latin typeface="+mn-ea"/>
            </a:endParaRPr>
          </a:p>
          <a:p>
            <a:r>
              <a:rPr lang="ja-JP" altLang="ja-JP" sz="2000" b="1" dirty="0">
                <a:latin typeface="+mn-ea"/>
              </a:rPr>
              <a:t>体内のあらゆる有核細胞から、</a:t>
            </a:r>
            <a:endParaRPr lang="en-US" altLang="ja-JP" sz="2000" b="1" dirty="0">
              <a:latin typeface="+mn-ea"/>
            </a:endParaRPr>
          </a:p>
          <a:p>
            <a:r>
              <a:rPr lang="ja-JP" altLang="ja-JP" sz="2000" b="1" dirty="0">
                <a:latin typeface="+mn-ea"/>
              </a:rPr>
              <a:t>常に</a:t>
            </a:r>
            <a:r>
              <a:rPr lang="ja-JP" altLang="ja-JP" sz="2800" b="1" dirty="0">
                <a:latin typeface="+mn-ea"/>
              </a:rPr>
              <a:t>一定の割合で産生</a:t>
            </a:r>
            <a:r>
              <a:rPr lang="ja-JP" altLang="en-US" sz="2000" b="1" dirty="0">
                <a:latin typeface="+mn-ea"/>
              </a:rPr>
              <a:t>される</a:t>
            </a:r>
            <a:r>
              <a:rPr lang="ja-JP" altLang="ja-JP" sz="2000" b="1" dirty="0">
                <a:latin typeface="+mn-ea"/>
              </a:rPr>
              <a:t>。</a:t>
            </a:r>
            <a:endParaRPr lang="en-US" altLang="ja-JP" sz="2000" b="1" dirty="0">
              <a:latin typeface="+mn-ea"/>
            </a:endParaRPr>
          </a:p>
          <a:p>
            <a:endParaRPr lang="ja-JP" altLang="ja-JP" sz="2000" b="1" dirty="0">
              <a:latin typeface="+mn-ea"/>
            </a:endParaRPr>
          </a:p>
          <a:p>
            <a:r>
              <a:rPr lang="ja-JP" altLang="ja-JP" sz="2000" b="1" dirty="0">
                <a:latin typeface="+mn-ea"/>
              </a:rPr>
              <a:t>分子量が小さく、他の血漿蛋白と複合体をつくらないため、 </a:t>
            </a:r>
            <a:endParaRPr lang="en-US" altLang="ja-JP" sz="2000" b="1" dirty="0">
              <a:latin typeface="+mn-ea"/>
            </a:endParaRPr>
          </a:p>
          <a:p>
            <a:r>
              <a:rPr lang="ja-JP" altLang="en-US" sz="2000" b="1" dirty="0">
                <a:latin typeface="+mn-ea"/>
              </a:rPr>
              <a:t>全て</a:t>
            </a:r>
            <a:r>
              <a:rPr lang="ja-JP" altLang="ja-JP" sz="2000" b="1" dirty="0">
                <a:latin typeface="+mn-ea"/>
              </a:rPr>
              <a:t>糸球体で濾過され</a:t>
            </a:r>
            <a:r>
              <a:rPr lang="ja-JP" altLang="en-US" sz="2000" b="1" dirty="0">
                <a:latin typeface="+mn-ea"/>
              </a:rPr>
              <a:t>る。</a:t>
            </a:r>
            <a:endParaRPr lang="en-US" altLang="ja-JP" sz="2000" b="1" dirty="0">
              <a:latin typeface="+mn-ea"/>
            </a:endParaRPr>
          </a:p>
          <a:p>
            <a:r>
              <a:rPr lang="ja-JP" altLang="ja-JP" sz="2000" b="1" dirty="0">
                <a:latin typeface="+mn-ea"/>
              </a:rPr>
              <a:t>濾過後はほとんどが近位尿細管で再吸収され、アミノ酸に分解され</a:t>
            </a:r>
            <a:r>
              <a:rPr lang="ja-JP" altLang="en-US" sz="2000" b="1" dirty="0">
                <a:latin typeface="+mn-ea"/>
              </a:rPr>
              <a:t>、血中には戻らない</a:t>
            </a:r>
            <a:r>
              <a:rPr lang="ja-JP" altLang="ja-JP" sz="2000" b="1" dirty="0">
                <a:latin typeface="+mn-ea"/>
              </a:rPr>
              <a:t>。</a:t>
            </a:r>
          </a:p>
        </p:txBody>
      </p:sp>
      <p:sp>
        <p:nvSpPr>
          <p:cNvPr id="5" name="正方形/長方形 4"/>
          <p:cNvSpPr/>
          <p:nvPr/>
        </p:nvSpPr>
        <p:spPr>
          <a:xfrm>
            <a:off x="1078236" y="4315916"/>
            <a:ext cx="7837784" cy="224676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square">
            <a:spAutoFit/>
          </a:bodyPr>
          <a:lstStyle/>
          <a:p>
            <a:r>
              <a:rPr lang="ja-JP" altLang="en-US" sz="2800" b="1" dirty="0">
                <a:solidFill>
                  <a:schemeClr val="tx1"/>
                </a:solidFill>
                <a:latin typeface="+mj-ea"/>
                <a:ea typeface="+mj-ea"/>
              </a:rPr>
              <a:t>クレアチニンとの比較</a:t>
            </a:r>
            <a:endParaRPr lang="en-US" altLang="ja-JP" sz="2800" b="1" dirty="0">
              <a:solidFill>
                <a:schemeClr val="tx1"/>
              </a:solidFill>
              <a:latin typeface="+mj-ea"/>
              <a:ea typeface="+mj-ea"/>
            </a:endParaRPr>
          </a:p>
          <a:p>
            <a:r>
              <a:rPr lang="ja-JP" altLang="en-US" sz="2800" b="1" dirty="0">
                <a:solidFill>
                  <a:schemeClr val="tx1"/>
                </a:solidFill>
                <a:latin typeface="+mj-ea"/>
                <a:ea typeface="+mj-ea"/>
              </a:rPr>
              <a:t>①　筋肉の影響はなく、産生量は一定。</a:t>
            </a:r>
            <a:endParaRPr lang="en-US" altLang="ja-JP" sz="2800" b="1" dirty="0">
              <a:solidFill>
                <a:schemeClr val="tx1"/>
              </a:solidFill>
              <a:latin typeface="+mj-ea"/>
              <a:ea typeface="+mj-ea"/>
            </a:endParaRPr>
          </a:p>
          <a:p>
            <a:r>
              <a:rPr lang="ja-JP" altLang="en-US" sz="2800" b="1" dirty="0">
                <a:solidFill>
                  <a:schemeClr val="tx1"/>
                </a:solidFill>
                <a:latin typeface="+mj-ea"/>
                <a:ea typeface="+mj-ea"/>
              </a:rPr>
              <a:t>　⇒腎機能の評価が筋肉量に左右されない。</a:t>
            </a:r>
            <a:endParaRPr lang="en-US" altLang="ja-JP" sz="2800" b="1" dirty="0">
              <a:solidFill>
                <a:schemeClr val="tx1"/>
              </a:solidFill>
              <a:latin typeface="+mj-ea"/>
              <a:ea typeface="+mj-ea"/>
            </a:endParaRPr>
          </a:p>
          <a:p>
            <a:endParaRPr lang="en-US" altLang="ja-JP" sz="2800" b="1" dirty="0">
              <a:solidFill>
                <a:schemeClr val="tx1"/>
              </a:solidFill>
              <a:latin typeface="+mj-ea"/>
              <a:ea typeface="+mj-ea"/>
            </a:endParaRPr>
          </a:p>
          <a:p>
            <a:r>
              <a:rPr lang="ja-JP" altLang="en-US" sz="2800" b="1" dirty="0">
                <a:solidFill>
                  <a:schemeClr val="tx1"/>
                </a:solidFill>
                <a:latin typeface="+mj-ea"/>
                <a:ea typeface="+mj-ea"/>
              </a:rPr>
              <a:t>②　尿中シスタチン</a:t>
            </a:r>
            <a:r>
              <a:rPr lang="en-US" altLang="ja-JP" sz="2800" b="1" dirty="0">
                <a:solidFill>
                  <a:schemeClr val="tx1"/>
                </a:solidFill>
                <a:latin typeface="+mj-ea"/>
                <a:ea typeface="+mj-ea"/>
              </a:rPr>
              <a:t>C</a:t>
            </a:r>
            <a:r>
              <a:rPr lang="ja-JP" altLang="en-US" sz="2800" b="1" dirty="0">
                <a:solidFill>
                  <a:schemeClr val="tx1"/>
                </a:solidFill>
                <a:latin typeface="+mj-ea"/>
                <a:ea typeface="+mj-ea"/>
              </a:rPr>
              <a:t>は測定できない。</a:t>
            </a:r>
            <a:endParaRPr lang="ja-JP" altLang="ja-JP" sz="2800" b="1" dirty="0">
              <a:solidFill>
                <a:schemeClr val="tx1"/>
              </a:solidFill>
              <a:latin typeface="+mj-ea"/>
              <a:ea typeface="+mj-ea"/>
            </a:endParaRPr>
          </a:p>
        </p:txBody>
      </p:sp>
      <p:sp>
        <p:nvSpPr>
          <p:cNvPr id="6" name="テキスト ボックス 5">
            <a:extLst>
              <a:ext uri="{FF2B5EF4-FFF2-40B4-BE49-F238E27FC236}">
                <a16:creationId xmlns:a16="http://schemas.microsoft.com/office/drawing/2014/main" id="{0CB02D5B-57B8-4D84-AEA6-A95DD4F8663F}"/>
              </a:ext>
            </a:extLst>
          </p:cNvPr>
          <p:cNvSpPr txBox="1"/>
          <p:nvPr/>
        </p:nvSpPr>
        <p:spPr>
          <a:xfrm>
            <a:off x="313318" y="25439"/>
            <a:ext cx="8830682" cy="369332"/>
          </a:xfrm>
          <a:prstGeom prst="rect">
            <a:avLst/>
          </a:prstGeom>
          <a:noFill/>
        </p:spPr>
        <p:txBody>
          <a:bodyPr wrap="square" rtlCol="0">
            <a:spAutoFit/>
          </a:bodyPr>
          <a:lstStyle/>
          <a:p>
            <a:pPr lvl="0">
              <a:defRPr/>
            </a:pPr>
            <a:r>
              <a:rPr lang="ja-JP" altLang="en-US" b="1" dirty="0">
                <a:solidFill>
                  <a:srgbClr val="FFFFFF"/>
                </a:solidFill>
                <a:latin typeface="+mj-ea"/>
                <a:ea typeface="+mj-ea"/>
              </a:rPr>
              <a:t>シスタチン</a:t>
            </a:r>
            <a:r>
              <a:rPr lang="en-US" altLang="ja-JP" b="1" dirty="0">
                <a:solidFill>
                  <a:srgbClr val="FFFFFF"/>
                </a:solidFill>
                <a:latin typeface="+mj-ea"/>
                <a:ea typeface="+mj-ea"/>
              </a:rPr>
              <a:t>C </a:t>
            </a:r>
            <a:r>
              <a:rPr lang="ja-JP" altLang="en-US" b="1" dirty="0">
                <a:solidFill>
                  <a:srgbClr val="FFFFFF"/>
                </a:solidFill>
                <a:latin typeface="+mj-ea"/>
                <a:ea typeface="+mj-ea"/>
              </a:rPr>
              <a:t>とは</a:t>
            </a:r>
          </a:p>
        </p:txBody>
      </p:sp>
    </p:spTree>
    <p:extLst>
      <p:ext uri="{BB962C8B-B14F-4D97-AF65-F5344CB8AC3E}">
        <p14:creationId xmlns:p14="http://schemas.microsoft.com/office/powerpoint/2010/main" val="2337729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939378"/>
            <a:ext cx="4870578" cy="3497734"/>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2137767" y="4941168"/>
            <a:ext cx="5170537" cy="1384995"/>
          </a:xfrm>
          <a:prstGeom prst="rect">
            <a:avLst/>
          </a:prstGeom>
        </p:spPr>
        <p:txBody>
          <a:bodyPr wrap="square">
            <a:spAutoFit/>
          </a:bodyPr>
          <a:lstStyle/>
          <a:p>
            <a:r>
              <a:rPr lang="ja-JP" altLang="en-US" sz="2800" b="1" dirty="0">
                <a:latin typeface="+mj-ea"/>
                <a:ea typeface="+mj-ea"/>
              </a:rPr>
              <a:t>腎機能が安定している、</a:t>
            </a:r>
            <a:endParaRPr lang="en-US" altLang="ja-JP" sz="2800" b="1" dirty="0">
              <a:latin typeface="+mj-ea"/>
              <a:ea typeface="+mj-ea"/>
            </a:endParaRPr>
          </a:p>
          <a:p>
            <a:r>
              <a:rPr lang="ja-JP" altLang="en-US" sz="2800" b="1" dirty="0">
                <a:latin typeface="+mj-ea"/>
                <a:ea typeface="+mj-ea"/>
              </a:rPr>
              <a:t>軽度腎機能障害の患者さんでは、</a:t>
            </a:r>
            <a:endParaRPr lang="en-US" altLang="ja-JP" sz="2800" b="1" dirty="0">
              <a:latin typeface="+mj-ea"/>
              <a:ea typeface="+mj-ea"/>
            </a:endParaRPr>
          </a:p>
          <a:p>
            <a:r>
              <a:rPr lang="ja-JP" altLang="en-US" sz="2800" b="1" dirty="0">
                <a:latin typeface="+mj-ea"/>
                <a:ea typeface="+mj-ea"/>
              </a:rPr>
              <a:t>シスタチン</a:t>
            </a:r>
            <a:r>
              <a:rPr lang="en-US" altLang="ja-JP" sz="2800" b="1" dirty="0">
                <a:latin typeface="+mj-ea"/>
                <a:ea typeface="+mj-ea"/>
              </a:rPr>
              <a:t>C</a:t>
            </a:r>
            <a:r>
              <a:rPr lang="ja-JP" altLang="en-US" sz="2800" b="1" dirty="0">
                <a:latin typeface="+mj-ea"/>
                <a:ea typeface="+mj-ea"/>
              </a:rPr>
              <a:t>の方が良いかも。</a:t>
            </a:r>
            <a:endParaRPr lang="en-US" altLang="ja-JP" sz="2800" b="1" dirty="0">
              <a:latin typeface="+mj-ea"/>
              <a:ea typeface="+mj-ea"/>
            </a:endParaRPr>
          </a:p>
        </p:txBody>
      </p:sp>
      <p:sp>
        <p:nvSpPr>
          <p:cNvPr id="9" name="正方形/長方形 8"/>
          <p:cNvSpPr/>
          <p:nvPr/>
        </p:nvSpPr>
        <p:spPr>
          <a:xfrm>
            <a:off x="5292080" y="836712"/>
            <a:ext cx="3600400" cy="3354765"/>
          </a:xfrm>
          <a:prstGeom prst="rect">
            <a:avLst/>
          </a:prstGeom>
        </p:spPr>
        <p:txBody>
          <a:bodyPr wrap="square">
            <a:spAutoFit/>
          </a:bodyPr>
          <a:lstStyle/>
          <a:p>
            <a:r>
              <a:rPr lang="ja-JP" altLang="en-US" sz="2800" dirty="0">
                <a:latin typeface="+mn-ea"/>
              </a:rPr>
              <a:t>軽度</a:t>
            </a:r>
            <a:r>
              <a:rPr lang="ja-JP" altLang="en-US" sz="2000" dirty="0">
                <a:latin typeface="+mn-ea"/>
              </a:rPr>
              <a:t>腎機能障害</a:t>
            </a:r>
            <a:endParaRPr lang="en-US" altLang="ja-JP" sz="2000" dirty="0">
              <a:latin typeface="+mn-ea"/>
            </a:endParaRPr>
          </a:p>
          <a:p>
            <a:r>
              <a:rPr lang="en-US" altLang="ja-JP" sz="2000" dirty="0">
                <a:latin typeface="+mn-ea"/>
              </a:rPr>
              <a:t>(Cr</a:t>
            </a:r>
            <a:r>
              <a:rPr lang="ja-JP" altLang="en-US" sz="2000" dirty="0">
                <a:latin typeface="+mn-ea"/>
              </a:rPr>
              <a:t>値 </a:t>
            </a:r>
            <a:r>
              <a:rPr lang="en-US" altLang="ja-JP" sz="2000" dirty="0">
                <a:latin typeface="+mn-ea"/>
              </a:rPr>
              <a:t>2.0mg/dL </a:t>
            </a:r>
            <a:r>
              <a:rPr lang="ja-JP" altLang="en-US" sz="2000" dirty="0">
                <a:latin typeface="+mn-ea"/>
              </a:rPr>
              <a:t>以下</a:t>
            </a:r>
            <a:r>
              <a:rPr lang="en-US" altLang="ja-JP" sz="2000" dirty="0">
                <a:latin typeface="+mn-ea"/>
              </a:rPr>
              <a:t>) </a:t>
            </a:r>
            <a:r>
              <a:rPr lang="ja-JP" altLang="en-US" sz="2000" dirty="0">
                <a:latin typeface="+mn-ea"/>
              </a:rPr>
              <a:t>では、</a:t>
            </a:r>
            <a:endParaRPr lang="en-US" altLang="ja-JP" sz="2000" dirty="0">
              <a:latin typeface="+mn-ea"/>
            </a:endParaRPr>
          </a:p>
          <a:p>
            <a:r>
              <a:rPr lang="ja-JP" altLang="en-US" sz="2800" dirty="0">
                <a:latin typeface="+mn-ea"/>
              </a:rPr>
              <a:t>シスタチン</a:t>
            </a:r>
            <a:r>
              <a:rPr lang="en-US" altLang="ja-JP" sz="2800" dirty="0">
                <a:latin typeface="+mn-ea"/>
              </a:rPr>
              <a:t>C</a:t>
            </a:r>
            <a:r>
              <a:rPr lang="ja-JP" altLang="en-US" sz="2000" dirty="0">
                <a:latin typeface="+mn-ea"/>
              </a:rPr>
              <a:t>が鋭敏。</a:t>
            </a:r>
            <a:endParaRPr lang="en-US" altLang="ja-JP" sz="2000" dirty="0">
              <a:latin typeface="+mn-ea"/>
            </a:endParaRPr>
          </a:p>
          <a:p>
            <a:endParaRPr lang="en-US" altLang="ja-JP" sz="2000" dirty="0">
              <a:latin typeface="+mn-ea"/>
            </a:endParaRPr>
          </a:p>
          <a:p>
            <a:r>
              <a:rPr lang="ja-JP" altLang="en-US" sz="2800" dirty="0">
                <a:latin typeface="+mn-ea"/>
              </a:rPr>
              <a:t>高度</a:t>
            </a:r>
            <a:r>
              <a:rPr lang="ja-JP" altLang="en-US" sz="2000" dirty="0">
                <a:latin typeface="+mn-ea"/>
              </a:rPr>
              <a:t>腎機能障害</a:t>
            </a:r>
            <a:endParaRPr lang="en-US" altLang="ja-JP" sz="2000" dirty="0">
              <a:latin typeface="+mn-ea"/>
            </a:endParaRPr>
          </a:p>
          <a:p>
            <a:r>
              <a:rPr lang="en-US" altLang="ja-JP" sz="2000" dirty="0">
                <a:latin typeface="+mn-ea"/>
              </a:rPr>
              <a:t>(Cr</a:t>
            </a:r>
            <a:r>
              <a:rPr lang="ja-JP" altLang="en-US" sz="2000" dirty="0">
                <a:latin typeface="+mn-ea"/>
              </a:rPr>
              <a:t>値 </a:t>
            </a:r>
            <a:r>
              <a:rPr lang="en-US" altLang="ja-JP" sz="2000" dirty="0">
                <a:latin typeface="+mn-ea"/>
              </a:rPr>
              <a:t>2.0mg/dL </a:t>
            </a:r>
            <a:r>
              <a:rPr lang="ja-JP" altLang="en-US" sz="2000" dirty="0">
                <a:latin typeface="+mn-ea"/>
              </a:rPr>
              <a:t>以上</a:t>
            </a:r>
            <a:r>
              <a:rPr lang="en-US" altLang="ja-JP" sz="2000" dirty="0">
                <a:latin typeface="+mn-ea"/>
              </a:rPr>
              <a:t>) </a:t>
            </a:r>
            <a:r>
              <a:rPr lang="ja-JP" altLang="en-US" sz="2000" dirty="0">
                <a:latin typeface="+mn-ea"/>
              </a:rPr>
              <a:t>では、</a:t>
            </a:r>
            <a:endParaRPr lang="en-US" altLang="ja-JP" sz="2000" dirty="0">
              <a:latin typeface="+mn-ea"/>
            </a:endParaRPr>
          </a:p>
          <a:p>
            <a:r>
              <a:rPr lang="ja-JP" altLang="en-US" sz="2800" dirty="0">
                <a:latin typeface="+mn-ea"/>
              </a:rPr>
              <a:t>クレアチニン</a:t>
            </a:r>
            <a:r>
              <a:rPr lang="ja-JP" altLang="en-US" sz="2000" dirty="0">
                <a:latin typeface="+mn-ea"/>
              </a:rPr>
              <a:t>が鋭敏。</a:t>
            </a:r>
            <a:endParaRPr lang="en-US" altLang="ja-JP" sz="2000" dirty="0">
              <a:latin typeface="+mn-ea"/>
            </a:endParaRPr>
          </a:p>
          <a:p>
            <a:endParaRPr lang="en-US" altLang="ja-JP" sz="2000" dirty="0">
              <a:latin typeface="+mn-ea"/>
            </a:endParaRPr>
          </a:p>
          <a:p>
            <a:r>
              <a:rPr lang="ja-JP" altLang="en-US" sz="2000" dirty="0">
                <a:latin typeface="+mn-ea"/>
              </a:rPr>
              <a:t>保険の適応　</a:t>
            </a:r>
            <a:r>
              <a:rPr lang="en-US" altLang="ja-JP" sz="2000" dirty="0">
                <a:latin typeface="+mn-ea"/>
              </a:rPr>
              <a:t>3</a:t>
            </a:r>
            <a:r>
              <a:rPr lang="ja-JP" altLang="en-US" sz="2000" dirty="0">
                <a:latin typeface="+mn-ea"/>
              </a:rPr>
              <a:t>か月に</a:t>
            </a:r>
            <a:r>
              <a:rPr lang="en-US" altLang="ja-JP" sz="2000" dirty="0">
                <a:latin typeface="+mn-ea"/>
              </a:rPr>
              <a:t>1</a:t>
            </a:r>
            <a:r>
              <a:rPr lang="ja-JP" altLang="en-US" sz="2000" dirty="0">
                <a:latin typeface="+mn-ea"/>
              </a:rPr>
              <a:t>回</a:t>
            </a:r>
            <a:endParaRPr lang="en-US" altLang="ja-JP" sz="2000" dirty="0">
              <a:latin typeface="+mn-ea"/>
            </a:endParaRPr>
          </a:p>
        </p:txBody>
      </p:sp>
      <p:sp>
        <p:nvSpPr>
          <p:cNvPr id="6" name="テキスト ボックス 5">
            <a:extLst>
              <a:ext uri="{FF2B5EF4-FFF2-40B4-BE49-F238E27FC236}">
                <a16:creationId xmlns:a16="http://schemas.microsoft.com/office/drawing/2014/main" id="{C2080A9C-9A0A-4535-AA1D-C4DC89CA0623}"/>
              </a:ext>
            </a:extLst>
          </p:cNvPr>
          <p:cNvSpPr txBox="1"/>
          <p:nvPr/>
        </p:nvSpPr>
        <p:spPr>
          <a:xfrm>
            <a:off x="313318" y="38139"/>
            <a:ext cx="8830682" cy="369332"/>
          </a:xfrm>
          <a:prstGeom prst="rect">
            <a:avLst/>
          </a:prstGeom>
          <a:noFill/>
        </p:spPr>
        <p:txBody>
          <a:bodyPr wrap="square" rtlCol="0">
            <a:spAutoFit/>
          </a:bodyPr>
          <a:lstStyle/>
          <a:p>
            <a:pPr lvl="0">
              <a:defRPr/>
            </a:pPr>
            <a:r>
              <a:rPr lang="ja-JP" altLang="en-US" b="1" dirty="0">
                <a:solidFill>
                  <a:srgbClr val="FFFFFF"/>
                </a:solidFill>
                <a:latin typeface="+mj-ea"/>
                <a:ea typeface="+mj-ea"/>
              </a:rPr>
              <a:t>シスタチン</a:t>
            </a:r>
            <a:r>
              <a:rPr lang="en-US" altLang="ja-JP" b="1" dirty="0">
                <a:solidFill>
                  <a:srgbClr val="FFFFFF"/>
                </a:solidFill>
                <a:latin typeface="+mj-ea"/>
                <a:ea typeface="+mj-ea"/>
              </a:rPr>
              <a:t>C </a:t>
            </a:r>
            <a:r>
              <a:rPr lang="ja-JP" altLang="en-US" b="1" dirty="0">
                <a:solidFill>
                  <a:srgbClr val="FFFFFF"/>
                </a:solidFill>
                <a:latin typeface="+mj-ea"/>
                <a:ea typeface="+mj-ea"/>
              </a:rPr>
              <a:t>の測定</a:t>
            </a:r>
          </a:p>
        </p:txBody>
      </p:sp>
    </p:spTree>
    <p:extLst>
      <p:ext uri="{BB962C8B-B14F-4D97-AF65-F5344CB8AC3E}">
        <p14:creationId xmlns:p14="http://schemas.microsoft.com/office/powerpoint/2010/main" val="19639831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E05D628B-F870-0249-854A-5C62DEE33A8D}"/>
              </a:ext>
            </a:extLst>
          </p:cNvPr>
          <p:cNvPicPr>
            <a:picLocks noChangeAspect="1"/>
          </p:cNvPicPr>
          <p:nvPr/>
        </p:nvPicPr>
        <p:blipFill>
          <a:blip r:embed="rId3"/>
          <a:stretch>
            <a:fillRect/>
          </a:stretch>
        </p:blipFill>
        <p:spPr>
          <a:xfrm>
            <a:off x="0" y="0"/>
            <a:ext cx="9144000" cy="3527292"/>
          </a:xfrm>
          <a:prstGeom prst="rect">
            <a:avLst/>
          </a:prstGeom>
        </p:spPr>
      </p:pic>
      <p:sp>
        <p:nvSpPr>
          <p:cNvPr id="5" name="テキスト ボックス 4"/>
          <p:cNvSpPr txBox="1"/>
          <p:nvPr/>
        </p:nvSpPr>
        <p:spPr>
          <a:xfrm>
            <a:off x="1604684" y="3136612"/>
            <a:ext cx="5934638" cy="584775"/>
          </a:xfrm>
          <a:prstGeom prst="rect">
            <a:avLst/>
          </a:prstGeom>
          <a:noFill/>
        </p:spPr>
        <p:txBody>
          <a:bodyPr wrap="none" rtlCol="0">
            <a:spAutoFit/>
          </a:bodyPr>
          <a:lstStyle/>
          <a:p>
            <a:pPr algn="ctr"/>
            <a:r>
              <a:rPr lang="ja-JP" altLang="en-US" sz="3200" dirty="0">
                <a:solidFill>
                  <a:srgbClr val="00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血液尿素窒素とは何でしょう？</a:t>
            </a:r>
          </a:p>
        </p:txBody>
      </p:sp>
      <p:sp>
        <p:nvSpPr>
          <p:cNvPr id="8" name="正方形/長方形 7"/>
          <p:cNvSpPr/>
          <p:nvPr/>
        </p:nvSpPr>
        <p:spPr>
          <a:xfrm>
            <a:off x="195376" y="113978"/>
            <a:ext cx="2499184" cy="358216"/>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293A6527-3D87-46D4-B2AF-E30204784F81}"/>
              </a:ext>
            </a:extLst>
          </p:cNvPr>
          <p:cNvSpPr/>
          <p:nvPr/>
        </p:nvSpPr>
        <p:spPr>
          <a:xfrm>
            <a:off x="1665595" y="2565839"/>
            <a:ext cx="5812810" cy="584775"/>
          </a:xfrm>
          <a:prstGeom prst="rect">
            <a:avLst/>
          </a:prstGeom>
        </p:spPr>
        <p:txBody>
          <a:bodyPr wrap="none">
            <a:spAutoFit/>
          </a:bodyPr>
          <a:lstStyle/>
          <a:p>
            <a:r>
              <a:rPr lang="en-US" altLang="ja-JP" sz="32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BUN </a:t>
            </a:r>
            <a:r>
              <a:rPr lang="ja-JP" altLang="en-US" sz="32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en-US" altLang="ja-JP" sz="32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Blood Urea Nitrogen</a:t>
            </a:r>
          </a:p>
        </p:txBody>
      </p:sp>
    </p:spTree>
    <p:extLst>
      <p:ext uri="{BB962C8B-B14F-4D97-AF65-F5344CB8AC3E}">
        <p14:creationId xmlns:p14="http://schemas.microsoft.com/office/powerpoint/2010/main" val="35728275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540456" y="707883"/>
            <a:ext cx="5323893" cy="1169551"/>
          </a:xfrm>
          <a:prstGeom prst="rect">
            <a:avLst/>
          </a:prstGeom>
          <a:noFill/>
        </p:spPr>
        <p:txBody>
          <a:bodyPr wrap="none" rtlCol="0">
            <a:spAutoFit/>
          </a:bodyPr>
          <a:lstStyle/>
          <a:p>
            <a:r>
              <a:rPr lang="en-US" altLang="ja-JP" sz="2400" b="1" dirty="0">
                <a:latin typeface="+mj-ea"/>
                <a:ea typeface="+mj-ea"/>
              </a:rPr>
              <a:t>BUN </a:t>
            </a:r>
            <a:r>
              <a:rPr lang="ja-JP" altLang="en-US" sz="2400" b="1" dirty="0">
                <a:latin typeface="+mj-ea"/>
                <a:ea typeface="+mj-ea"/>
              </a:rPr>
              <a:t>血液尿素窒素は、</a:t>
            </a:r>
            <a:endParaRPr lang="en-US" altLang="ja-JP" sz="2400" b="1" dirty="0">
              <a:latin typeface="+mj-ea"/>
              <a:ea typeface="+mj-ea"/>
            </a:endParaRPr>
          </a:p>
          <a:p>
            <a:endParaRPr lang="en-US" altLang="ja-JP" sz="1400" b="1" dirty="0">
              <a:latin typeface="+mj-ea"/>
              <a:ea typeface="+mj-ea"/>
            </a:endParaRPr>
          </a:p>
          <a:p>
            <a:r>
              <a:rPr lang="ja-JP" altLang="en-US" sz="3200" b="1" dirty="0">
                <a:latin typeface="+mj-ea"/>
                <a:ea typeface="+mj-ea"/>
              </a:rPr>
              <a:t>血液</a:t>
            </a:r>
            <a:r>
              <a:rPr lang="ja-JP" altLang="en-US" sz="2400" b="1" dirty="0">
                <a:latin typeface="+mj-ea"/>
                <a:ea typeface="+mj-ea"/>
              </a:rPr>
              <a:t>中の</a:t>
            </a:r>
            <a:r>
              <a:rPr lang="ja-JP" altLang="en-US" sz="3200" b="1" dirty="0">
                <a:latin typeface="+mj-ea"/>
                <a:ea typeface="+mj-ea"/>
              </a:rPr>
              <a:t>尿素</a:t>
            </a:r>
            <a:r>
              <a:rPr lang="ja-JP" altLang="en-US" sz="2400" b="1" dirty="0">
                <a:latin typeface="+mj-ea"/>
                <a:ea typeface="+mj-ea"/>
              </a:rPr>
              <a:t>に含まれる</a:t>
            </a:r>
            <a:r>
              <a:rPr lang="ja-JP" altLang="en-US" sz="3200" b="1" dirty="0">
                <a:latin typeface="+mj-ea"/>
                <a:ea typeface="+mj-ea"/>
              </a:rPr>
              <a:t>窒素</a:t>
            </a:r>
            <a:r>
              <a:rPr lang="ja-JP" altLang="en-US" sz="2400" b="1" dirty="0">
                <a:latin typeface="+mj-ea"/>
                <a:ea typeface="+mj-ea"/>
              </a:rPr>
              <a:t>の量</a:t>
            </a:r>
          </a:p>
        </p:txBody>
      </p:sp>
      <p:sp>
        <p:nvSpPr>
          <p:cNvPr id="9" name="テキスト ボックス 8"/>
          <p:cNvSpPr txBox="1"/>
          <p:nvPr/>
        </p:nvSpPr>
        <p:spPr>
          <a:xfrm>
            <a:off x="1447888" y="5292497"/>
            <a:ext cx="6798656" cy="584775"/>
          </a:xfrm>
          <a:prstGeom prst="rect">
            <a:avLst/>
          </a:prstGeom>
          <a:noFill/>
        </p:spPr>
        <p:txBody>
          <a:bodyPr wrap="none" rtlCol="0">
            <a:spAutoFit/>
          </a:bodyPr>
          <a:lstStyle/>
          <a:p>
            <a:r>
              <a:rPr lang="ja-JP" altLang="en-US" sz="3200" b="1">
                <a:latin typeface="+mn-ea"/>
              </a:rPr>
              <a:t>尿素</a:t>
            </a:r>
            <a:r>
              <a:rPr lang="ja-JP" altLang="en-US" sz="2400" b="1">
                <a:latin typeface="+mn-ea"/>
              </a:rPr>
              <a:t>に含まれる</a:t>
            </a:r>
            <a:r>
              <a:rPr lang="ja-JP" altLang="en-US" sz="3200" b="1">
                <a:latin typeface="+mn-ea"/>
              </a:rPr>
              <a:t>窒素</a:t>
            </a:r>
            <a:r>
              <a:rPr lang="ja-JP" altLang="en-US" sz="2400" b="1">
                <a:latin typeface="+mn-ea"/>
              </a:rPr>
              <a:t>はどこから来るでしょうか？</a:t>
            </a:r>
          </a:p>
        </p:txBody>
      </p:sp>
      <p:pic>
        <p:nvPicPr>
          <p:cNvPr id="11" name="Picture 4" descr="ファイル:Urea-3D-balls.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8317" y="2389852"/>
            <a:ext cx="2511838" cy="1998810"/>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2" name="グループ化 11"/>
          <p:cNvGrpSpPr/>
          <p:nvPr/>
        </p:nvGrpSpPr>
        <p:grpSpPr>
          <a:xfrm>
            <a:off x="6708105" y="2464099"/>
            <a:ext cx="1464295" cy="1803562"/>
            <a:chOff x="6876256" y="346567"/>
            <a:chExt cx="1464295" cy="1803562"/>
          </a:xfrm>
        </p:grpSpPr>
        <p:sp>
          <p:nvSpPr>
            <p:cNvPr id="13" name="正方形/長方形 12"/>
            <p:cNvSpPr/>
            <p:nvPr/>
          </p:nvSpPr>
          <p:spPr>
            <a:xfrm>
              <a:off x="6876256" y="346567"/>
              <a:ext cx="1464295" cy="1803562"/>
            </a:xfrm>
            <a:prstGeom prst="rect">
              <a:avLst/>
            </a:prstGeom>
            <a:solidFill>
              <a:schemeClr val="bg1"/>
            </a:solidFill>
            <a:ln w="63500">
              <a:solidFill>
                <a:schemeClr val="tx1"/>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ja-JP" altLang="en-US">
                <a:solidFill>
                  <a:schemeClr val="tx1"/>
                </a:solidFill>
                <a:latin typeface="+mn-ea"/>
              </a:endParaRPr>
            </a:p>
          </p:txBody>
        </p:sp>
        <p:grpSp>
          <p:nvGrpSpPr>
            <p:cNvPr id="14" name="グループ化 13"/>
            <p:cNvGrpSpPr/>
            <p:nvPr/>
          </p:nvGrpSpPr>
          <p:grpSpPr>
            <a:xfrm>
              <a:off x="7147277" y="449933"/>
              <a:ext cx="953115" cy="369332"/>
              <a:chOff x="6497464" y="449933"/>
              <a:chExt cx="953115" cy="369332"/>
            </a:xfrm>
          </p:grpSpPr>
          <p:sp>
            <p:nvSpPr>
              <p:cNvPr id="24" name="円/楕円 23"/>
              <p:cNvSpPr/>
              <p:nvPr/>
            </p:nvSpPr>
            <p:spPr>
              <a:xfrm>
                <a:off x="6497464" y="511316"/>
                <a:ext cx="282941" cy="282941"/>
              </a:xfrm>
              <a:prstGeom prst="ellipse">
                <a:avLst/>
              </a:prstGeom>
              <a:solidFill>
                <a:schemeClr val="tx1"/>
              </a:solidFill>
              <a:ln>
                <a:noFill/>
              </a:ln>
              <a:scene3d>
                <a:camera prst="orthographicFront"/>
                <a:lightRig rig="threePt" dir="t"/>
              </a:scene3d>
              <a:sp3d prstMaterial="softEdge">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latin typeface="+mn-ea"/>
                </a:endParaRPr>
              </a:p>
            </p:txBody>
          </p:sp>
          <p:sp>
            <p:nvSpPr>
              <p:cNvPr id="25" name="テキスト ボックス 24"/>
              <p:cNvSpPr txBox="1"/>
              <p:nvPr/>
            </p:nvSpPr>
            <p:spPr>
              <a:xfrm>
                <a:off x="6804248" y="449933"/>
                <a:ext cx="646331" cy="369332"/>
              </a:xfrm>
              <a:prstGeom prst="rect">
                <a:avLst/>
              </a:prstGeom>
              <a:noFill/>
            </p:spPr>
            <p:txBody>
              <a:bodyPr wrap="none" rtlCol="0">
                <a:spAutoFit/>
              </a:bodyPr>
              <a:lstStyle/>
              <a:p>
                <a:r>
                  <a:rPr lang="ja-JP" altLang="en-US" dirty="0">
                    <a:latin typeface="+mn-ea"/>
                  </a:rPr>
                  <a:t>炭素</a:t>
                </a:r>
              </a:p>
            </p:txBody>
          </p:sp>
        </p:grpSp>
        <p:grpSp>
          <p:nvGrpSpPr>
            <p:cNvPr id="15" name="グループ化 14"/>
            <p:cNvGrpSpPr/>
            <p:nvPr/>
          </p:nvGrpSpPr>
          <p:grpSpPr>
            <a:xfrm>
              <a:off x="7147277" y="1271725"/>
              <a:ext cx="953115" cy="369332"/>
              <a:chOff x="6497464" y="1434521"/>
              <a:chExt cx="953115" cy="369332"/>
            </a:xfrm>
          </p:grpSpPr>
          <p:sp>
            <p:nvSpPr>
              <p:cNvPr id="22" name="円/楕円 21"/>
              <p:cNvSpPr/>
              <p:nvPr/>
            </p:nvSpPr>
            <p:spPr>
              <a:xfrm>
                <a:off x="6497464" y="1495904"/>
                <a:ext cx="282941" cy="282941"/>
              </a:xfrm>
              <a:prstGeom prst="ellipse">
                <a:avLst/>
              </a:prstGeom>
              <a:solidFill>
                <a:srgbClr val="FF0000"/>
              </a:solidFill>
              <a:ln>
                <a:noFill/>
              </a:ln>
              <a:scene3d>
                <a:camera prst="orthographicFront"/>
                <a:lightRig rig="threePt" dir="t"/>
              </a:scene3d>
              <a:sp3d prstMaterial="softEdge">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latin typeface="+mn-ea"/>
                </a:endParaRPr>
              </a:p>
            </p:txBody>
          </p:sp>
          <p:sp>
            <p:nvSpPr>
              <p:cNvPr id="23" name="テキスト ボックス 22"/>
              <p:cNvSpPr txBox="1"/>
              <p:nvPr/>
            </p:nvSpPr>
            <p:spPr>
              <a:xfrm>
                <a:off x="6804248" y="1434521"/>
                <a:ext cx="646331" cy="369332"/>
              </a:xfrm>
              <a:prstGeom prst="rect">
                <a:avLst/>
              </a:prstGeom>
              <a:noFill/>
            </p:spPr>
            <p:txBody>
              <a:bodyPr wrap="none" rtlCol="0">
                <a:spAutoFit/>
              </a:bodyPr>
              <a:lstStyle/>
              <a:p>
                <a:r>
                  <a:rPr lang="ja-JP" altLang="en-US">
                    <a:latin typeface="+mn-ea"/>
                  </a:rPr>
                  <a:t>酸素</a:t>
                </a:r>
              </a:p>
            </p:txBody>
          </p:sp>
        </p:grpSp>
        <p:grpSp>
          <p:nvGrpSpPr>
            <p:cNvPr id="16" name="グループ化 15"/>
            <p:cNvGrpSpPr/>
            <p:nvPr/>
          </p:nvGrpSpPr>
          <p:grpSpPr>
            <a:xfrm>
              <a:off x="7147277" y="860829"/>
              <a:ext cx="953115" cy="369332"/>
              <a:chOff x="6497464" y="901755"/>
              <a:chExt cx="953115" cy="369332"/>
            </a:xfrm>
          </p:grpSpPr>
          <p:sp>
            <p:nvSpPr>
              <p:cNvPr id="20" name="円/楕円 19"/>
              <p:cNvSpPr/>
              <p:nvPr/>
            </p:nvSpPr>
            <p:spPr>
              <a:xfrm>
                <a:off x="6497464" y="963138"/>
                <a:ext cx="282941" cy="282941"/>
              </a:xfrm>
              <a:prstGeom prst="ellipse">
                <a:avLst/>
              </a:prstGeom>
              <a:solidFill>
                <a:schemeClr val="bg1"/>
              </a:solidFill>
              <a:ln>
                <a:noFill/>
              </a:ln>
              <a:scene3d>
                <a:camera prst="orthographicFront"/>
                <a:lightRig rig="threePt" dir="t"/>
              </a:scene3d>
              <a:sp3d prstMaterial="softEdge">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latin typeface="+mn-ea"/>
                </a:endParaRPr>
              </a:p>
            </p:txBody>
          </p:sp>
          <p:sp>
            <p:nvSpPr>
              <p:cNvPr id="21" name="テキスト ボックス 20"/>
              <p:cNvSpPr txBox="1"/>
              <p:nvPr/>
            </p:nvSpPr>
            <p:spPr>
              <a:xfrm>
                <a:off x="6804248" y="901755"/>
                <a:ext cx="646331" cy="369332"/>
              </a:xfrm>
              <a:prstGeom prst="rect">
                <a:avLst/>
              </a:prstGeom>
              <a:noFill/>
            </p:spPr>
            <p:txBody>
              <a:bodyPr wrap="none" rtlCol="0">
                <a:spAutoFit/>
              </a:bodyPr>
              <a:lstStyle/>
              <a:p>
                <a:r>
                  <a:rPr lang="ja-JP" altLang="en-US">
                    <a:latin typeface="+mn-ea"/>
                  </a:rPr>
                  <a:t>水素</a:t>
                </a:r>
              </a:p>
            </p:txBody>
          </p:sp>
        </p:grpSp>
        <p:grpSp>
          <p:nvGrpSpPr>
            <p:cNvPr id="17" name="グループ化 16"/>
            <p:cNvGrpSpPr/>
            <p:nvPr/>
          </p:nvGrpSpPr>
          <p:grpSpPr>
            <a:xfrm>
              <a:off x="7147277" y="1682621"/>
              <a:ext cx="953115" cy="369332"/>
              <a:chOff x="6497464" y="1880896"/>
              <a:chExt cx="953115" cy="369332"/>
            </a:xfrm>
          </p:grpSpPr>
          <p:sp>
            <p:nvSpPr>
              <p:cNvPr id="18" name="円/楕円 17"/>
              <p:cNvSpPr/>
              <p:nvPr/>
            </p:nvSpPr>
            <p:spPr>
              <a:xfrm>
                <a:off x="6497464" y="1942279"/>
                <a:ext cx="282941" cy="282941"/>
              </a:xfrm>
              <a:prstGeom prst="ellipse">
                <a:avLst/>
              </a:prstGeom>
              <a:solidFill>
                <a:srgbClr val="0000FF"/>
              </a:solidFill>
              <a:ln>
                <a:noFill/>
              </a:ln>
              <a:scene3d>
                <a:camera prst="orthographicFront"/>
                <a:lightRig rig="threePt" dir="t"/>
              </a:scene3d>
              <a:sp3d prstMaterial="softEdge">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latin typeface="+mn-ea"/>
                </a:endParaRPr>
              </a:p>
            </p:txBody>
          </p:sp>
          <p:sp>
            <p:nvSpPr>
              <p:cNvPr id="19" name="テキスト ボックス 18"/>
              <p:cNvSpPr txBox="1"/>
              <p:nvPr/>
            </p:nvSpPr>
            <p:spPr>
              <a:xfrm>
                <a:off x="6804248" y="1880896"/>
                <a:ext cx="646331" cy="369332"/>
              </a:xfrm>
              <a:prstGeom prst="rect">
                <a:avLst/>
              </a:prstGeom>
              <a:noFill/>
            </p:spPr>
            <p:txBody>
              <a:bodyPr wrap="none" rtlCol="0">
                <a:spAutoFit/>
              </a:bodyPr>
              <a:lstStyle/>
              <a:p>
                <a:r>
                  <a:rPr lang="ja-JP" altLang="en-US">
                    <a:latin typeface="+mn-ea"/>
                  </a:rPr>
                  <a:t>窒素</a:t>
                </a:r>
              </a:p>
            </p:txBody>
          </p:sp>
        </p:grpSp>
      </p:grpSp>
      <p:sp>
        <p:nvSpPr>
          <p:cNvPr id="26" name="テキスト ボックス 25"/>
          <p:cNvSpPr txBox="1"/>
          <p:nvPr/>
        </p:nvSpPr>
        <p:spPr>
          <a:xfrm>
            <a:off x="4157586" y="4501973"/>
            <a:ext cx="697627" cy="400110"/>
          </a:xfrm>
          <a:prstGeom prst="rect">
            <a:avLst/>
          </a:prstGeom>
          <a:noFill/>
        </p:spPr>
        <p:txBody>
          <a:bodyPr wrap="none" rtlCol="0">
            <a:spAutoFit/>
          </a:bodyPr>
          <a:lstStyle/>
          <a:p>
            <a:r>
              <a:rPr lang="ja-JP" altLang="en-US" sz="2000" dirty="0">
                <a:latin typeface="+mn-ea"/>
              </a:rPr>
              <a:t>尿素</a:t>
            </a:r>
          </a:p>
        </p:txBody>
      </p:sp>
    </p:spTree>
    <p:extLst>
      <p:ext uri="{BB962C8B-B14F-4D97-AF65-F5344CB8AC3E}">
        <p14:creationId xmlns:p14="http://schemas.microsoft.com/office/powerpoint/2010/main" val="409444070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グループ化 29"/>
          <p:cNvGrpSpPr/>
          <p:nvPr/>
        </p:nvGrpSpPr>
        <p:grpSpPr>
          <a:xfrm>
            <a:off x="2714988" y="1678590"/>
            <a:ext cx="3528392" cy="3212467"/>
            <a:chOff x="2771800" y="1983856"/>
            <a:chExt cx="3528392" cy="3212467"/>
          </a:xfrm>
        </p:grpSpPr>
        <p:sp>
          <p:nvSpPr>
            <p:cNvPr id="26" name="円/楕円 25"/>
            <p:cNvSpPr/>
            <p:nvPr/>
          </p:nvSpPr>
          <p:spPr>
            <a:xfrm>
              <a:off x="2771800" y="1983856"/>
              <a:ext cx="3528392" cy="3212467"/>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25" name="テキスト ボックス 24"/>
            <p:cNvSpPr txBox="1"/>
            <p:nvPr/>
          </p:nvSpPr>
          <p:spPr>
            <a:xfrm>
              <a:off x="3545982" y="3328479"/>
              <a:ext cx="1980029" cy="523220"/>
            </a:xfrm>
            <a:prstGeom prst="rect">
              <a:avLst/>
            </a:prstGeom>
            <a:noFill/>
          </p:spPr>
          <p:txBody>
            <a:bodyPr wrap="none" rtlCol="0">
              <a:spAutoFit/>
            </a:bodyPr>
            <a:lstStyle/>
            <a:p>
              <a:r>
                <a:rPr lang="ja-JP" altLang="en-US" sz="2800" dirty="0">
                  <a:latin typeface="+mn-ea"/>
                </a:rPr>
                <a:t>三大栄養素</a:t>
              </a:r>
            </a:p>
          </p:txBody>
        </p:sp>
      </p:grpSp>
      <p:grpSp>
        <p:nvGrpSpPr>
          <p:cNvPr id="27" name="グループ化 26"/>
          <p:cNvGrpSpPr/>
          <p:nvPr/>
        </p:nvGrpSpPr>
        <p:grpSpPr>
          <a:xfrm>
            <a:off x="2995371" y="493440"/>
            <a:ext cx="2967627" cy="2126238"/>
            <a:chOff x="3127789" y="626668"/>
            <a:chExt cx="2967627" cy="2126238"/>
          </a:xfrm>
        </p:grpSpPr>
        <p:sp>
          <p:nvSpPr>
            <p:cNvPr id="5" name="円/楕円 4"/>
            <p:cNvSpPr/>
            <p:nvPr/>
          </p:nvSpPr>
          <p:spPr>
            <a:xfrm>
              <a:off x="3127789" y="881020"/>
              <a:ext cx="2967627" cy="1871886"/>
            </a:xfrm>
            <a:prstGeom prst="ellipse">
              <a:avLst/>
            </a:prstGeom>
            <a:solidFill>
              <a:srgbClr val="FF89B0"/>
            </a:solidFill>
            <a:ln>
              <a:noFill/>
            </a:ln>
            <a:effectLst/>
            <a:scene3d>
              <a:camera prst="orthographicFront"/>
              <a:lightRig rig="flat" dir="t"/>
            </a:scene3d>
            <a:sp3d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4" name="正方形/長方形 3"/>
            <p:cNvSpPr/>
            <p:nvPr/>
          </p:nvSpPr>
          <p:spPr>
            <a:xfrm>
              <a:off x="4107298" y="626668"/>
              <a:ext cx="1008609" cy="584775"/>
            </a:xfrm>
            <a:prstGeom prst="rect">
              <a:avLst/>
            </a:prstGeom>
            <a:noFill/>
          </p:spPr>
          <p:txBody>
            <a:bodyPr wrap="none" lIns="91440" tIns="45720" rIns="91440" bIns="45720">
              <a:spAutoFit/>
            </a:bodyPr>
            <a:lstStyle/>
            <a:p>
              <a:pPr algn="ctr"/>
              <a:r>
                <a:rPr lang="ja-JP" altLang="en-US" sz="3200" b="1" dirty="0">
                  <a:ln w="19050">
                    <a:solidFill>
                      <a:srgbClr val="1F497D">
                        <a:tint val="1000"/>
                      </a:srgbClr>
                    </a:solidFill>
                    <a:prstDash val="solid"/>
                  </a:ln>
                  <a:effectLst>
                    <a:outerShdw blurRad="50000" dist="50800" dir="7500000" algn="tl">
                      <a:srgbClr val="000000">
                        <a:shade val="5000"/>
                        <a:alpha val="35000"/>
                      </a:srgbClr>
                    </a:outerShdw>
                  </a:effectLst>
                  <a:latin typeface="+mn-ea"/>
                </a:rPr>
                <a:t>糖質</a:t>
              </a:r>
            </a:p>
          </p:txBody>
        </p:sp>
        <p:sp>
          <p:nvSpPr>
            <p:cNvPr id="7" name="テキスト ボックス 6"/>
            <p:cNvSpPr txBox="1"/>
            <p:nvPr/>
          </p:nvSpPr>
          <p:spPr>
            <a:xfrm>
              <a:off x="3732996" y="1268760"/>
              <a:ext cx="1757212" cy="338554"/>
            </a:xfrm>
            <a:prstGeom prst="rect">
              <a:avLst/>
            </a:prstGeom>
            <a:noFill/>
          </p:spPr>
          <p:txBody>
            <a:bodyPr wrap="none" rtlCol="0">
              <a:spAutoFit/>
            </a:bodyPr>
            <a:lstStyle/>
            <a:p>
              <a:r>
                <a:rPr lang="ja-JP" altLang="en-US" sz="1600" dirty="0">
                  <a:latin typeface="+mn-ea"/>
                </a:rPr>
                <a:t>主なエネルギー源</a:t>
              </a:r>
            </a:p>
          </p:txBody>
        </p:sp>
        <p:sp>
          <p:nvSpPr>
            <p:cNvPr id="8" name="テキスト ボックス 7"/>
            <p:cNvSpPr txBox="1"/>
            <p:nvPr/>
          </p:nvSpPr>
          <p:spPr>
            <a:xfrm>
              <a:off x="3664869" y="1795532"/>
              <a:ext cx="1893467" cy="584775"/>
            </a:xfrm>
            <a:prstGeom prst="rect">
              <a:avLst/>
            </a:prstGeom>
            <a:noFill/>
          </p:spPr>
          <p:txBody>
            <a:bodyPr wrap="none" rtlCol="0">
              <a:spAutoFit/>
            </a:bodyPr>
            <a:lstStyle/>
            <a:p>
              <a:pPr algn="ctr"/>
              <a:r>
                <a:rPr lang="ja-JP" altLang="en-US" sz="1600" dirty="0">
                  <a:latin typeface="+mn-ea"/>
                </a:rPr>
                <a:t>炭水化物・でんぷん</a:t>
              </a:r>
              <a:endParaRPr lang="en-US" altLang="ja-JP" sz="1600" dirty="0">
                <a:latin typeface="+mn-ea"/>
              </a:endParaRPr>
            </a:p>
            <a:p>
              <a:pPr algn="ctr"/>
              <a:r>
                <a:rPr lang="ja-JP" altLang="en-US" sz="1600" dirty="0">
                  <a:latin typeface="+mn-ea"/>
                </a:rPr>
                <a:t>（米・パンなど）</a:t>
              </a:r>
            </a:p>
          </p:txBody>
        </p:sp>
      </p:grpSp>
      <p:grpSp>
        <p:nvGrpSpPr>
          <p:cNvPr id="28" name="グループ化 27"/>
          <p:cNvGrpSpPr/>
          <p:nvPr/>
        </p:nvGrpSpPr>
        <p:grpSpPr>
          <a:xfrm>
            <a:off x="871265" y="3043015"/>
            <a:ext cx="2967627" cy="2126238"/>
            <a:chOff x="539552" y="3348281"/>
            <a:chExt cx="2967627" cy="2126238"/>
          </a:xfrm>
        </p:grpSpPr>
        <p:sp>
          <p:nvSpPr>
            <p:cNvPr id="9" name="円/楕円 8"/>
            <p:cNvSpPr/>
            <p:nvPr/>
          </p:nvSpPr>
          <p:spPr>
            <a:xfrm>
              <a:off x="539552" y="3602633"/>
              <a:ext cx="2967627" cy="1871886"/>
            </a:xfrm>
            <a:prstGeom prst="ellipse">
              <a:avLst/>
            </a:prstGeom>
            <a:solidFill>
              <a:srgbClr val="00D000"/>
            </a:solidFill>
            <a:ln>
              <a:noFill/>
            </a:ln>
            <a:effectLst/>
            <a:scene3d>
              <a:camera prst="orthographicFront"/>
              <a:lightRig rig="flat" dir="t"/>
            </a:scene3d>
            <a:sp3d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0" name="正方形/長方形 9"/>
            <p:cNvSpPr/>
            <p:nvPr/>
          </p:nvSpPr>
          <p:spPr>
            <a:xfrm>
              <a:off x="1313074" y="3348281"/>
              <a:ext cx="1420582" cy="584775"/>
            </a:xfrm>
            <a:prstGeom prst="rect">
              <a:avLst/>
            </a:prstGeom>
            <a:noFill/>
          </p:spPr>
          <p:txBody>
            <a:bodyPr wrap="none" lIns="91440" tIns="45720" rIns="91440" bIns="45720">
              <a:spAutoFit/>
            </a:bodyPr>
            <a:lstStyle/>
            <a:p>
              <a:pPr algn="ctr"/>
              <a:r>
                <a:rPr lang="ja-JP" altLang="en-US" sz="3200" b="1" dirty="0">
                  <a:ln w="19050">
                    <a:solidFill>
                      <a:srgbClr val="1F497D">
                        <a:tint val="1000"/>
                      </a:srgbClr>
                    </a:solidFill>
                    <a:prstDash val="solid"/>
                  </a:ln>
                  <a:effectLst>
                    <a:outerShdw blurRad="50000" dist="50800" dir="7500000" algn="tl">
                      <a:srgbClr val="000000">
                        <a:shade val="5000"/>
                        <a:alpha val="35000"/>
                      </a:srgbClr>
                    </a:outerShdw>
                  </a:effectLst>
                  <a:latin typeface="+mn-ea"/>
                </a:rPr>
                <a:t>蛋白質</a:t>
              </a:r>
            </a:p>
          </p:txBody>
        </p:sp>
        <p:sp>
          <p:nvSpPr>
            <p:cNvPr id="11" name="テキスト ボックス 10"/>
            <p:cNvSpPr txBox="1"/>
            <p:nvPr/>
          </p:nvSpPr>
          <p:spPr>
            <a:xfrm>
              <a:off x="1035755" y="4149080"/>
              <a:ext cx="1975221" cy="338554"/>
            </a:xfrm>
            <a:prstGeom prst="rect">
              <a:avLst/>
            </a:prstGeom>
            <a:noFill/>
          </p:spPr>
          <p:txBody>
            <a:bodyPr wrap="none" rtlCol="0">
              <a:spAutoFit/>
            </a:bodyPr>
            <a:lstStyle/>
            <a:p>
              <a:r>
                <a:rPr lang="ja-JP" altLang="en-US" sz="1600" dirty="0">
                  <a:latin typeface="+mn-ea"/>
                </a:rPr>
                <a:t>血や肉を作る栄養素</a:t>
              </a:r>
            </a:p>
          </p:txBody>
        </p:sp>
        <p:sp>
          <p:nvSpPr>
            <p:cNvPr id="12" name="テキスト ボックス 11"/>
            <p:cNvSpPr txBox="1"/>
            <p:nvPr/>
          </p:nvSpPr>
          <p:spPr>
            <a:xfrm>
              <a:off x="1234528" y="4643414"/>
              <a:ext cx="1577675" cy="338554"/>
            </a:xfrm>
            <a:prstGeom prst="rect">
              <a:avLst/>
            </a:prstGeom>
            <a:noFill/>
          </p:spPr>
          <p:txBody>
            <a:bodyPr wrap="none" rtlCol="0">
              <a:spAutoFit/>
            </a:bodyPr>
            <a:lstStyle/>
            <a:p>
              <a:pPr algn="ctr"/>
              <a:r>
                <a:rPr lang="ja-JP" altLang="en-US" sz="1600" dirty="0">
                  <a:latin typeface="+mn-ea"/>
                </a:rPr>
                <a:t>（肉・魚・卵など）</a:t>
              </a:r>
            </a:p>
          </p:txBody>
        </p:sp>
      </p:grpSp>
      <p:grpSp>
        <p:nvGrpSpPr>
          <p:cNvPr id="29" name="グループ化 28"/>
          <p:cNvGrpSpPr/>
          <p:nvPr/>
        </p:nvGrpSpPr>
        <p:grpSpPr>
          <a:xfrm>
            <a:off x="5135036" y="2971007"/>
            <a:ext cx="2967627" cy="2126238"/>
            <a:chOff x="5204773" y="3276273"/>
            <a:chExt cx="2967627" cy="2126238"/>
          </a:xfrm>
        </p:grpSpPr>
        <p:sp>
          <p:nvSpPr>
            <p:cNvPr id="13" name="円/楕円 12"/>
            <p:cNvSpPr/>
            <p:nvPr/>
          </p:nvSpPr>
          <p:spPr>
            <a:xfrm>
              <a:off x="5204773" y="3530625"/>
              <a:ext cx="2967627" cy="1871886"/>
            </a:xfrm>
            <a:prstGeom prst="ellipse">
              <a:avLst/>
            </a:prstGeom>
            <a:solidFill>
              <a:srgbClr val="FFC000"/>
            </a:solidFill>
            <a:ln>
              <a:noFill/>
            </a:ln>
            <a:effectLst/>
            <a:scene3d>
              <a:camera prst="orthographicFront"/>
              <a:lightRig rig="flat" dir="t"/>
            </a:scene3d>
            <a:sp3d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4" name="正方形/長方形 13"/>
            <p:cNvSpPr/>
            <p:nvPr/>
          </p:nvSpPr>
          <p:spPr>
            <a:xfrm>
              <a:off x="6156643" y="3276273"/>
              <a:ext cx="1008609" cy="584775"/>
            </a:xfrm>
            <a:prstGeom prst="rect">
              <a:avLst/>
            </a:prstGeom>
            <a:noFill/>
          </p:spPr>
          <p:txBody>
            <a:bodyPr wrap="none" lIns="91440" tIns="45720" rIns="91440" bIns="45720">
              <a:spAutoFit/>
            </a:bodyPr>
            <a:lstStyle/>
            <a:p>
              <a:pPr algn="ctr"/>
              <a:r>
                <a:rPr lang="ja-JP" altLang="en-US" sz="3200" b="1" dirty="0">
                  <a:ln w="19050">
                    <a:solidFill>
                      <a:srgbClr val="1F497D">
                        <a:tint val="1000"/>
                      </a:srgbClr>
                    </a:solidFill>
                    <a:prstDash val="solid"/>
                  </a:ln>
                  <a:effectLst>
                    <a:outerShdw blurRad="50000" dist="50800" dir="7500000" algn="tl">
                      <a:srgbClr val="000000">
                        <a:shade val="5000"/>
                        <a:alpha val="35000"/>
                      </a:srgbClr>
                    </a:outerShdw>
                  </a:effectLst>
                  <a:latin typeface="+mn-ea"/>
                </a:rPr>
                <a:t>脂質</a:t>
              </a:r>
            </a:p>
          </p:txBody>
        </p:sp>
        <p:sp>
          <p:nvSpPr>
            <p:cNvPr id="15" name="テキスト ボックス 14"/>
            <p:cNvSpPr txBox="1"/>
            <p:nvPr/>
          </p:nvSpPr>
          <p:spPr>
            <a:xfrm>
              <a:off x="5364088" y="4005064"/>
              <a:ext cx="2704587" cy="584775"/>
            </a:xfrm>
            <a:prstGeom prst="rect">
              <a:avLst/>
            </a:prstGeom>
            <a:noFill/>
          </p:spPr>
          <p:txBody>
            <a:bodyPr wrap="none" rtlCol="0">
              <a:spAutoFit/>
            </a:bodyPr>
            <a:lstStyle/>
            <a:p>
              <a:r>
                <a:rPr lang="ja-JP" altLang="en-US" sz="1600" dirty="0">
                  <a:latin typeface="+mn-ea"/>
                </a:rPr>
                <a:t>細胞の膜やホルモンの材料</a:t>
              </a:r>
              <a:endParaRPr lang="en-US" altLang="ja-JP" sz="1600" dirty="0">
                <a:latin typeface="+mn-ea"/>
              </a:endParaRPr>
            </a:p>
            <a:p>
              <a:r>
                <a:rPr lang="ja-JP" altLang="en-US" sz="1600" dirty="0">
                  <a:latin typeface="+mn-ea"/>
                </a:rPr>
                <a:t>非常用のエネルギーにもなる</a:t>
              </a:r>
            </a:p>
          </p:txBody>
        </p:sp>
        <p:sp>
          <p:nvSpPr>
            <p:cNvPr id="16" name="テキスト ボックス 15"/>
            <p:cNvSpPr txBox="1"/>
            <p:nvPr/>
          </p:nvSpPr>
          <p:spPr>
            <a:xfrm>
              <a:off x="6158246" y="4660410"/>
              <a:ext cx="1005403" cy="338554"/>
            </a:xfrm>
            <a:prstGeom prst="rect">
              <a:avLst/>
            </a:prstGeom>
            <a:noFill/>
          </p:spPr>
          <p:txBody>
            <a:bodyPr wrap="none" rtlCol="0">
              <a:spAutoFit/>
            </a:bodyPr>
            <a:lstStyle/>
            <a:p>
              <a:pPr algn="ctr"/>
              <a:r>
                <a:rPr lang="ja-JP" altLang="en-US" sz="1600" dirty="0">
                  <a:latin typeface="+mn-ea"/>
                </a:rPr>
                <a:t>（油脂類）</a:t>
              </a:r>
            </a:p>
          </p:txBody>
        </p:sp>
      </p:grpSp>
      <p:pic>
        <p:nvPicPr>
          <p:cNvPr id="17" name="Picture 2" descr="ファイル:D-glucose-chain-3D-ball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4845" y="571199"/>
            <a:ext cx="2004566" cy="1112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ファイル:Glycine-from-xtal-2008-3D-ball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6737" y="4621981"/>
            <a:ext cx="1523215" cy="113289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ファイル:L-asparagine-3D-ball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882" y="4507425"/>
            <a:ext cx="1842045" cy="1539314"/>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グループ化 19"/>
          <p:cNvGrpSpPr/>
          <p:nvPr/>
        </p:nvGrpSpPr>
        <p:grpSpPr>
          <a:xfrm>
            <a:off x="5536403" y="4581488"/>
            <a:ext cx="2993592" cy="1672592"/>
            <a:chOff x="3131840" y="3924360"/>
            <a:chExt cx="4064597" cy="2270988"/>
          </a:xfrm>
        </p:grpSpPr>
        <p:pic>
          <p:nvPicPr>
            <p:cNvPr id="21" name="Picture 4" descr="ファイル:Glycerol-3D-ball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flipH="1">
              <a:off x="5945349" y="4662739"/>
              <a:ext cx="1609116" cy="8930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ファイル:Lauric-acid-3D-ball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31840" y="3924360"/>
              <a:ext cx="3292183" cy="98354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ファイル:Caproic-acid-3D-ball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22889" y="4727295"/>
              <a:ext cx="1880488" cy="76394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ファイル:Caprylic-acid-3D-balls.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45258" y="5292512"/>
              <a:ext cx="2567138" cy="9028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グループ化 2"/>
          <p:cNvGrpSpPr/>
          <p:nvPr/>
        </p:nvGrpSpPr>
        <p:grpSpPr>
          <a:xfrm>
            <a:off x="716136" y="6266063"/>
            <a:ext cx="5293842" cy="465887"/>
            <a:chOff x="716136" y="5991373"/>
            <a:chExt cx="5293842" cy="465887"/>
          </a:xfrm>
        </p:grpSpPr>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136" y="5991373"/>
              <a:ext cx="471488"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 name="テキスト ボックス 1023"/>
            <p:cNvSpPr txBox="1"/>
            <p:nvPr/>
          </p:nvSpPr>
          <p:spPr>
            <a:xfrm>
              <a:off x="1147750" y="5995595"/>
              <a:ext cx="4862228" cy="461665"/>
            </a:xfrm>
            <a:prstGeom prst="rect">
              <a:avLst/>
            </a:prstGeom>
            <a:noFill/>
          </p:spPr>
          <p:txBody>
            <a:bodyPr wrap="none" rtlCol="0">
              <a:spAutoFit/>
            </a:bodyPr>
            <a:lstStyle/>
            <a:p>
              <a:r>
                <a:rPr lang="ja-JP" altLang="en-US" sz="2400" dirty="0">
                  <a:latin typeface="+mn-ea"/>
                </a:rPr>
                <a:t>窒素は蛋白質にのみ、含まれている</a:t>
              </a:r>
            </a:p>
          </p:txBody>
        </p:sp>
      </p:grpSp>
      <p:sp>
        <p:nvSpPr>
          <p:cNvPr id="1025" name="テキスト ボックス 1024"/>
          <p:cNvSpPr txBox="1"/>
          <p:nvPr/>
        </p:nvSpPr>
        <p:spPr>
          <a:xfrm>
            <a:off x="2339752" y="5606008"/>
            <a:ext cx="1074333" cy="338554"/>
          </a:xfrm>
          <a:prstGeom prst="rect">
            <a:avLst/>
          </a:prstGeom>
          <a:noFill/>
        </p:spPr>
        <p:txBody>
          <a:bodyPr wrap="none" rtlCol="0">
            <a:spAutoFit/>
          </a:bodyPr>
          <a:lstStyle/>
          <a:p>
            <a:r>
              <a:rPr lang="ja-JP" altLang="en-US" sz="1600" dirty="0">
                <a:latin typeface="+mn-ea"/>
              </a:rPr>
              <a:t>（アミノ酸）</a:t>
            </a:r>
          </a:p>
        </p:txBody>
      </p:sp>
      <p:sp>
        <p:nvSpPr>
          <p:cNvPr id="35" name="テキスト ボックス 34"/>
          <p:cNvSpPr txBox="1"/>
          <p:nvPr/>
        </p:nvSpPr>
        <p:spPr>
          <a:xfrm>
            <a:off x="6444208" y="6254080"/>
            <a:ext cx="2029723" cy="338554"/>
          </a:xfrm>
          <a:prstGeom prst="rect">
            <a:avLst/>
          </a:prstGeom>
          <a:noFill/>
        </p:spPr>
        <p:txBody>
          <a:bodyPr wrap="none" rtlCol="0">
            <a:spAutoFit/>
          </a:bodyPr>
          <a:lstStyle/>
          <a:p>
            <a:r>
              <a:rPr lang="ja-JP" altLang="en-US" sz="1600" dirty="0">
                <a:latin typeface="+mn-ea"/>
              </a:rPr>
              <a:t>（脂肪酸とグリセリン）</a:t>
            </a:r>
          </a:p>
        </p:txBody>
      </p:sp>
      <p:sp>
        <p:nvSpPr>
          <p:cNvPr id="36" name="テキスト ボックス 35"/>
          <p:cNvSpPr txBox="1"/>
          <p:nvPr/>
        </p:nvSpPr>
        <p:spPr>
          <a:xfrm>
            <a:off x="2069584" y="1714330"/>
            <a:ext cx="1335622" cy="338554"/>
          </a:xfrm>
          <a:prstGeom prst="rect">
            <a:avLst/>
          </a:prstGeom>
          <a:noFill/>
        </p:spPr>
        <p:txBody>
          <a:bodyPr wrap="none" rtlCol="0">
            <a:spAutoFit/>
          </a:bodyPr>
          <a:lstStyle/>
          <a:p>
            <a:r>
              <a:rPr lang="ja-JP" altLang="en-US" sz="1600" dirty="0">
                <a:latin typeface="+mn-ea"/>
              </a:rPr>
              <a:t>（グルコース）</a:t>
            </a:r>
          </a:p>
        </p:txBody>
      </p:sp>
      <p:grpSp>
        <p:nvGrpSpPr>
          <p:cNvPr id="6" name="グループ化 5"/>
          <p:cNvGrpSpPr/>
          <p:nvPr/>
        </p:nvGrpSpPr>
        <p:grpSpPr>
          <a:xfrm>
            <a:off x="6876256" y="651367"/>
            <a:ext cx="1464295" cy="1803562"/>
            <a:chOff x="6876256" y="346567"/>
            <a:chExt cx="1464295" cy="1803562"/>
          </a:xfrm>
        </p:grpSpPr>
        <p:sp>
          <p:nvSpPr>
            <p:cNvPr id="38" name="正方形/長方形 37"/>
            <p:cNvSpPr/>
            <p:nvPr/>
          </p:nvSpPr>
          <p:spPr>
            <a:xfrm>
              <a:off x="6876256" y="346567"/>
              <a:ext cx="1464295" cy="1803562"/>
            </a:xfrm>
            <a:prstGeom prst="rect">
              <a:avLst/>
            </a:prstGeom>
            <a:solidFill>
              <a:schemeClr val="bg1"/>
            </a:solidFill>
            <a:ln w="63500">
              <a:solidFill>
                <a:schemeClr val="tx1"/>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ja-JP" altLang="en-US">
                <a:solidFill>
                  <a:schemeClr val="tx1"/>
                </a:solidFill>
              </a:endParaRPr>
            </a:p>
          </p:txBody>
        </p:sp>
        <p:grpSp>
          <p:nvGrpSpPr>
            <p:cNvPr id="39" name="グループ化 38"/>
            <p:cNvGrpSpPr/>
            <p:nvPr/>
          </p:nvGrpSpPr>
          <p:grpSpPr>
            <a:xfrm>
              <a:off x="7147277" y="468120"/>
              <a:ext cx="953115" cy="369332"/>
              <a:chOff x="6497464" y="468120"/>
              <a:chExt cx="953115" cy="369332"/>
            </a:xfrm>
          </p:grpSpPr>
          <p:sp>
            <p:nvSpPr>
              <p:cNvPr id="40" name="円/楕円 39"/>
              <p:cNvSpPr/>
              <p:nvPr/>
            </p:nvSpPr>
            <p:spPr>
              <a:xfrm>
                <a:off x="6497464" y="511316"/>
                <a:ext cx="282941" cy="282941"/>
              </a:xfrm>
              <a:prstGeom prst="ellipse">
                <a:avLst/>
              </a:prstGeom>
              <a:solidFill>
                <a:schemeClr val="tx1"/>
              </a:solidFill>
              <a:ln>
                <a:noFill/>
              </a:ln>
              <a:scene3d>
                <a:camera prst="orthographicFront"/>
                <a:lightRig rig="threePt" dir="t"/>
              </a:scene3d>
              <a:sp3d prstMaterial="softEdge">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41" name="テキスト ボックス 40"/>
              <p:cNvSpPr txBox="1"/>
              <p:nvPr/>
            </p:nvSpPr>
            <p:spPr>
              <a:xfrm>
                <a:off x="6804248" y="468120"/>
                <a:ext cx="646331" cy="369332"/>
              </a:xfrm>
              <a:prstGeom prst="rect">
                <a:avLst/>
              </a:prstGeom>
              <a:noFill/>
            </p:spPr>
            <p:txBody>
              <a:bodyPr wrap="none" rtlCol="0">
                <a:spAutoFit/>
              </a:bodyPr>
              <a:lstStyle/>
              <a:p>
                <a:r>
                  <a:rPr lang="ja-JP" altLang="en-US" dirty="0">
                    <a:latin typeface="+mn-ea"/>
                  </a:rPr>
                  <a:t>炭素</a:t>
                </a:r>
              </a:p>
            </p:txBody>
          </p:sp>
        </p:grpSp>
        <p:grpSp>
          <p:nvGrpSpPr>
            <p:cNvPr id="42" name="グループ化 41"/>
            <p:cNvGrpSpPr/>
            <p:nvPr/>
          </p:nvGrpSpPr>
          <p:grpSpPr>
            <a:xfrm>
              <a:off x="7147277" y="1289912"/>
              <a:ext cx="953115" cy="369332"/>
              <a:chOff x="6497464" y="1452708"/>
              <a:chExt cx="953115" cy="369332"/>
            </a:xfrm>
          </p:grpSpPr>
          <p:sp>
            <p:nvSpPr>
              <p:cNvPr id="43" name="円/楕円 42"/>
              <p:cNvSpPr/>
              <p:nvPr/>
            </p:nvSpPr>
            <p:spPr>
              <a:xfrm>
                <a:off x="6497464" y="1495904"/>
                <a:ext cx="282941" cy="282941"/>
              </a:xfrm>
              <a:prstGeom prst="ellipse">
                <a:avLst/>
              </a:prstGeom>
              <a:solidFill>
                <a:srgbClr val="FF0000"/>
              </a:solidFill>
              <a:ln>
                <a:noFill/>
              </a:ln>
              <a:scene3d>
                <a:camera prst="orthographicFront"/>
                <a:lightRig rig="threePt" dir="t"/>
              </a:scene3d>
              <a:sp3d prstMaterial="softEdge">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44" name="テキスト ボックス 43"/>
              <p:cNvSpPr txBox="1"/>
              <p:nvPr/>
            </p:nvSpPr>
            <p:spPr>
              <a:xfrm>
                <a:off x="6804248" y="1452708"/>
                <a:ext cx="646331" cy="369332"/>
              </a:xfrm>
              <a:prstGeom prst="rect">
                <a:avLst/>
              </a:prstGeom>
              <a:noFill/>
            </p:spPr>
            <p:txBody>
              <a:bodyPr wrap="none" rtlCol="0">
                <a:spAutoFit/>
              </a:bodyPr>
              <a:lstStyle/>
              <a:p>
                <a:r>
                  <a:rPr lang="ja-JP" altLang="en-US">
                    <a:latin typeface="+mn-ea"/>
                  </a:rPr>
                  <a:t>酸素</a:t>
                </a:r>
              </a:p>
            </p:txBody>
          </p:sp>
        </p:grpSp>
        <p:grpSp>
          <p:nvGrpSpPr>
            <p:cNvPr id="45" name="グループ化 44"/>
            <p:cNvGrpSpPr/>
            <p:nvPr/>
          </p:nvGrpSpPr>
          <p:grpSpPr>
            <a:xfrm>
              <a:off x="7147277" y="879016"/>
              <a:ext cx="953115" cy="369332"/>
              <a:chOff x="6497464" y="919942"/>
              <a:chExt cx="953115" cy="369332"/>
            </a:xfrm>
          </p:grpSpPr>
          <p:sp>
            <p:nvSpPr>
              <p:cNvPr id="46" name="円/楕円 45"/>
              <p:cNvSpPr/>
              <p:nvPr/>
            </p:nvSpPr>
            <p:spPr>
              <a:xfrm>
                <a:off x="6497464" y="963138"/>
                <a:ext cx="282941" cy="282941"/>
              </a:xfrm>
              <a:prstGeom prst="ellipse">
                <a:avLst/>
              </a:prstGeom>
              <a:solidFill>
                <a:schemeClr val="bg1"/>
              </a:solidFill>
              <a:ln>
                <a:noFill/>
              </a:ln>
              <a:scene3d>
                <a:camera prst="orthographicFront"/>
                <a:lightRig rig="threePt" dir="t"/>
              </a:scene3d>
              <a:sp3d prstMaterial="softEdge">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47" name="テキスト ボックス 46"/>
              <p:cNvSpPr txBox="1"/>
              <p:nvPr/>
            </p:nvSpPr>
            <p:spPr>
              <a:xfrm>
                <a:off x="6804248" y="919942"/>
                <a:ext cx="646331" cy="369332"/>
              </a:xfrm>
              <a:prstGeom prst="rect">
                <a:avLst/>
              </a:prstGeom>
              <a:noFill/>
            </p:spPr>
            <p:txBody>
              <a:bodyPr wrap="none" rtlCol="0">
                <a:spAutoFit/>
              </a:bodyPr>
              <a:lstStyle/>
              <a:p>
                <a:r>
                  <a:rPr lang="ja-JP" altLang="en-US">
                    <a:latin typeface="+mn-ea"/>
                  </a:rPr>
                  <a:t>水素</a:t>
                </a:r>
              </a:p>
            </p:txBody>
          </p:sp>
        </p:grpSp>
        <p:grpSp>
          <p:nvGrpSpPr>
            <p:cNvPr id="48" name="グループ化 47"/>
            <p:cNvGrpSpPr/>
            <p:nvPr/>
          </p:nvGrpSpPr>
          <p:grpSpPr>
            <a:xfrm>
              <a:off x="7147277" y="1700808"/>
              <a:ext cx="953115" cy="369332"/>
              <a:chOff x="6497464" y="1899083"/>
              <a:chExt cx="953115" cy="369332"/>
            </a:xfrm>
          </p:grpSpPr>
          <p:sp>
            <p:nvSpPr>
              <p:cNvPr id="49" name="円/楕円 48"/>
              <p:cNvSpPr/>
              <p:nvPr/>
            </p:nvSpPr>
            <p:spPr>
              <a:xfrm>
                <a:off x="6497464" y="1942279"/>
                <a:ext cx="282941" cy="282941"/>
              </a:xfrm>
              <a:prstGeom prst="ellipse">
                <a:avLst/>
              </a:prstGeom>
              <a:solidFill>
                <a:srgbClr val="0000FF"/>
              </a:solidFill>
              <a:ln>
                <a:noFill/>
              </a:ln>
              <a:scene3d>
                <a:camera prst="orthographicFront"/>
                <a:lightRig rig="threePt" dir="t"/>
              </a:scene3d>
              <a:sp3d prstMaterial="softEdge">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50" name="テキスト ボックス 49"/>
              <p:cNvSpPr txBox="1"/>
              <p:nvPr/>
            </p:nvSpPr>
            <p:spPr>
              <a:xfrm>
                <a:off x="6804248" y="1899083"/>
                <a:ext cx="646331" cy="369332"/>
              </a:xfrm>
              <a:prstGeom prst="rect">
                <a:avLst/>
              </a:prstGeom>
              <a:noFill/>
            </p:spPr>
            <p:txBody>
              <a:bodyPr wrap="none" rtlCol="0">
                <a:spAutoFit/>
              </a:bodyPr>
              <a:lstStyle/>
              <a:p>
                <a:r>
                  <a:rPr lang="ja-JP" altLang="en-US">
                    <a:latin typeface="+mn-ea"/>
                  </a:rPr>
                  <a:t>窒素</a:t>
                </a:r>
              </a:p>
            </p:txBody>
          </p:sp>
        </p:grpSp>
      </p:grpSp>
    </p:spTree>
    <p:extLst>
      <p:ext uri="{BB962C8B-B14F-4D97-AF65-F5344CB8AC3E}">
        <p14:creationId xmlns:p14="http://schemas.microsoft.com/office/powerpoint/2010/main" val="269687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ファイル:Urea-3D-balls.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2710269"/>
            <a:ext cx="2511838" cy="19988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 name="Picture 2" descr="ファイル:Ammonia-3D-balls-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600" y="2700213"/>
            <a:ext cx="1557627" cy="1202801"/>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1180866" y="476672"/>
            <a:ext cx="7215437" cy="400110"/>
          </a:xfrm>
          <a:prstGeom prst="rect">
            <a:avLst/>
          </a:prstGeom>
          <a:noFill/>
        </p:spPr>
        <p:txBody>
          <a:bodyPr wrap="none" rtlCol="0">
            <a:spAutoFit/>
          </a:bodyPr>
          <a:lstStyle/>
          <a:p>
            <a:r>
              <a:rPr lang="ja-JP" altLang="en-US" sz="2000" b="1" dirty="0">
                <a:latin typeface="+mj-ea"/>
                <a:ea typeface="+mj-ea"/>
              </a:rPr>
              <a:t>蛋白質（窒素化合物）は消化・分解されて、アンモニアになります。</a:t>
            </a:r>
            <a:endParaRPr lang="en-US" altLang="ja-JP" sz="2000" b="1" dirty="0">
              <a:latin typeface="+mj-ea"/>
              <a:ea typeface="+mj-ea"/>
            </a:endParaRPr>
          </a:p>
        </p:txBody>
      </p:sp>
      <p:sp>
        <p:nvSpPr>
          <p:cNvPr id="6" name="テキスト ボックス 5"/>
          <p:cNvSpPr txBox="1"/>
          <p:nvPr/>
        </p:nvSpPr>
        <p:spPr>
          <a:xfrm>
            <a:off x="2948882" y="1124744"/>
            <a:ext cx="2919389" cy="400110"/>
          </a:xfrm>
          <a:prstGeom prst="rect">
            <a:avLst/>
          </a:prstGeom>
          <a:noFill/>
        </p:spPr>
        <p:txBody>
          <a:bodyPr wrap="none" rtlCol="0">
            <a:spAutoFit/>
          </a:bodyPr>
          <a:lstStyle/>
          <a:p>
            <a:r>
              <a:rPr lang="ja-JP" altLang="en-US" sz="2000" dirty="0">
                <a:latin typeface="+mn-ea"/>
              </a:rPr>
              <a:t>アンモニアは、有毒です。</a:t>
            </a:r>
          </a:p>
        </p:txBody>
      </p:sp>
      <p:sp>
        <p:nvSpPr>
          <p:cNvPr id="7" name="テキスト ボックス 6"/>
          <p:cNvSpPr txBox="1"/>
          <p:nvPr/>
        </p:nvSpPr>
        <p:spPr>
          <a:xfrm>
            <a:off x="941217" y="1772816"/>
            <a:ext cx="7021474" cy="707886"/>
          </a:xfrm>
          <a:prstGeom prst="rect">
            <a:avLst/>
          </a:prstGeom>
          <a:noFill/>
        </p:spPr>
        <p:txBody>
          <a:bodyPr wrap="none" rtlCol="0">
            <a:spAutoFit/>
          </a:bodyPr>
          <a:lstStyle/>
          <a:p>
            <a:r>
              <a:rPr lang="ja-JP" altLang="en-US" sz="2000" dirty="0">
                <a:latin typeface="+mn-ea"/>
              </a:rPr>
              <a:t>人間では、アンモニアを安全な尿素の形に変換して蓄えておき、</a:t>
            </a:r>
            <a:endParaRPr lang="en-US" altLang="ja-JP" sz="2000" dirty="0">
              <a:latin typeface="+mn-ea"/>
            </a:endParaRPr>
          </a:p>
          <a:p>
            <a:r>
              <a:rPr lang="ja-JP" altLang="en-US" sz="2000" dirty="0">
                <a:latin typeface="+mn-ea"/>
              </a:rPr>
              <a:t>溜まったら捨てるという方式を採用しています。</a:t>
            </a:r>
          </a:p>
        </p:txBody>
      </p:sp>
      <p:pic>
        <p:nvPicPr>
          <p:cNvPr id="9" name="Picture 2" descr="ファイル:Ammonia-3D-balls-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1720" y="3517688"/>
            <a:ext cx="1557627" cy="1202801"/>
          </a:xfrm>
          <a:prstGeom prst="rect">
            <a:avLst/>
          </a:prstGeom>
          <a:noFill/>
          <a:extLst>
            <a:ext uri="{909E8E84-426E-40DD-AFC4-6F175D3DCCD1}">
              <a14:hiddenFill xmlns:a14="http://schemas.microsoft.com/office/drawing/2010/main">
                <a:solidFill>
                  <a:srgbClr val="FFFFFF"/>
                </a:solidFill>
              </a14:hiddenFill>
            </a:ext>
          </a:extLst>
        </p:spPr>
      </p:pic>
      <p:sp>
        <p:nvSpPr>
          <p:cNvPr id="8" name="右矢印 7"/>
          <p:cNvSpPr/>
          <p:nvPr/>
        </p:nvSpPr>
        <p:spPr>
          <a:xfrm>
            <a:off x="3782338" y="3398917"/>
            <a:ext cx="1092552" cy="601401"/>
          </a:xfrm>
          <a:prstGeom prst="rightArrow">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1" name="テキスト ボックス 10"/>
          <p:cNvSpPr txBox="1"/>
          <p:nvPr/>
        </p:nvSpPr>
        <p:spPr>
          <a:xfrm>
            <a:off x="1547664" y="4723266"/>
            <a:ext cx="1332416" cy="400110"/>
          </a:xfrm>
          <a:prstGeom prst="rect">
            <a:avLst/>
          </a:prstGeom>
          <a:noFill/>
        </p:spPr>
        <p:txBody>
          <a:bodyPr wrap="none" rtlCol="0">
            <a:spAutoFit/>
          </a:bodyPr>
          <a:lstStyle/>
          <a:p>
            <a:r>
              <a:rPr lang="ja-JP" altLang="en-US" sz="2000" dirty="0">
                <a:latin typeface="+mn-ea"/>
              </a:rPr>
              <a:t>アンモニア</a:t>
            </a:r>
          </a:p>
        </p:txBody>
      </p:sp>
      <p:sp>
        <p:nvSpPr>
          <p:cNvPr id="12" name="テキスト ボックス 11"/>
          <p:cNvSpPr txBox="1"/>
          <p:nvPr/>
        </p:nvSpPr>
        <p:spPr>
          <a:xfrm>
            <a:off x="6055169" y="4691506"/>
            <a:ext cx="697627" cy="400110"/>
          </a:xfrm>
          <a:prstGeom prst="rect">
            <a:avLst/>
          </a:prstGeom>
          <a:noFill/>
        </p:spPr>
        <p:txBody>
          <a:bodyPr wrap="none" rtlCol="0">
            <a:spAutoFit/>
          </a:bodyPr>
          <a:lstStyle/>
          <a:p>
            <a:r>
              <a:rPr lang="ja-JP" altLang="en-US" sz="2000" dirty="0">
                <a:latin typeface="+mn-ea"/>
              </a:rPr>
              <a:t>尿素</a:t>
            </a:r>
          </a:p>
        </p:txBody>
      </p:sp>
      <p:sp>
        <p:nvSpPr>
          <p:cNvPr id="14" name="テキスト ボックス 13"/>
          <p:cNvSpPr txBox="1"/>
          <p:nvPr/>
        </p:nvSpPr>
        <p:spPr>
          <a:xfrm>
            <a:off x="735231" y="5517231"/>
            <a:ext cx="8347157" cy="584775"/>
          </a:xfrm>
          <a:prstGeom prst="rect">
            <a:avLst/>
          </a:prstGeom>
          <a:noFill/>
        </p:spPr>
        <p:txBody>
          <a:bodyPr wrap="none" rtlCol="0">
            <a:spAutoFit/>
          </a:bodyPr>
          <a:lstStyle/>
          <a:p>
            <a:r>
              <a:rPr lang="ja-JP" altLang="en-US" sz="3200" b="1" dirty="0">
                <a:latin typeface="+mn-ea"/>
              </a:rPr>
              <a:t>尿素</a:t>
            </a:r>
            <a:r>
              <a:rPr lang="ja-JP" altLang="en-US" sz="2400" b="1" dirty="0">
                <a:latin typeface="+mn-ea"/>
              </a:rPr>
              <a:t>に含まれる</a:t>
            </a:r>
            <a:r>
              <a:rPr lang="ja-JP" altLang="en-US" sz="3200" b="1" dirty="0">
                <a:latin typeface="+mn-ea"/>
              </a:rPr>
              <a:t>窒素</a:t>
            </a:r>
            <a:r>
              <a:rPr lang="ja-JP" altLang="en-US" sz="2400" b="1" dirty="0">
                <a:latin typeface="+mn-ea"/>
              </a:rPr>
              <a:t>は、食事などの蛋白からやって来ます。</a:t>
            </a:r>
          </a:p>
        </p:txBody>
      </p:sp>
    </p:spTree>
    <p:extLst>
      <p:ext uri="{BB962C8B-B14F-4D97-AF65-F5344CB8AC3E}">
        <p14:creationId xmlns:p14="http://schemas.microsoft.com/office/powerpoint/2010/main" val="33165886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734443" y="735039"/>
            <a:ext cx="3675111" cy="1852741"/>
          </a:xfrm>
          <a:prstGeom prst="rect">
            <a:avLst/>
          </a:prstGeom>
          <a:noFill/>
          <a:ln w="9525">
            <a:noFill/>
            <a:miter lim="800000"/>
            <a:headEnd/>
            <a:tailEnd/>
          </a:ln>
          <a:effectLst/>
        </p:spPr>
        <p:txBody>
          <a:bodyPr vert="horz" wrap="square" lIns="47610" tIns="31740" rIns="91440" bIns="45720" numCol="1" spcCol="180000" anchor="ctr" anchorCtr="0" compatLnSpc="1">
            <a:prstTxWarp prst="textNoShape">
              <a:avLst/>
            </a:prstTxWarp>
            <a:spAutoFit/>
          </a:bodyPr>
          <a:lstStyle/>
          <a:p>
            <a:pPr fontAlgn="base">
              <a:lnSpc>
                <a:spcPct val="150000"/>
              </a:lnSpc>
            </a:pPr>
            <a:r>
              <a:rPr lang="en-US" altLang="ja-JP" sz="2000" dirty="0">
                <a:latin typeface="+mn-ea"/>
              </a:rPr>
              <a:t>3</a:t>
            </a:r>
            <a:r>
              <a:rPr lang="ja-JP" altLang="en-US" sz="2000" dirty="0">
                <a:latin typeface="+mn-ea"/>
              </a:rPr>
              <a:t>つ因子によって規定。</a:t>
            </a:r>
            <a:endParaRPr lang="en-US" altLang="ja-JP" sz="2000" dirty="0">
              <a:latin typeface="+mn-ea"/>
            </a:endParaRPr>
          </a:p>
          <a:p>
            <a:pPr fontAlgn="base">
              <a:lnSpc>
                <a:spcPct val="150000"/>
              </a:lnSpc>
            </a:pPr>
            <a:r>
              <a:rPr lang="ja-JP" altLang="en-US" sz="2000" dirty="0">
                <a:latin typeface="+mn-ea"/>
              </a:rPr>
              <a:t>①　タンパク質摂取量</a:t>
            </a:r>
            <a:endParaRPr lang="en-US" altLang="ja-JP" sz="2000" dirty="0">
              <a:latin typeface="+mn-ea"/>
            </a:endParaRPr>
          </a:p>
          <a:p>
            <a:pPr fontAlgn="base">
              <a:lnSpc>
                <a:spcPct val="150000"/>
              </a:lnSpc>
            </a:pPr>
            <a:r>
              <a:rPr lang="ja-JP" altLang="en-US" sz="2000" dirty="0">
                <a:latin typeface="+mn-ea"/>
              </a:rPr>
              <a:t>②　タンパク質代謝量</a:t>
            </a:r>
            <a:endParaRPr lang="en-US" altLang="ja-JP" sz="2000" dirty="0">
              <a:latin typeface="+mn-ea"/>
            </a:endParaRPr>
          </a:p>
          <a:p>
            <a:pPr fontAlgn="base">
              <a:lnSpc>
                <a:spcPct val="150000"/>
              </a:lnSpc>
            </a:pPr>
            <a:r>
              <a:rPr lang="ja-JP" altLang="en-US" sz="2000" dirty="0">
                <a:latin typeface="+mn-ea"/>
              </a:rPr>
              <a:t>③　腎機能</a:t>
            </a:r>
            <a:endParaRPr lang="en-US" altLang="ja-JP" sz="2000" dirty="0">
              <a:latin typeface="+mn-ea"/>
            </a:endParaRPr>
          </a:p>
        </p:txBody>
      </p:sp>
      <p:sp>
        <p:nvSpPr>
          <p:cNvPr id="18" name="正方形/長方形 17"/>
          <p:cNvSpPr/>
          <p:nvPr/>
        </p:nvSpPr>
        <p:spPr>
          <a:xfrm>
            <a:off x="1753604" y="3877521"/>
            <a:ext cx="5636791" cy="2739211"/>
          </a:xfrm>
          <a:prstGeom prst="rect">
            <a:avLst/>
          </a:prstGeom>
          <a:noFill/>
          <a:ln>
            <a:solidFill>
              <a:schemeClr val="tx1"/>
            </a:solidFill>
          </a:ln>
        </p:spPr>
        <p:style>
          <a:lnRef idx="1">
            <a:schemeClr val="accent3"/>
          </a:lnRef>
          <a:fillRef idx="2">
            <a:schemeClr val="accent3"/>
          </a:fillRef>
          <a:effectRef idx="1">
            <a:schemeClr val="accent3"/>
          </a:effectRef>
          <a:fontRef idx="minor">
            <a:schemeClr val="dk1"/>
          </a:fontRef>
        </p:style>
        <p:txBody>
          <a:bodyPr wrap="square">
            <a:spAutoFit/>
          </a:bodyPr>
          <a:lstStyle/>
          <a:p>
            <a:pPr fontAlgn="base"/>
            <a:r>
              <a:rPr lang="en-US" altLang="ja-JP" sz="2800" b="1" dirty="0">
                <a:solidFill>
                  <a:schemeClr val="tx1"/>
                </a:solidFill>
                <a:latin typeface="+mj-ea"/>
                <a:ea typeface="+mj-ea"/>
                <a:cs typeface="ＭＳ Ｐゴシック" pitchFamily="50" charset="-128"/>
              </a:rPr>
              <a:t>【BUN</a:t>
            </a:r>
            <a:r>
              <a:rPr lang="ja-JP" altLang="en-US" sz="2800" b="1" dirty="0">
                <a:solidFill>
                  <a:schemeClr val="tx1"/>
                </a:solidFill>
                <a:latin typeface="+mj-ea"/>
                <a:ea typeface="+mj-ea"/>
                <a:cs typeface="ＭＳ Ｐゴシック" pitchFamily="50" charset="-128"/>
              </a:rPr>
              <a:t>が上昇する病態</a:t>
            </a:r>
            <a:r>
              <a:rPr lang="en-US" altLang="ja-JP" sz="2800" b="1" dirty="0">
                <a:solidFill>
                  <a:schemeClr val="tx1"/>
                </a:solidFill>
                <a:latin typeface="+mj-ea"/>
                <a:ea typeface="+mj-ea"/>
                <a:cs typeface="ＭＳ Ｐゴシック" pitchFamily="50" charset="-128"/>
              </a:rPr>
              <a:t>】</a:t>
            </a:r>
          </a:p>
          <a:p>
            <a:r>
              <a:rPr lang="ja-JP" altLang="en-US" sz="2400" b="1" dirty="0">
                <a:solidFill>
                  <a:schemeClr val="tx1"/>
                </a:solidFill>
                <a:latin typeface="+mj-ea"/>
                <a:ea typeface="+mj-ea"/>
              </a:rPr>
              <a:t>　</a:t>
            </a:r>
            <a:r>
              <a:rPr lang="en-US" altLang="ja-JP" sz="2400" b="1" dirty="0">
                <a:solidFill>
                  <a:schemeClr val="tx1"/>
                </a:solidFill>
                <a:latin typeface="+mj-ea"/>
                <a:ea typeface="+mj-ea"/>
              </a:rPr>
              <a:t>1. </a:t>
            </a:r>
            <a:r>
              <a:rPr lang="ja-JP" altLang="en-US" sz="2400" b="1" dirty="0">
                <a:solidFill>
                  <a:schemeClr val="tx1"/>
                </a:solidFill>
                <a:latin typeface="+mj-ea"/>
                <a:ea typeface="+mj-ea"/>
              </a:rPr>
              <a:t>大量の蛋白摂取</a:t>
            </a:r>
          </a:p>
          <a:p>
            <a:r>
              <a:rPr lang="ja-JP" altLang="en-US" sz="2400" b="1" dirty="0">
                <a:solidFill>
                  <a:schemeClr val="tx1"/>
                </a:solidFill>
                <a:latin typeface="+mj-ea"/>
                <a:ea typeface="+mj-ea"/>
              </a:rPr>
              <a:t>　</a:t>
            </a:r>
            <a:r>
              <a:rPr lang="en-US" altLang="ja-JP" sz="2400" b="1" dirty="0">
                <a:solidFill>
                  <a:schemeClr val="tx1"/>
                </a:solidFill>
                <a:latin typeface="+mj-ea"/>
                <a:ea typeface="+mj-ea"/>
              </a:rPr>
              <a:t>2. </a:t>
            </a:r>
            <a:r>
              <a:rPr lang="ja-JP" altLang="en-US" sz="2400" b="1" dirty="0">
                <a:solidFill>
                  <a:schemeClr val="tx1"/>
                </a:solidFill>
                <a:latin typeface="+mj-ea"/>
                <a:ea typeface="+mj-ea"/>
              </a:rPr>
              <a:t>消化管からの吸収増加 </a:t>
            </a:r>
            <a:endParaRPr lang="en-US" altLang="ja-JP" sz="2400" b="1" dirty="0">
              <a:solidFill>
                <a:schemeClr val="tx1"/>
              </a:solidFill>
              <a:latin typeface="+mj-ea"/>
              <a:ea typeface="+mj-ea"/>
            </a:endParaRPr>
          </a:p>
          <a:p>
            <a:r>
              <a:rPr lang="en-US" altLang="ja-JP" sz="2400" b="1" dirty="0">
                <a:solidFill>
                  <a:schemeClr val="tx1"/>
                </a:solidFill>
                <a:latin typeface="+mj-ea"/>
                <a:ea typeface="+mj-ea"/>
              </a:rPr>
              <a:t>	</a:t>
            </a:r>
            <a:r>
              <a:rPr lang="ja-JP" altLang="en-US" sz="2400" b="1" dirty="0">
                <a:solidFill>
                  <a:schemeClr val="tx1"/>
                </a:solidFill>
                <a:latin typeface="+mj-ea"/>
                <a:ea typeface="+mj-ea"/>
              </a:rPr>
              <a:t>上部消化管出血、腸閉塞</a:t>
            </a:r>
          </a:p>
          <a:p>
            <a:r>
              <a:rPr lang="ja-JP" altLang="en-US" sz="2400" b="1" dirty="0">
                <a:solidFill>
                  <a:schemeClr val="tx1"/>
                </a:solidFill>
                <a:latin typeface="+mj-ea"/>
                <a:ea typeface="+mj-ea"/>
              </a:rPr>
              <a:t>　</a:t>
            </a:r>
            <a:r>
              <a:rPr lang="en-US" altLang="ja-JP" sz="2400" b="1" dirty="0">
                <a:solidFill>
                  <a:schemeClr val="tx1"/>
                </a:solidFill>
                <a:latin typeface="+mj-ea"/>
                <a:ea typeface="+mj-ea"/>
              </a:rPr>
              <a:t>3. </a:t>
            </a:r>
            <a:r>
              <a:rPr lang="ja-JP" altLang="en-US" sz="2400" b="1" dirty="0">
                <a:solidFill>
                  <a:schemeClr val="tx1"/>
                </a:solidFill>
                <a:latin typeface="+mj-ea"/>
                <a:ea typeface="+mj-ea"/>
              </a:rPr>
              <a:t>体組織の崩壊 </a:t>
            </a:r>
            <a:endParaRPr lang="en-US" altLang="ja-JP" sz="2400" b="1" dirty="0">
              <a:solidFill>
                <a:schemeClr val="tx1"/>
              </a:solidFill>
              <a:latin typeface="+mj-ea"/>
              <a:ea typeface="+mj-ea"/>
            </a:endParaRPr>
          </a:p>
          <a:p>
            <a:r>
              <a:rPr lang="en-US" altLang="ja-JP" sz="2400" b="1" dirty="0">
                <a:solidFill>
                  <a:schemeClr val="tx1"/>
                </a:solidFill>
                <a:latin typeface="+mj-ea"/>
                <a:ea typeface="+mj-ea"/>
              </a:rPr>
              <a:t>	</a:t>
            </a:r>
            <a:r>
              <a:rPr lang="ja-JP" altLang="en-US" sz="2400" b="1" dirty="0">
                <a:solidFill>
                  <a:schemeClr val="tx1"/>
                </a:solidFill>
                <a:latin typeface="+mj-ea"/>
                <a:ea typeface="+mj-ea"/>
              </a:rPr>
              <a:t>飢餓状態、炎症、悪性腫瘍</a:t>
            </a:r>
            <a:endParaRPr lang="en-US" altLang="ja-JP" sz="2400" b="1" dirty="0">
              <a:solidFill>
                <a:schemeClr val="tx1"/>
              </a:solidFill>
              <a:latin typeface="+mj-ea"/>
              <a:ea typeface="+mj-ea"/>
            </a:endParaRPr>
          </a:p>
          <a:p>
            <a:r>
              <a:rPr lang="ja-JP" altLang="en-US" sz="2400" b="1" dirty="0">
                <a:solidFill>
                  <a:schemeClr val="tx1"/>
                </a:solidFill>
                <a:latin typeface="+mj-ea"/>
                <a:ea typeface="+mj-ea"/>
              </a:rPr>
              <a:t>　</a:t>
            </a:r>
            <a:r>
              <a:rPr lang="en-US" altLang="ja-JP" sz="2400" b="1" dirty="0">
                <a:solidFill>
                  <a:schemeClr val="tx1"/>
                </a:solidFill>
                <a:latin typeface="+mj-ea"/>
                <a:ea typeface="+mj-ea"/>
              </a:rPr>
              <a:t>4. </a:t>
            </a:r>
            <a:r>
              <a:rPr lang="ja-JP" altLang="en-US" sz="2400" b="1" dirty="0">
                <a:solidFill>
                  <a:schemeClr val="tx1"/>
                </a:solidFill>
                <a:latin typeface="+mj-ea"/>
                <a:ea typeface="+mj-ea"/>
              </a:rPr>
              <a:t>尿中への排泄障害 ＝腎機能障害</a:t>
            </a:r>
            <a:endParaRPr lang="en-US" altLang="ja-JP" sz="2400" b="1" dirty="0">
              <a:solidFill>
                <a:schemeClr val="tx1"/>
              </a:solidFill>
              <a:latin typeface="+mj-ea"/>
              <a:ea typeface="+mj-ea"/>
            </a:endParaRPr>
          </a:p>
        </p:txBody>
      </p:sp>
      <p:sp>
        <p:nvSpPr>
          <p:cNvPr id="3" name="正方形/長方形 2"/>
          <p:cNvSpPr/>
          <p:nvPr/>
        </p:nvSpPr>
        <p:spPr>
          <a:xfrm>
            <a:off x="2632129" y="2896669"/>
            <a:ext cx="3956532" cy="523220"/>
          </a:xfrm>
          <a:prstGeom prst="rect">
            <a:avLst/>
          </a:prstGeom>
        </p:spPr>
        <p:txBody>
          <a:bodyPr wrap="none">
            <a:spAutoFit/>
          </a:bodyPr>
          <a:lstStyle/>
          <a:p>
            <a:pPr fontAlgn="base"/>
            <a:r>
              <a:rPr lang="ja-JP" altLang="en-US" sz="2400" dirty="0">
                <a:latin typeface="+mn-ea"/>
                <a:cs typeface="ＭＳ Ｐゴシック" pitchFamily="50" charset="-128"/>
              </a:rPr>
              <a:t>腎臓</a:t>
            </a:r>
            <a:r>
              <a:rPr lang="ja-JP" altLang="en-US" sz="2800" dirty="0">
                <a:latin typeface="+mn-ea"/>
                <a:cs typeface="ＭＳ Ｐゴシック" pitchFamily="50" charset="-128"/>
              </a:rPr>
              <a:t>以外</a:t>
            </a:r>
            <a:r>
              <a:rPr lang="ja-JP" altLang="en-US" sz="2400" dirty="0">
                <a:latin typeface="+mn-ea"/>
                <a:cs typeface="ＭＳ Ｐゴシック" pitchFamily="50" charset="-128"/>
              </a:rPr>
              <a:t>の影響が</a:t>
            </a:r>
            <a:r>
              <a:rPr lang="ja-JP" altLang="en-US" sz="2800" dirty="0">
                <a:latin typeface="+mn-ea"/>
                <a:cs typeface="ＭＳ Ｐゴシック" pitchFamily="50" charset="-128"/>
              </a:rPr>
              <a:t>大きい</a:t>
            </a:r>
            <a:r>
              <a:rPr lang="ja-JP" altLang="en-US" sz="2400" dirty="0">
                <a:latin typeface="+mn-ea"/>
                <a:cs typeface="ＭＳ Ｐゴシック" pitchFamily="50" charset="-128"/>
              </a:rPr>
              <a:t>。</a:t>
            </a:r>
            <a:endParaRPr lang="en-US" altLang="ja-JP" sz="2400" dirty="0">
              <a:latin typeface="+mn-ea"/>
              <a:cs typeface="ＭＳ Ｐゴシック" pitchFamily="50" charset="-128"/>
            </a:endParaRPr>
          </a:p>
        </p:txBody>
      </p:sp>
      <p:sp>
        <p:nvSpPr>
          <p:cNvPr id="6" name="テキスト ボックス 5">
            <a:extLst>
              <a:ext uri="{FF2B5EF4-FFF2-40B4-BE49-F238E27FC236}">
                <a16:creationId xmlns:a16="http://schemas.microsoft.com/office/drawing/2014/main" id="{9F3CA33A-169B-42F4-BADE-7F7D10F2BD46}"/>
              </a:ext>
            </a:extLst>
          </p:cNvPr>
          <p:cNvSpPr txBox="1"/>
          <p:nvPr/>
        </p:nvSpPr>
        <p:spPr>
          <a:xfrm>
            <a:off x="313318" y="25439"/>
            <a:ext cx="8830682" cy="369332"/>
          </a:xfrm>
          <a:prstGeom prst="rect">
            <a:avLst/>
          </a:prstGeom>
          <a:noFill/>
        </p:spPr>
        <p:txBody>
          <a:bodyPr wrap="square" rtlCol="0">
            <a:spAutoFit/>
          </a:bodyPr>
          <a:lstStyle/>
          <a:p>
            <a:pPr lvl="0">
              <a:defRPr/>
            </a:pPr>
            <a:r>
              <a:rPr lang="en-US" altLang="ja-JP" b="1" dirty="0">
                <a:solidFill>
                  <a:srgbClr val="FFFFFF"/>
                </a:solidFill>
                <a:latin typeface="+mj-ea"/>
                <a:ea typeface="+mj-ea"/>
              </a:rPr>
              <a:t>BUN </a:t>
            </a:r>
            <a:r>
              <a:rPr lang="ja-JP" altLang="en-US" b="1" dirty="0">
                <a:solidFill>
                  <a:srgbClr val="FFFFFF"/>
                </a:solidFill>
                <a:latin typeface="+mj-ea"/>
                <a:ea typeface="+mj-ea"/>
              </a:rPr>
              <a:t>血液尿素窒素とは・・・</a:t>
            </a:r>
          </a:p>
        </p:txBody>
      </p:sp>
    </p:spTree>
    <p:extLst>
      <p:ext uri="{BB962C8B-B14F-4D97-AF65-F5344CB8AC3E}">
        <p14:creationId xmlns:p14="http://schemas.microsoft.com/office/powerpoint/2010/main" val="194814425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4C4373B1-E314-8F40-A2B1-E0B5BE91CD5C}"/>
              </a:ext>
            </a:extLst>
          </p:cNvPr>
          <p:cNvPicPr>
            <a:picLocks noChangeAspect="1"/>
          </p:cNvPicPr>
          <p:nvPr/>
        </p:nvPicPr>
        <p:blipFill>
          <a:blip r:embed="rId3"/>
          <a:stretch>
            <a:fillRect/>
          </a:stretch>
        </p:blipFill>
        <p:spPr>
          <a:xfrm>
            <a:off x="0" y="0"/>
            <a:ext cx="9144000" cy="3527292"/>
          </a:xfrm>
          <a:prstGeom prst="rect">
            <a:avLst/>
          </a:prstGeom>
        </p:spPr>
      </p:pic>
      <p:sp>
        <p:nvSpPr>
          <p:cNvPr id="5" name="テキスト ボックス 4"/>
          <p:cNvSpPr txBox="1"/>
          <p:nvPr/>
        </p:nvSpPr>
        <p:spPr>
          <a:xfrm>
            <a:off x="2243481" y="3136612"/>
            <a:ext cx="4657044" cy="584775"/>
          </a:xfrm>
          <a:prstGeom prst="rect">
            <a:avLst/>
          </a:prstGeom>
          <a:noFill/>
        </p:spPr>
        <p:txBody>
          <a:bodyPr wrap="none" rtlCol="0">
            <a:spAutoFit/>
          </a:bodyPr>
          <a:lstStyle/>
          <a:p>
            <a:pPr algn="ctr"/>
            <a:r>
              <a:rPr lang="en-US" altLang="ja-JP" sz="3200" dirty="0">
                <a:solidFill>
                  <a:srgbClr val="00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eGFR </a:t>
            </a:r>
            <a:r>
              <a:rPr lang="ja-JP" altLang="en-US" sz="3200" dirty="0">
                <a:solidFill>
                  <a:srgbClr val="00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とは何でしょう？</a:t>
            </a:r>
          </a:p>
        </p:txBody>
      </p:sp>
      <p:sp>
        <p:nvSpPr>
          <p:cNvPr id="8" name="正方形/長方形 7"/>
          <p:cNvSpPr/>
          <p:nvPr/>
        </p:nvSpPr>
        <p:spPr>
          <a:xfrm>
            <a:off x="195376" y="113978"/>
            <a:ext cx="2499184" cy="358216"/>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0067680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93FE03C-0D4F-4FB9-8108-CC8B175800A9}"/>
              </a:ext>
            </a:extLst>
          </p:cNvPr>
          <p:cNvSpPr/>
          <p:nvPr/>
        </p:nvSpPr>
        <p:spPr>
          <a:xfrm>
            <a:off x="1282700" y="1188337"/>
            <a:ext cx="6379248" cy="2616200"/>
          </a:xfrm>
          <a:prstGeom prst="rect">
            <a:avLst/>
          </a:prstGeom>
          <a:solidFill>
            <a:srgbClr val="FF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1482051" y="2454283"/>
            <a:ext cx="5790368" cy="1200329"/>
          </a:xfrm>
          <a:prstGeom prst="rect">
            <a:avLst/>
          </a:prstGeom>
          <a:noFill/>
        </p:spPr>
        <p:txBody>
          <a:bodyPr wrap="none" rtlCol="0">
            <a:spAutoFit/>
          </a:bodyPr>
          <a:lstStyle/>
          <a:p>
            <a:r>
              <a:rPr lang="en-US" altLang="ja-JP" sz="2400" dirty="0">
                <a:latin typeface="+mn-ea"/>
              </a:rPr>
              <a:t>1</a:t>
            </a:r>
            <a:r>
              <a:rPr lang="ja-JP" altLang="en-US" sz="2400" dirty="0">
                <a:latin typeface="+mn-ea"/>
              </a:rPr>
              <a:t>個の腎臓にはこの糸球体が</a:t>
            </a:r>
            <a:r>
              <a:rPr lang="en-US" altLang="ja-JP" sz="2400" dirty="0">
                <a:latin typeface="+mn-ea"/>
              </a:rPr>
              <a:t>100</a:t>
            </a:r>
            <a:r>
              <a:rPr lang="ja-JP" altLang="en-US" sz="2400" dirty="0">
                <a:latin typeface="+mn-ea"/>
              </a:rPr>
              <a:t>万個ある。</a:t>
            </a:r>
            <a:endParaRPr lang="en-US" altLang="ja-JP" sz="2400" dirty="0">
              <a:latin typeface="+mn-ea"/>
            </a:endParaRPr>
          </a:p>
          <a:p>
            <a:r>
              <a:rPr lang="en-US" altLang="ja-JP" sz="2400" dirty="0">
                <a:latin typeface="+mn-ea"/>
              </a:rPr>
              <a:t>2</a:t>
            </a:r>
            <a:r>
              <a:rPr lang="ja-JP" altLang="en-US" sz="2400" dirty="0">
                <a:latin typeface="+mn-ea"/>
              </a:rPr>
              <a:t>個の腎臓、糸球体</a:t>
            </a:r>
            <a:r>
              <a:rPr lang="en-US" altLang="ja-JP" sz="2400" dirty="0">
                <a:latin typeface="+mn-ea"/>
              </a:rPr>
              <a:t>200</a:t>
            </a:r>
            <a:r>
              <a:rPr lang="ja-JP" altLang="en-US" sz="2400" dirty="0">
                <a:latin typeface="+mn-ea"/>
              </a:rPr>
              <a:t>万個で</a:t>
            </a:r>
            <a:endParaRPr lang="en-US" altLang="ja-JP" sz="2400" dirty="0">
              <a:latin typeface="+mn-ea"/>
            </a:endParaRPr>
          </a:p>
          <a:p>
            <a:r>
              <a:rPr lang="en-US" altLang="ja-JP" sz="2400" dirty="0">
                <a:latin typeface="+mn-ea"/>
              </a:rPr>
              <a:t>	1</a:t>
            </a:r>
            <a:r>
              <a:rPr lang="ja-JP" altLang="en-US" sz="2400" dirty="0">
                <a:latin typeface="+mn-ea"/>
              </a:rPr>
              <a:t>分間に濾過できる量のこと。</a:t>
            </a:r>
          </a:p>
        </p:txBody>
      </p:sp>
      <p:sp>
        <p:nvSpPr>
          <p:cNvPr id="9" name="正方形/長方形 8"/>
          <p:cNvSpPr/>
          <p:nvPr/>
        </p:nvSpPr>
        <p:spPr>
          <a:xfrm>
            <a:off x="1417378" y="1315510"/>
            <a:ext cx="5832648" cy="1138773"/>
          </a:xfrm>
          <a:prstGeom prst="rect">
            <a:avLst/>
          </a:prstGeom>
        </p:spPr>
        <p:txBody>
          <a:bodyPr wrap="square">
            <a:spAutoFit/>
          </a:bodyPr>
          <a:lstStyle/>
          <a:p>
            <a:r>
              <a:rPr lang="en-US" altLang="ja-JP" sz="2800" dirty="0">
                <a:latin typeface="+mn-ea"/>
              </a:rPr>
              <a:t>Glomerular Filtration Rate</a:t>
            </a:r>
          </a:p>
          <a:p>
            <a:r>
              <a:rPr lang="ja-JP" altLang="en-US" sz="4000" b="1" dirty="0">
                <a:latin typeface="+mn-ea"/>
              </a:rPr>
              <a:t>糸球体濾過量</a:t>
            </a:r>
          </a:p>
        </p:txBody>
      </p:sp>
      <p:sp>
        <p:nvSpPr>
          <p:cNvPr id="12" name="テキスト ボックス 11"/>
          <p:cNvSpPr txBox="1"/>
          <p:nvPr/>
        </p:nvSpPr>
        <p:spPr>
          <a:xfrm>
            <a:off x="867104" y="4361563"/>
            <a:ext cx="7937938" cy="1938992"/>
          </a:xfrm>
          <a:prstGeom prst="rect">
            <a:avLst/>
          </a:prstGeom>
          <a:noFill/>
        </p:spPr>
        <p:txBody>
          <a:bodyPr wrap="square" rtlCol="0">
            <a:spAutoFit/>
          </a:bodyPr>
          <a:lstStyle/>
          <a:p>
            <a:r>
              <a:rPr lang="ja-JP" altLang="en-US" sz="2400" b="1" dirty="0">
                <a:latin typeface="+mn-ea"/>
              </a:rPr>
              <a:t>つまり、</a:t>
            </a:r>
            <a:endParaRPr lang="en-US" altLang="ja-JP" sz="2400" b="1" dirty="0">
              <a:latin typeface="+mn-ea"/>
            </a:endParaRPr>
          </a:p>
          <a:p>
            <a:r>
              <a:rPr lang="ja-JP" altLang="en-US" sz="3600" b="1" dirty="0">
                <a:latin typeface="+mn-ea"/>
              </a:rPr>
              <a:t>「腎臓</a:t>
            </a:r>
            <a:r>
              <a:rPr lang="ja-JP" altLang="en-US" sz="3200" b="1" dirty="0">
                <a:latin typeface="+mn-ea"/>
              </a:rPr>
              <a:t>が</a:t>
            </a:r>
            <a:r>
              <a:rPr lang="en-US" altLang="ja-JP" sz="3600" b="1" dirty="0">
                <a:latin typeface="+mn-ea"/>
              </a:rPr>
              <a:t>1</a:t>
            </a:r>
            <a:r>
              <a:rPr lang="ja-JP" altLang="en-US" sz="3600" b="1" dirty="0">
                <a:latin typeface="+mn-ea"/>
              </a:rPr>
              <a:t>分間</a:t>
            </a:r>
            <a:r>
              <a:rPr lang="ja-JP" altLang="en-US" sz="3200" b="1" dirty="0">
                <a:latin typeface="+mn-ea"/>
              </a:rPr>
              <a:t>で</a:t>
            </a:r>
            <a:endParaRPr lang="en-US" altLang="ja-JP" sz="3200" b="1" dirty="0">
              <a:latin typeface="+mn-ea"/>
            </a:endParaRPr>
          </a:p>
          <a:p>
            <a:r>
              <a:rPr lang="ja-JP" altLang="en-US" sz="3600" b="1" dirty="0">
                <a:latin typeface="+mn-ea"/>
              </a:rPr>
              <a:t>　どれだけの血液</a:t>
            </a:r>
            <a:r>
              <a:rPr lang="ja-JP" altLang="en-US" sz="3200" b="1" dirty="0">
                <a:latin typeface="+mn-ea"/>
              </a:rPr>
              <a:t>を</a:t>
            </a:r>
            <a:r>
              <a:rPr lang="ja-JP" altLang="en-US" sz="3600" b="1" dirty="0">
                <a:latin typeface="+mn-ea"/>
              </a:rPr>
              <a:t>綺麗に</a:t>
            </a:r>
            <a:r>
              <a:rPr lang="ja-JP" altLang="en-US" sz="3200" b="1" dirty="0">
                <a:latin typeface="+mn-ea"/>
              </a:rPr>
              <a:t>できるか</a:t>
            </a:r>
            <a:r>
              <a:rPr lang="ja-JP" altLang="en-US" sz="3600" b="1" dirty="0">
                <a:latin typeface="+mn-ea"/>
              </a:rPr>
              <a:t>」</a:t>
            </a:r>
            <a:endParaRPr lang="en-US" altLang="ja-JP" sz="3600" b="1" dirty="0">
              <a:latin typeface="+mn-ea"/>
            </a:endParaRPr>
          </a:p>
          <a:p>
            <a:r>
              <a:rPr lang="en-US" altLang="ja-JP" sz="2400" b="1" dirty="0">
                <a:latin typeface="+mn-ea"/>
              </a:rPr>
              <a:t>			</a:t>
            </a:r>
            <a:r>
              <a:rPr lang="ja-JP" altLang="en-US" sz="2400" b="1" dirty="0">
                <a:latin typeface="+mn-ea"/>
              </a:rPr>
              <a:t>　　　　　　　　　を示したもの。</a:t>
            </a:r>
          </a:p>
        </p:txBody>
      </p:sp>
      <p:sp>
        <p:nvSpPr>
          <p:cNvPr id="6" name="テキスト ボックス 5">
            <a:extLst>
              <a:ext uri="{FF2B5EF4-FFF2-40B4-BE49-F238E27FC236}">
                <a16:creationId xmlns:a16="http://schemas.microsoft.com/office/drawing/2014/main" id="{CB7F6945-ED4D-497C-9EAF-4E8815F6E854}"/>
              </a:ext>
            </a:extLst>
          </p:cNvPr>
          <p:cNvSpPr txBox="1"/>
          <p:nvPr/>
        </p:nvSpPr>
        <p:spPr>
          <a:xfrm>
            <a:off x="364118" y="25439"/>
            <a:ext cx="8830682" cy="369332"/>
          </a:xfrm>
          <a:prstGeom prst="rect">
            <a:avLst/>
          </a:prstGeom>
          <a:noFill/>
        </p:spPr>
        <p:txBody>
          <a:bodyPr wrap="square" rtlCol="0">
            <a:spAutoFit/>
          </a:bodyPr>
          <a:lstStyle/>
          <a:p>
            <a:pPr lvl="0">
              <a:defRPr/>
            </a:pPr>
            <a:r>
              <a:rPr lang="en-US" altLang="ja-JP" b="1" dirty="0">
                <a:solidFill>
                  <a:srgbClr val="FFFFFF"/>
                </a:solidFill>
                <a:latin typeface="+mj-ea"/>
                <a:ea typeface="+mj-ea"/>
              </a:rPr>
              <a:t>GFR</a:t>
            </a:r>
            <a:r>
              <a:rPr lang="ja-JP" altLang="en-US" b="1" dirty="0">
                <a:solidFill>
                  <a:srgbClr val="FFFFFF"/>
                </a:solidFill>
                <a:latin typeface="+mj-ea"/>
                <a:ea typeface="+mj-ea"/>
              </a:rPr>
              <a:t>とは？</a:t>
            </a:r>
          </a:p>
        </p:txBody>
      </p:sp>
    </p:spTree>
    <p:extLst>
      <p:ext uri="{BB962C8B-B14F-4D97-AF65-F5344CB8AC3E}">
        <p14:creationId xmlns:p14="http://schemas.microsoft.com/office/powerpoint/2010/main" val="35807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DVSHAPEID" val="VDjT5xlrpF7N0ZqLehR0OV"/>
  <p:tag name="DVSHEQ" val="-1773084073"/>
</p:tagLst>
</file>

<file path=ppt/tags/tag2.xml><?xml version="1.0" encoding="utf-8"?>
<p:tagLst xmlns:a="http://schemas.openxmlformats.org/drawingml/2006/main" xmlns:r="http://schemas.openxmlformats.org/officeDocument/2006/relationships" xmlns:p="http://schemas.openxmlformats.org/presentationml/2006/main">
  <p:tag name="DVSHAPEID" val="W8EUnvdgEJUjmwEjfOOetm"/>
  <p:tag name="DVSHEQ" val="-1730905194"/>
</p:tagLst>
</file>

<file path=ppt/tags/tag3.xml><?xml version="1.0" encoding="utf-8"?>
<p:tagLst xmlns:a="http://schemas.openxmlformats.org/drawingml/2006/main" xmlns:r="http://schemas.openxmlformats.org/officeDocument/2006/relationships" xmlns:p="http://schemas.openxmlformats.org/presentationml/2006/main">
  <p:tag name="DVSHAPEID" val="e0CESFzk8ParPJavjNL6xc"/>
  <p:tag name="DVSHEQ" val="-1765760670"/>
</p:tagLst>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854</TotalTime>
  <Words>15065</Words>
  <Application>Microsoft Office PowerPoint</Application>
  <PresentationFormat>画面に合わせる (4:3)</PresentationFormat>
  <Paragraphs>2153</Paragraphs>
  <Slides>161</Slides>
  <Notes>23</Notes>
  <HiddenSlides>0</HiddenSlides>
  <MMClips>0</MMClips>
  <ScaleCrop>false</ScaleCrop>
  <HeadingPairs>
    <vt:vector size="8" baseType="variant">
      <vt:variant>
        <vt:lpstr>使用されているフォント</vt:lpstr>
      </vt:variant>
      <vt:variant>
        <vt:i4>22</vt:i4>
      </vt:variant>
      <vt:variant>
        <vt:lpstr>テーマ</vt:lpstr>
      </vt:variant>
      <vt:variant>
        <vt:i4>3</vt:i4>
      </vt:variant>
      <vt:variant>
        <vt:lpstr>埋め込まれた OLE サーバー</vt:lpstr>
      </vt:variant>
      <vt:variant>
        <vt:i4>1</vt:i4>
      </vt:variant>
      <vt:variant>
        <vt:lpstr>スライド タイトル</vt:lpstr>
      </vt:variant>
      <vt:variant>
        <vt:i4>161</vt:i4>
      </vt:variant>
    </vt:vector>
  </HeadingPairs>
  <TitlesOfParts>
    <vt:vector size="187" baseType="lpstr">
      <vt:lpstr>BIZ UDPゴシック</vt:lpstr>
      <vt:lpstr>HGP創英角ｺﾞｼｯｸUB</vt:lpstr>
      <vt:lpstr>HGP創英角ﾎﾟｯﾌﾟ体</vt:lpstr>
      <vt:lpstr>ＭＳ Ｐゴシック</vt:lpstr>
      <vt:lpstr>ＭＳ Ｐゴシック 見出し</vt:lpstr>
      <vt:lpstr>ＭＳ Ｐ明朝</vt:lpstr>
      <vt:lpstr>ＭＳ ゴシック</vt:lpstr>
      <vt:lpstr>MS-Gothic</vt:lpstr>
      <vt:lpstr>Osaka</vt:lpstr>
      <vt:lpstr>ヒラギノ丸ゴ ProN W4</vt:lpstr>
      <vt:lpstr>メイリオ</vt:lpstr>
      <vt:lpstr>游ゴシック</vt:lpstr>
      <vt:lpstr>游ゴシック Light</vt:lpstr>
      <vt:lpstr>Arial</vt:lpstr>
      <vt:lpstr>Calibri</vt:lpstr>
      <vt:lpstr>Calibri Light</vt:lpstr>
      <vt:lpstr>Century</vt:lpstr>
      <vt:lpstr>Impact</vt:lpstr>
      <vt:lpstr>MS Outlook</vt:lpstr>
      <vt:lpstr>Times</vt:lpstr>
      <vt:lpstr>Times New Roman</vt:lpstr>
      <vt:lpstr>Wingdings</vt:lpstr>
      <vt:lpstr>ホワイト</vt:lpstr>
      <vt:lpstr>Office テーマ</vt:lpstr>
      <vt:lpstr>1_ホワイト</vt:lpstr>
      <vt:lpstr>Chart</vt:lpstr>
      <vt:lpstr>医療従事者向けスライド</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ＣＫＤに含まれるもの</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問題点  腎臓病の診断、機能低下の重症度を評価するのは煩雑だ。</vt:lpstr>
      <vt:lpstr>患者さんに協力を得て被験者になっていただき、 データ収集に参画しました</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お目通し前に、先生方に ご理解いただきたい事項</dc:title>
  <dc:creator>内田 治仁</dc:creator>
  <cp:lastModifiedBy>内田 治仁</cp:lastModifiedBy>
  <cp:revision>40</cp:revision>
  <dcterms:created xsi:type="dcterms:W3CDTF">2021-01-06T06:22:42Z</dcterms:created>
  <dcterms:modified xsi:type="dcterms:W3CDTF">2022-01-12T04:59:39Z</dcterms:modified>
</cp:coreProperties>
</file>